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0"/>
  </p:notesMasterIdLst>
  <p:handoutMasterIdLst>
    <p:handoutMasterId r:id="rId11"/>
  </p:handoutMasterIdLst>
  <p:sldIdLst>
    <p:sldId id="256" r:id="rId2"/>
    <p:sldId id="257" r:id="rId3"/>
    <p:sldId id="263" r:id="rId4"/>
    <p:sldId id="264" r:id="rId5"/>
    <p:sldId id="258" r:id="rId6"/>
    <p:sldId id="262" r:id="rId7"/>
    <p:sldId id="259" r:id="rId8"/>
    <p:sldId id="260" r:id="rId9"/>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456" y="-78"/>
      </p:cViewPr>
      <p:guideLst>
        <p:guide orient="horz" pos="2160"/>
        <p:guide pos="2880"/>
      </p:guideLst>
    </p:cSldViewPr>
  </p:slideViewPr>
  <p:notesTextViewPr>
    <p:cViewPr>
      <p:scale>
        <a:sx n="1" d="1"/>
        <a:sy n="1" d="1"/>
      </p:scale>
      <p:origin x="0" y="0"/>
    </p:cViewPr>
  </p:notesTextViewPr>
  <p:notesViewPr>
    <p:cSldViewPr>
      <p:cViewPr varScale="1">
        <p:scale>
          <a:sx n="75" d="100"/>
          <a:sy n="75" d="100"/>
        </p:scale>
        <p:origin x="-2058" y="-90"/>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EEB8F89A-0D92-4871-897A-1663B787C203}" type="datetimeFigureOut">
              <a:rPr lang="en-IE" smtClean="0"/>
              <a:t>04/11/2013</a:t>
            </a:fld>
            <a:endParaRPr lang="en-IE"/>
          </a:p>
        </p:txBody>
      </p:sp>
      <p:sp>
        <p:nvSpPr>
          <p:cNvPr id="4" name="Footer Placeholder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en-IE"/>
          </a:p>
        </p:txBody>
      </p:sp>
      <p:sp>
        <p:nvSpPr>
          <p:cNvPr id="5" name="Slide Number Placeholder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651F388A-85CB-4F1D-BC55-422BCF1C15E7}" type="slidenum">
              <a:rPr lang="en-IE" smtClean="0"/>
              <a:t>‹#›</a:t>
            </a:fld>
            <a:endParaRPr lang="en-IE"/>
          </a:p>
        </p:txBody>
      </p:sp>
    </p:spTree>
    <p:extLst>
      <p:ext uri="{BB962C8B-B14F-4D97-AF65-F5344CB8AC3E}">
        <p14:creationId xmlns:p14="http://schemas.microsoft.com/office/powerpoint/2010/main" val="39253068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E57C8821-3126-4F55-AAAD-D5582CC31599}" type="datetimeFigureOut">
              <a:rPr lang="en-IE" smtClean="0"/>
              <a:t>04/11/2013</a:t>
            </a:fld>
            <a:endParaRPr lang="en-IE"/>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6513513"/>
            <a:ext cx="3962400" cy="342900"/>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5180013" y="6513513"/>
            <a:ext cx="3962400" cy="342900"/>
          </a:xfrm>
          <a:prstGeom prst="rect">
            <a:avLst/>
          </a:prstGeom>
        </p:spPr>
        <p:txBody>
          <a:bodyPr vert="horz" lIns="91440" tIns="45720" rIns="91440" bIns="45720" rtlCol="0" anchor="b"/>
          <a:lstStyle>
            <a:lvl1pPr algn="r">
              <a:defRPr sz="1200"/>
            </a:lvl1pPr>
          </a:lstStyle>
          <a:p>
            <a:fld id="{BCD760FC-66D3-4825-8424-3F6DFD34F5A9}" type="slidenum">
              <a:rPr lang="en-IE" smtClean="0"/>
              <a:t>‹#›</a:t>
            </a:fld>
            <a:endParaRPr lang="en-IE"/>
          </a:p>
        </p:txBody>
      </p:sp>
    </p:spTree>
    <p:extLst>
      <p:ext uri="{BB962C8B-B14F-4D97-AF65-F5344CB8AC3E}">
        <p14:creationId xmlns:p14="http://schemas.microsoft.com/office/powerpoint/2010/main" val="3811535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E14DEAE9-C73A-41CB-B4E5-F0FD414EAC9D}" type="datetime1">
              <a:rPr lang="en-IE" smtClean="0"/>
              <a:t>04/11/2013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1119C647-29A6-439E-B68F-569628B4EE2F}" type="slidenum">
              <a:rPr lang="en-IE" smtClean="0"/>
              <a:t>‹#›</a:t>
            </a:fld>
            <a:endParaRPr lang="en-IE" dirty="0"/>
          </a:p>
        </p:txBody>
      </p:sp>
    </p:spTree>
    <p:extLst>
      <p:ext uri="{BB962C8B-B14F-4D97-AF65-F5344CB8AC3E}">
        <p14:creationId xmlns:p14="http://schemas.microsoft.com/office/powerpoint/2010/main" val="8313066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AD0F8F05-7EBF-4BAD-BEC3-AE6685C1AB77}" type="datetime1">
              <a:rPr lang="en-IE" smtClean="0"/>
              <a:t>04/11/2013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1119C647-29A6-439E-B68F-569628B4EE2F}" type="slidenum">
              <a:rPr lang="en-IE" smtClean="0"/>
              <a:t>‹#›</a:t>
            </a:fld>
            <a:endParaRPr lang="en-IE"/>
          </a:p>
        </p:txBody>
      </p:sp>
    </p:spTree>
    <p:extLst>
      <p:ext uri="{BB962C8B-B14F-4D97-AF65-F5344CB8AC3E}">
        <p14:creationId xmlns:p14="http://schemas.microsoft.com/office/powerpoint/2010/main" val="25025349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B314B31C-45E5-447E-BA9E-B96B79E24796}" type="datetime1">
              <a:rPr lang="en-IE" smtClean="0"/>
              <a:t>04/11/2013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1119C647-29A6-439E-B68F-569628B4EE2F}" type="slidenum">
              <a:rPr lang="en-IE" smtClean="0"/>
              <a:t>‹#›</a:t>
            </a:fld>
            <a:endParaRPr lang="en-IE"/>
          </a:p>
        </p:txBody>
      </p:sp>
    </p:spTree>
    <p:extLst>
      <p:ext uri="{BB962C8B-B14F-4D97-AF65-F5344CB8AC3E}">
        <p14:creationId xmlns:p14="http://schemas.microsoft.com/office/powerpoint/2010/main" val="10351435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864096"/>
          </a:xfrm>
        </p:spPr>
        <p:txBody>
          <a:bodyPr>
            <a:normAutofit/>
          </a:bodyPr>
          <a:lstStyle>
            <a:lvl1pPr>
              <a:defRPr sz="4000"/>
            </a:lvl1pPr>
          </a:lstStyle>
          <a:p>
            <a:r>
              <a:rPr lang="en-US" dirty="0" smtClean="0"/>
              <a:t>Click to edit Master title style</a:t>
            </a:r>
            <a:endParaRPr lang="en-IE" dirty="0"/>
          </a:p>
        </p:txBody>
      </p:sp>
      <p:sp>
        <p:nvSpPr>
          <p:cNvPr id="3" name="Content Placeholder 2"/>
          <p:cNvSpPr>
            <a:spLocks noGrp="1"/>
          </p:cNvSpPr>
          <p:nvPr>
            <p:ph idx="1"/>
          </p:nvPr>
        </p:nvSpPr>
        <p:spPr>
          <a:xfrm>
            <a:off x="457200" y="1412776"/>
            <a:ext cx="8229600" cy="4752528"/>
          </a:xfrm>
        </p:spPr>
        <p:txBody>
          <a:bodyPr/>
          <a:lstStyle>
            <a:lvl1pPr>
              <a:defRPr sz="32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E" dirty="0"/>
          </a:p>
        </p:txBody>
      </p:sp>
      <p:sp>
        <p:nvSpPr>
          <p:cNvPr id="4" name="Date Placeholder 3"/>
          <p:cNvSpPr>
            <a:spLocks noGrp="1"/>
          </p:cNvSpPr>
          <p:nvPr>
            <p:ph type="dt" sz="half" idx="10"/>
          </p:nvPr>
        </p:nvSpPr>
        <p:spPr/>
        <p:txBody>
          <a:bodyPr/>
          <a:lstStyle/>
          <a:p>
            <a:fld id="{40DE4AE8-B2BA-488B-9116-BBDBDF7EF51C}" type="datetime1">
              <a:rPr lang="en-IE" smtClean="0"/>
              <a:t>04/11/2013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1119C647-29A6-439E-B68F-569628B4EE2F}" type="slidenum">
              <a:rPr lang="en-IE" smtClean="0"/>
              <a:t>‹#›</a:t>
            </a:fld>
            <a:endParaRPr lang="en-IE"/>
          </a:p>
        </p:txBody>
      </p:sp>
    </p:spTree>
    <p:extLst>
      <p:ext uri="{BB962C8B-B14F-4D97-AF65-F5344CB8AC3E}">
        <p14:creationId xmlns:p14="http://schemas.microsoft.com/office/powerpoint/2010/main" val="5451481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21907FA-B856-460E-90B9-FD77606AA8FA}" type="datetime1">
              <a:rPr lang="en-IE" smtClean="0"/>
              <a:t>04/11/2013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1119C647-29A6-439E-B68F-569628B4EE2F}" type="slidenum">
              <a:rPr lang="en-IE" smtClean="0"/>
              <a:t>‹#›</a:t>
            </a:fld>
            <a:endParaRPr lang="en-IE"/>
          </a:p>
        </p:txBody>
      </p:sp>
    </p:spTree>
    <p:extLst>
      <p:ext uri="{BB962C8B-B14F-4D97-AF65-F5344CB8AC3E}">
        <p14:creationId xmlns:p14="http://schemas.microsoft.com/office/powerpoint/2010/main" val="25159566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9A1352CF-081C-41E7-9722-C8022764140B}" type="datetime1">
              <a:rPr lang="en-IE" smtClean="0"/>
              <a:t>04/11/2013</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1119C647-29A6-439E-B68F-569628B4EE2F}" type="slidenum">
              <a:rPr lang="en-IE" smtClean="0"/>
              <a:t>‹#›</a:t>
            </a:fld>
            <a:endParaRPr lang="en-IE"/>
          </a:p>
        </p:txBody>
      </p:sp>
    </p:spTree>
    <p:extLst>
      <p:ext uri="{BB962C8B-B14F-4D97-AF65-F5344CB8AC3E}">
        <p14:creationId xmlns:p14="http://schemas.microsoft.com/office/powerpoint/2010/main" val="35667872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488ADC0C-C2C8-472E-9090-BFB98454D6A6}" type="datetime1">
              <a:rPr lang="en-IE" smtClean="0"/>
              <a:t>04/11/2013</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1119C647-29A6-439E-B68F-569628B4EE2F}" type="slidenum">
              <a:rPr lang="en-IE" smtClean="0"/>
              <a:t>‹#›</a:t>
            </a:fld>
            <a:endParaRPr lang="en-IE"/>
          </a:p>
        </p:txBody>
      </p:sp>
    </p:spTree>
    <p:extLst>
      <p:ext uri="{BB962C8B-B14F-4D97-AF65-F5344CB8AC3E}">
        <p14:creationId xmlns:p14="http://schemas.microsoft.com/office/powerpoint/2010/main" val="17945832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B59C1F54-A67B-4BAE-88AD-C07A5B279815}" type="datetime1">
              <a:rPr lang="en-IE" smtClean="0"/>
              <a:t>04/11/2013</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1119C647-29A6-439E-B68F-569628B4EE2F}" type="slidenum">
              <a:rPr lang="en-IE" smtClean="0"/>
              <a:t>‹#›</a:t>
            </a:fld>
            <a:endParaRPr lang="en-IE"/>
          </a:p>
        </p:txBody>
      </p:sp>
    </p:spTree>
    <p:extLst>
      <p:ext uri="{BB962C8B-B14F-4D97-AF65-F5344CB8AC3E}">
        <p14:creationId xmlns:p14="http://schemas.microsoft.com/office/powerpoint/2010/main" val="10811063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81744A-F27F-49B2-AC6C-03E576C79777}" type="datetime1">
              <a:rPr lang="en-IE" smtClean="0"/>
              <a:t>04/11/2013</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1119C647-29A6-439E-B68F-569628B4EE2F}" type="slidenum">
              <a:rPr lang="en-IE" smtClean="0"/>
              <a:t>‹#›</a:t>
            </a:fld>
            <a:endParaRPr lang="en-IE"/>
          </a:p>
        </p:txBody>
      </p:sp>
    </p:spTree>
    <p:extLst>
      <p:ext uri="{BB962C8B-B14F-4D97-AF65-F5344CB8AC3E}">
        <p14:creationId xmlns:p14="http://schemas.microsoft.com/office/powerpoint/2010/main" val="6861717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D4F083-0C52-4971-B3EC-B85079AB6958}" type="datetime1">
              <a:rPr lang="en-IE" smtClean="0"/>
              <a:t>04/11/2013</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1119C647-29A6-439E-B68F-569628B4EE2F}" type="slidenum">
              <a:rPr lang="en-IE" smtClean="0"/>
              <a:t>‹#›</a:t>
            </a:fld>
            <a:endParaRPr lang="en-IE"/>
          </a:p>
        </p:txBody>
      </p:sp>
    </p:spTree>
    <p:extLst>
      <p:ext uri="{BB962C8B-B14F-4D97-AF65-F5344CB8AC3E}">
        <p14:creationId xmlns:p14="http://schemas.microsoft.com/office/powerpoint/2010/main" val="21283059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AE50CC-74C0-4E88-80C1-0486D85DE747}" type="datetime1">
              <a:rPr lang="en-IE" smtClean="0"/>
              <a:t>04/11/2013</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1119C647-29A6-439E-B68F-569628B4EE2F}" type="slidenum">
              <a:rPr lang="en-IE" smtClean="0"/>
              <a:t>‹#›</a:t>
            </a:fld>
            <a:endParaRPr lang="en-IE"/>
          </a:p>
        </p:txBody>
      </p:sp>
    </p:spTree>
    <p:extLst>
      <p:ext uri="{BB962C8B-B14F-4D97-AF65-F5344CB8AC3E}">
        <p14:creationId xmlns:p14="http://schemas.microsoft.com/office/powerpoint/2010/main" val="1696689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A31906-78C4-4094-AB8E-84A4EF71D5A2}" type="datetime1">
              <a:rPr lang="en-IE" smtClean="0"/>
              <a:t>04/11/2013</a:t>
            </a:fld>
            <a:endParaRPr lang="en-I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19C647-29A6-439E-B68F-569628B4EE2F}" type="slidenum">
              <a:rPr lang="en-IE" smtClean="0"/>
              <a:t>‹#›</a:t>
            </a:fld>
            <a:endParaRPr lang="en-IE"/>
          </a:p>
        </p:txBody>
      </p:sp>
    </p:spTree>
    <p:extLst>
      <p:ext uri="{BB962C8B-B14F-4D97-AF65-F5344CB8AC3E}">
        <p14:creationId xmlns:p14="http://schemas.microsoft.com/office/powerpoint/2010/main" val="37934180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smtClean="0"/>
              <a:t>Formal Specification</a:t>
            </a:r>
            <a:endParaRPr lang="en-IE" dirty="0"/>
          </a:p>
        </p:txBody>
      </p:sp>
      <p:sp>
        <p:nvSpPr>
          <p:cNvPr id="3" name="Subtitle 2"/>
          <p:cNvSpPr>
            <a:spLocks noGrp="1"/>
          </p:cNvSpPr>
          <p:nvPr>
            <p:ph type="subTitle" idx="1"/>
          </p:nvPr>
        </p:nvSpPr>
        <p:spPr/>
        <p:txBody>
          <a:bodyPr/>
          <a:lstStyle/>
          <a:p>
            <a:r>
              <a:rPr lang="en-IE" dirty="0" smtClean="0"/>
              <a:t>Overview</a:t>
            </a:r>
            <a:endParaRPr lang="en-IE" dirty="0"/>
          </a:p>
        </p:txBody>
      </p:sp>
    </p:spTree>
    <p:extLst>
      <p:ext uri="{BB962C8B-B14F-4D97-AF65-F5344CB8AC3E}">
        <p14:creationId xmlns:p14="http://schemas.microsoft.com/office/powerpoint/2010/main" val="42200168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Formal Specification</a:t>
            </a:r>
            <a:endParaRPr lang="en-IE" dirty="0"/>
          </a:p>
        </p:txBody>
      </p:sp>
      <p:sp>
        <p:nvSpPr>
          <p:cNvPr id="3" name="Content Placeholder 2"/>
          <p:cNvSpPr>
            <a:spLocks noGrp="1"/>
          </p:cNvSpPr>
          <p:nvPr>
            <p:ph idx="1"/>
          </p:nvPr>
        </p:nvSpPr>
        <p:spPr>
          <a:xfrm>
            <a:off x="457200" y="1484784"/>
            <a:ext cx="8229600" cy="4896544"/>
          </a:xfrm>
        </p:spPr>
        <p:txBody>
          <a:bodyPr>
            <a:normAutofit fontScale="92500" lnSpcReduction="10000"/>
          </a:bodyPr>
          <a:lstStyle/>
          <a:p>
            <a:r>
              <a:rPr lang="en-IE" dirty="0" smtClean="0"/>
              <a:t>Describe (specify) software requirements using mathematical notation – mostly set and logic operations</a:t>
            </a:r>
          </a:p>
          <a:p>
            <a:r>
              <a:rPr lang="en-IE" dirty="0" smtClean="0"/>
              <a:t>Because of the precise meaning of the Maths symbols, </a:t>
            </a:r>
            <a:r>
              <a:rPr lang="en-IE" dirty="0"/>
              <a:t>o</a:t>
            </a:r>
            <a:r>
              <a:rPr lang="en-IE" dirty="0" smtClean="0"/>
              <a:t>ne </a:t>
            </a:r>
            <a:r>
              <a:rPr lang="en-IE" dirty="0"/>
              <a:t>is forced to think in a more thorough manner</a:t>
            </a:r>
          </a:p>
          <a:p>
            <a:r>
              <a:rPr lang="en-IE" dirty="0" smtClean="0"/>
              <a:t>Demands clear understanding of the requirements, so helps identify ambiguities and inconsistencies at </a:t>
            </a:r>
            <a:r>
              <a:rPr lang="en-IE" dirty="0"/>
              <a:t>an early </a:t>
            </a:r>
            <a:r>
              <a:rPr lang="en-IE" dirty="0" smtClean="0"/>
              <a:t>stage </a:t>
            </a:r>
            <a:r>
              <a:rPr lang="en-IE" dirty="0"/>
              <a:t>in the software </a:t>
            </a:r>
            <a:r>
              <a:rPr lang="en-IE" dirty="0" smtClean="0"/>
              <a:t>lifecycle thus potentially </a:t>
            </a:r>
            <a:r>
              <a:rPr lang="en-IE" dirty="0"/>
              <a:t>saving many man-hours </a:t>
            </a:r>
            <a:r>
              <a:rPr lang="en-IE" dirty="0" smtClean="0"/>
              <a:t>further on</a:t>
            </a:r>
          </a:p>
          <a:p>
            <a:pPr marL="0" indent="0">
              <a:buNone/>
            </a:pPr>
            <a:endParaRPr lang="en-IE" dirty="0"/>
          </a:p>
        </p:txBody>
      </p:sp>
      <p:sp>
        <p:nvSpPr>
          <p:cNvPr id="4" name="Slide Number Placeholder 3"/>
          <p:cNvSpPr>
            <a:spLocks noGrp="1"/>
          </p:cNvSpPr>
          <p:nvPr>
            <p:ph type="sldNum" sz="quarter" idx="12"/>
          </p:nvPr>
        </p:nvSpPr>
        <p:spPr/>
        <p:txBody>
          <a:bodyPr/>
          <a:lstStyle/>
          <a:p>
            <a:fld id="{1119C647-29A6-439E-B68F-569628B4EE2F}" type="slidenum">
              <a:rPr lang="en-IE" smtClean="0"/>
              <a:t>2</a:t>
            </a:fld>
            <a:endParaRPr lang="en-IE"/>
          </a:p>
        </p:txBody>
      </p:sp>
    </p:spTree>
    <p:extLst>
      <p:ext uri="{BB962C8B-B14F-4D97-AF65-F5344CB8AC3E}">
        <p14:creationId xmlns:p14="http://schemas.microsoft.com/office/powerpoint/2010/main" val="14514028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sz="4000" dirty="0" smtClean="0"/>
              <a:t>Formal </a:t>
            </a:r>
            <a:r>
              <a:rPr lang="en-IE" sz="4000" dirty="0" smtClean="0"/>
              <a:t>Specification Languages</a:t>
            </a:r>
            <a:endParaRPr lang="en-IE" sz="4000" dirty="0"/>
          </a:p>
        </p:txBody>
      </p:sp>
      <p:sp>
        <p:nvSpPr>
          <p:cNvPr id="3" name="Content Placeholder 2"/>
          <p:cNvSpPr>
            <a:spLocks noGrp="1"/>
          </p:cNvSpPr>
          <p:nvPr>
            <p:ph idx="1"/>
          </p:nvPr>
        </p:nvSpPr>
        <p:spPr>
          <a:xfrm>
            <a:off x="457200" y="1412776"/>
            <a:ext cx="8229600" cy="4824536"/>
          </a:xfrm>
        </p:spPr>
        <p:txBody>
          <a:bodyPr>
            <a:normAutofit lnSpcReduction="10000"/>
          </a:bodyPr>
          <a:lstStyle/>
          <a:p>
            <a:r>
              <a:rPr lang="en-IE" dirty="0" smtClean="0"/>
              <a:t>Z, VDM and B used for sate based systems where the emphasis is on describing the </a:t>
            </a:r>
            <a:r>
              <a:rPr lang="en-IE" dirty="0" err="1" smtClean="0"/>
              <a:t>stae</a:t>
            </a:r>
            <a:r>
              <a:rPr lang="en-IE" dirty="0" smtClean="0"/>
              <a:t> and operations which change the state</a:t>
            </a:r>
          </a:p>
          <a:p>
            <a:r>
              <a:rPr lang="en-IE" dirty="0" smtClean="0"/>
              <a:t>CSP, CCS and Petri-nets used for specifying interacting concurrent processes which share resources and communicate</a:t>
            </a:r>
          </a:p>
          <a:p>
            <a:r>
              <a:rPr lang="en-IE" dirty="0" smtClean="0"/>
              <a:t>For example in CSP a vending machine and customer</a:t>
            </a:r>
          </a:p>
          <a:p>
            <a:pPr marL="400050" lvl="1" indent="0">
              <a:buNone/>
            </a:pPr>
            <a:r>
              <a:rPr lang="en-IE" sz="2000" dirty="0" smtClean="0"/>
              <a:t>VM = coin -&gt; clink -&gt; choc -&gt; </a:t>
            </a:r>
            <a:r>
              <a:rPr lang="en-IE" sz="2000" dirty="0" err="1" smtClean="0"/>
              <a:t>thunk</a:t>
            </a:r>
            <a:r>
              <a:rPr lang="en-IE" sz="2000" dirty="0"/>
              <a:t> </a:t>
            </a:r>
            <a:r>
              <a:rPr lang="en-IE" sz="2000" dirty="0" smtClean="0"/>
              <a:t>-&gt; VM</a:t>
            </a:r>
          </a:p>
          <a:p>
            <a:pPr marL="400050" lvl="1" indent="0">
              <a:buNone/>
            </a:pPr>
            <a:r>
              <a:rPr lang="en-IE" sz="2000" dirty="0" smtClean="0"/>
              <a:t>Customer = coin-&gt; scratches -&gt; choc -&gt; Customer</a:t>
            </a:r>
          </a:p>
        </p:txBody>
      </p:sp>
      <p:sp>
        <p:nvSpPr>
          <p:cNvPr id="4" name="Slide Number Placeholder 3"/>
          <p:cNvSpPr>
            <a:spLocks noGrp="1"/>
          </p:cNvSpPr>
          <p:nvPr>
            <p:ph type="sldNum" sz="quarter" idx="12"/>
          </p:nvPr>
        </p:nvSpPr>
        <p:spPr/>
        <p:txBody>
          <a:bodyPr/>
          <a:lstStyle/>
          <a:p>
            <a:fld id="{1119C647-29A6-439E-B68F-569628B4EE2F}" type="slidenum">
              <a:rPr lang="en-IE" smtClean="0"/>
              <a:t>3</a:t>
            </a:fld>
            <a:endParaRPr lang="en-IE"/>
          </a:p>
        </p:txBody>
      </p:sp>
    </p:spTree>
    <p:extLst>
      <p:ext uri="{BB962C8B-B14F-4D97-AF65-F5344CB8AC3E}">
        <p14:creationId xmlns:p14="http://schemas.microsoft.com/office/powerpoint/2010/main" val="16938889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History</a:t>
            </a:r>
            <a:endParaRPr lang="en-IE" dirty="0"/>
          </a:p>
        </p:txBody>
      </p:sp>
      <p:sp>
        <p:nvSpPr>
          <p:cNvPr id="3" name="Content Placeholder 2"/>
          <p:cNvSpPr>
            <a:spLocks noGrp="1"/>
          </p:cNvSpPr>
          <p:nvPr>
            <p:ph idx="1"/>
          </p:nvPr>
        </p:nvSpPr>
        <p:spPr/>
        <p:txBody>
          <a:bodyPr>
            <a:normAutofit fontScale="92500" lnSpcReduction="20000"/>
          </a:bodyPr>
          <a:lstStyle/>
          <a:p>
            <a:r>
              <a:rPr lang="en-IE" dirty="0" smtClean="0"/>
              <a:t>Z comes from Oxford Computing Lab, </a:t>
            </a:r>
          </a:p>
          <a:p>
            <a:r>
              <a:rPr lang="en-IE" dirty="0" smtClean="0"/>
              <a:t>Successfully in conjunction with IBM in designing a transaction management system</a:t>
            </a:r>
          </a:p>
          <a:p>
            <a:r>
              <a:rPr lang="en-IE" dirty="0" smtClean="0"/>
              <a:t>VDM (similar to Z) originally grew out of efforts at IBM Vienna Lab to describe the semantics (meaning) of programming languages so that those who build compilers agree on what a various code statement </a:t>
            </a:r>
            <a:r>
              <a:rPr lang="en-IE" dirty="0" smtClean="0"/>
              <a:t>mean</a:t>
            </a:r>
          </a:p>
          <a:p>
            <a:r>
              <a:rPr lang="en-IE" dirty="0" smtClean="0"/>
              <a:t>CSP was invented by Tony Hoare of Oxford Computing Lab  who also invented (discovered?) Quick Sort</a:t>
            </a:r>
            <a:endParaRPr lang="en-IE" dirty="0"/>
          </a:p>
        </p:txBody>
      </p:sp>
      <p:sp>
        <p:nvSpPr>
          <p:cNvPr id="4" name="Slide Number Placeholder 3"/>
          <p:cNvSpPr>
            <a:spLocks noGrp="1"/>
          </p:cNvSpPr>
          <p:nvPr>
            <p:ph type="sldNum" sz="quarter" idx="12"/>
          </p:nvPr>
        </p:nvSpPr>
        <p:spPr/>
        <p:txBody>
          <a:bodyPr/>
          <a:lstStyle/>
          <a:p>
            <a:fld id="{1119C647-29A6-439E-B68F-569628B4EE2F}" type="slidenum">
              <a:rPr lang="en-IE" smtClean="0"/>
              <a:t>4</a:t>
            </a:fld>
            <a:endParaRPr lang="en-IE"/>
          </a:p>
        </p:txBody>
      </p:sp>
    </p:spTree>
    <p:extLst>
      <p:ext uri="{BB962C8B-B14F-4D97-AF65-F5344CB8AC3E}">
        <p14:creationId xmlns:p14="http://schemas.microsoft.com/office/powerpoint/2010/main" val="4110230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Advantages</a:t>
            </a:r>
            <a:endParaRPr lang="en-IE" dirty="0"/>
          </a:p>
        </p:txBody>
      </p:sp>
      <p:sp>
        <p:nvSpPr>
          <p:cNvPr id="3" name="Content Placeholder 2"/>
          <p:cNvSpPr>
            <a:spLocks noGrp="1"/>
          </p:cNvSpPr>
          <p:nvPr>
            <p:ph idx="1"/>
          </p:nvPr>
        </p:nvSpPr>
        <p:spPr/>
        <p:txBody>
          <a:bodyPr>
            <a:normAutofit fontScale="92500" lnSpcReduction="20000"/>
          </a:bodyPr>
          <a:lstStyle/>
          <a:p>
            <a:r>
              <a:rPr lang="en-IE" dirty="0" smtClean="0"/>
              <a:t>Allows one to reason whether the resulting software would have certain properties or not. E.g. can be used to show that if the software obeys the specification, then certain properties will hold, e.g. safety criteria or maximum response times</a:t>
            </a:r>
          </a:p>
          <a:p>
            <a:r>
              <a:rPr lang="en-IE" dirty="0" smtClean="0"/>
              <a:t>For example</a:t>
            </a:r>
          </a:p>
          <a:p>
            <a:pPr lvl="1"/>
            <a:r>
              <a:rPr lang="en-IE" dirty="0" smtClean="0"/>
              <a:t>in a multithreaded application one may wish to ensure that deadlock or </a:t>
            </a:r>
            <a:r>
              <a:rPr lang="en-IE" dirty="0" err="1" smtClean="0"/>
              <a:t>livelock</a:t>
            </a:r>
            <a:r>
              <a:rPr lang="en-IE" dirty="0" smtClean="0"/>
              <a:t> will not occur</a:t>
            </a:r>
          </a:p>
          <a:p>
            <a:pPr lvl="1"/>
            <a:r>
              <a:rPr lang="en-IE" dirty="0" smtClean="0"/>
              <a:t>In a railway control system that certain events will not occur within the same time </a:t>
            </a:r>
            <a:r>
              <a:rPr lang="en-IE" dirty="0" smtClean="0"/>
              <a:t>interval which could lead to a crash</a:t>
            </a:r>
            <a:endParaRPr lang="en-IE" dirty="0" smtClean="0"/>
          </a:p>
        </p:txBody>
      </p:sp>
      <p:sp>
        <p:nvSpPr>
          <p:cNvPr id="4" name="Slide Number Placeholder 3"/>
          <p:cNvSpPr>
            <a:spLocks noGrp="1"/>
          </p:cNvSpPr>
          <p:nvPr>
            <p:ph type="sldNum" sz="quarter" idx="12"/>
          </p:nvPr>
        </p:nvSpPr>
        <p:spPr/>
        <p:txBody>
          <a:bodyPr/>
          <a:lstStyle/>
          <a:p>
            <a:fld id="{1119C647-29A6-439E-B68F-569628B4EE2F}" type="slidenum">
              <a:rPr lang="en-IE" smtClean="0"/>
              <a:t>5</a:t>
            </a:fld>
            <a:endParaRPr lang="en-IE"/>
          </a:p>
        </p:txBody>
      </p:sp>
    </p:spTree>
    <p:extLst>
      <p:ext uri="{BB962C8B-B14F-4D97-AF65-F5344CB8AC3E}">
        <p14:creationId xmlns:p14="http://schemas.microsoft.com/office/powerpoint/2010/main" val="30652159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Advantages</a:t>
            </a:r>
            <a:endParaRPr lang="en-IE" dirty="0"/>
          </a:p>
        </p:txBody>
      </p:sp>
      <p:sp>
        <p:nvSpPr>
          <p:cNvPr id="3" name="Content Placeholder 2"/>
          <p:cNvSpPr>
            <a:spLocks noGrp="1"/>
          </p:cNvSpPr>
          <p:nvPr>
            <p:ph idx="1"/>
          </p:nvPr>
        </p:nvSpPr>
        <p:spPr/>
        <p:txBody>
          <a:bodyPr>
            <a:normAutofit fontScale="92500" lnSpcReduction="10000"/>
          </a:bodyPr>
          <a:lstStyle/>
          <a:p>
            <a:r>
              <a:rPr lang="en-IE" dirty="0" smtClean="0"/>
              <a:t>This in turn allows for a deeper understanding of the software to be developed thus ensuring that it will be of higher quality, less buggy and will do what the customer requires</a:t>
            </a:r>
          </a:p>
          <a:p>
            <a:r>
              <a:rPr lang="en-IE" dirty="0" smtClean="0"/>
              <a:t>Preconditions</a:t>
            </a:r>
            <a:r>
              <a:rPr lang="en-IE" dirty="0" smtClean="0"/>
              <a:t>, postconditions and invariants can be embedded in code to help with code quality and debugging during development (as in Spec</a:t>
            </a:r>
            <a:r>
              <a:rPr lang="en-IE" dirty="0" smtClean="0"/>
              <a:t>#).</a:t>
            </a:r>
            <a:r>
              <a:rPr lang="en-IE" dirty="0" smtClean="0"/>
              <a:t> </a:t>
            </a:r>
            <a:r>
              <a:rPr lang="en-IE" dirty="0"/>
              <a:t>Removed later</a:t>
            </a:r>
            <a:r>
              <a:rPr lang="en-IE" dirty="0" smtClean="0"/>
              <a:t>. </a:t>
            </a:r>
          </a:p>
          <a:p>
            <a:r>
              <a:rPr lang="en-IE" dirty="0" smtClean="0"/>
              <a:t>C</a:t>
            </a:r>
            <a:r>
              <a:rPr lang="en-IE" dirty="0" smtClean="0"/>
              <a:t>an also be </a:t>
            </a:r>
            <a:r>
              <a:rPr lang="en-IE" dirty="0" smtClean="0"/>
              <a:t>used for </a:t>
            </a:r>
            <a:r>
              <a:rPr lang="en-IE" dirty="0"/>
              <a:t>functional and unit black box </a:t>
            </a:r>
            <a:r>
              <a:rPr lang="en-IE" dirty="0" smtClean="0"/>
              <a:t>testing.</a:t>
            </a:r>
            <a:endParaRPr lang="en-IE" dirty="0"/>
          </a:p>
          <a:p>
            <a:endParaRPr lang="en-IE" dirty="0"/>
          </a:p>
        </p:txBody>
      </p:sp>
      <p:sp>
        <p:nvSpPr>
          <p:cNvPr id="4" name="Slide Number Placeholder 3"/>
          <p:cNvSpPr>
            <a:spLocks noGrp="1"/>
          </p:cNvSpPr>
          <p:nvPr>
            <p:ph type="sldNum" sz="quarter" idx="12"/>
          </p:nvPr>
        </p:nvSpPr>
        <p:spPr/>
        <p:txBody>
          <a:bodyPr/>
          <a:lstStyle/>
          <a:p>
            <a:fld id="{1119C647-29A6-439E-B68F-569628B4EE2F}" type="slidenum">
              <a:rPr lang="en-IE" smtClean="0"/>
              <a:t>6</a:t>
            </a:fld>
            <a:endParaRPr lang="en-IE"/>
          </a:p>
        </p:txBody>
      </p:sp>
    </p:spTree>
    <p:extLst>
      <p:ext uri="{BB962C8B-B14F-4D97-AF65-F5344CB8AC3E}">
        <p14:creationId xmlns:p14="http://schemas.microsoft.com/office/powerpoint/2010/main" val="32583659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Advantages</a:t>
            </a:r>
            <a:endParaRPr lang="en-IE" dirty="0"/>
          </a:p>
        </p:txBody>
      </p:sp>
      <p:sp>
        <p:nvSpPr>
          <p:cNvPr id="3" name="Content Placeholder 2"/>
          <p:cNvSpPr>
            <a:spLocks noGrp="1"/>
          </p:cNvSpPr>
          <p:nvPr>
            <p:ph idx="1"/>
          </p:nvPr>
        </p:nvSpPr>
        <p:spPr/>
        <p:txBody>
          <a:bodyPr>
            <a:normAutofit/>
          </a:bodyPr>
          <a:lstStyle/>
          <a:p>
            <a:r>
              <a:rPr lang="en-IE" dirty="0" smtClean="0"/>
              <a:t>With the skilled use of software tools, it can be used to generate the required program code – less common</a:t>
            </a:r>
          </a:p>
          <a:p>
            <a:r>
              <a:rPr lang="en-IE" dirty="0" smtClean="0"/>
              <a:t>Or if the code is developed manually, theorem </a:t>
            </a:r>
            <a:r>
              <a:rPr lang="en-IE" dirty="0" err="1" smtClean="0"/>
              <a:t>provers</a:t>
            </a:r>
            <a:r>
              <a:rPr lang="en-IE" dirty="0" smtClean="0"/>
              <a:t> can be used to show that the code satisfies the spec (supported by Boogie in Spec#)</a:t>
            </a:r>
          </a:p>
          <a:p>
            <a:r>
              <a:rPr lang="en-IE" dirty="0" smtClean="0"/>
              <a:t>Both situations obviate the need for a lot of functional and unit testing.</a:t>
            </a:r>
            <a:endParaRPr lang="en-IE" dirty="0"/>
          </a:p>
        </p:txBody>
      </p:sp>
      <p:sp>
        <p:nvSpPr>
          <p:cNvPr id="4" name="Slide Number Placeholder 3"/>
          <p:cNvSpPr>
            <a:spLocks noGrp="1"/>
          </p:cNvSpPr>
          <p:nvPr>
            <p:ph type="sldNum" sz="quarter" idx="12"/>
          </p:nvPr>
        </p:nvSpPr>
        <p:spPr/>
        <p:txBody>
          <a:bodyPr/>
          <a:lstStyle/>
          <a:p>
            <a:fld id="{1119C647-29A6-439E-B68F-569628B4EE2F}" type="slidenum">
              <a:rPr lang="en-IE" smtClean="0"/>
              <a:t>7</a:t>
            </a:fld>
            <a:endParaRPr lang="en-IE"/>
          </a:p>
        </p:txBody>
      </p:sp>
    </p:spTree>
    <p:extLst>
      <p:ext uri="{BB962C8B-B14F-4D97-AF65-F5344CB8AC3E}">
        <p14:creationId xmlns:p14="http://schemas.microsoft.com/office/powerpoint/2010/main" val="31764476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Disadvantages</a:t>
            </a:r>
            <a:endParaRPr lang="en-IE" dirty="0"/>
          </a:p>
        </p:txBody>
      </p:sp>
      <p:sp>
        <p:nvSpPr>
          <p:cNvPr id="3" name="Content Placeholder 2"/>
          <p:cNvSpPr>
            <a:spLocks noGrp="1"/>
          </p:cNvSpPr>
          <p:nvPr>
            <p:ph idx="1"/>
          </p:nvPr>
        </p:nvSpPr>
        <p:spPr/>
        <p:txBody>
          <a:bodyPr>
            <a:normAutofit lnSpcReduction="10000"/>
          </a:bodyPr>
          <a:lstStyle/>
          <a:p>
            <a:r>
              <a:rPr lang="en-IE" dirty="0" smtClean="0"/>
              <a:t>Requires a specific high level skill set which is not very common and takes time </a:t>
            </a:r>
            <a:r>
              <a:rPr lang="en-IE" dirty="0" smtClean="0"/>
              <a:t>and effort to </a:t>
            </a:r>
            <a:r>
              <a:rPr lang="en-IE" dirty="0" smtClean="0"/>
              <a:t>acquire</a:t>
            </a:r>
          </a:p>
          <a:p>
            <a:r>
              <a:rPr lang="en-IE" dirty="0" smtClean="0"/>
              <a:t>Necessitates an initial large </a:t>
            </a:r>
            <a:r>
              <a:rPr lang="en-IE" dirty="0" smtClean="0"/>
              <a:t>investment by an organisation</a:t>
            </a:r>
            <a:endParaRPr lang="en-IE" dirty="0" smtClean="0"/>
          </a:p>
          <a:p>
            <a:r>
              <a:rPr lang="en-IE" dirty="0" smtClean="0"/>
              <a:t>Not useful for certain types of software such as GUI and website design</a:t>
            </a:r>
          </a:p>
          <a:p>
            <a:r>
              <a:rPr lang="en-IE" dirty="0" smtClean="0"/>
              <a:t>Spec may only be understandable to the specialist (in contrast with a Use-case)</a:t>
            </a:r>
            <a:endParaRPr lang="en-IE" dirty="0"/>
          </a:p>
        </p:txBody>
      </p:sp>
      <p:sp>
        <p:nvSpPr>
          <p:cNvPr id="4" name="Slide Number Placeholder 3"/>
          <p:cNvSpPr>
            <a:spLocks noGrp="1"/>
          </p:cNvSpPr>
          <p:nvPr>
            <p:ph type="sldNum" sz="quarter" idx="12"/>
          </p:nvPr>
        </p:nvSpPr>
        <p:spPr/>
        <p:txBody>
          <a:bodyPr/>
          <a:lstStyle/>
          <a:p>
            <a:fld id="{1119C647-29A6-439E-B68F-569628B4EE2F}" type="slidenum">
              <a:rPr lang="en-IE" smtClean="0"/>
              <a:t>8</a:t>
            </a:fld>
            <a:endParaRPr lang="en-IE"/>
          </a:p>
        </p:txBody>
      </p:sp>
    </p:spTree>
    <p:extLst>
      <p:ext uri="{BB962C8B-B14F-4D97-AF65-F5344CB8AC3E}">
        <p14:creationId xmlns:p14="http://schemas.microsoft.com/office/powerpoint/2010/main" val="11445929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122</TotalTime>
  <Words>501</Words>
  <Application>Microsoft Office PowerPoint</Application>
  <PresentationFormat>On-screen Show (4:3)</PresentationFormat>
  <Paragraphs>42</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Formal Specification</vt:lpstr>
      <vt:lpstr>Formal Specification</vt:lpstr>
      <vt:lpstr>Formal Specification Languages</vt:lpstr>
      <vt:lpstr>History</vt:lpstr>
      <vt:lpstr>Advantages</vt:lpstr>
      <vt:lpstr>Advantages</vt:lpstr>
      <vt:lpstr>Advantages</vt:lpstr>
      <vt:lpstr>Disadvantages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Formal Specification</dc:title>
  <dc:creator>Richard</dc:creator>
  <cp:lastModifiedBy>Richard Lawlor</cp:lastModifiedBy>
  <cp:revision>14</cp:revision>
  <dcterms:created xsi:type="dcterms:W3CDTF">2013-11-03T01:48:37Z</dcterms:created>
  <dcterms:modified xsi:type="dcterms:W3CDTF">2013-11-04T20:46:58Z</dcterms:modified>
</cp:coreProperties>
</file>