
<file path=[Content_Types].xml><?xml version="1.0" encoding="utf-8"?>
<Types xmlns="http://schemas.openxmlformats.org/package/2006/content-types"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42"/>
  </p:notesMasterIdLst>
  <p:handoutMasterIdLst>
    <p:handoutMasterId r:id="rId43"/>
  </p:handoutMasterIdLst>
  <p:sldIdLst>
    <p:sldId id="256" r:id="rId3"/>
    <p:sldId id="258" r:id="rId4"/>
    <p:sldId id="260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8" r:id="rId18"/>
    <p:sldId id="279" r:id="rId19"/>
    <p:sldId id="280" r:id="rId20"/>
    <p:sldId id="291" r:id="rId21"/>
    <p:sldId id="292" r:id="rId22"/>
    <p:sldId id="281" r:id="rId23"/>
    <p:sldId id="282" r:id="rId24"/>
    <p:sldId id="283" r:id="rId25"/>
    <p:sldId id="284" r:id="rId26"/>
    <p:sldId id="285" r:id="rId27"/>
    <p:sldId id="293" r:id="rId28"/>
    <p:sldId id="294" r:id="rId29"/>
    <p:sldId id="295" r:id="rId30"/>
    <p:sldId id="286" r:id="rId31"/>
    <p:sldId id="302" r:id="rId32"/>
    <p:sldId id="287" r:id="rId33"/>
    <p:sldId id="288" r:id="rId34"/>
    <p:sldId id="289" r:id="rId35"/>
    <p:sldId id="290" r:id="rId36"/>
    <p:sldId id="297" r:id="rId37"/>
    <p:sldId id="298" r:id="rId38"/>
    <p:sldId id="299" r:id="rId39"/>
    <p:sldId id="300" r:id="rId40"/>
    <p:sldId id="301" r:id="rId41"/>
  </p:sldIdLst>
  <p:sldSz cx="9105900" cy="6832600"/>
  <p:notesSz cx="6858000" cy="9774238"/>
  <p:defaultTextStyle>
    <a:defPPr>
      <a:defRPr lang="en-GB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MS PGothic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MS PGothic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MS PGothic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MS PGothic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MS PGothic" pitchFamily="34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MS PGothic" pitchFamily="34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MS PGothic" pitchFamily="34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MS PGothic" pitchFamily="34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MS PGothic" pitchFamily="34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FF00"/>
    <a:srgbClr val="FF00FF"/>
    <a:srgbClr val="00FFFF"/>
    <a:srgbClr val="0000FF"/>
    <a:srgbClr val="00FF00"/>
    <a:srgbClr val="FF0000"/>
    <a:srgbClr val="FFFFFF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102" y="-324"/>
      </p:cViewPr>
      <p:guideLst>
        <p:guide orient="horz" pos="2152"/>
        <p:guide pos="2868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  <p:sld r:id="rId2" collapse="1"/>
      <p:sld r:id="rId3" collapse="1"/>
      <p:sld r:id="rId4" collapse="1"/>
      <p:sld r:id="rId5" collapse="1"/>
      <p:sld r:id="rId6" collapse="1"/>
      <p:sld r:id="rId7" collapse="1"/>
      <p:sld r:id="rId8" collapse="1"/>
      <p:sld r:id="rId9" collapse="1"/>
      <p:sld r:id="rId10" collapse="1"/>
      <p:sld r:id="rId11" collapse="1"/>
      <p:sld r:id="rId12" collapse="1"/>
      <p:sld r:id="rId13" collapse="1"/>
      <p:sld r:id="rId14" collapse="1"/>
      <p:sld r:id="rId15" collapse="1"/>
      <p:sld r:id="rId16" collapse="1"/>
      <p:sld r:id="rId17" collapse="1"/>
      <p:sld r:id="rId18" collapse="1"/>
      <p:sld r:id="rId19" collapse="1"/>
      <p:sld r:id="rId20" collapse="1"/>
      <p:sld r:id="rId21" collapse="1"/>
      <p:sld r:id="rId22" collapse="1"/>
      <p:sld r:id="rId23" collapse="1"/>
      <p:sld r:id="rId24" collapse="1"/>
      <p:sld r:id="rId25" collapse="1"/>
      <p:sld r:id="rId26" collapse="1"/>
      <p:sld r:id="rId27" collapse="1"/>
      <p:sld r:id="rId28" collapse="1"/>
      <p:sld r:id="rId29" collapse="1"/>
      <p:sld r:id="rId30" collapse="1"/>
      <p:sld r:id="rId31" collapse="1"/>
      <p:sld r:id="rId32" collapse="1"/>
      <p:sld r:id="rId33" collapse="1"/>
    </p:sldLst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88" y="-84"/>
      </p:cViewPr>
      <p:guideLst>
        <p:guide orient="horz" pos="3078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notesMaster" Target="notesMasters/notesMaster1.xml"/><Relationship Id="rId47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slide" Target="slides/slide3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handoutMaster" Target="handoutMasters/handoutMaster1.xml"/></Relationships>
</file>

<file path=ppt/_rels/viewProps.xml.rels><?xml version="1.0" encoding="UTF-8" standalone="yes"?>
<Relationships xmlns="http://schemas.openxmlformats.org/package/2006/relationships"><Relationship Id="rId8" Type="http://schemas.openxmlformats.org/officeDocument/2006/relationships/slide" Target="slides/slide8.xml"/><Relationship Id="rId13" Type="http://schemas.openxmlformats.org/officeDocument/2006/relationships/slide" Target="slides/slide13.xml"/><Relationship Id="rId18" Type="http://schemas.openxmlformats.org/officeDocument/2006/relationships/slide" Target="slides/slide18.xml"/><Relationship Id="rId26" Type="http://schemas.openxmlformats.org/officeDocument/2006/relationships/slide" Target="slides/slide26.xml"/><Relationship Id="rId3" Type="http://schemas.openxmlformats.org/officeDocument/2006/relationships/slide" Target="slides/slide3.xml"/><Relationship Id="rId21" Type="http://schemas.openxmlformats.org/officeDocument/2006/relationships/slide" Target="slides/slide21.xml"/><Relationship Id="rId7" Type="http://schemas.openxmlformats.org/officeDocument/2006/relationships/slide" Target="slides/slide7.xml"/><Relationship Id="rId12" Type="http://schemas.openxmlformats.org/officeDocument/2006/relationships/slide" Target="slides/slide12.xml"/><Relationship Id="rId17" Type="http://schemas.openxmlformats.org/officeDocument/2006/relationships/slide" Target="slides/slide17.xml"/><Relationship Id="rId25" Type="http://schemas.openxmlformats.org/officeDocument/2006/relationships/slide" Target="slides/slide25.xml"/><Relationship Id="rId33" Type="http://schemas.openxmlformats.org/officeDocument/2006/relationships/slide" Target="slides/slide34.xml"/><Relationship Id="rId2" Type="http://schemas.openxmlformats.org/officeDocument/2006/relationships/slide" Target="slides/slide2.xml"/><Relationship Id="rId16" Type="http://schemas.openxmlformats.org/officeDocument/2006/relationships/slide" Target="slides/slide16.xml"/><Relationship Id="rId20" Type="http://schemas.openxmlformats.org/officeDocument/2006/relationships/slide" Target="slides/slide20.xml"/><Relationship Id="rId29" Type="http://schemas.openxmlformats.org/officeDocument/2006/relationships/slide" Target="slides/slide29.xml"/><Relationship Id="rId1" Type="http://schemas.openxmlformats.org/officeDocument/2006/relationships/slide" Target="slides/slide1.xml"/><Relationship Id="rId6" Type="http://schemas.openxmlformats.org/officeDocument/2006/relationships/slide" Target="slides/slide6.xml"/><Relationship Id="rId11" Type="http://schemas.openxmlformats.org/officeDocument/2006/relationships/slide" Target="slides/slide11.xml"/><Relationship Id="rId24" Type="http://schemas.openxmlformats.org/officeDocument/2006/relationships/slide" Target="slides/slide24.xml"/><Relationship Id="rId32" Type="http://schemas.openxmlformats.org/officeDocument/2006/relationships/slide" Target="slides/slide33.xml"/><Relationship Id="rId5" Type="http://schemas.openxmlformats.org/officeDocument/2006/relationships/slide" Target="slides/slide5.xml"/><Relationship Id="rId15" Type="http://schemas.openxmlformats.org/officeDocument/2006/relationships/slide" Target="slides/slide15.xml"/><Relationship Id="rId23" Type="http://schemas.openxmlformats.org/officeDocument/2006/relationships/slide" Target="slides/slide23.xml"/><Relationship Id="rId28" Type="http://schemas.openxmlformats.org/officeDocument/2006/relationships/slide" Target="slides/slide28.xml"/><Relationship Id="rId10" Type="http://schemas.openxmlformats.org/officeDocument/2006/relationships/slide" Target="slides/slide10.xml"/><Relationship Id="rId19" Type="http://schemas.openxmlformats.org/officeDocument/2006/relationships/slide" Target="slides/slide19.xml"/><Relationship Id="rId31" Type="http://schemas.openxmlformats.org/officeDocument/2006/relationships/slide" Target="slides/slide32.xml"/><Relationship Id="rId4" Type="http://schemas.openxmlformats.org/officeDocument/2006/relationships/slide" Target="slides/slide4.xml"/><Relationship Id="rId9" Type="http://schemas.openxmlformats.org/officeDocument/2006/relationships/slide" Target="slides/slide9.xml"/><Relationship Id="rId14" Type="http://schemas.openxmlformats.org/officeDocument/2006/relationships/slide" Target="slides/slide14.xml"/><Relationship Id="rId22" Type="http://schemas.openxmlformats.org/officeDocument/2006/relationships/slide" Target="slides/slide22.xml"/><Relationship Id="rId27" Type="http://schemas.openxmlformats.org/officeDocument/2006/relationships/slide" Target="slides/slide27.xml"/><Relationship Id="rId30" Type="http://schemas.openxmlformats.org/officeDocument/2006/relationships/slide" Target="slides/slide3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1944575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645025"/>
            <a:ext cx="5029200" cy="41179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0488" tIns="44450" rIns="90488" bIns="4445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notes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4099" name="Rectangle 3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149350" y="854075"/>
            <a:ext cx="4559300" cy="341947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</p:spTree>
    <p:extLst>
      <p:ext uri="{BB962C8B-B14F-4D97-AF65-F5344CB8AC3E}">
        <p14:creationId xmlns:p14="http://schemas.microsoft.com/office/powerpoint/2010/main" val="171321191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MS PGothic" pitchFamily="34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MS PGothic" pitchFamily="34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MS PGothic" pitchFamily="34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MS PGothic" pitchFamily="34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MS PGothic" pitchFamily="34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Rectangle 2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6146" name="Rectangle 3"/>
          <p:cNvSpPr>
            <a:spLocks noChangeArrowheads="1" noTextEdit="1"/>
          </p:cNvSpPr>
          <p:nvPr>
            <p:ph type="sldImg"/>
          </p:nvPr>
        </p:nvSpPr>
        <p:spPr>
          <a:xfrm>
            <a:off x="1150938" y="854075"/>
            <a:ext cx="4556125" cy="3419475"/>
          </a:xfrm>
          <a:ln cap="flat"/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2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25602" name="Rectangle 3"/>
          <p:cNvSpPr>
            <a:spLocks noChangeArrowheads="1" noTextEdit="1"/>
          </p:cNvSpPr>
          <p:nvPr>
            <p:ph type="sldImg"/>
          </p:nvPr>
        </p:nvSpPr>
        <p:spPr>
          <a:xfrm>
            <a:off x="1150938" y="854075"/>
            <a:ext cx="4556125" cy="3419475"/>
          </a:xfrm>
          <a:ln cap="flat"/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2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27650" name="Rectangle 3"/>
          <p:cNvSpPr>
            <a:spLocks noChangeArrowheads="1" noTextEdit="1"/>
          </p:cNvSpPr>
          <p:nvPr>
            <p:ph type="sldImg"/>
          </p:nvPr>
        </p:nvSpPr>
        <p:spPr>
          <a:xfrm>
            <a:off x="1150938" y="854075"/>
            <a:ext cx="4556125" cy="3419475"/>
          </a:xfrm>
          <a:ln cap="flat"/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2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29698" name="Rectangle 3"/>
          <p:cNvSpPr>
            <a:spLocks noChangeArrowheads="1" noTextEdit="1"/>
          </p:cNvSpPr>
          <p:nvPr>
            <p:ph type="sldImg"/>
          </p:nvPr>
        </p:nvSpPr>
        <p:spPr>
          <a:xfrm>
            <a:off x="1150938" y="854075"/>
            <a:ext cx="4556125" cy="3419475"/>
          </a:xfrm>
          <a:ln cap="flat"/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2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31746" name="Rectangle 3"/>
          <p:cNvSpPr>
            <a:spLocks noChangeArrowheads="1" noTextEdit="1"/>
          </p:cNvSpPr>
          <p:nvPr>
            <p:ph type="sldImg"/>
          </p:nvPr>
        </p:nvSpPr>
        <p:spPr>
          <a:xfrm>
            <a:off x="1150938" y="854075"/>
            <a:ext cx="4556125" cy="3419475"/>
          </a:xfrm>
          <a:ln cap="flat"/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2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33794" name="Rectangle 3"/>
          <p:cNvSpPr>
            <a:spLocks noChangeArrowheads="1" noTextEdit="1"/>
          </p:cNvSpPr>
          <p:nvPr>
            <p:ph type="sldImg"/>
          </p:nvPr>
        </p:nvSpPr>
        <p:spPr>
          <a:xfrm>
            <a:off x="1150938" y="854075"/>
            <a:ext cx="4556125" cy="3419475"/>
          </a:xfrm>
          <a:ln cap="flat"/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2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35842" name="Rectangle 3"/>
          <p:cNvSpPr>
            <a:spLocks noChangeArrowheads="1" noTextEdit="1"/>
          </p:cNvSpPr>
          <p:nvPr>
            <p:ph type="sldImg"/>
          </p:nvPr>
        </p:nvSpPr>
        <p:spPr>
          <a:xfrm>
            <a:off x="1150938" y="854075"/>
            <a:ext cx="4556125" cy="3419475"/>
          </a:xfrm>
          <a:ln cap="flat"/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2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37890" name="Rectangle 3"/>
          <p:cNvSpPr>
            <a:spLocks noChangeArrowheads="1" noTextEdit="1"/>
          </p:cNvSpPr>
          <p:nvPr>
            <p:ph type="sldImg"/>
          </p:nvPr>
        </p:nvSpPr>
        <p:spPr>
          <a:xfrm>
            <a:off x="1150938" y="854075"/>
            <a:ext cx="4556125" cy="3419475"/>
          </a:xfrm>
          <a:ln cap="flat"/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Rectangle 2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39938" name="Rectangle 3"/>
          <p:cNvSpPr>
            <a:spLocks noChangeArrowheads="1" noTextEdit="1"/>
          </p:cNvSpPr>
          <p:nvPr>
            <p:ph type="sldImg"/>
          </p:nvPr>
        </p:nvSpPr>
        <p:spPr>
          <a:xfrm>
            <a:off x="1150938" y="854075"/>
            <a:ext cx="4556125" cy="3419475"/>
          </a:xfrm>
          <a:ln cap="flat"/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Rectangle 2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44034" name="Rectangle 3"/>
          <p:cNvSpPr>
            <a:spLocks noChangeArrowheads="1" noTextEdit="1"/>
          </p:cNvSpPr>
          <p:nvPr>
            <p:ph type="sldImg"/>
          </p:nvPr>
        </p:nvSpPr>
        <p:spPr>
          <a:xfrm>
            <a:off x="1150938" y="854075"/>
            <a:ext cx="4556125" cy="3419475"/>
          </a:xfrm>
          <a:ln cap="flat"/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Rectangle 2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46082" name="Rectangle 3"/>
          <p:cNvSpPr>
            <a:spLocks noChangeArrowheads="1" noTextEdit="1"/>
          </p:cNvSpPr>
          <p:nvPr>
            <p:ph type="sldImg"/>
          </p:nvPr>
        </p:nvSpPr>
        <p:spPr>
          <a:xfrm>
            <a:off x="1570038" y="833438"/>
            <a:ext cx="3692525" cy="2771775"/>
          </a:xfrm>
          <a:ln cap="flat"/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Rectangle 2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9218" name="Rectangle 3"/>
          <p:cNvSpPr>
            <a:spLocks noChangeArrowheads="1" noTextEdit="1"/>
          </p:cNvSpPr>
          <p:nvPr>
            <p:ph type="sldImg"/>
          </p:nvPr>
        </p:nvSpPr>
        <p:spPr>
          <a:xfrm>
            <a:off x="1150938" y="854075"/>
            <a:ext cx="4556125" cy="3419475"/>
          </a:xfrm>
          <a:ln cap="flat"/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Rectangle 2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48130" name="Rectangle 3"/>
          <p:cNvSpPr>
            <a:spLocks noChangeArrowheads="1" noTextEdit="1"/>
          </p:cNvSpPr>
          <p:nvPr>
            <p:ph type="sldImg"/>
          </p:nvPr>
        </p:nvSpPr>
        <p:spPr>
          <a:xfrm>
            <a:off x="1150938" y="854075"/>
            <a:ext cx="4556125" cy="3419475"/>
          </a:xfrm>
          <a:ln cap="flat"/>
        </p:spPr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Rectangle 2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50178" name="Rectangle 3"/>
          <p:cNvSpPr>
            <a:spLocks noChangeArrowheads="1" noTextEdit="1"/>
          </p:cNvSpPr>
          <p:nvPr>
            <p:ph type="sldImg"/>
          </p:nvPr>
        </p:nvSpPr>
        <p:spPr>
          <a:xfrm>
            <a:off x="1150938" y="854075"/>
            <a:ext cx="4556125" cy="3419475"/>
          </a:xfrm>
          <a:ln cap="flat"/>
        </p:spPr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Rectangle 2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52226" name="Rectangle 3"/>
          <p:cNvSpPr>
            <a:spLocks noChangeArrowheads="1" noTextEdit="1"/>
          </p:cNvSpPr>
          <p:nvPr>
            <p:ph type="sldImg"/>
          </p:nvPr>
        </p:nvSpPr>
        <p:spPr>
          <a:xfrm>
            <a:off x="1150938" y="854075"/>
            <a:ext cx="4556125" cy="3419475"/>
          </a:xfrm>
          <a:ln cap="flat"/>
        </p:spPr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Rectangle 2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57346" name="Rectangle 3"/>
          <p:cNvSpPr>
            <a:spLocks noChangeArrowheads="1" noTextEdit="1"/>
          </p:cNvSpPr>
          <p:nvPr>
            <p:ph type="sldImg"/>
          </p:nvPr>
        </p:nvSpPr>
        <p:spPr>
          <a:xfrm>
            <a:off x="1150938" y="854075"/>
            <a:ext cx="4556125" cy="3419475"/>
          </a:xfrm>
          <a:ln cap="flat"/>
        </p:spPr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7" name="Rectangle 2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60418" name="Rectangle 3"/>
          <p:cNvSpPr>
            <a:spLocks noChangeArrowheads="1" noTextEdit="1"/>
          </p:cNvSpPr>
          <p:nvPr>
            <p:ph type="sldImg"/>
          </p:nvPr>
        </p:nvSpPr>
        <p:spPr>
          <a:xfrm>
            <a:off x="1150938" y="854075"/>
            <a:ext cx="4556125" cy="3419475"/>
          </a:xfrm>
          <a:ln cap="flat"/>
        </p:spPr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5" name="Rectangle 2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62466" name="Rectangle 3"/>
          <p:cNvSpPr>
            <a:spLocks noChangeArrowheads="1" noTextEdit="1"/>
          </p:cNvSpPr>
          <p:nvPr>
            <p:ph type="sldImg"/>
          </p:nvPr>
        </p:nvSpPr>
        <p:spPr>
          <a:xfrm>
            <a:off x="1150938" y="854075"/>
            <a:ext cx="4556125" cy="3419475"/>
          </a:xfrm>
          <a:ln cap="flat"/>
        </p:spPr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3" name="Rectangle 2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64514" name="Rectangle 3"/>
          <p:cNvSpPr>
            <a:spLocks noChangeArrowheads="1" noTextEdit="1"/>
          </p:cNvSpPr>
          <p:nvPr>
            <p:ph type="sldImg"/>
          </p:nvPr>
        </p:nvSpPr>
        <p:spPr>
          <a:xfrm>
            <a:off x="1150938" y="854075"/>
            <a:ext cx="4556125" cy="3419475"/>
          </a:xfrm>
          <a:ln cap="flat"/>
        </p:spPr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1" name="Rectangle 2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66562" name="Rectangle 3"/>
          <p:cNvSpPr>
            <a:spLocks noChangeArrowheads="1" noTextEdit="1"/>
          </p:cNvSpPr>
          <p:nvPr>
            <p:ph type="sldImg"/>
          </p:nvPr>
        </p:nvSpPr>
        <p:spPr>
          <a:xfrm>
            <a:off x="1150938" y="854075"/>
            <a:ext cx="4556125" cy="3419475"/>
          </a:xfrm>
          <a:ln cap="flat"/>
        </p:spPr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7" name="Rectangle 2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70658" name="Rectangle 3"/>
          <p:cNvSpPr>
            <a:spLocks noChangeArrowheads="1" noTextEdit="1"/>
          </p:cNvSpPr>
          <p:nvPr>
            <p:ph type="sldImg"/>
          </p:nvPr>
        </p:nvSpPr>
        <p:spPr>
          <a:xfrm>
            <a:off x="1150938" y="854075"/>
            <a:ext cx="4556125" cy="3419475"/>
          </a:xfrm>
          <a:ln cap="flat"/>
        </p:spPr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29" name="Rectangle 2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73730" name="Rectangle 3"/>
          <p:cNvSpPr>
            <a:spLocks noChangeArrowheads="1" noTextEdit="1"/>
          </p:cNvSpPr>
          <p:nvPr>
            <p:ph type="sldImg"/>
          </p:nvPr>
        </p:nvSpPr>
        <p:spPr>
          <a:xfrm>
            <a:off x="1150938" y="854075"/>
            <a:ext cx="4556125" cy="3419475"/>
          </a:xfrm>
          <a:ln cap="flat"/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Rectangle 2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11266" name="Rectangle 3"/>
          <p:cNvSpPr>
            <a:spLocks noChangeArrowheads="1" noTextEdit="1"/>
          </p:cNvSpPr>
          <p:nvPr>
            <p:ph type="sldImg"/>
          </p:nvPr>
        </p:nvSpPr>
        <p:spPr>
          <a:xfrm>
            <a:off x="1150938" y="854075"/>
            <a:ext cx="4556125" cy="3419475"/>
          </a:xfrm>
          <a:ln cap="flat"/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Rectangle 2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13314" name="Rectangle 3"/>
          <p:cNvSpPr>
            <a:spLocks noChangeArrowheads="1" noTextEdit="1"/>
          </p:cNvSpPr>
          <p:nvPr>
            <p:ph type="sldImg"/>
          </p:nvPr>
        </p:nvSpPr>
        <p:spPr>
          <a:xfrm>
            <a:off x="1150938" y="854075"/>
            <a:ext cx="4556125" cy="3419475"/>
          </a:xfrm>
          <a:ln cap="flat"/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2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15362" name="Rectangle 3"/>
          <p:cNvSpPr>
            <a:spLocks noChangeArrowheads="1" noTextEdit="1"/>
          </p:cNvSpPr>
          <p:nvPr>
            <p:ph type="sldImg"/>
          </p:nvPr>
        </p:nvSpPr>
        <p:spPr>
          <a:xfrm>
            <a:off x="1150938" y="854075"/>
            <a:ext cx="4556125" cy="3419475"/>
          </a:xfrm>
          <a:ln cap="flat"/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2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17410" name="Rectangle 3"/>
          <p:cNvSpPr>
            <a:spLocks noChangeArrowheads="1" noTextEdit="1"/>
          </p:cNvSpPr>
          <p:nvPr>
            <p:ph type="sldImg"/>
          </p:nvPr>
        </p:nvSpPr>
        <p:spPr>
          <a:xfrm>
            <a:off x="1150938" y="854075"/>
            <a:ext cx="4556125" cy="3419475"/>
          </a:xfrm>
          <a:ln cap="flat"/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2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19458" name="Rectangle 3"/>
          <p:cNvSpPr>
            <a:spLocks noChangeArrowheads="1" noTextEdit="1"/>
          </p:cNvSpPr>
          <p:nvPr>
            <p:ph type="sldImg"/>
          </p:nvPr>
        </p:nvSpPr>
        <p:spPr>
          <a:xfrm>
            <a:off x="1150938" y="854075"/>
            <a:ext cx="4556125" cy="3419475"/>
          </a:xfrm>
          <a:ln cap="flat"/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21506" name="Rectangle 3"/>
          <p:cNvSpPr>
            <a:spLocks noChangeArrowheads="1" noTextEdit="1"/>
          </p:cNvSpPr>
          <p:nvPr>
            <p:ph type="sldImg"/>
          </p:nvPr>
        </p:nvSpPr>
        <p:spPr>
          <a:xfrm>
            <a:off x="1150938" y="854075"/>
            <a:ext cx="4556125" cy="3419475"/>
          </a:xfrm>
          <a:ln cap="flat"/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2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23554" name="Rectangle 3"/>
          <p:cNvSpPr>
            <a:spLocks noChangeArrowheads="1" noTextEdit="1"/>
          </p:cNvSpPr>
          <p:nvPr>
            <p:ph type="sldImg"/>
          </p:nvPr>
        </p:nvSpPr>
        <p:spPr>
          <a:xfrm>
            <a:off x="1150938" y="854075"/>
            <a:ext cx="4556125" cy="3419475"/>
          </a:xfrm>
          <a:ln cap="flat"/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2625" y="2122488"/>
            <a:ext cx="7740650" cy="146526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65250" y="3871913"/>
            <a:ext cx="6375400" cy="174625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073013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8569533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3375" y="228600"/>
            <a:ext cx="2074863" cy="6096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28600"/>
            <a:ext cx="6073775" cy="6096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410532118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2943" y="2122535"/>
            <a:ext cx="7740015" cy="146458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65885" y="3871807"/>
            <a:ext cx="6374130" cy="1746109"/>
          </a:xfrm>
        </p:spPr>
        <p:txBody>
          <a:bodyPr/>
          <a:lstStyle>
            <a:lvl1pPr marL="0" indent="0" algn="ctr">
              <a:buNone/>
              <a:defRPr/>
            </a:lvl1pPr>
            <a:lvl2pPr marL="455371" indent="0" algn="ctr">
              <a:buNone/>
              <a:defRPr/>
            </a:lvl2pPr>
            <a:lvl3pPr marL="910742" indent="0" algn="ctr">
              <a:buNone/>
              <a:defRPr/>
            </a:lvl3pPr>
            <a:lvl4pPr marL="1366114" indent="0" algn="ctr">
              <a:buNone/>
              <a:defRPr/>
            </a:lvl4pPr>
            <a:lvl5pPr marL="1821485" indent="0" algn="ctr">
              <a:buNone/>
              <a:defRPr/>
            </a:lvl5pPr>
            <a:lvl6pPr marL="2276856" indent="0" algn="ctr">
              <a:buNone/>
              <a:defRPr/>
            </a:lvl6pPr>
            <a:lvl7pPr marL="2732227" indent="0" algn="ctr">
              <a:buNone/>
              <a:defRPr/>
            </a:lvl7pPr>
            <a:lvl8pPr marL="3187598" indent="0" algn="ctr">
              <a:buNone/>
              <a:defRPr/>
            </a:lvl8pPr>
            <a:lvl9pPr marL="364297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74555149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89817622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9303" y="4390579"/>
            <a:ext cx="7740015" cy="135703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9303" y="2895948"/>
            <a:ext cx="7740015" cy="1494631"/>
          </a:xfrm>
        </p:spPr>
        <p:txBody>
          <a:bodyPr anchor="b"/>
          <a:lstStyle>
            <a:lvl1pPr marL="0" indent="0">
              <a:buNone/>
              <a:defRPr sz="2000"/>
            </a:lvl1pPr>
            <a:lvl2pPr marL="455371" indent="0">
              <a:buNone/>
              <a:defRPr sz="1800"/>
            </a:lvl2pPr>
            <a:lvl3pPr marL="910742" indent="0">
              <a:buNone/>
              <a:defRPr sz="1600"/>
            </a:lvl3pPr>
            <a:lvl4pPr marL="1366114" indent="0">
              <a:buNone/>
              <a:defRPr sz="1400"/>
            </a:lvl4pPr>
            <a:lvl5pPr marL="1821485" indent="0">
              <a:buNone/>
              <a:defRPr sz="1400"/>
            </a:lvl5pPr>
            <a:lvl6pPr marL="2276856" indent="0">
              <a:buNone/>
              <a:defRPr sz="1400"/>
            </a:lvl6pPr>
            <a:lvl7pPr marL="2732227" indent="0">
              <a:buNone/>
              <a:defRPr sz="1400"/>
            </a:lvl7pPr>
            <a:lvl8pPr marL="3187598" indent="0">
              <a:buNone/>
              <a:defRPr sz="1400"/>
            </a:lvl8pPr>
            <a:lvl9pPr marL="364297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08403861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86473" y="1670192"/>
            <a:ext cx="3809934" cy="411537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48172" y="1670192"/>
            <a:ext cx="3809934" cy="411537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0411758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5295" y="273621"/>
            <a:ext cx="8195310" cy="1138767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5295" y="1529427"/>
            <a:ext cx="4023354" cy="63739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5371" indent="0">
              <a:buNone/>
              <a:defRPr sz="2000" b="1"/>
            </a:lvl2pPr>
            <a:lvl3pPr marL="910742" indent="0">
              <a:buNone/>
              <a:defRPr sz="1800" b="1"/>
            </a:lvl3pPr>
            <a:lvl4pPr marL="1366114" indent="0">
              <a:buNone/>
              <a:defRPr sz="1600" b="1"/>
            </a:lvl4pPr>
            <a:lvl5pPr marL="1821485" indent="0">
              <a:buNone/>
              <a:defRPr sz="1600" b="1"/>
            </a:lvl5pPr>
            <a:lvl6pPr marL="2276856" indent="0">
              <a:buNone/>
              <a:defRPr sz="1600" b="1"/>
            </a:lvl6pPr>
            <a:lvl7pPr marL="2732227" indent="0">
              <a:buNone/>
              <a:defRPr sz="1600" b="1"/>
            </a:lvl7pPr>
            <a:lvl8pPr marL="3187598" indent="0">
              <a:buNone/>
              <a:defRPr sz="1600" b="1"/>
            </a:lvl8pPr>
            <a:lvl9pPr marL="364297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5295" y="2166820"/>
            <a:ext cx="4023354" cy="393665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5671" y="1529427"/>
            <a:ext cx="4024934" cy="63739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5371" indent="0">
              <a:buNone/>
              <a:defRPr sz="2000" b="1"/>
            </a:lvl2pPr>
            <a:lvl3pPr marL="910742" indent="0">
              <a:buNone/>
              <a:defRPr sz="1800" b="1"/>
            </a:lvl3pPr>
            <a:lvl4pPr marL="1366114" indent="0">
              <a:buNone/>
              <a:defRPr sz="1600" b="1"/>
            </a:lvl4pPr>
            <a:lvl5pPr marL="1821485" indent="0">
              <a:buNone/>
              <a:defRPr sz="1600" b="1"/>
            </a:lvl5pPr>
            <a:lvl6pPr marL="2276856" indent="0">
              <a:buNone/>
              <a:defRPr sz="1600" b="1"/>
            </a:lvl6pPr>
            <a:lvl7pPr marL="2732227" indent="0">
              <a:buNone/>
              <a:defRPr sz="1600" b="1"/>
            </a:lvl7pPr>
            <a:lvl8pPr marL="3187598" indent="0">
              <a:buNone/>
              <a:defRPr sz="1600" b="1"/>
            </a:lvl8pPr>
            <a:lvl9pPr marL="364297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5671" y="2166820"/>
            <a:ext cx="4024934" cy="393665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41301970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06544382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96225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5296" y="272039"/>
            <a:ext cx="2995778" cy="1157746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60154" y="272039"/>
            <a:ext cx="5090451" cy="58314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5296" y="1429785"/>
            <a:ext cx="2995778" cy="4673689"/>
          </a:xfrm>
        </p:spPr>
        <p:txBody>
          <a:bodyPr/>
          <a:lstStyle>
            <a:lvl1pPr marL="0" indent="0">
              <a:buNone/>
              <a:defRPr sz="1400"/>
            </a:lvl1pPr>
            <a:lvl2pPr marL="455371" indent="0">
              <a:buNone/>
              <a:defRPr sz="1200"/>
            </a:lvl2pPr>
            <a:lvl3pPr marL="910742" indent="0">
              <a:buNone/>
              <a:defRPr sz="1000"/>
            </a:lvl3pPr>
            <a:lvl4pPr marL="1366114" indent="0">
              <a:buNone/>
              <a:defRPr sz="900"/>
            </a:lvl4pPr>
            <a:lvl5pPr marL="1821485" indent="0">
              <a:buNone/>
              <a:defRPr sz="900"/>
            </a:lvl5pPr>
            <a:lvl6pPr marL="2276856" indent="0">
              <a:buNone/>
              <a:defRPr sz="900"/>
            </a:lvl6pPr>
            <a:lvl7pPr marL="2732227" indent="0">
              <a:buNone/>
              <a:defRPr sz="900"/>
            </a:lvl7pPr>
            <a:lvl8pPr marL="3187598" indent="0">
              <a:buNone/>
              <a:defRPr sz="900"/>
            </a:lvl8pPr>
            <a:lvl9pPr marL="364297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502105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92750721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84820" y="4782820"/>
            <a:ext cx="5463540" cy="564639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84820" y="610505"/>
            <a:ext cx="5463540" cy="4099560"/>
          </a:xfrm>
        </p:spPr>
        <p:txBody>
          <a:bodyPr/>
          <a:lstStyle>
            <a:lvl1pPr marL="0" indent="0">
              <a:buNone/>
              <a:defRPr sz="3200"/>
            </a:lvl1pPr>
            <a:lvl2pPr marL="455371" indent="0">
              <a:buNone/>
              <a:defRPr sz="2800"/>
            </a:lvl2pPr>
            <a:lvl3pPr marL="910742" indent="0">
              <a:buNone/>
              <a:defRPr sz="2400"/>
            </a:lvl3pPr>
            <a:lvl4pPr marL="1366114" indent="0">
              <a:buNone/>
              <a:defRPr sz="2000"/>
            </a:lvl4pPr>
            <a:lvl5pPr marL="1821485" indent="0">
              <a:buNone/>
              <a:defRPr sz="2000"/>
            </a:lvl5pPr>
            <a:lvl6pPr marL="2276856" indent="0">
              <a:buNone/>
              <a:defRPr sz="2000"/>
            </a:lvl6pPr>
            <a:lvl7pPr marL="2732227" indent="0">
              <a:buNone/>
              <a:defRPr sz="2000"/>
            </a:lvl7pPr>
            <a:lvl8pPr marL="3187598" indent="0">
              <a:buNone/>
              <a:defRPr sz="2000"/>
            </a:lvl8pPr>
            <a:lvl9pPr marL="3642970" indent="0">
              <a:buNone/>
              <a:defRPr sz="2000"/>
            </a:lvl9pPr>
          </a:lstStyle>
          <a:p>
            <a:pPr lvl="0"/>
            <a:endParaRPr lang="en-IE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84820" y="5347459"/>
            <a:ext cx="5463540" cy="801881"/>
          </a:xfrm>
        </p:spPr>
        <p:txBody>
          <a:bodyPr/>
          <a:lstStyle>
            <a:lvl1pPr marL="0" indent="0">
              <a:buNone/>
              <a:defRPr sz="1400"/>
            </a:lvl1pPr>
            <a:lvl2pPr marL="455371" indent="0">
              <a:buNone/>
              <a:defRPr sz="1200"/>
            </a:lvl2pPr>
            <a:lvl3pPr marL="910742" indent="0">
              <a:buNone/>
              <a:defRPr sz="1000"/>
            </a:lvl3pPr>
            <a:lvl4pPr marL="1366114" indent="0">
              <a:buNone/>
              <a:defRPr sz="900"/>
            </a:lvl4pPr>
            <a:lvl5pPr marL="1821485" indent="0">
              <a:buNone/>
              <a:defRPr sz="900"/>
            </a:lvl5pPr>
            <a:lvl6pPr marL="2276856" indent="0">
              <a:buNone/>
              <a:defRPr sz="900"/>
            </a:lvl6pPr>
            <a:lvl7pPr marL="2732227" indent="0">
              <a:buNone/>
              <a:defRPr sz="900"/>
            </a:lvl7pPr>
            <a:lvl8pPr marL="3187598" indent="0">
              <a:buNone/>
              <a:defRPr sz="900"/>
            </a:lvl8pPr>
            <a:lvl9pPr marL="364297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2190451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94746046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3433" y="262549"/>
            <a:ext cx="2094673" cy="552301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79413" y="262549"/>
            <a:ext cx="6132255" cy="552301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42713870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9138" y="4391025"/>
            <a:ext cx="7740650" cy="1357313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9138" y="2895600"/>
            <a:ext cx="7740650" cy="149542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160686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143000"/>
            <a:ext cx="3997325" cy="5181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9325" y="1143000"/>
            <a:ext cx="3998913" cy="5181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1340077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5613" y="273050"/>
            <a:ext cx="8194675" cy="1139825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5613" y="1528763"/>
            <a:ext cx="4022725" cy="6381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5613" y="2166938"/>
            <a:ext cx="4022725" cy="3937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5975" y="1528763"/>
            <a:ext cx="4024313" cy="6381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5975" y="2166938"/>
            <a:ext cx="4024313" cy="3937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7790860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1974331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590637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5613" y="271463"/>
            <a:ext cx="2995612" cy="1158875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60763" y="271463"/>
            <a:ext cx="5089525" cy="583247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5613" y="1430338"/>
            <a:ext cx="2995612" cy="4673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0775428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84350" y="4783138"/>
            <a:ext cx="5464175" cy="563562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84350" y="611188"/>
            <a:ext cx="5464175" cy="40989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IE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84350" y="5346700"/>
            <a:ext cx="5464175" cy="8032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1525381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Line 2"/>
          <p:cNvSpPr>
            <a:spLocks noChangeShapeType="1"/>
          </p:cNvSpPr>
          <p:nvPr/>
        </p:nvSpPr>
        <p:spPr bwMode="auto">
          <a:xfrm>
            <a:off x="152400" y="990600"/>
            <a:ext cx="7993063" cy="0"/>
          </a:xfrm>
          <a:prstGeom prst="line">
            <a:avLst/>
          </a:prstGeom>
          <a:noFill/>
          <a:ln w="508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IE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28600"/>
            <a:ext cx="7772400" cy="681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0488" tIns="44450" rIns="90488" bIns="4445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title style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143000"/>
            <a:ext cx="8148638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0488" tIns="44450" rIns="90488" bIns="4445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text styles</a:t>
            </a:r>
          </a:p>
          <a:p>
            <a:pPr lvl="1"/>
            <a:r>
              <a:rPr lang="en-GB" altLang="en-US" smtClean="0"/>
              <a:t>Second Level</a:t>
            </a:r>
          </a:p>
          <a:p>
            <a:pPr lvl="2"/>
            <a:r>
              <a:rPr lang="en-GB" altLang="en-US" smtClean="0"/>
              <a:t>Third Level</a:t>
            </a:r>
          </a:p>
          <a:p>
            <a:pPr lvl="3"/>
            <a:r>
              <a:rPr lang="en-GB" altLang="en-US" smtClean="0"/>
              <a:t>Fourth Level</a:t>
            </a:r>
          </a:p>
          <a:p>
            <a:pPr lvl="4"/>
            <a:r>
              <a:rPr lang="en-GB" altLang="en-US" smtClean="0"/>
              <a:t>Fifth Level</a:t>
            </a:r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642938" y="6499225"/>
            <a:ext cx="8043862" cy="271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r>
              <a:rPr lang="en-GB" altLang="en-US" sz="1200">
                <a:solidFill>
                  <a:schemeClr val="tx2"/>
                </a:solidFill>
              </a:rPr>
              <a:t>©Ian Sommerville 1995 		</a:t>
            </a:r>
            <a:r>
              <a:rPr lang="en-IE" altLang="en-US" sz="1200">
                <a:solidFill>
                  <a:schemeClr val="tx2"/>
                </a:solidFill>
              </a:rPr>
              <a:t>	</a:t>
            </a:r>
            <a:r>
              <a:rPr lang="en-GB" altLang="en-US" sz="1200">
                <a:solidFill>
                  <a:schemeClr val="tx2"/>
                </a:solidFill>
              </a:rPr>
              <a:t>Soft</a:t>
            </a:r>
            <a:r>
              <a:rPr lang="en-IE" altLang="en-US" sz="1200">
                <a:solidFill>
                  <a:schemeClr val="tx2"/>
                </a:solidFill>
              </a:rPr>
              <a:t>ware Design</a:t>
            </a:r>
            <a:r>
              <a:rPr lang="en-GB" altLang="en-US" sz="1200">
                <a:solidFill>
                  <a:schemeClr val="tx2"/>
                </a:solidFill>
              </a:rPr>
              <a:t>	</a:t>
            </a:r>
            <a:r>
              <a:rPr lang="en-IE" altLang="en-US" sz="1200">
                <a:solidFill>
                  <a:schemeClr val="tx2"/>
                </a:solidFill>
              </a:rPr>
              <a:t>		</a:t>
            </a:r>
            <a:r>
              <a:rPr lang="en-GB" altLang="en-US" sz="1200">
                <a:solidFill>
                  <a:schemeClr val="tx2"/>
                </a:solidFill>
              </a:rPr>
              <a:t>Slide </a:t>
            </a:r>
            <a:fld id="{0BD2D163-8236-4C21-A441-E2779AA5AEF0}" type="slidenum">
              <a:rPr lang="en-GB" altLang="en-US" sz="1200">
                <a:solidFill>
                  <a:schemeClr val="tx2"/>
                </a:solidFill>
              </a:rPr>
              <a:pPr/>
              <a:t>‹#›</a:t>
            </a:fld>
            <a:endParaRPr lang="en-GB" altLang="en-US" sz="1200">
              <a:solidFill>
                <a:schemeClr val="tx2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MS PGothic" pitchFamily="34" charset="-128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ea typeface="MS PGothic" pitchFamily="34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ea typeface="MS PGothic" pitchFamily="34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ea typeface="MS PGothic" pitchFamily="34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ea typeface="MS PGothic" pitchFamily="34" charset="-128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465138" indent="-465138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5000"/>
        <a:buFont typeface="Monotype Sorts" charset="2"/>
        <a:buChar char="u"/>
        <a:defRPr sz="2800">
          <a:solidFill>
            <a:schemeClr val="tx1"/>
          </a:solidFill>
          <a:latin typeface="+mn-lt"/>
          <a:ea typeface="MS PGothic" pitchFamily="34" charset="-128"/>
          <a:cs typeface="+mn-cs"/>
        </a:defRPr>
      </a:lvl1pPr>
      <a:lvl2pPr marL="1035050" indent="-45561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00000"/>
        <a:buChar char="•"/>
        <a:defRPr sz="2400">
          <a:solidFill>
            <a:schemeClr val="tx1"/>
          </a:solidFill>
          <a:latin typeface="+mn-lt"/>
          <a:ea typeface="MS PGothic" pitchFamily="34" charset="-128"/>
        </a:defRPr>
      </a:lvl2pPr>
      <a:lvl3pPr marL="137795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00000"/>
        <a:buChar char="»"/>
        <a:defRPr sz="2000">
          <a:solidFill>
            <a:schemeClr val="tx1"/>
          </a:solidFill>
          <a:latin typeface="+mn-lt"/>
          <a:ea typeface="MS PGothic" pitchFamily="34" charset="-128"/>
        </a:defRPr>
      </a:lvl3pPr>
      <a:lvl4pPr marL="172085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5000"/>
        <a:buFont typeface="Monotype Sorts" charset="2"/>
        <a:buChar char="u"/>
        <a:defRPr>
          <a:solidFill>
            <a:schemeClr val="tx1"/>
          </a:solidFill>
          <a:latin typeface="+mn-lt"/>
          <a:ea typeface="MS PGothic" pitchFamily="34" charset="-128"/>
        </a:defRPr>
      </a:lvl4pPr>
      <a:lvl5pPr marL="206375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00000"/>
        <a:buChar char="–"/>
        <a:defRPr>
          <a:solidFill>
            <a:schemeClr val="tx1"/>
          </a:solidFill>
          <a:latin typeface="+mn-lt"/>
          <a:ea typeface="MS PGothic" pitchFamily="34" charset="-128"/>
        </a:defRPr>
      </a:lvl5pPr>
      <a:lvl6pPr marL="252095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00000"/>
        <a:buChar char="–"/>
        <a:defRPr>
          <a:solidFill>
            <a:schemeClr val="tx1"/>
          </a:solidFill>
          <a:latin typeface="+mn-lt"/>
        </a:defRPr>
      </a:lvl6pPr>
      <a:lvl7pPr marL="297815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00000"/>
        <a:buChar char="–"/>
        <a:defRPr>
          <a:solidFill>
            <a:schemeClr val="tx1"/>
          </a:solidFill>
          <a:latin typeface="+mn-lt"/>
        </a:defRPr>
      </a:lvl7pPr>
      <a:lvl8pPr marL="343535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00000"/>
        <a:buChar char="–"/>
        <a:defRPr>
          <a:solidFill>
            <a:schemeClr val="tx1"/>
          </a:solidFill>
          <a:latin typeface="+mn-lt"/>
        </a:defRPr>
      </a:lvl8pPr>
      <a:lvl9pPr marL="389255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00000"/>
        <a:buChar char="–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Line 2"/>
          <p:cNvSpPr>
            <a:spLocks noChangeShapeType="1"/>
          </p:cNvSpPr>
          <p:nvPr/>
        </p:nvSpPr>
        <p:spPr bwMode="auto">
          <a:xfrm>
            <a:off x="25400" y="1366838"/>
            <a:ext cx="7942263" cy="0"/>
          </a:xfrm>
          <a:prstGeom prst="line">
            <a:avLst/>
          </a:prstGeom>
          <a:noFill/>
          <a:ln w="50800">
            <a:solidFill>
              <a:schemeClr val="accent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91074" tIns="45537" rIns="91074" bIns="45537" anchor="ctr"/>
          <a:lstStyle/>
          <a:p>
            <a:pPr>
              <a:defRPr/>
            </a:pPr>
            <a:endParaRPr lang="en-US">
              <a:latin typeface="Times New Roman" charset="0"/>
              <a:ea typeface="ＭＳ Ｐゴシック" charset="0"/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379413" y="261938"/>
            <a:ext cx="7772400" cy="1104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0477" tIns="44445" rIns="90477" bIns="44445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title style</a:t>
            </a:r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985838" y="167005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0477" tIns="44445" rIns="90477" bIns="4444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2053" name="Rectangle 5"/>
          <p:cNvSpPr>
            <a:spLocks noChangeArrowheads="1"/>
          </p:cNvSpPr>
          <p:nvPr/>
        </p:nvSpPr>
        <p:spPr bwMode="auto">
          <a:xfrm>
            <a:off x="7132638" y="6300788"/>
            <a:ext cx="164465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77" tIns="44445" rIns="90477" bIns="44445">
            <a:spAutoFit/>
          </a:bodyPr>
          <a:lstStyle>
            <a:lvl1pPr defTabSz="917575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 defTabSz="917575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 defTabSz="917575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 defTabSz="917575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 defTabSz="917575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defTabSz="9175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r>
              <a:rPr lang="en-GB" altLang="en-US" sz="1200">
                <a:solidFill>
                  <a:srgbClr val="081D58"/>
                </a:solidFill>
                <a:latin typeface="Times" charset="0"/>
              </a:rPr>
              <a:t>	Slide </a:t>
            </a:r>
            <a:fld id="{3BB3500B-2493-40CF-ACC9-49D220214A5C}" type="slidenum">
              <a:rPr lang="en-GB" altLang="en-US" sz="1200">
                <a:solidFill>
                  <a:srgbClr val="081D58"/>
                </a:solidFill>
                <a:latin typeface="Times" charset="0"/>
              </a:rPr>
              <a:pPr/>
              <a:t>‹#›</a:t>
            </a:fld>
            <a:endParaRPr lang="en-GB" altLang="en-US" sz="1200">
              <a:solidFill>
                <a:srgbClr val="081D58"/>
              </a:solidFill>
              <a:latin typeface="Times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</p:sldLayoutIdLst>
  <p:txStyles>
    <p:titleStyle>
      <a:lvl1pPr algn="l" defTabSz="912813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MS PGothic" pitchFamily="34" charset="-128"/>
          <a:cs typeface="+mj-cs"/>
        </a:defRPr>
      </a:lvl1pPr>
      <a:lvl2pPr algn="l" defTabSz="912813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  <a:ea typeface="MS PGothic" pitchFamily="34" charset="-128"/>
        </a:defRPr>
      </a:lvl2pPr>
      <a:lvl3pPr algn="l" defTabSz="912813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  <a:ea typeface="MS PGothic" pitchFamily="34" charset="-128"/>
        </a:defRPr>
      </a:lvl3pPr>
      <a:lvl4pPr algn="l" defTabSz="912813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  <a:ea typeface="MS PGothic" pitchFamily="34" charset="-128"/>
        </a:defRPr>
      </a:lvl4pPr>
      <a:lvl5pPr algn="l" defTabSz="912813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  <a:ea typeface="MS PGothic" pitchFamily="34" charset="-128"/>
        </a:defRPr>
      </a:lvl5pPr>
      <a:lvl6pPr marL="455371" algn="l" defTabSz="913905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</a:defRPr>
      </a:lvl6pPr>
      <a:lvl7pPr marL="910742" algn="l" defTabSz="913905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</a:defRPr>
      </a:lvl7pPr>
      <a:lvl8pPr marL="1366114" algn="l" defTabSz="913905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</a:defRPr>
      </a:lvl8pPr>
      <a:lvl9pPr marL="1821485" algn="l" defTabSz="913905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</a:defRPr>
      </a:lvl9pPr>
    </p:titleStyle>
    <p:bodyStyle>
      <a:lvl1pPr marL="463550" indent="-463550" algn="l" defTabSz="912813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50000"/>
        <a:buFont typeface="Zapf Dingbats" charset="2"/>
        <a:buChar char="l"/>
        <a:defRPr sz="2800">
          <a:solidFill>
            <a:schemeClr val="tx1"/>
          </a:solidFill>
          <a:latin typeface="+mn-lt"/>
          <a:ea typeface="MS PGothic" pitchFamily="34" charset="-128"/>
          <a:cs typeface="+mn-cs"/>
        </a:defRPr>
      </a:lvl1pPr>
      <a:lvl2pPr marL="1035050" indent="-455613" algn="l" defTabSz="912813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00000"/>
        <a:buChar char="•"/>
        <a:defRPr sz="2000">
          <a:solidFill>
            <a:schemeClr val="tx1"/>
          </a:solidFill>
          <a:latin typeface="+mn-lt"/>
          <a:ea typeface="MS PGothic" pitchFamily="34" charset="-128"/>
        </a:defRPr>
      </a:lvl2pPr>
      <a:lvl3pPr marL="1376363" indent="-227013" algn="l" defTabSz="912813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00000"/>
        <a:buChar char="»"/>
        <a:defRPr>
          <a:solidFill>
            <a:schemeClr val="tx1"/>
          </a:solidFill>
          <a:latin typeface="+mn-lt"/>
          <a:ea typeface="MS PGothic" pitchFamily="34" charset="-128"/>
        </a:defRPr>
      </a:lvl3pPr>
      <a:lvl4pPr marL="1719263" indent="-227013" algn="l" defTabSz="912813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5000"/>
        <a:buFont typeface="Monotype Sorts" charset="2"/>
        <a:buChar char=""/>
        <a:defRPr sz="2000">
          <a:solidFill>
            <a:schemeClr val="tx1"/>
          </a:solidFill>
          <a:latin typeface="+mn-lt"/>
          <a:ea typeface="MS PGothic" pitchFamily="34" charset="-128"/>
        </a:defRPr>
      </a:lvl4pPr>
      <a:lvl5pPr marL="2062163" indent="-227013" algn="l" defTabSz="912813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00000"/>
        <a:buChar char="–"/>
        <a:defRPr sz="2000">
          <a:solidFill>
            <a:schemeClr val="tx1"/>
          </a:solidFill>
          <a:latin typeface="+mn-lt"/>
          <a:ea typeface="MS PGothic" pitchFamily="34" charset="-128"/>
        </a:defRPr>
      </a:lvl5pPr>
      <a:lvl6pPr marL="2518772" indent="-227686" algn="l" defTabSz="913905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00000"/>
        <a:buChar char="–"/>
        <a:defRPr sz="2000">
          <a:solidFill>
            <a:schemeClr val="tx1"/>
          </a:solidFill>
          <a:latin typeface="+mn-lt"/>
        </a:defRPr>
      </a:lvl6pPr>
      <a:lvl7pPr marL="2974144" indent="-227686" algn="l" defTabSz="913905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00000"/>
        <a:buChar char="–"/>
        <a:defRPr sz="2000">
          <a:solidFill>
            <a:schemeClr val="tx1"/>
          </a:solidFill>
          <a:latin typeface="+mn-lt"/>
        </a:defRPr>
      </a:lvl7pPr>
      <a:lvl8pPr marL="3429515" indent="-227686" algn="l" defTabSz="913905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00000"/>
        <a:buChar char="–"/>
        <a:defRPr sz="2000">
          <a:solidFill>
            <a:schemeClr val="tx1"/>
          </a:solidFill>
          <a:latin typeface="+mn-lt"/>
        </a:defRPr>
      </a:lvl8pPr>
      <a:lvl9pPr marL="3884886" indent="-227686" algn="l" defTabSz="913905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00000"/>
        <a:buChar char="–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0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5371" algn="l" defTabSz="910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0742" algn="l" defTabSz="910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66114" algn="l" defTabSz="910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1485" algn="l" defTabSz="910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76856" algn="l" defTabSz="910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32227" algn="l" defTabSz="910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87598" algn="l" defTabSz="910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42970" algn="l" defTabSz="910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3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en-GB" altLang="en-US" smtClean="0"/>
              <a:t>Software Design</a:t>
            </a:r>
          </a:p>
        </p:txBody>
      </p:sp>
      <p:sp>
        <p:nvSpPr>
          <p:cNvPr id="512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3438" y="1933575"/>
            <a:ext cx="7772400" cy="4305300"/>
          </a:xfrm>
          <a:noFill/>
        </p:spPr>
        <p:txBody>
          <a:bodyPr/>
          <a:lstStyle/>
          <a:p>
            <a:r>
              <a:rPr lang="en-GB" altLang="en-US" sz="4400" smtClean="0"/>
              <a:t>Deriving a solution which satisfies software requirements</a:t>
            </a:r>
          </a:p>
        </p:txBody>
      </p:sp>
    </p:spTree>
  </p:cSld>
  <p:clrMapOvr>
    <a:masterClrMapping/>
  </p:clrMapOvr>
  <p:transition spd="slow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en-GB" altLang="en-US" smtClean="0"/>
              <a:t>Method deficiencies</a:t>
            </a:r>
          </a:p>
        </p:txBody>
      </p:sp>
      <p:sp>
        <p:nvSpPr>
          <p:cNvPr id="2253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r>
              <a:rPr lang="en-GB" altLang="en-US" smtClean="0"/>
              <a:t>They are guidelines rather than methods in the </a:t>
            </a:r>
            <a:br>
              <a:rPr lang="en-GB" altLang="en-US" smtClean="0"/>
            </a:br>
            <a:r>
              <a:rPr lang="en-GB" altLang="en-US" smtClean="0"/>
              <a:t>mathematical sense. Different designers create </a:t>
            </a:r>
            <a:br>
              <a:rPr lang="en-GB" altLang="en-US" smtClean="0"/>
            </a:br>
            <a:r>
              <a:rPr lang="en-GB" altLang="en-US" smtClean="0"/>
              <a:t>quite different system designs</a:t>
            </a:r>
          </a:p>
          <a:p>
            <a:r>
              <a:rPr lang="en-GB" altLang="en-US" smtClean="0"/>
              <a:t>They do not help much with the early, creative </a:t>
            </a:r>
            <a:br>
              <a:rPr lang="en-GB" altLang="en-US" smtClean="0"/>
            </a:br>
            <a:r>
              <a:rPr lang="en-GB" altLang="en-US" smtClean="0"/>
              <a:t>phase of design. Rather, they help the designer </a:t>
            </a:r>
            <a:br>
              <a:rPr lang="en-GB" altLang="en-US" smtClean="0"/>
            </a:br>
            <a:r>
              <a:rPr lang="en-GB" altLang="en-US" smtClean="0"/>
              <a:t>to structure and document his or her design </a:t>
            </a:r>
            <a:br>
              <a:rPr lang="en-GB" altLang="en-US" smtClean="0"/>
            </a:br>
            <a:r>
              <a:rPr lang="en-GB" altLang="en-US" smtClean="0"/>
              <a:t>ideas</a:t>
            </a:r>
          </a:p>
        </p:txBody>
      </p:sp>
    </p:spTree>
  </p:cSld>
  <p:clrMapOvr>
    <a:masterClrMapping/>
  </p:clrMapOvr>
  <p:transition spd="slow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en-GB" altLang="en-US" smtClean="0"/>
              <a:t>Design description</a:t>
            </a:r>
          </a:p>
        </p:txBody>
      </p:sp>
      <p:sp>
        <p:nvSpPr>
          <p:cNvPr id="2457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r>
              <a:rPr lang="en-GB" altLang="en-US" i="1" smtClean="0"/>
              <a:t>Graphical notations.</a:t>
            </a:r>
            <a:r>
              <a:rPr lang="en-GB" altLang="en-US" smtClean="0"/>
              <a:t> Used to display </a:t>
            </a:r>
            <a:br>
              <a:rPr lang="en-GB" altLang="en-US" smtClean="0"/>
            </a:br>
            <a:r>
              <a:rPr lang="en-GB" altLang="en-US" smtClean="0"/>
              <a:t>component relationships</a:t>
            </a:r>
          </a:p>
          <a:p>
            <a:r>
              <a:rPr lang="en-GB" altLang="en-US" i="1" smtClean="0"/>
              <a:t>Program description languages.</a:t>
            </a:r>
            <a:r>
              <a:rPr lang="en-GB" altLang="en-US" smtClean="0"/>
              <a:t> Based on </a:t>
            </a:r>
            <a:br>
              <a:rPr lang="en-GB" altLang="en-US" smtClean="0"/>
            </a:br>
            <a:r>
              <a:rPr lang="en-GB" altLang="en-US" smtClean="0"/>
              <a:t>programming languages but with more flexibility </a:t>
            </a:r>
            <a:br>
              <a:rPr lang="en-GB" altLang="en-US" smtClean="0"/>
            </a:br>
            <a:r>
              <a:rPr lang="en-GB" altLang="en-US" smtClean="0"/>
              <a:t>to represent abstract concepts</a:t>
            </a:r>
          </a:p>
          <a:p>
            <a:r>
              <a:rPr lang="en-GB" altLang="en-US" i="1" smtClean="0"/>
              <a:t>Informal text.</a:t>
            </a:r>
            <a:r>
              <a:rPr lang="en-GB" altLang="en-US" smtClean="0"/>
              <a:t> Natural language description.</a:t>
            </a:r>
          </a:p>
          <a:p>
            <a:r>
              <a:rPr lang="en-GB" altLang="en-US" smtClean="0"/>
              <a:t>All of these notations may be used in large </a:t>
            </a:r>
            <a:br>
              <a:rPr lang="en-GB" altLang="en-US" smtClean="0"/>
            </a:br>
            <a:r>
              <a:rPr lang="en-GB" altLang="en-US" smtClean="0"/>
              <a:t>systems design</a:t>
            </a:r>
          </a:p>
        </p:txBody>
      </p:sp>
    </p:spTree>
  </p:cSld>
  <p:clrMapOvr>
    <a:masterClrMapping/>
  </p:clrMapOvr>
  <p:transition spd="slow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en-GB" altLang="en-US" smtClean="0"/>
              <a:t>Design strategies</a:t>
            </a:r>
          </a:p>
        </p:txBody>
      </p:sp>
      <p:sp>
        <p:nvSpPr>
          <p:cNvPr id="2662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r>
              <a:rPr lang="en-GB" altLang="en-US" smtClean="0"/>
              <a:t>Functional design</a:t>
            </a:r>
          </a:p>
          <a:p>
            <a:pPr lvl="1"/>
            <a:r>
              <a:rPr lang="en-GB" altLang="en-US" smtClean="0"/>
              <a:t>The system is designed from a functional viewpoint. The system state is centralised and shared between the functions operating on that state</a:t>
            </a:r>
          </a:p>
          <a:p>
            <a:r>
              <a:rPr lang="en-GB" altLang="en-US" smtClean="0"/>
              <a:t>Object-oriented design</a:t>
            </a:r>
          </a:p>
          <a:p>
            <a:pPr lvl="1"/>
            <a:r>
              <a:rPr lang="en-GB" altLang="en-US" smtClean="0"/>
              <a:t>The system is viewed as a collection of interacting objects. </a:t>
            </a:r>
            <a:br>
              <a:rPr lang="en-GB" altLang="en-US" smtClean="0"/>
            </a:br>
            <a:r>
              <a:rPr lang="en-GB" altLang="en-US" smtClean="0"/>
              <a:t>The system state is de-centralised and each object manages its own state. Objects may be instances of an object class and communicate by exchanging methods</a:t>
            </a:r>
          </a:p>
        </p:txBody>
      </p:sp>
    </p:spTree>
  </p:cSld>
  <p:clrMapOvr>
    <a:masterClrMapping/>
  </p:clrMapOvr>
  <p:transition spd="slow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2"/>
          <p:cNvSpPr>
            <a:spLocks noGrp="1" noChangeArrowheads="1"/>
          </p:cNvSpPr>
          <p:nvPr>
            <p:ph type="title"/>
          </p:nvPr>
        </p:nvSpPr>
        <p:spPr>
          <a:xfrm>
            <a:off x="410791" y="391964"/>
            <a:ext cx="7772400" cy="681038"/>
          </a:xfrm>
          <a:noFill/>
        </p:spPr>
        <p:txBody>
          <a:bodyPr>
            <a:normAutofit fontScale="90000"/>
          </a:bodyPr>
          <a:lstStyle/>
          <a:p>
            <a:r>
              <a:rPr lang="en-GB" altLang="en-US" sz="4000" dirty="0" smtClean="0"/>
              <a:t>Functional or DFD </a:t>
            </a:r>
            <a:r>
              <a:rPr lang="en-GB" altLang="en-US" sz="4000" dirty="0" smtClean="0"/>
              <a:t>view of a compiler</a:t>
            </a:r>
          </a:p>
        </p:txBody>
      </p:sp>
      <p:pic>
        <p:nvPicPr>
          <p:cNvPr id="28674" name="Picture 3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6486" y="2552204"/>
            <a:ext cx="8547100" cy="375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808534" y="1597521"/>
            <a:ext cx="72728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dirty="0" smtClean="0"/>
              <a:t>Poor example, see Safe Home Alarm System instead</a:t>
            </a:r>
            <a:endParaRPr lang="en-IE" dirty="0"/>
          </a:p>
        </p:txBody>
      </p:sp>
    </p:spTree>
  </p:cSld>
  <p:clrMapOvr>
    <a:masterClrMapping/>
  </p:clrMapOvr>
  <p:transition spd="slow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2"/>
          <p:cNvSpPr>
            <a:spLocks noGrp="1" noChangeArrowheads="1"/>
          </p:cNvSpPr>
          <p:nvPr>
            <p:ph type="title"/>
          </p:nvPr>
        </p:nvSpPr>
        <p:spPr>
          <a:xfrm>
            <a:off x="512763" y="228600"/>
            <a:ext cx="8593137" cy="673100"/>
          </a:xfrm>
          <a:noFill/>
        </p:spPr>
        <p:txBody>
          <a:bodyPr/>
          <a:lstStyle/>
          <a:p>
            <a:r>
              <a:rPr lang="en-GB" altLang="en-US" sz="4000" dirty="0" smtClean="0"/>
              <a:t>Object-oriented view of a compiler</a:t>
            </a:r>
          </a:p>
        </p:txBody>
      </p:sp>
      <p:pic>
        <p:nvPicPr>
          <p:cNvPr id="30722" name="Picture 3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7850" y="1904132"/>
            <a:ext cx="7997825" cy="41288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024557" y="1256060"/>
            <a:ext cx="755111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2000" dirty="0" smtClean="0"/>
              <a:t>Notice the main difference between this and previous diagram?</a:t>
            </a:r>
            <a:endParaRPr lang="en-IE" sz="2000" dirty="0"/>
          </a:p>
        </p:txBody>
      </p:sp>
    </p:spTree>
  </p:cSld>
  <p:clrMapOvr>
    <a:masterClrMapping/>
  </p:clrMapOvr>
  <p:transition spd="slow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en-GB" altLang="en-US" smtClean="0"/>
              <a:t>Mixed-strategy design</a:t>
            </a:r>
          </a:p>
        </p:txBody>
      </p:sp>
      <p:sp>
        <p:nvSpPr>
          <p:cNvPr id="3277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r>
              <a:rPr lang="en-GB" altLang="en-US" smtClean="0"/>
              <a:t>Although it is sometimes suggested that one </a:t>
            </a:r>
            <a:br>
              <a:rPr lang="en-GB" altLang="en-US" smtClean="0"/>
            </a:br>
            <a:r>
              <a:rPr lang="en-GB" altLang="en-US" smtClean="0"/>
              <a:t>approach to design is superior, in practice, an </a:t>
            </a:r>
            <a:br>
              <a:rPr lang="en-GB" altLang="en-US" smtClean="0"/>
            </a:br>
            <a:r>
              <a:rPr lang="en-GB" altLang="en-US" smtClean="0"/>
              <a:t>object-oriented and a functional-oriented </a:t>
            </a:r>
            <a:br>
              <a:rPr lang="en-GB" altLang="en-US" smtClean="0"/>
            </a:br>
            <a:r>
              <a:rPr lang="en-GB" altLang="en-US" smtClean="0"/>
              <a:t>approach to design are complementary</a:t>
            </a:r>
          </a:p>
          <a:p>
            <a:r>
              <a:rPr lang="en-GB" altLang="en-US" smtClean="0"/>
              <a:t>Good software engineers should select the </a:t>
            </a:r>
            <a:br>
              <a:rPr lang="en-GB" altLang="en-US" smtClean="0"/>
            </a:br>
            <a:r>
              <a:rPr lang="en-GB" altLang="en-US" smtClean="0"/>
              <a:t>most appropriate approach for whatever </a:t>
            </a:r>
            <a:br>
              <a:rPr lang="en-GB" altLang="en-US" smtClean="0"/>
            </a:br>
            <a:r>
              <a:rPr lang="en-GB" altLang="en-US" smtClean="0"/>
              <a:t>sub-system is being designed</a:t>
            </a:r>
          </a:p>
        </p:txBody>
      </p:sp>
    </p:spTree>
  </p:cSld>
  <p:clrMapOvr>
    <a:masterClrMapping/>
  </p:clrMapOvr>
  <p:transition spd="slow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en-GB" altLang="en-US" smtClean="0"/>
              <a:t>Design quality</a:t>
            </a:r>
          </a:p>
        </p:txBody>
      </p:sp>
      <p:sp>
        <p:nvSpPr>
          <p:cNvPr id="3481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r>
              <a:rPr lang="en-GB" altLang="en-US" smtClean="0"/>
              <a:t>Design quality is an elusive concept. Quality depends on specific organisational priorities</a:t>
            </a:r>
          </a:p>
          <a:p>
            <a:r>
              <a:rPr lang="en-GB" altLang="en-US" smtClean="0"/>
              <a:t>A 'good' design may be the most efficient, the </a:t>
            </a:r>
            <a:br>
              <a:rPr lang="en-GB" altLang="en-US" smtClean="0"/>
            </a:br>
            <a:r>
              <a:rPr lang="en-GB" altLang="en-US" smtClean="0"/>
              <a:t>cheapest, the most maintainable, the most </a:t>
            </a:r>
            <a:br>
              <a:rPr lang="en-GB" altLang="en-US" smtClean="0"/>
            </a:br>
            <a:r>
              <a:rPr lang="en-GB" altLang="en-US" smtClean="0"/>
              <a:t>reliable, etc.</a:t>
            </a:r>
          </a:p>
          <a:p>
            <a:r>
              <a:rPr lang="en-GB" altLang="en-US" smtClean="0"/>
              <a:t>The attributes discussed here are concerned </a:t>
            </a:r>
            <a:br>
              <a:rPr lang="en-GB" altLang="en-US" smtClean="0"/>
            </a:br>
            <a:r>
              <a:rPr lang="en-GB" altLang="en-US" smtClean="0"/>
              <a:t>with the maintainability of the design</a:t>
            </a:r>
          </a:p>
          <a:p>
            <a:r>
              <a:rPr lang="en-GB" altLang="en-US" smtClean="0"/>
              <a:t>Quality characteristics are equally applicable to </a:t>
            </a:r>
            <a:br>
              <a:rPr lang="en-GB" altLang="en-US" smtClean="0"/>
            </a:br>
            <a:r>
              <a:rPr lang="en-GB" altLang="en-US" smtClean="0"/>
              <a:t>function-oriented and object-oriented designs</a:t>
            </a:r>
          </a:p>
        </p:txBody>
      </p:sp>
    </p:spTree>
  </p:cSld>
  <p:clrMapOvr>
    <a:masterClrMapping/>
  </p:clrMapOvr>
  <p:transition spd="slow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en-GB" altLang="en-US" smtClean="0"/>
              <a:t>Cohesion</a:t>
            </a:r>
          </a:p>
        </p:txBody>
      </p:sp>
      <p:sp>
        <p:nvSpPr>
          <p:cNvPr id="3686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r>
              <a:rPr lang="en-GB" altLang="en-US" smtClean="0"/>
              <a:t>A measure of how well a component 'fits </a:t>
            </a:r>
            <a:br>
              <a:rPr lang="en-GB" altLang="en-US" smtClean="0"/>
            </a:br>
            <a:r>
              <a:rPr lang="en-GB" altLang="en-US" smtClean="0"/>
              <a:t>together'</a:t>
            </a:r>
          </a:p>
          <a:p>
            <a:r>
              <a:rPr lang="en-GB" altLang="en-US" smtClean="0"/>
              <a:t>A component should implement a single logical </a:t>
            </a:r>
            <a:br>
              <a:rPr lang="en-GB" altLang="en-US" smtClean="0"/>
            </a:br>
            <a:r>
              <a:rPr lang="en-GB" altLang="en-US" smtClean="0"/>
              <a:t>entity or function</a:t>
            </a:r>
          </a:p>
          <a:p>
            <a:r>
              <a:rPr lang="en-GB" altLang="en-US" smtClean="0"/>
              <a:t>Cohesion is a desirable design component </a:t>
            </a:r>
            <a:br>
              <a:rPr lang="en-GB" altLang="en-US" smtClean="0"/>
            </a:br>
            <a:r>
              <a:rPr lang="en-GB" altLang="en-US" smtClean="0"/>
              <a:t>attribute as when a change has to be made, it </a:t>
            </a:r>
            <a:br>
              <a:rPr lang="en-GB" altLang="en-US" smtClean="0"/>
            </a:br>
            <a:r>
              <a:rPr lang="en-GB" altLang="en-US" smtClean="0"/>
              <a:t>is localised in a single cohesive component</a:t>
            </a:r>
          </a:p>
          <a:p>
            <a:r>
              <a:rPr lang="en-GB" altLang="en-US" smtClean="0"/>
              <a:t>Various levels of cohesion have been identified</a:t>
            </a:r>
          </a:p>
        </p:txBody>
      </p:sp>
    </p:spTree>
  </p:cSld>
  <p:clrMapOvr>
    <a:masterClrMapping/>
  </p:clrMapOvr>
  <p:transition spd="slow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152400"/>
            <a:ext cx="7772400" cy="681038"/>
          </a:xfrm>
          <a:noFill/>
        </p:spPr>
        <p:txBody>
          <a:bodyPr/>
          <a:lstStyle/>
          <a:p>
            <a:r>
              <a:rPr lang="en-GB" altLang="en-US" smtClean="0"/>
              <a:t>Cohesion levels</a:t>
            </a:r>
          </a:p>
        </p:txBody>
      </p:sp>
      <p:sp>
        <p:nvSpPr>
          <p:cNvPr id="3891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8200" y="1222375"/>
            <a:ext cx="7772400" cy="5178425"/>
          </a:xfrm>
          <a:noFill/>
        </p:spPr>
        <p:txBody>
          <a:bodyPr/>
          <a:lstStyle/>
          <a:p>
            <a:pPr>
              <a:lnSpc>
                <a:spcPct val="90000"/>
              </a:lnSpc>
            </a:pPr>
            <a:r>
              <a:rPr lang="en-GB" altLang="en-US" smtClean="0"/>
              <a:t>Coincidental cohesion (weak)</a:t>
            </a:r>
          </a:p>
          <a:p>
            <a:pPr lvl="1">
              <a:lnSpc>
                <a:spcPct val="90000"/>
              </a:lnSpc>
            </a:pPr>
            <a:r>
              <a:rPr lang="en-GB" altLang="en-US" smtClean="0"/>
              <a:t>Parts of a component are simply bundled together</a:t>
            </a:r>
          </a:p>
          <a:p>
            <a:pPr>
              <a:lnSpc>
                <a:spcPct val="90000"/>
              </a:lnSpc>
            </a:pPr>
            <a:r>
              <a:rPr lang="en-GB" altLang="en-US" smtClean="0"/>
              <a:t>Logical association (weak)</a:t>
            </a:r>
          </a:p>
          <a:p>
            <a:pPr lvl="1">
              <a:lnSpc>
                <a:spcPct val="90000"/>
              </a:lnSpc>
            </a:pPr>
            <a:r>
              <a:rPr lang="en-GB" altLang="en-US" smtClean="0"/>
              <a:t>Components which perform similar functions are grouped</a:t>
            </a:r>
            <a:endParaRPr lang="en-IE" altLang="en-US" smtClean="0"/>
          </a:p>
          <a:p>
            <a:pPr lvl="1">
              <a:lnSpc>
                <a:spcPct val="90000"/>
              </a:lnSpc>
            </a:pPr>
            <a:r>
              <a:rPr lang="en-IE" altLang="en-US" smtClean="0"/>
              <a:t>For example:</a:t>
            </a:r>
          </a:p>
          <a:p>
            <a:pPr lvl="2">
              <a:lnSpc>
                <a:spcPct val="90000"/>
              </a:lnSpc>
              <a:buFontTx/>
              <a:buNone/>
            </a:pPr>
            <a:r>
              <a:rPr lang="en-GB" altLang="en-US" smtClean="0">
                <a:latin typeface="Courier New" pitchFamily="49" charset="0"/>
                <a:cs typeface="Courier New" pitchFamily="49" charset="0"/>
              </a:rPr>
              <a:t>output text to screen</a:t>
            </a:r>
            <a:endParaRPr lang="en-IE" altLang="en-US" smtClean="0">
              <a:latin typeface="Courier New" pitchFamily="49" charset="0"/>
              <a:cs typeface="Courier New" pitchFamily="49" charset="0"/>
            </a:endParaRPr>
          </a:p>
          <a:p>
            <a:pPr lvl="2">
              <a:lnSpc>
                <a:spcPct val="90000"/>
              </a:lnSpc>
              <a:buFontTx/>
              <a:buNone/>
            </a:pPr>
            <a:r>
              <a:rPr lang="en-GB" altLang="en-US" smtClean="0">
                <a:latin typeface="Courier New" pitchFamily="49" charset="0"/>
                <a:cs typeface="Courier New" pitchFamily="49" charset="0"/>
              </a:rPr>
              <a:t>output line to printer</a:t>
            </a:r>
            <a:endParaRPr lang="en-IE" altLang="en-US" smtClean="0">
              <a:latin typeface="Courier New" pitchFamily="49" charset="0"/>
              <a:cs typeface="Courier New" pitchFamily="49" charset="0"/>
            </a:endParaRPr>
          </a:p>
          <a:p>
            <a:pPr lvl="2">
              <a:lnSpc>
                <a:spcPct val="90000"/>
              </a:lnSpc>
              <a:buFontTx/>
              <a:buNone/>
            </a:pPr>
            <a:r>
              <a:rPr lang="en-GB" altLang="en-US" smtClean="0">
                <a:latin typeface="Courier New" pitchFamily="49" charset="0"/>
                <a:cs typeface="Courier New" pitchFamily="49" charset="0"/>
              </a:rPr>
              <a:t>output record to fil</a:t>
            </a:r>
            <a:r>
              <a:rPr lang="en-IE" altLang="en-US" smtClean="0">
                <a:latin typeface="Courier New" pitchFamily="49" charset="0"/>
                <a:cs typeface="Courier New" pitchFamily="49" charset="0"/>
              </a:rPr>
              <a:t>e</a:t>
            </a:r>
          </a:p>
          <a:p>
            <a:pPr lvl="1">
              <a:lnSpc>
                <a:spcPct val="90000"/>
              </a:lnSpc>
            </a:pPr>
            <a:r>
              <a:rPr lang="en-GB" altLang="en-US" smtClean="0">
                <a:cs typeface="Times New Roman" pitchFamily="18" charset="0"/>
              </a:rPr>
              <a:t>Seems ok </a:t>
            </a:r>
            <a:endParaRPr lang="en-IE" altLang="en-US" smtClean="0">
              <a:cs typeface="Times New Roman" pitchFamily="18" charset="0"/>
            </a:endParaRPr>
          </a:p>
          <a:p>
            <a:pPr lvl="1">
              <a:lnSpc>
                <a:spcPct val="90000"/>
              </a:lnSpc>
            </a:pPr>
            <a:r>
              <a:rPr lang="en-GB" altLang="en-US" smtClean="0">
                <a:cs typeface="Times New Roman" pitchFamily="18" charset="0"/>
              </a:rPr>
              <a:t>Problem is it carries out a range of similar but different actions </a:t>
            </a:r>
            <a:endParaRPr lang="en-IE" altLang="en-US" smtClean="0">
              <a:cs typeface="Times New Roman" pitchFamily="18" charset="0"/>
            </a:endParaRPr>
          </a:p>
          <a:p>
            <a:pPr lvl="1">
              <a:lnSpc>
                <a:spcPct val="90000"/>
              </a:lnSpc>
            </a:pPr>
            <a:r>
              <a:rPr lang="en-GB" altLang="en-US" smtClean="0">
                <a:cs typeface="Times New Roman" pitchFamily="18" charset="0"/>
              </a:rPr>
              <a:t>No single well defined action </a:t>
            </a:r>
            <a:endParaRPr lang="en-IE" altLang="en-US" sz="2800" smtClean="0"/>
          </a:p>
        </p:txBody>
      </p:sp>
    </p:spTree>
  </p:cSld>
  <p:clrMapOvr>
    <a:masterClrMapping/>
  </p:clrMapOvr>
  <p:transition spd="slow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IE" altLang="en-US" smtClean="0"/>
              <a:t>Cohesion levels</a:t>
            </a:r>
            <a:endParaRPr lang="en-GB" altLang="en-US" smtClean="0"/>
          </a:p>
        </p:txBody>
      </p:sp>
      <p:sp>
        <p:nvSpPr>
          <p:cNvPr id="40962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609600" y="1143000"/>
            <a:ext cx="8148638" cy="5011738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GB" altLang="en-US" smtClean="0"/>
              <a:t>Temporal cohesion (weak)</a:t>
            </a:r>
          </a:p>
          <a:p>
            <a:pPr lvl="1">
              <a:lnSpc>
                <a:spcPct val="90000"/>
              </a:lnSpc>
            </a:pPr>
            <a:r>
              <a:rPr lang="en-GB" altLang="en-US" smtClean="0"/>
              <a:t>Components which are activated at the same time are grouped</a:t>
            </a:r>
            <a:endParaRPr lang="en-IE" altLang="en-US" smtClean="0"/>
          </a:p>
          <a:p>
            <a:pPr lvl="1">
              <a:lnSpc>
                <a:spcPct val="90000"/>
              </a:lnSpc>
            </a:pPr>
            <a:r>
              <a:rPr lang="en-IE" altLang="en-US" smtClean="0"/>
              <a:t>For example:</a:t>
            </a:r>
          </a:p>
          <a:p>
            <a:pPr lvl="2">
              <a:lnSpc>
                <a:spcPct val="90000"/>
              </a:lnSpc>
              <a:buFontTx/>
              <a:buNone/>
            </a:pPr>
            <a:r>
              <a:rPr lang="en-IE" altLang="en-US" smtClean="0">
                <a:latin typeface="Courier New" pitchFamily="49" charset="0"/>
              </a:rPr>
              <a:t>clear screen</a:t>
            </a:r>
          </a:p>
          <a:p>
            <a:pPr lvl="2">
              <a:lnSpc>
                <a:spcPct val="90000"/>
              </a:lnSpc>
              <a:buFontTx/>
              <a:buNone/>
            </a:pPr>
            <a:r>
              <a:rPr lang="en-IE" altLang="en-US" smtClean="0">
                <a:latin typeface="Courier New" pitchFamily="49" charset="0"/>
              </a:rPr>
              <a:t>open file</a:t>
            </a:r>
          </a:p>
          <a:p>
            <a:pPr lvl="2">
              <a:lnSpc>
                <a:spcPct val="90000"/>
              </a:lnSpc>
              <a:buFontTx/>
              <a:buNone/>
            </a:pPr>
            <a:r>
              <a:rPr lang="en-IE" altLang="en-US" smtClean="0">
                <a:latin typeface="Courier New" pitchFamily="49" charset="0"/>
              </a:rPr>
              <a:t>Initialise total</a:t>
            </a:r>
            <a:endParaRPr lang="en-GB" altLang="en-US" smtClean="0">
              <a:latin typeface="Courier New" pitchFamily="49" charset="0"/>
            </a:endParaRPr>
          </a:p>
          <a:p>
            <a:pPr lvl="1">
              <a:lnSpc>
                <a:spcPct val="90000"/>
              </a:lnSpc>
            </a:pPr>
            <a:r>
              <a:rPr lang="en-GB" altLang="en-US" smtClean="0">
                <a:cs typeface="Times New Roman" pitchFamily="18" charset="0"/>
              </a:rPr>
              <a:t>again not related</a:t>
            </a:r>
            <a:r>
              <a:rPr lang="en-GB" altLang="en-US" smtClean="0"/>
              <a:t> </a:t>
            </a:r>
            <a:endParaRPr lang="en-IE" altLang="en-US" smtClean="0"/>
          </a:p>
          <a:p>
            <a:pPr lvl="1">
              <a:lnSpc>
                <a:spcPct val="90000"/>
              </a:lnSpc>
            </a:pPr>
            <a:r>
              <a:rPr lang="en-GB" altLang="en-US" smtClean="0">
                <a:cs typeface="Times New Roman" pitchFamily="18" charset="0"/>
              </a:rPr>
              <a:t>solution  is to make initialisation module all other specialised modules:</a:t>
            </a:r>
            <a:r>
              <a:rPr lang="en-GB" altLang="en-US" smtClean="0"/>
              <a:t> </a:t>
            </a:r>
            <a:endParaRPr lang="en-IE" altLang="en-US" smtClean="0"/>
          </a:p>
          <a:p>
            <a:pPr lvl="2">
              <a:lnSpc>
                <a:spcPct val="90000"/>
              </a:lnSpc>
              <a:buFontTx/>
              <a:buNone/>
            </a:pPr>
            <a:r>
              <a:rPr lang="en-GB" altLang="en-US" smtClean="0">
                <a:latin typeface="Courier New" pitchFamily="49" charset="0"/>
                <a:cs typeface="Courier New" pitchFamily="49" charset="0"/>
              </a:rPr>
              <a:t>call init_terminal</a:t>
            </a:r>
            <a:r>
              <a:rPr lang="en-GB" altLang="en-US" smtClean="0"/>
              <a:t> </a:t>
            </a:r>
            <a:endParaRPr lang="en-IE" altLang="en-US" smtClean="0"/>
          </a:p>
          <a:p>
            <a:pPr lvl="2">
              <a:lnSpc>
                <a:spcPct val="90000"/>
              </a:lnSpc>
              <a:buFontTx/>
              <a:buNone/>
            </a:pPr>
            <a:r>
              <a:rPr lang="en-GB" altLang="en-US" smtClean="0">
                <a:latin typeface="Courier New" pitchFamily="49" charset="0"/>
                <a:cs typeface="Courier New" pitchFamily="49" charset="0"/>
              </a:rPr>
              <a:t>call init_files</a:t>
            </a:r>
            <a:r>
              <a:rPr lang="en-GB" altLang="en-US" smtClean="0"/>
              <a:t> </a:t>
            </a:r>
            <a:endParaRPr lang="en-IE" altLang="en-US" smtClean="0"/>
          </a:p>
          <a:p>
            <a:pPr lvl="2">
              <a:lnSpc>
                <a:spcPct val="90000"/>
              </a:lnSpc>
              <a:buFontTx/>
              <a:buNone/>
            </a:pPr>
            <a:r>
              <a:rPr lang="en-GB" altLang="en-US" smtClean="0">
                <a:latin typeface="Courier New" pitchFamily="49" charset="0"/>
                <a:cs typeface="Courier New" pitchFamily="49" charset="0"/>
              </a:rPr>
              <a:t>call init_calculations</a:t>
            </a:r>
            <a:r>
              <a:rPr lang="en-GB" altLang="en-US" smtClean="0"/>
              <a:t> </a:t>
            </a:r>
            <a:endParaRPr lang="en-IE" altLang="en-US" smtClean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en-GB" altLang="en-US" smtClean="0"/>
              <a:t>Topics covered</a:t>
            </a:r>
          </a:p>
        </p:txBody>
      </p:sp>
      <p:sp>
        <p:nvSpPr>
          <p:cNvPr id="717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r>
              <a:rPr lang="en-GB" altLang="en-US" smtClean="0"/>
              <a:t>The design process and design methods</a:t>
            </a:r>
          </a:p>
          <a:p>
            <a:r>
              <a:rPr lang="en-GB" altLang="en-US" smtClean="0"/>
              <a:t>Design strategies including object-oriented design and functional decomposition</a:t>
            </a:r>
            <a:r>
              <a:rPr lang="en-IE" altLang="en-US" smtClean="0"/>
              <a:t> - briefly</a:t>
            </a:r>
            <a:endParaRPr lang="en-GB" altLang="en-US" smtClean="0"/>
          </a:p>
          <a:p>
            <a:r>
              <a:rPr lang="en-GB" altLang="en-US" smtClean="0"/>
              <a:t>Design quality attributes</a:t>
            </a:r>
          </a:p>
        </p:txBody>
      </p:sp>
    </p:spTree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IE" altLang="en-US" smtClean="0"/>
              <a:t>Cohesion levels</a:t>
            </a:r>
            <a:endParaRPr lang="en-GB" altLang="en-US" smtClean="0"/>
          </a:p>
        </p:txBody>
      </p:sp>
      <p:sp>
        <p:nvSpPr>
          <p:cNvPr id="4198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altLang="en-US" smtClean="0"/>
              <a:t>Communicational cohesion (medium)</a:t>
            </a:r>
          </a:p>
          <a:p>
            <a:pPr lvl="1"/>
            <a:r>
              <a:rPr lang="en-GB" altLang="en-US" smtClean="0"/>
              <a:t>All the elements of a component operate on the same </a:t>
            </a:r>
            <a:r>
              <a:rPr lang="en-IE" altLang="en-US" smtClean="0"/>
              <a:t>data</a:t>
            </a:r>
          </a:p>
          <a:p>
            <a:pPr lvl="1"/>
            <a:r>
              <a:rPr lang="en-GB" altLang="en-US" smtClean="0">
                <a:cs typeface="Times New Roman" pitchFamily="18" charset="0"/>
              </a:rPr>
              <a:t>e.g. display and log temperature</a:t>
            </a:r>
            <a:r>
              <a:rPr lang="en-GB" altLang="en-US" smtClean="0"/>
              <a:t> </a:t>
            </a:r>
          </a:p>
          <a:p>
            <a:r>
              <a:rPr lang="en-GB" altLang="en-US" smtClean="0"/>
              <a:t>Sequential cohesion (medium)</a:t>
            </a:r>
          </a:p>
          <a:p>
            <a:pPr lvl="1"/>
            <a:r>
              <a:rPr lang="en-GB" altLang="en-US" smtClean="0"/>
              <a:t>The output for one part of a component is the input to another part</a:t>
            </a:r>
          </a:p>
          <a:p>
            <a:endParaRPr lang="en-GB" altLang="en-US" smtClean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en-GB" altLang="en-US" smtClean="0"/>
              <a:t>Cohesion levels</a:t>
            </a:r>
          </a:p>
        </p:txBody>
      </p:sp>
      <p:sp>
        <p:nvSpPr>
          <p:cNvPr id="4301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3438" y="1295400"/>
            <a:ext cx="7772400" cy="5029200"/>
          </a:xfrm>
          <a:noFill/>
        </p:spPr>
        <p:txBody>
          <a:bodyPr/>
          <a:lstStyle/>
          <a:p>
            <a:r>
              <a:rPr lang="en-GB" altLang="en-US" smtClean="0"/>
              <a:t>Functional cohesion (strong)</a:t>
            </a:r>
          </a:p>
          <a:p>
            <a:pPr lvl="1"/>
            <a:r>
              <a:rPr lang="en-GB" altLang="en-US" smtClean="0">
                <a:cs typeface="Times New Roman" pitchFamily="18" charset="0"/>
              </a:rPr>
              <a:t>optimal type of cohesion</a:t>
            </a:r>
            <a:r>
              <a:rPr lang="en-GB" altLang="en-US" smtClean="0"/>
              <a:t> </a:t>
            </a:r>
            <a:endParaRPr lang="en-IE" altLang="en-US" smtClean="0"/>
          </a:p>
          <a:p>
            <a:pPr lvl="1"/>
            <a:r>
              <a:rPr lang="en-GB" altLang="en-US" smtClean="0">
                <a:cs typeface="Times New Roman" pitchFamily="18" charset="0"/>
              </a:rPr>
              <a:t>performs a single well-defined action on a single data object</a:t>
            </a:r>
            <a:r>
              <a:rPr lang="en-GB" altLang="en-US" smtClean="0"/>
              <a:t> </a:t>
            </a:r>
            <a:endParaRPr lang="en-IE" altLang="en-US" smtClean="0"/>
          </a:p>
          <a:p>
            <a:pPr lvl="1"/>
            <a:r>
              <a:rPr lang="en-IE" altLang="en-US" smtClean="0"/>
              <a:t>e.g. </a:t>
            </a:r>
            <a:r>
              <a:rPr lang="en-GB" altLang="en-US" smtClean="0">
                <a:cs typeface="Times New Roman" pitchFamily="18" charset="0"/>
              </a:rPr>
              <a:t>calculate average</a:t>
            </a:r>
            <a:r>
              <a:rPr lang="en-GB" altLang="en-US" smtClean="0"/>
              <a:t> </a:t>
            </a:r>
            <a:endParaRPr lang="en-IE" altLang="en-US" smtClean="0"/>
          </a:p>
          <a:p>
            <a:pPr lvl="1"/>
            <a:r>
              <a:rPr lang="en-GB" altLang="en-US" smtClean="0"/>
              <a:t>Each part of a component is necessary for the execution of a single function</a:t>
            </a:r>
          </a:p>
          <a:p>
            <a:r>
              <a:rPr lang="en-GB" altLang="en-US" smtClean="0"/>
              <a:t>Object cohesion (strong)</a:t>
            </a:r>
          </a:p>
          <a:p>
            <a:pPr lvl="1"/>
            <a:r>
              <a:rPr lang="en-GB" altLang="en-US" smtClean="0"/>
              <a:t>Each operation provides functionality which allows object attributes to be modified or inspected</a:t>
            </a:r>
          </a:p>
        </p:txBody>
      </p:sp>
    </p:spTree>
  </p:cSld>
  <p:clrMapOvr>
    <a:masterClrMapping/>
  </p:clrMapOvr>
  <p:transition spd="slow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en-GB" altLang="en-US" smtClean="0"/>
              <a:t>Cohesion as a design attribute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altLang="en-US" smtClean="0"/>
              <a:t>Not well-defined. Often difficult to classify </a:t>
            </a:r>
            <a:br>
              <a:rPr lang="en-GB" altLang="en-US" smtClean="0"/>
            </a:br>
            <a:r>
              <a:rPr lang="en-GB" altLang="en-US" smtClean="0"/>
              <a:t>cohesion</a:t>
            </a:r>
          </a:p>
          <a:p>
            <a:r>
              <a:rPr lang="en-GB" altLang="en-US" smtClean="0"/>
              <a:t>Inheriting attributes from super-classes </a:t>
            </a:r>
            <a:br>
              <a:rPr lang="en-GB" altLang="en-US" smtClean="0"/>
            </a:br>
            <a:r>
              <a:rPr lang="en-GB" altLang="en-US" smtClean="0"/>
              <a:t>weakens cohesion</a:t>
            </a:r>
          </a:p>
          <a:p>
            <a:r>
              <a:rPr lang="en-GB" altLang="en-US" smtClean="0"/>
              <a:t>To understand a component, the super-classes </a:t>
            </a:r>
            <a:br>
              <a:rPr lang="en-GB" altLang="en-US" smtClean="0"/>
            </a:br>
            <a:r>
              <a:rPr lang="en-GB" altLang="en-US" smtClean="0"/>
              <a:t>as well as the component class must be </a:t>
            </a:r>
            <a:br>
              <a:rPr lang="en-GB" altLang="en-US" smtClean="0"/>
            </a:br>
            <a:r>
              <a:rPr lang="en-GB" altLang="en-US" smtClean="0"/>
              <a:t>examined</a:t>
            </a:r>
          </a:p>
          <a:p>
            <a:pPr>
              <a:buFont typeface="Monotype Sorts" charset="2"/>
              <a:buNone/>
            </a:pPr>
            <a:endParaRPr lang="en-GB" altLang="en-US" smtClean="0"/>
          </a:p>
        </p:txBody>
      </p:sp>
    </p:spTree>
  </p:cSld>
  <p:clrMapOvr>
    <a:masterClrMapping/>
  </p:clrMapOvr>
  <p:transition spd="slow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Rectangle 2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r>
              <a:rPr lang="en-GB" altLang="en-US" smtClean="0"/>
              <a:t>A measure of the strength of the inter-connections between system components</a:t>
            </a:r>
          </a:p>
          <a:p>
            <a:r>
              <a:rPr lang="en-GB" altLang="en-US" smtClean="0"/>
              <a:t>Loose coupling means component changes are unlikely to affect other components</a:t>
            </a:r>
          </a:p>
          <a:p>
            <a:r>
              <a:rPr lang="en-GB" altLang="en-US" smtClean="0"/>
              <a:t>Shared variables or control information </a:t>
            </a:r>
            <a:br>
              <a:rPr lang="en-GB" altLang="en-US" smtClean="0"/>
            </a:br>
            <a:r>
              <a:rPr lang="en-GB" altLang="en-US" smtClean="0"/>
              <a:t>exchange lead to tight coupling</a:t>
            </a:r>
          </a:p>
          <a:p>
            <a:r>
              <a:rPr lang="en-GB" altLang="en-US" smtClean="0"/>
              <a:t>Loose coupling can be achieved by state </a:t>
            </a:r>
            <a:br>
              <a:rPr lang="en-GB" altLang="en-US" smtClean="0"/>
            </a:br>
            <a:r>
              <a:rPr lang="en-GB" altLang="en-US" smtClean="0"/>
              <a:t>decentralisation (as in objects) and component </a:t>
            </a:r>
            <a:br>
              <a:rPr lang="en-GB" altLang="en-US" smtClean="0"/>
            </a:br>
            <a:r>
              <a:rPr lang="en-GB" altLang="en-US" smtClean="0"/>
              <a:t>communication via parameters or message </a:t>
            </a:r>
            <a:br>
              <a:rPr lang="en-GB" altLang="en-US" smtClean="0"/>
            </a:br>
            <a:r>
              <a:rPr lang="en-GB" altLang="en-US" smtClean="0"/>
              <a:t>passing</a:t>
            </a:r>
          </a:p>
        </p:txBody>
      </p:sp>
      <p:sp>
        <p:nvSpPr>
          <p:cNvPr id="47106" name="Rectangle 4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en-GB" altLang="en-US" smtClean="0"/>
              <a:t>Coupling</a:t>
            </a:r>
          </a:p>
        </p:txBody>
      </p:sp>
    </p:spTree>
  </p:cSld>
  <p:clrMapOvr>
    <a:masterClrMapping/>
  </p:clrMapOvr>
  <p:transition spd="slow"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en-GB" altLang="en-US" smtClean="0"/>
              <a:t>Tight coupling</a:t>
            </a:r>
          </a:p>
        </p:txBody>
      </p:sp>
      <p:pic>
        <p:nvPicPr>
          <p:cNvPr id="49154" name="Picture 3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8750" y="1803400"/>
            <a:ext cx="6248400" cy="4194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en-GB" altLang="en-US" smtClean="0"/>
              <a:t>Loose coupling</a:t>
            </a:r>
          </a:p>
        </p:txBody>
      </p:sp>
      <p:pic>
        <p:nvPicPr>
          <p:cNvPr id="51202" name="Picture 3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0150" y="1638300"/>
            <a:ext cx="6858000" cy="4692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4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IE" altLang="en-US" smtClean="0"/>
              <a:t>Coupling levels</a:t>
            </a:r>
            <a:endParaRPr lang="en-GB" altLang="en-US" smtClean="0"/>
          </a:p>
        </p:txBody>
      </p:sp>
      <p:sp>
        <p:nvSpPr>
          <p:cNvPr id="5325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143000"/>
            <a:ext cx="8148638" cy="5011738"/>
          </a:xfrm>
        </p:spPr>
        <p:txBody>
          <a:bodyPr/>
          <a:lstStyle/>
          <a:p>
            <a:r>
              <a:rPr lang="en-GB" altLang="en-US" smtClean="0">
                <a:cs typeface="Times New Roman" pitchFamily="18" charset="0"/>
              </a:rPr>
              <a:t>Altering another modules code (LISP, Assembler)</a:t>
            </a:r>
            <a:r>
              <a:rPr lang="en-GB" altLang="en-US" smtClean="0"/>
              <a:t> </a:t>
            </a:r>
            <a:endParaRPr lang="en-IE" altLang="en-US" smtClean="0"/>
          </a:p>
          <a:p>
            <a:r>
              <a:rPr lang="en-GB" altLang="en-US" smtClean="0">
                <a:cs typeface="Times New Roman" pitchFamily="18" charset="0"/>
              </a:rPr>
              <a:t>Modifying data within another module</a:t>
            </a:r>
            <a:r>
              <a:rPr lang="en-GB" altLang="en-US" smtClean="0"/>
              <a:t> </a:t>
            </a:r>
            <a:endParaRPr lang="en-IE" altLang="en-US" smtClean="0"/>
          </a:p>
          <a:p>
            <a:pPr lvl="1"/>
            <a:r>
              <a:rPr lang="en-GB" altLang="en-US" smtClean="0">
                <a:cs typeface="Times New Roman" pitchFamily="18" charset="0"/>
              </a:rPr>
              <a:t>fault that appears in one module may be due to another</a:t>
            </a:r>
            <a:r>
              <a:rPr lang="en-GB" altLang="en-US" smtClean="0"/>
              <a:t> </a:t>
            </a:r>
            <a:endParaRPr lang="en-IE" altLang="en-US" smtClean="0"/>
          </a:p>
          <a:p>
            <a:pPr lvl="1"/>
            <a:r>
              <a:rPr lang="en-GB" altLang="en-US" smtClean="0">
                <a:cs typeface="Times New Roman" pitchFamily="18" charset="0"/>
              </a:rPr>
              <a:t>complicated understanding and debugging</a:t>
            </a:r>
            <a:r>
              <a:rPr lang="en-GB" altLang="en-US" smtClean="0"/>
              <a:t> </a:t>
            </a:r>
            <a:endParaRPr lang="en-IE" altLang="en-US" smtClean="0"/>
          </a:p>
          <a:p>
            <a:pPr lvl="1"/>
            <a:r>
              <a:rPr lang="en-GB" altLang="en-US" smtClean="0">
                <a:cs typeface="Times New Roman" pitchFamily="18" charset="0"/>
              </a:rPr>
              <a:t>can be done via global variables or pointers or call be reference in C++</a:t>
            </a:r>
            <a:r>
              <a:rPr lang="en-GB" altLang="en-US" smtClean="0"/>
              <a:t> </a:t>
            </a:r>
            <a:r>
              <a:rPr lang="en-IE" altLang="en-US" smtClean="0"/>
              <a:t>/ Java</a:t>
            </a:r>
          </a:p>
          <a:p>
            <a:r>
              <a:rPr lang="en-GB" altLang="en-US" smtClean="0">
                <a:cs typeface="Times New Roman" pitchFamily="18" charset="0"/>
              </a:rPr>
              <a:t>Shared or global data</a:t>
            </a:r>
            <a:r>
              <a:rPr lang="en-GB" altLang="en-US" smtClean="0"/>
              <a:t> </a:t>
            </a:r>
            <a:endParaRPr lang="en-IE" altLang="en-US" smtClean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IE" altLang="en-US" smtClean="0"/>
              <a:t>Coupling levels</a:t>
            </a:r>
            <a:endParaRPr lang="en-GB" altLang="en-US" smtClean="0"/>
          </a:p>
        </p:txBody>
      </p:sp>
      <p:sp>
        <p:nvSpPr>
          <p:cNvPr id="5427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143000"/>
            <a:ext cx="8148638" cy="5105400"/>
          </a:xfrm>
        </p:spPr>
        <p:txBody>
          <a:bodyPr/>
          <a:lstStyle/>
          <a:p>
            <a:r>
              <a:rPr lang="en-GB" altLang="en-US" smtClean="0">
                <a:cs typeface="Times New Roman" pitchFamily="18" charset="0"/>
              </a:rPr>
              <a:t>Procedure call with a parameter that is a switch (or a function pointer in C)</a:t>
            </a:r>
            <a:r>
              <a:rPr lang="en-GB" altLang="en-US" smtClean="0"/>
              <a:t> </a:t>
            </a:r>
            <a:endParaRPr lang="en-IE" altLang="en-US" smtClean="0"/>
          </a:p>
          <a:p>
            <a:pPr lvl="1"/>
            <a:r>
              <a:rPr lang="en-GB" altLang="en-US" smtClean="0">
                <a:latin typeface="Courier New" pitchFamily="49" charset="0"/>
                <a:cs typeface="Courier New" pitchFamily="49" charset="0"/>
              </a:rPr>
              <a:t>io (command, device buffer, length);</a:t>
            </a:r>
            <a:r>
              <a:rPr lang="en-GB" altLang="en-US" smtClean="0"/>
              <a:t> </a:t>
            </a:r>
            <a:endParaRPr lang="en-IE" altLang="en-US" smtClean="0"/>
          </a:p>
          <a:p>
            <a:pPr lvl="1"/>
            <a:r>
              <a:rPr lang="en-IE" altLang="en-US" smtClean="0">
                <a:cs typeface="Times New Roman" pitchFamily="18" charset="0"/>
              </a:rPr>
              <a:t>where </a:t>
            </a:r>
            <a:r>
              <a:rPr lang="en-GB" altLang="en-US" smtClean="0">
                <a:cs typeface="Times New Roman" pitchFamily="18" charset="0"/>
              </a:rPr>
              <a:t>command is 0,1,2 for read, write open</a:t>
            </a:r>
            <a:r>
              <a:rPr lang="en-IE" altLang="en-US" smtClean="0">
                <a:cs typeface="Times New Roman" pitchFamily="18" charset="0"/>
              </a:rPr>
              <a:t>;</a:t>
            </a:r>
            <a:r>
              <a:rPr lang="en-GB" altLang="en-US" smtClean="0">
                <a:cs typeface="Times New Roman" pitchFamily="18" charset="0"/>
              </a:rPr>
              <a:t> better to  use</a:t>
            </a:r>
            <a:r>
              <a:rPr lang="en-GB" altLang="en-US" smtClean="0"/>
              <a:t> </a:t>
            </a:r>
            <a:endParaRPr lang="en-IE" altLang="en-US" smtClean="0"/>
          </a:p>
          <a:p>
            <a:pPr lvl="1"/>
            <a:r>
              <a:rPr lang="en-GB" altLang="en-US" smtClean="0">
                <a:latin typeface="Courier New" pitchFamily="49" charset="0"/>
                <a:cs typeface="Courier New" pitchFamily="49" charset="0"/>
              </a:rPr>
              <a:t>read( device, buffer, length);</a:t>
            </a:r>
            <a:r>
              <a:rPr lang="en-GB" altLang="en-US" smtClean="0"/>
              <a:t> </a:t>
            </a:r>
            <a:endParaRPr lang="en-IE" altLang="en-US" smtClean="0"/>
          </a:p>
          <a:p>
            <a:r>
              <a:rPr lang="en-GB" altLang="en-US" smtClean="0">
                <a:cs typeface="Times New Roman" pitchFamily="18" charset="0"/>
              </a:rPr>
              <a:t>Procedure call with parameters that are pure data</a:t>
            </a:r>
            <a:r>
              <a:rPr lang="en-GB" altLang="en-US" smtClean="0"/>
              <a:t> </a:t>
            </a:r>
            <a:endParaRPr lang="en-IE" altLang="en-US" smtClean="0"/>
          </a:p>
          <a:p>
            <a:pPr lvl="1"/>
            <a:r>
              <a:rPr lang="en-GB" altLang="en-US" smtClean="0">
                <a:cs typeface="Times New Roman" pitchFamily="18" charset="0"/>
              </a:rPr>
              <a:t>ideal is call by value, where a small number of parameters are used and</a:t>
            </a:r>
            <a:r>
              <a:rPr lang="en-GB" altLang="en-US" smtClean="0"/>
              <a:t> </a:t>
            </a:r>
            <a:r>
              <a:rPr lang="en-GB" altLang="en-US" smtClean="0">
                <a:cs typeface="Times New Roman" pitchFamily="18" charset="0"/>
              </a:rPr>
              <a:t>a copy of the data is passed to the procedure invoked</a:t>
            </a:r>
            <a:r>
              <a:rPr lang="en-GB" altLang="en-US" smtClean="0"/>
              <a:t> </a:t>
            </a:r>
            <a:endParaRPr lang="en-IE" altLang="en-US" smtClean="0"/>
          </a:p>
          <a:p>
            <a:pPr lvl="1"/>
            <a:r>
              <a:rPr lang="en-GB" altLang="en-US" smtClean="0">
                <a:cs typeface="Times New Roman" pitchFamily="18" charset="0"/>
              </a:rPr>
              <a:t>clear what information is being communicated</a:t>
            </a:r>
            <a:r>
              <a:rPr lang="en-GB" altLang="en-US" smtClean="0"/>
              <a:t> 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IE" altLang="en-US" smtClean="0"/>
              <a:t>Coupling levels</a:t>
            </a:r>
            <a:endParaRPr lang="en-GB" altLang="en-US" smtClean="0"/>
          </a:p>
        </p:txBody>
      </p:sp>
      <p:sp>
        <p:nvSpPr>
          <p:cNvPr id="55298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altLang="en-US" smtClean="0"/>
              <a:t>Passing a serial data stream </a:t>
            </a:r>
          </a:p>
          <a:p>
            <a:pPr lvl="1"/>
            <a:r>
              <a:rPr lang="en-GB" altLang="en-US" smtClean="0"/>
              <a:t>most ideal situation</a:t>
            </a:r>
          </a:p>
          <a:p>
            <a:pPr lvl="1"/>
            <a:r>
              <a:rPr lang="en-GB" altLang="en-US" smtClean="0"/>
              <a:t>one module passes stream of data to another</a:t>
            </a:r>
          </a:p>
          <a:p>
            <a:pPr lvl="1"/>
            <a:r>
              <a:rPr lang="en-GB" altLang="en-US" smtClean="0"/>
              <a:t>once passed data is outside control of process/module</a:t>
            </a:r>
          </a:p>
          <a:p>
            <a:pPr lvl="1"/>
            <a:r>
              <a:rPr lang="en-GB" altLang="en-US" smtClean="0"/>
              <a:t>like piping in UNIX</a:t>
            </a:r>
          </a:p>
          <a:p>
            <a:pPr lvl="1"/>
            <a:r>
              <a:rPr lang="en-GB" altLang="en-US" smtClean="0"/>
              <a:t>data can be thought of as a temporary intermediate file</a:t>
            </a:r>
          </a:p>
          <a:p>
            <a:pPr lvl="1"/>
            <a:r>
              <a:rPr lang="en-GB" altLang="en-US" smtClean="0"/>
              <a:t>only possible in languages that support concurrency such as Ada and Erlang and Parallel C</a:t>
            </a:r>
          </a:p>
          <a:p>
            <a:pPr lvl="1"/>
            <a:endParaRPr lang="en-GB" altLang="en-US" smtClean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Rectangle 2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r>
              <a:rPr lang="en-GB" altLang="en-US" smtClean="0"/>
              <a:t>Object-oriented systems are loosely </a:t>
            </a:r>
            <a:br>
              <a:rPr lang="en-GB" altLang="en-US" smtClean="0"/>
            </a:br>
            <a:r>
              <a:rPr lang="en-GB" altLang="en-US" smtClean="0"/>
              <a:t>coupled because there is no shared state and </a:t>
            </a:r>
            <a:br>
              <a:rPr lang="en-GB" altLang="en-US" smtClean="0"/>
            </a:br>
            <a:r>
              <a:rPr lang="en-GB" altLang="en-US" smtClean="0"/>
              <a:t>objects communicate using message passing</a:t>
            </a:r>
          </a:p>
          <a:p>
            <a:r>
              <a:rPr lang="en-GB" altLang="en-US" smtClean="0"/>
              <a:t>However, an object class is coupled to its </a:t>
            </a:r>
            <a:br>
              <a:rPr lang="en-GB" altLang="en-US" smtClean="0"/>
            </a:br>
            <a:r>
              <a:rPr lang="en-GB" altLang="en-US" smtClean="0"/>
              <a:t>super-classes. Changes made to the attributes </a:t>
            </a:r>
            <a:br>
              <a:rPr lang="en-GB" altLang="en-US" smtClean="0"/>
            </a:br>
            <a:r>
              <a:rPr lang="en-GB" altLang="en-US" smtClean="0"/>
              <a:t>or operations in a super-class propagate to all </a:t>
            </a:r>
            <a:br>
              <a:rPr lang="en-GB" altLang="en-US" smtClean="0"/>
            </a:br>
            <a:r>
              <a:rPr lang="en-GB" altLang="en-US" smtClean="0"/>
              <a:t>sub-classes. Such changes must be carefully </a:t>
            </a:r>
            <a:br>
              <a:rPr lang="en-GB" altLang="en-US" smtClean="0"/>
            </a:br>
            <a:r>
              <a:rPr lang="en-GB" altLang="en-US" smtClean="0"/>
              <a:t>controlled</a:t>
            </a:r>
          </a:p>
        </p:txBody>
      </p:sp>
      <p:sp>
        <p:nvSpPr>
          <p:cNvPr id="56322" name="Rectangle 3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en-GB" altLang="en-US" smtClean="0"/>
              <a:t>Coupling and Inheritance</a:t>
            </a:r>
          </a:p>
        </p:txBody>
      </p:sp>
    </p:spTree>
  </p:cSld>
  <p:clrMapOvr>
    <a:masterClrMapping/>
  </p:clrMapOvr>
  <p:transition spd="slow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en-GB" altLang="en-US" smtClean="0"/>
              <a:t>The design process</a:t>
            </a:r>
          </a:p>
        </p:txBody>
      </p:sp>
      <p:sp>
        <p:nvSpPr>
          <p:cNvPr id="819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r>
              <a:rPr lang="en-GB" altLang="en-US" smtClean="0"/>
              <a:t>Any design may be modelled as a directed </a:t>
            </a:r>
            <a:br>
              <a:rPr lang="en-GB" altLang="en-US" smtClean="0"/>
            </a:br>
            <a:r>
              <a:rPr lang="en-GB" altLang="en-US" smtClean="0"/>
              <a:t>graph made up of entities with attributes which </a:t>
            </a:r>
            <a:br>
              <a:rPr lang="en-GB" altLang="en-US" smtClean="0"/>
            </a:br>
            <a:r>
              <a:rPr lang="en-GB" altLang="en-US" smtClean="0"/>
              <a:t>participate in relationships</a:t>
            </a:r>
          </a:p>
          <a:p>
            <a:r>
              <a:rPr lang="en-GB" altLang="en-US" smtClean="0"/>
              <a:t>The system should be described at several </a:t>
            </a:r>
            <a:br>
              <a:rPr lang="en-GB" altLang="en-US" smtClean="0"/>
            </a:br>
            <a:r>
              <a:rPr lang="en-GB" altLang="en-US" smtClean="0"/>
              <a:t>different levels of abstraction</a:t>
            </a:r>
          </a:p>
          <a:p>
            <a:r>
              <a:rPr lang="en-GB" altLang="en-US" smtClean="0"/>
              <a:t>Design takes place in overlapping stages. It is </a:t>
            </a:r>
            <a:br>
              <a:rPr lang="en-GB" altLang="en-US" smtClean="0"/>
            </a:br>
            <a:r>
              <a:rPr lang="en-GB" altLang="en-US" smtClean="0"/>
              <a:t>artificial to separate it into distinct phases but </a:t>
            </a:r>
            <a:br>
              <a:rPr lang="en-GB" altLang="en-US" smtClean="0"/>
            </a:br>
            <a:r>
              <a:rPr lang="en-GB" altLang="en-US" smtClean="0"/>
              <a:t>some separation is usually necessary</a:t>
            </a:r>
          </a:p>
        </p:txBody>
      </p:sp>
    </p:spTree>
  </p:cSld>
  <p:clrMapOvr>
    <a:masterClrMapping/>
  </p:clrMapOvr>
  <p:transition spd="slow"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altLang="en-US" smtClean="0"/>
              <a:t>Cohesion, Coupling &amp; Testing</a:t>
            </a:r>
          </a:p>
        </p:txBody>
      </p:sp>
      <p:sp>
        <p:nvSpPr>
          <p:cNvPr id="58370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E" altLang="en-US" smtClean="0"/>
              <a:t>High Cohesion ensures each unit provides a set of related capabilities and makes the tests of those capabilities easier to maintain</a:t>
            </a:r>
          </a:p>
          <a:p>
            <a:r>
              <a:rPr lang="en-IE" altLang="en-US" smtClean="0"/>
              <a:t>Low Coupling allows each unit to be effectively tested in isolation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7200" y="1371600"/>
            <a:ext cx="8077200" cy="5029200"/>
          </a:xfrm>
          <a:noFill/>
        </p:spPr>
        <p:txBody>
          <a:bodyPr/>
          <a:lstStyle/>
          <a:p>
            <a:pPr>
              <a:lnSpc>
                <a:spcPct val="90000"/>
              </a:lnSpc>
            </a:pPr>
            <a:r>
              <a:rPr lang="en-GB" altLang="en-US" smtClean="0"/>
              <a:t>Related to several component characteristics</a:t>
            </a:r>
          </a:p>
          <a:p>
            <a:pPr lvl="1">
              <a:lnSpc>
                <a:spcPct val="90000"/>
              </a:lnSpc>
            </a:pPr>
            <a:r>
              <a:rPr lang="en-GB" altLang="en-US" i="1" smtClean="0"/>
              <a:t>Cohesion</a:t>
            </a:r>
            <a:r>
              <a:rPr lang="en-GB" altLang="en-US" smtClean="0"/>
              <a:t>. Can the component be understood on its own?</a:t>
            </a:r>
          </a:p>
          <a:p>
            <a:pPr lvl="1">
              <a:lnSpc>
                <a:spcPct val="90000"/>
              </a:lnSpc>
            </a:pPr>
            <a:r>
              <a:rPr lang="en-GB" altLang="en-US" i="1" smtClean="0"/>
              <a:t>Naming</a:t>
            </a:r>
            <a:r>
              <a:rPr lang="en-GB" altLang="en-US" smtClean="0"/>
              <a:t>. Are meaningful names used?</a:t>
            </a:r>
          </a:p>
          <a:p>
            <a:pPr lvl="1">
              <a:lnSpc>
                <a:spcPct val="90000"/>
              </a:lnSpc>
            </a:pPr>
            <a:r>
              <a:rPr lang="en-GB" altLang="en-US" i="1" smtClean="0"/>
              <a:t>Documentation</a:t>
            </a:r>
            <a:r>
              <a:rPr lang="en-GB" altLang="en-US" smtClean="0"/>
              <a:t>. Is the design well-documented?</a:t>
            </a:r>
          </a:p>
          <a:p>
            <a:pPr lvl="1">
              <a:lnSpc>
                <a:spcPct val="90000"/>
              </a:lnSpc>
            </a:pPr>
            <a:r>
              <a:rPr lang="en-GB" altLang="en-US" i="1" smtClean="0"/>
              <a:t>Complexity</a:t>
            </a:r>
            <a:r>
              <a:rPr lang="en-GB" altLang="en-US" smtClean="0"/>
              <a:t>. Are complex algorithms used?</a:t>
            </a:r>
          </a:p>
          <a:p>
            <a:pPr>
              <a:lnSpc>
                <a:spcPct val="90000"/>
              </a:lnSpc>
            </a:pPr>
            <a:r>
              <a:rPr lang="en-GB" altLang="en-US" smtClean="0"/>
              <a:t>Informally, high complexity means many </a:t>
            </a:r>
            <a:br>
              <a:rPr lang="en-GB" altLang="en-US" smtClean="0"/>
            </a:br>
            <a:r>
              <a:rPr lang="en-GB" altLang="en-US" smtClean="0"/>
              <a:t>relationships between different parts of the design. hence it is hard to understand</a:t>
            </a:r>
          </a:p>
          <a:p>
            <a:pPr>
              <a:lnSpc>
                <a:spcPct val="90000"/>
              </a:lnSpc>
            </a:pPr>
            <a:r>
              <a:rPr lang="en-GB" altLang="en-US" smtClean="0"/>
              <a:t>Most design quality metrics are oriented </a:t>
            </a:r>
            <a:br>
              <a:rPr lang="en-GB" altLang="en-US" smtClean="0"/>
            </a:br>
            <a:r>
              <a:rPr lang="en-GB" altLang="en-US" smtClean="0"/>
              <a:t>towards complexity measurement. They are</a:t>
            </a:r>
            <a:r>
              <a:rPr lang="en-IE" altLang="en-US" smtClean="0"/>
              <a:t> </a:t>
            </a:r>
            <a:r>
              <a:rPr lang="en-GB" altLang="en-US" smtClean="0"/>
              <a:t>of limited use</a:t>
            </a:r>
          </a:p>
        </p:txBody>
      </p:sp>
      <p:sp>
        <p:nvSpPr>
          <p:cNvPr id="59394" name="Rectangle 4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en-GB" altLang="en-US" smtClean="0"/>
              <a:t>Understandability</a:t>
            </a:r>
          </a:p>
        </p:txBody>
      </p:sp>
    </p:spTree>
  </p:cSld>
  <p:clrMapOvr>
    <a:masterClrMapping/>
  </p:clrMapOvr>
  <p:transition spd="slow"/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1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09600" y="1143000"/>
            <a:ext cx="8148638" cy="4843463"/>
          </a:xfrm>
          <a:noFill/>
        </p:spPr>
        <p:txBody>
          <a:bodyPr/>
          <a:lstStyle/>
          <a:p>
            <a:r>
              <a:rPr lang="en-GB" altLang="en-US" smtClean="0"/>
              <a:t>A design is adaptable if:</a:t>
            </a:r>
          </a:p>
          <a:p>
            <a:pPr lvl="1"/>
            <a:r>
              <a:rPr lang="en-GB" altLang="en-US" smtClean="0"/>
              <a:t>Its components are loosely coupled</a:t>
            </a:r>
          </a:p>
          <a:p>
            <a:pPr lvl="1"/>
            <a:r>
              <a:rPr lang="en-GB" altLang="en-US" smtClean="0"/>
              <a:t>It is well-documented and the documentation is up to date</a:t>
            </a:r>
          </a:p>
          <a:p>
            <a:pPr lvl="1"/>
            <a:r>
              <a:rPr lang="en-GB" altLang="en-US" smtClean="0"/>
              <a:t>There is an obvious correspondence between design levels (design visibility)</a:t>
            </a:r>
          </a:p>
          <a:p>
            <a:pPr lvl="1"/>
            <a:r>
              <a:rPr lang="en-GB" altLang="en-US" smtClean="0"/>
              <a:t>Each component is a self-contained entity (tightly cohesive)</a:t>
            </a:r>
          </a:p>
          <a:p>
            <a:r>
              <a:rPr lang="en-GB" altLang="en-US" smtClean="0"/>
              <a:t>To adapt a design, it must be possible to trace the links between design components so that change consequences can be analysed</a:t>
            </a:r>
            <a:endParaRPr lang="en-IE" altLang="en-US" smtClean="0"/>
          </a:p>
        </p:txBody>
      </p:sp>
      <p:sp>
        <p:nvSpPr>
          <p:cNvPr id="61442" name="Rectangle 4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en-GB" altLang="en-US" smtClean="0"/>
              <a:t>Adaptability</a:t>
            </a:r>
          </a:p>
        </p:txBody>
      </p:sp>
    </p:spTree>
  </p:cSld>
  <p:clrMapOvr>
    <a:masterClrMapping/>
  </p:clrMapOvr>
  <p:transition spd="slow"/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89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en-GB" altLang="en-US" smtClean="0"/>
              <a:t>Design traceability</a:t>
            </a:r>
          </a:p>
        </p:txBody>
      </p:sp>
      <p:pic>
        <p:nvPicPr>
          <p:cNvPr id="63490" name="Picture 3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4450" y="1689100"/>
            <a:ext cx="6515100" cy="447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/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7" name="Rectangle 2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>
              <a:buFont typeface="Wingdings" panose="05000000000000000000" pitchFamily="2" charset="2"/>
              <a:buChar char="§"/>
            </a:pPr>
            <a:r>
              <a:rPr lang="en-GB" altLang="en-US" dirty="0" smtClean="0"/>
              <a:t>Inheritance dramatically improves adaptability. </a:t>
            </a:r>
            <a:br>
              <a:rPr lang="en-GB" altLang="en-US" dirty="0" smtClean="0"/>
            </a:br>
            <a:r>
              <a:rPr lang="en-GB" altLang="en-US" dirty="0" smtClean="0"/>
              <a:t>Components may be adapted without change </a:t>
            </a:r>
            <a:br>
              <a:rPr lang="en-GB" altLang="en-US" dirty="0" smtClean="0"/>
            </a:br>
            <a:r>
              <a:rPr lang="en-GB" altLang="en-US" dirty="0" smtClean="0"/>
              <a:t>by deriving a sub-class and modifying that </a:t>
            </a:r>
            <a:br>
              <a:rPr lang="en-GB" altLang="en-US" dirty="0" smtClean="0"/>
            </a:br>
            <a:r>
              <a:rPr lang="en-GB" altLang="en-US" dirty="0" smtClean="0"/>
              <a:t>derived class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altLang="en-US" dirty="0" smtClean="0"/>
              <a:t>However, as the depth of the inheritance </a:t>
            </a:r>
            <a:br>
              <a:rPr lang="en-GB" altLang="en-US" dirty="0" smtClean="0"/>
            </a:br>
            <a:r>
              <a:rPr lang="en-GB" altLang="en-US" dirty="0" smtClean="0"/>
              <a:t>hierarchy increases, it becomes increasingly </a:t>
            </a:r>
            <a:br>
              <a:rPr lang="en-GB" altLang="en-US" dirty="0" smtClean="0"/>
            </a:br>
            <a:r>
              <a:rPr lang="en-GB" altLang="en-US" dirty="0" smtClean="0"/>
              <a:t>complex. It must be periodically reviewed and </a:t>
            </a:r>
            <a:br>
              <a:rPr lang="en-GB" altLang="en-US" dirty="0" smtClean="0"/>
            </a:br>
            <a:r>
              <a:rPr lang="en-GB" altLang="en-US" dirty="0" smtClean="0"/>
              <a:t>restructured</a:t>
            </a:r>
            <a:endParaRPr lang="en-IE" altLang="en-US" dirty="0" smtClean="0"/>
          </a:p>
          <a:p>
            <a:pPr lvl="1"/>
            <a:r>
              <a:rPr lang="en-IE" altLang="en-US" dirty="0" smtClean="0"/>
              <a:t>new trend in this area known as </a:t>
            </a:r>
            <a:r>
              <a:rPr lang="en-IE" altLang="en-US" b="1" dirty="0" smtClean="0"/>
              <a:t>refactoring</a:t>
            </a:r>
            <a:r>
              <a:rPr lang="en-IE" altLang="en-US" dirty="0" smtClean="0"/>
              <a:t>, associated with the lightweight process of Extreme Programming (XP)</a:t>
            </a:r>
            <a:endParaRPr lang="en-GB" altLang="en-US" dirty="0" smtClean="0"/>
          </a:p>
        </p:txBody>
      </p:sp>
      <p:sp>
        <p:nvSpPr>
          <p:cNvPr id="65538" name="Rectangle 4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en-GB" altLang="en-US" smtClean="0"/>
              <a:t>Adaptability and inheritance</a:t>
            </a:r>
          </a:p>
        </p:txBody>
      </p:sp>
    </p:spTree>
  </p:cSld>
  <p:clrMapOvr>
    <a:masterClrMapping/>
  </p:clrMapOvr>
  <p:transition spd="slow"/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GB">
                <a:ea typeface="ＭＳ Ｐゴシック" charset="0"/>
              </a:rPr>
              <a:t>Advantages of inheritance</a:t>
            </a:r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§"/>
              <a:defRPr/>
            </a:pPr>
            <a:r>
              <a:rPr lang="en-GB" dirty="0">
                <a:ea typeface="ＭＳ Ｐゴシック" charset="0"/>
              </a:rPr>
              <a:t>It is an abstraction mechanism which may be used to classify </a:t>
            </a:r>
            <a:r>
              <a:rPr lang="en-GB" dirty="0" smtClean="0">
                <a:ea typeface="ＭＳ Ｐゴシック" charset="0"/>
              </a:rPr>
              <a:t>entities - polymorphism</a:t>
            </a:r>
            <a:endParaRPr lang="en-GB" dirty="0">
              <a:ea typeface="ＭＳ Ｐゴシック" charset="0"/>
            </a:endParaRPr>
          </a:p>
          <a:p>
            <a:pPr>
              <a:buFont typeface="Wingdings" panose="05000000000000000000" pitchFamily="2" charset="2"/>
              <a:buChar char="§"/>
              <a:defRPr/>
            </a:pPr>
            <a:r>
              <a:rPr lang="en-GB" dirty="0">
                <a:ea typeface="ＭＳ Ｐゴシック" charset="0"/>
              </a:rPr>
              <a:t>It is a reuse mechanism at both the design and the programming </a:t>
            </a:r>
            <a:r>
              <a:rPr lang="en-GB" dirty="0" smtClean="0">
                <a:ea typeface="ＭＳ Ｐゴシック" charset="0"/>
              </a:rPr>
              <a:t>level  - very useful in framework</a:t>
            </a:r>
            <a:endParaRPr lang="en-GB" dirty="0">
              <a:ea typeface="ＭＳ Ｐゴシック" charset="0"/>
            </a:endParaRPr>
          </a:p>
          <a:p>
            <a:pPr>
              <a:buFont typeface="Wingdings" panose="05000000000000000000" pitchFamily="2" charset="2"/>
              <a:buChar char="§"/>
              <a:defRPr/>
            </a:pPr>
            <a:r>
              <a:rPr lang="en-GB" dirty="0">
                <a:ea typeface="ＭＳ Ｐゴシック" charset="0"/>
              </a:rPr>
              <a:t>The inheritance graph is a source of organisational knowledge about domains and systems</a:t>
            </a:r>
          </a:p>
        </p:txBody>
      </p:sp>
    </p:spTree>
  </p:cSld>
  <p:clrMapOvr>
    <a:masterClrMapping/>
  </p:clrMapOvr>
  <p:transition/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GB">
                <a:ea typeface="ＭＳ Ｐゴシック" charset="0"/>
              </a:rPr>
              <a:t>Problems with inheritance</a:t>
            </a:r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§"/>
              <a:defRPr/>
            </a:pPr>
            <a:r>
              <a:rPr lang="en-GB" dirty="0">
                <a:ea typeface="ＭＳ Ｐゴシック" charset="0"/>
              </a:rPr>
              <a:t>Object classes are not self-contained. they cannot be understood without reference to their super-classes</a:t>
            </a:r>
          </a:p>
          <a:p>
            <a:pPr>
              <a:buFont typeface="Wingdings" panose="05000000000000000000" pitchFamily="2" charset="2"/>
              <a:buChar char="§"/>
              <a:defRPr/>
            </a:pPr>
            <a:r>
              <a:rPr lang="en-GB" dirty="0">
                <a:ea typeface="ＭＳ Ｐゴシック" charset="0"/>
              </a:rPr>
              <a:t>Designers have a tendency to reuse the inheritance graph created during analysis. Can lead to significant inefficiency</a:t>
            </a:r>
          </a:p>
          <a:p>
            <a:pPr>
              <a:buFont typeface="Wingdings" panose="05000000000000000000" pitchFamily="2" charset="2"/>
              <a:buChar char="§"/>
              <a:defRPr/>
            </a:pPr>
            <a:r>
              <a:rPr lang="en-GB" dirty="0">
                <a:ea typeface="ＭＳ Ｐゴシック" charset="0"/>
              </a:rPr>
              <a:t>The inheritance graphs of analysis, design and implementation have different functions and should be separately maintained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GB">
                <a:ea typeface="ＭＳ Ｐゴシック" charset="0"/>
              </a:rPr>
              <a:t>Inheritance and OOD</a:t>
            </a:r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85838" y="1670050"/>
            <a:ext cx="7772400" cy="4266530"/>
          </a:xfrm>
        </p:spPr>
        <p:txBody>
          <a:bodyPr/>
          <a:lstStyle/>
          <a:p>
            <a:pPr>
              <a:buFont typeface="Wingdings" panose="05000000000000000000" pitchFamily="2" charset="2"/>
              <a:buChar char="§"/>
              <a:defRPr/>
            </a:pPr>
            <a:r>
              <a:rPr lang="en-GB" dirty="0">
                <a:ea typeface="ＭＳ Ｐゴシック" charset="0"/>
              </a:rPr>
              <a:t>There are differing views as to whether </a:t>
            </a:r>
            <a:br>
              <a:rPr lang="en-GB" dirty="0">
                <a:ea typeface="ＭＳ Ｐゴシック" charset="0"/>
              </a:rPr>
            </a:br>
            <a:r>
              <a:rPr lang="en-GB" dirty="0">
                <a:ea typeface="ＭＳ Ｐゴシック" charset="0"/>
              </a:rPr>
              <a:t>inheritance is fundamental to OOD.</a:t>
            </a:r>
          </a:p>
          <a:p>
            <a:pPr lvl="1">
              <a:defRPr/>
            </a:pPr>
            <a:r>
              <a:rPr lang="en-GB" dirty="0">
                <a:ea typeface="ＭＳ Ｐゴシック" charset="0"/>
              </a:rPr>
              <a:t>View 1. Identifying the inheritance hierarchy or network is a fundamental part of object-oriented design. Obviously this can only be implemented using an OOPL.</a:t>
            </a:r>
          </a:p>
          <a:p>
            <a:pPr lvl="1">
              <a:defRPr/>
            </a:pPr>
            <a:r>
              <a:rPr lang="en-GB" dirty="0">
                <a:ea typeface="ＭＳ Ｐゴシック" charset="0"/>
              </a:rPr>
              <a:t>View 2. Inheritance is a useful implementation concept which allows reuse of attribute and operation definitions. Identifying an inheritance hierarchy at the design stage places unnecessary restrictions on the implementation</a:t>
            </a:r>
          </a:p>
          <a:p>
            <a:pPr>
              <a:buFont typeface="Wingdings" panose="05000000000000000000" pitchFamily="2" charset="2"/>
              <a:buChar char="§"/>
              <a:defRPr/>
            </a:pPr>
            <a:r>
              <a:rPr lang="en-GB" dirty="0">
                <a:ea typeface="ＭＳ Ｐゴシック" charset="0"/>
              </a:rPr>
              <a:t>Inheritance introduces complexity and this is undesirable, especially in critical systems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GB">
                <a:ea typeface="ＭＳ Ｐゴシック" charset="0"/>
              </a:rPr>
              <a:t>UML associations</a:t>
            </a:r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85838" y="1670050"/>
            <a:ext cx="7772400" cy="4626570"/>
          </a:xfrm>
        </p:spPr>
        <p:txBody>
          <a:bodyPr/>
          <a:lstStyle/>
          <a:p>
            <a:pPr>
              <a:buFont typeface="Wingdings" panose="05000000000000000000" pitchFamily="2" charset="2"/>
              <a:buChar char="§"/>
              <a:defRPr/>
            </a:pPr>
            <a:r>
              <a:rPr lang="en-GB" sz="2400" dirty="0">
                <a:ea typeface="ＭＳ Ｐゴシック" charset="0"/>
              </a:rPr>
              <a:t>Objects and object classes participate in relationships with other objects and object classes</a:t>
            </a:r>
          </a:p>
          <a:p>
            <a:pPr>
              <a:buFont typeface="Wingdings" panose="05000000000000000000" pitchFamily="2" charset="2"/>
              <a:buChar char="§"/>
              <a:defRPr/>
            </a:pPr>
            <a:r>
              <a:rPr lang="en-GB" sz="2400" dirty="0">
                <a:ea typeface="ＭＳ Ｐゴシック" charset="0"/>
              </a:rPr>
              <a:t>In the UML, a generalised relationship is indicated by an association</a:t>
            </a:r>
          </a:p>
          <a:p>
            <a:pPr>
              <a:buFont typeface="Wingdings" panose="05000000000000000000" pitchFamily="2" charset="2"/>
              <a:buChar char="§"/>
              <a:defRPr/>
            </a:pPr>
            <a:r>
              <a:rPr lang="en-GB" sz="2400" dirty="0">
                <a:ea typeface="ＭＳ Ｐゴシック" charset="0"/>
              </a:rPr>
              <a:t>Associations may be annotated with information that describes the association</a:t>
            </a:r>
          </a:p>
          <a:p>
            <a:pPr>
              <a:buFont typeface="Wingdings" panose="05000000000000000000" pitchFamily="2" charset="2"/>
              <a:buChar char="§"/>
              <a:defRPr/>
            </a:pPr>
            <a:r>
              <a:rPr lang="en-GB" sz="2400" dirty="0">
                <a:ea typeface="ＭＳ Ｐゴシック" charset="0"/>
              </a:rPr>
              <a:t>Associations are general but may indicate that an attribute of an object is an associated object or that a method relies on an associated </a:t>
            </a:r>
            <a:r>
              <a:rPr lang="en-GB" sz="2400" dirty="0" smtClean="0">
                <a:ea typeface="ＭＳ Ｐゴシック" charset="0"/>
              </a:rPr>
              <a:t>object</a:t>
            </a:r>
          </a:p>
          <a:p>
            <a:pPr>
              <a:buFont typeface="Wingdings" panose="05000000000000000000" pitchFamily="2" charset="2"/>
              <a:buChar char="§"/>
              <a:defRPr/>
            </a:pPr>
            <a:r>
              <a:rPr lang="en-GB" sz="2400" dirty="0" smtClean="0">
                <a:ea typeface="ＭＳ Ｐゴシック" charset="0"/>
              </a:rPr>
              <a:t>Be careful to distinguish between a UML </a:t>
            </a:r>
            <a:r>
              <a:rPr lang="en-GB" sz="2400" dirty="0" err="1" smtClean="0">
                <a:ea typeface="ＭＳ Ｐゴシック" charset="0"/>
              </a:rPr>
              <a:t>dependemcy</a:t>
            </a:r>
            <a:r>
              <a:rPr lang="en-GB" sz="2400" dirty="0" smtClean="0">
                <a:ea typeface="ＭＳ Ｐゴシック" charset="0"/>
              </a:rPr>
              <a:t> and an association</a:t>
            </a:r>
            <a:endParaRPr lang="en-GB" sz="2400" dirty="0">
              <a:ea typeface="ＭＳ Ｐゴシック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GB">
                <a:ea typeface="ＭＳ Ｐゴシック" charset="0"/>
              </a:rPr>
              <a:t>An association model</a:t>
            </a:r>
          </a:p>
        </p:txBody>
      </p:sp>
      <p:pic>
        <p:nvPicPr>
          <p:cNvPr id="72706" name="Picture 5" descr="12.4 Class-association.eps                                     00002EA5Docs                           B1931E2B: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1981200"/>
            <a:ext cx="7543800" cy="3502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en-GB" altLang="en-US" smtClean="0"/>
              <a:t>Phases in the design process</a:t>
            </a:r>
          </a:p>
        </p:txBody>
      </p:sp>
      <p:pic>
        <p:nvPicPr>
          <p:cNvPr id="10242" name="Picture 3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6850" y="2032000"/>
            <a:ext cx="8851900" cy="3462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en-GB" altLang="en-US" smtClean="0"/>
              <a:t>Design phases</a:t>
            </a:r>
          </a:p>
        </p:txBody>
      </p:sp>
      <p:sp>
        <p:nvSpPr>
          <p:cNvPr id="1229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r>
              <a:rPr lang="en-GB" altLang="en-US" i="1" smtClean="0"/>
              <a:t>Architectural design</a:t>
            </a:r>
            <a:r>
              <a:rPr lang="en-GB" altLang="en-US" smtClean="0"/>
              <a:t>  Identify sub-systems</a:t>
            </a:r>
          </a:p>
          <a:p>
            <a:r>
              <a:rPr lang="en-GB" altLang="en-US" i="1" smtClean="0"/>
              <a:t>Abstract specification </a:t>
            </a:r>
            <a:r>
              <a:rPr lang="en-GB" altLang="en-US" smtClean="0"/>
              <a:t> Specify sub-systems </a:t>
            </a:r>
          </a:p>
          <a:p>
            <a:r>
              <a:rPr lang="en-GB" altLang="en-US" i="1" smtClean="0"/>
              <a:t>Interface design </a:t>
            </a:r>
            <a:r>
              <a:rPr lang="en-GB" altLang="en-US" smtClean="0"/>
              <a:t> Describe sub-system  interfaces</a:t>
            </a:r>
          </a:p>
          <a:p>
            <a:r>
              <a:rPr lang="en-GB" altLang="en-US" i="1" smtClean="0"/>
              <a:t>Component design </a:t>
            </a:r>
            <a:r>
              <a:rPr lang="en-GB" altLang="en-US" smtClean="0"/>
              <a:t> Decompose sub-systems </a:t>
            </a:r>
            <a:br>
              <a:rPr lang="en-GB" altLang="en-US" smtClean="0"/>
            </a:br>
            <a:r>
              <a:rPr lang="en-GB" altLang="en-US" smtClean="0"/>
              <a:t>into components</a:t>
            </a:r>
          </a:p>
          <a:p>
            <a:r>
              <a:rPr lang="en-GB" altLang="en-US" i="1" smtClean="0"/>
              <a:t>Data structure design</a:t>
            </a:r>
            <a:r>
              <a:rPr lang="en-GB" altLang="en-US" smtClean="0"/>
              <a:t>  Design data structures to hold problem data</a:t>
            </a:r>
          </a:p>
          <a:p>
            <a:r>
              <a:rPr lang="en-GB" altLang="en-US" i="1" smtClean="0"/>
              <a:t>Algorithm design</a:t>
            </a:r>
            <a:r>
              <a:rPr lang="en-GB" altLang="en-US" smtClean="0"/>
              <a:t>  Design algorithms for problem functions</a:t>
            </a:r>
          </a:p>
        </p:txBody>
      </p:sp>
    </p:spTree>
  </p:cSld>
  <p:clrMapOvr>
    <a:masterClrMapping/>
  </p:clrMapOvr>
  <p:transition spd="slow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en-GB" altLang="en-US" smtClean="0"/>
              <a:t>Hierarchical design structure</a:t>
            </a:r>
          </a:p>
        </p:txBody>
      </p:sp>
      <p:pic>
        <p:nvPicPr>
          <p:cNvPr id="14338" name="Picture 3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1765300"/>
            <a:ext cx="8572500" cy="355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en-GB" altLang="en-US" smtClean="0"/>
              <a:t>Top-down design</a:t>
            </a:r>
          </a:p>
        </p:txBody>
      </p:sp>
      <p:sp>
        <p:nvSpPr>
          <p:cNvPr id="1638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r>
              <a:rPr lang="en-GB" altLang="en-US" smtClean="0"/>
              <a:t>In principle, top-down design involves starting </a:t>
            </a:r>
            <a:br>
              <a:rPr lang="en-GB" altLang="en-US" smtClean="0"/>
            </a:br>
            <a:r>
              <a:rPr lang="en-GB" altLang="en-US" smtClean="0"/>
              <a:t>at the uppermost components in the hierarchy </a:t>
            </a:r>
            <a:br>
              <a:rPr lang="en-GB" altLang="en-US" smtClean="0"/>
            </a:br>
            <a:r>
              <a:rPr lang="en-GB" altLang="en-US" smtClean="0"/>
              <a:t>and working down the hierarchy level by level</a:t>
            </a:r>
          </a:p>
          <a:p>
            <a:r>
              <a:rPr lang="en-GB" altLang="en-US" smtClean="0"/>
              <a:t>In practice, large systems design is never </a:t>
            </a:r>
            <a:br>
              <a:rPr lang="en-GB" altLang="en-US" smtClean="0"/>
            </a:br>
            <a:r>
              <a:rPr lang="en-GB" altLang="en-US" smtClean="0"/>
              <a:t>truly top-down. Some branches are designed before others. Designers reuse experience (and </a:t>
            </a:r>
            <a:br>
              <a:rPr lang="en-GB" altLang="en-US" smtClean="0"/>
            </a:br>
            <a:r>
              <a:rPr lang="en-GB" altLang="en-US" smtClean="0"/>
              <a:t>sometimes components) during the design </a:t>
            </a:r>
            <a:br>
              <a:rPr lang="en-GB" altLang="en-US" smtClean="0"/>
            </a:br>
            <a:r>
              <a:rPr lang="en-GB" altLang="en-US" smtClean="0"/>
              <a:t>process</a:t>
            </a:r>
          </a:p>
        </p:txBody>
      </p:sp>
    </p:spTree>
  </p:cSld>
  <p:clrMapOvr>
    <a:masterClrMapping/>
  </p:clrMapOvr>
  <p:transition spd="slow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en-GB" altLang="en-US" smtClean="0"/>
              <a:t>Design methods</a:t>
            </a:r>
          </a:p>
        </p:txBody>
      </p:sp>
      <p:sp>
        <p:nvSpPr>
          <p:cNvPr id="1843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143000"/>
            <a:ext cx="8148638" cy="5097463"/>
          </a:xfrm>
          <a:noFill/>
        </p:spPr>
        <p:txBody>
          <a:bodyPr/>
          <a:lstStyle/>
          <a:p>
            <a:r>
              <a:rPr lang="en-GB" altLang="en-US" smtClean="0"/>
              <a:t>Structured methods are sets of notations for </a:t>
            </a:r>
            <a:br>
              <a:rPr lang="en-GB" altLang="en-US" smtClean="0"/>
            </a:br>
            <a:r>
              <a:rPr lang="en-GB" altLang="en-US" smtClean="0"/>
              <a:t>expressing a software design and guidelines for </a:t>
            </a:r>
            <a:br>
              <a:rPr lang="en-GB" altLang="en-US" smtClean="0"/>
            </a:br>
            <a:r>
              <a:rPr lang="en-GB" altLang="en-US" smtClean="0"/>
              <a:t>creating a design</a:t>
            </a:r>
          </a:p>
          <a:p>
            <a:r>
              <a:rPr lang="en-GB" altLang="en-US" smtClean="0"/>
              <a:t>Well-known methods include Structured Design </a:t>
            </a:r>
            <a:br>
              <a:rPr lang="en-GB" altLang="en-US" smtClean="0"/>
            </a:br>
            <a:r>
              <a:rPr lang="en-GB" altLang="en-US" smtClean="0"/>
              <a:t>(Yourdon), and JSD (Jackson Method)</a:t>
            </a:r>
          </a:p>
          <a:p>
            <a:r>
              <a:rPr lang="en-GB" altLang="en-US" smtClean="0"/>
              <a:t>Can be applied successfully because the</a:t>
            </a:r>
            <a:r>
              <a:rPr lang="en-IE" altLang="en-US" smtClean="0"/>
              <a:t>y</a:t>
            </a:r>
            <a:r>
              <a:rPr lang="en-GB" altLang="en-US" smtClean="0"/>
              <a:t> </a:t>
            </a:r>
            <a:br>
              <a:rPr lang="en-GB" altLang="en-US" smtClean="0"/>
            </a:br>
            <a:r>
              <a:rPr lang="en-GB" altLang="en-US" smtClean="0"/>
              <a:t>support standard notations and ensure </a:t>
            </a:r>
            <a:br>
              <a:rPr lang="en-GB" altLang="en-US" smtClean="0"/>
            </a:br>
            <a:r>
              <a:rPr lang="en-GB" altLang="en-US" smtClean="0"/>
              <a:t>designs follow a standard form</a:t>
            </a:r>
          </a:p>
          <a:p>
            <a:r>
              <a:rPr lang="en-GB" altLang="en-US" smtClean="0"/>
              <a:t>Structured methods may be supported with </a:t>
            </a:r>
            <a:br>
              <a:rPr lang="en-GB" altLang="en-US" smtClean="0"/>
            </a:br>
            <a:r>
              <a:rPr lang="en-GB" altLang="en-US" smtClean="0"/>
              <a:t>CASE tools</a:t>
            </a:r>
          </a:p>
        </p:txBody>
      </p:sp>
    </p:spTree>
  </p:cSld>
  <p:clrMapOvr>
    <a:masterClrMapping/>
  </p:clrMapOvr>
  <p:transition spd="slow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en-GB" altLang="en-US" smtClean="0"/>
              <a:t>Method components</a:t>
            </a:r>
          </a:p>
        </p:txBody>
      </p:sp>
      <p:sp>
        <p:nvSpPr>
          <p:cNvPr id="2048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r>
              <a:rPr lang="en-GB" altLang="en-US" smtClean="0"/>
              <a:t>Many methods support comparable views of a </a:t>
            </a:r>
            <a:br>
              <a:rPr lang="en-GB" altLang="en-US" smtClean="0"/>
            </a:br>
            <a:r>
              <a:rPr lang="en-GB" altLang="en-US" smtClean="0"/>
              <a:t>system</a:t>
            </a:r>
          </a:p>
          <a:p>
            <a:r>
              <a:rPr lang="en-GB" altLang="en-US" smtClean="0"/>
              <a:t>A data flow view (data flow diagrams) showing </a:t>
            </a:r>
            <a:br>
              <a:rPr lang="en-GB" altLang="en-US" smtClean="0"/>
            </a:br>
            <a:r>
              <a:rPr lang="en-GB" altLang="en-US" smtClean="0"/>
              <a:t>data transformations</a:t>
            </a:r>
          </a:p>
          <a:p>
            <a:r>
              <a:rPr lang="en-GB" altLang="en-US" smtClean="0"/>
              <a:t>An entity-relation view describing the logical </a:t>
            </a:r>
            <a:br>
              <a:rPr lang="en-GB" altLang="en-US" smtClean="0"/>
            </a:br>
            <a:r>
              <a:rPr lang="en-GB" altLang="en-US" smtClean="0"/>
              <a:t>data structures</a:t>
            </a:r>
          </a:p>
          <a:p>
            <a:r>
              <a:rPr lang="en-GB" altLang="en-US" smtClean="0"/>
              <a:t>A structural view showing system components </a:t>
            </a:r>
            <a:br>
              <a:rPr lang="en-GB" altLang="en-US" smtClean="0"/>
            </a:br>
            <a:r>
              <a:rPr lang="en-GB" altLang="en-US" smtClean="0"/>
              <a:t>and their interactions</a:t>
            </a:r>
          </a:p>
        </p:txBody>
      </p:sp>
    </p:spTree>
  </p:cSld>
  <p:clrMapOvr>
    <a:masterClrMapping/>
  </p:clrMapOvr>
  <p:transition spd="slow"/>
</p:sld>
</file>

<file path=ppt/theme/theme1.xml><?xml version="1.0" encoding="utf-8"?>
<a:theme xmlns:a="http://schemas.openxmlformats.org/drawingml/2006/main" name="Ch. 31 Process improvement">
  <a:themeElements>
    <a:clrScheme name="">
      <a:dk1>
        <a:srgbClr val="000000"/>
      </a:dk1>
      <a:lt1>
        <a:srgbClr val="FFFFFF"/>
      </a:lt1>
      <a:dk2>
        <a:srgbClr val="081D58"/>
      </a:dk2>
      <a:lt2>
        <a:srgbClr val="919191"/>
      </a:lt2>
      <a:accent1>
        <a:srgbClr val="FC0128"/>
      </a:accent1>
      <a:accent2>
        <a:srgbClr val="063DE8"/>
      </a:accent2>
      <a:accent3>
        <a:srgbClr val="FFFFFF"/>
      </a:accent3>
      <a:accent4>
        <a:srgbClr val="000000"/>
      </a:accent4>
      <a:accent5>
        <a:srgbClr val="FDAAAC"/>
      </a:accent5>
      <a:accent6>
        <a:srgbClr val="0536D2"/>
      </a:accent6>
      <a:hlink>
        <a:srgbClr val="00DFCA"/>
      </a:hlink>
      <a:folHlink>
        <a:srgbClr val="EAEC5E"/>
      </a:folHlink>
    </a:clrScheme>
    <a:fontScheme name="Ch. 31 Process improvement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Ch. 31 Process improvement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h. 31 Process improvement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h. 31 Process improvement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h. 31 Process improvement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h. 31 Process improvement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h. 31 Process improvement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h. 31 Process improvement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untitled 1">
  <a:themeElements>
    <a:clrScheme name="">
      <a:dk1>
        <a:srgbClr val="000000"/>
      </a:dk1>
      <a:lt1>
        <a:srgbClr val="FFFFFF"/>
      </a:lt1>
      <a:dk2>
        <a:srgbClr val="081D58"/>
      </a:dk2>
      <a:lt2>
        <a:srgbClr val="919191"/>
      </a:lt2>
      <a:accent1>
        <a:srgbClr val="FC0128"/>
      </a:accent1>
      <a:accent2>
        <a:srgbClr val="063DE8"/>
      </a:accent2>
      <a:accent3>
        <a:srgbClr val="FFFFFF"/>
      </a:accent3>
      <a:accent4>
        <a:srgbClr val="000000"/>
      </a:accent4>
      <a:accent5>
        <a:srgbClr val="FDAAAC"/>
      </a:accent5>
      <a:accent6>
        <a:srgbClr val="0536D2"/>
      </a:accent6>
      <a:hlink>
        <a:srgbClr val="00DFCA"/>
      </a:hlink>
      <a:folHlink>
        <a:srgbClr val="EAEC5E"/>
      </a:folHlink>
    </a:clrScheme>
    <a:fontScheme name="untitled 1">
      <a:majorFont>
        <a:latin typeface="Times"/>
        <a:ea typeface=""/>
        <a:cs typeface=""/>
      </a:majorFont>
      <a:minorFont>
        <a:latin typeface="Time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alt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alt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lnDef>
  </a:objectDefaults>
  <a:extraClrSchemeLst>
    <a:extraClrScheme>
      <a:clrScheme name="untitled 1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ntitled 1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untitled 1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ntitled 1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ntitled 1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ntitled 1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ntitled 1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Hard Disk:SE, 5/e:SLIDES:Ch. 31 Process improvement</Template>
  <TotalTime>270</TotalTime>
  <Pages>36</Pages>
  <Words>1028</Words>
  <Application>Microsoft Office PowerPoint</Application>
  <PresentationFormat>Custom</PresentationFormat>
  <Paragraphs>180</Paragraphs>
  <Slides>39</Slides>
  <Notes>29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39</vt:i4>
      </vt:variant>
    </vt:vector>
  </HeadingPairs>
  <TitlesOfParts>
    <vt:vector size="48" baseType="lpstr">
      <vt:lpstr>Times New Roman</vt:lpstr>
      <vt:lpstr>MS PGothic</vt:lpstr>
      <vt:lpstr>Arial</vt:lpstr>
      <vt:lpstr>Monotype Sorts</vt:lpstr>
      <vt:lpstr>Times</vt:lpstr>
      <vt:lpstr>Zapf Dingbats</vt:lpstr>
      <vt:lpstr>Courier New</vt:lpstr>
      <vt:lpstr>Ch. 31 Process improvement</vt:lpstr>
      <vt:lpstr>untitled 1</vt:lpstr>
      <vt:lpstr>Software Design</vt:lpstr>
      <vt:lpstr>Topics covered</vt:lpstr>
      <vt:lpstr>The design process</vt:lpstr>
      <vt:lpstr>Phases in the design process</vt:lpstr>
      <vt:lpstr>Design phases</vt:lpstr>
      <vt:lpstr>Hierarchical design structure</vt:lpstr>
      <vt:lpstr>Top-down design</vt:lpstr>
      <vt:lpstr>Design methods</vt:lpstr>
      <vt:lpstr>Method components</vt:lpstr>
      <vt:lpstr>Method deficiencies</vt:lpstr>
      <vt:lpstr>Design description</vt:lpstr>
      <vt:lpstr>Design strategies</vt:lpstr>
      <vt:lpstr>Functional or DFD view of a compiler</vt:lpstr>
      <vt:lpstr>Object-oriented view of a compiler</vt:lpstr>
      <vt:lpstr>Mixed-strategy design</vt:lpstr>
      <vt:lpstr>Design quality</vt:lpstr>
      <vt:lpstr>Cohesion</vt:lpstr>
      <vt:lpstr>Cohesion levels</vt:lpstr>
      <vt:lpstr>Cohesion levels</vt:lpstr>
      <vt:lpstr>Cohesion levels</vt:lpstr>
      <vt:lpstr>Cohesion levels</vt:lpstr>
      <vt:lpstr>Cohesion as a design attribute</vt:lpstr>
      <vt:lpstr>Coupling</vt:lpstr>
      <vt:lpstr>Tight coupling</vt:lpstr>
      <vt:lpstr>Loose coupling</vt:lpstr>
      <vt:lpstr>Coupling levels</vt:lpstr>
      <vt:lpstr>Coupling levels</vt:lpstr>
      <vt:lpstr>Coupling levels</vt:lpstr>
      <vt:lpstr>Coupling and Inheritance</vt:lpstr>
      <vt:lpstr>Cohesion, Coupling &amp; Testing</vt:lpstr>
      <vt:lpstr>Understandability</vt:lpstr>
      <vt:lpstr>Adaptability</vt:lpstr>
      <vt:lpstr>Design traceability</vt:lpstr>
      <vt:lpstr>Adaptability and inheritance</vt:lpstr>
      <vt:lpstr>Advantages of inheritance</vt:lpstr>
      <vt:lpstr>Problems with inheritance</vt:lpstr>
      <vt:lpstr>Inheritance and OOD</vt:lpstr>
      <vt:lpstr>UML associations</vt:lpstr>
      <vt:lpstr>An association model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Software Design</dc:title>
  <dc:creator>Richard</dc:creator>
  <cp:lastModifiedBy>Richard Lawlor</cp:lastModifiedBy>
  <cp:revision>26</cp:revision>
  <cp:lastPrinted>1601-01-01T00:00:00Z</cp:lastPrinted>
  <dcterms:created xsi:type="dcterms:W3CDTF">1995-11-21T18:19:22Z</dcterms:created>
  <dcterms:modified xsi:type="dcterms:W3CDTF">2013-11-25T13:50:46Z</dcterms:modified>
</cp:coreProperties>
</file>