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5" r:id="rId1"/>
  </p:sldMasterIdLst>
  <p:notesMasterIdLst>
    <p:notesMasterId r:id="rId44"/>
  </p:notesMasterIdLst>
  <p:handoutMasterIdLst>
    <p:handoutMasterId r:id="rId45"/>
  </p:handoutMasterIdLst>
  <p:sldIdLst>
    <p:sldId id="463" r:id="rId2"/>
    <p:sldId id="464" r:id="rId3"/>
    <p:sldId id="539" r:id="rId4"/>
    <p:sldId id="533" r:id="rId5"/>
    <p:sldId id="534" r:id="rId6"/>
    <p:sldId id="466" r:id="rId7"/>
    <p:sldId id="535" r:id="rId8"/>
    <p:sldId id="532" r:id="rId9"/>
    <p:sldId id="536" r:id="rId10"/>
    <p:sldId id="465" r:id="rId11"/>
    <p:sldId id="467" r:id="rId12"/>
    <p:sldId id="538" r:id="rId13"/>
    <p:sldId id="477" r:id="rId14"/>
    <p:sldId id="478" r:id="rId15"/>
    <p:sldId id="540" r:id="rId16"/>
    <p:sldId id="541" r:id="rId17"/>
    <p:sldId id="542" r:id="rId18"/>
    <p:sldId id="543" r:id="rId19"/>
    <p:sldId id="544" r:id="rId20"/>
    <p:sldId id="545" r:id="rId21"/>
    <p:sldId id="546" r:id="rId22"/>
    <p:sldId id="559" r:id="rId23"/>
    <p:sldId id="481" r:id="rId24"/>
    <p:sldId id="483" r:id="rId25"/>
    <p:sldId id="548" r:id="rId26"/>
    <p:sldId id="549" r:id="rId27"/>
    <p:sldId id="553" r:id="rId28"/>
    <p:sldId id="552" r:id="rId29"/>
    <p:sldId id="550" r:id="rId30"/>
    <p:sldId id="551" r:id="rId31"/>
    <p:sldId id="554" r:id="rId32"/>
    <p:sldId id="556" r:id="rId33"/>
    <p:sldId id="555" r:id="rId34"/>
    <p:sldId id="557" r:id="rId35"/>
    <p:sldId id="558" r:id="rId36"/>
    <p:sldId id="484" r:id="rId37"/>
    <p:sldId id="537" r:id="rId38"/>
    <p:sldId id="561" r:id="rId39"/>
    <p:sldId id="560" r:id="rId40"/>
    <p:sldId id="562" r:id="rId41"/>
    <p:sldId id="563" r:id="rId42"/>
    <p:sldId id="564" r:id="rId43"/>
  </p:sldIdLst>
  <p:sldSz cx="9144000" cy="6858000" type="screen4x3"/>
  <p:notesSz cx="9928225" cy="6797675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41">
          <p15:clr>
            <a:srgbClr val="A4A3A4"/>
          </p15:clr>
        </p15:guide>
        <p15:guide id="2" pos="312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0000"/>
    <a:srgbClr val="C0C0C0"/>
    <a:srgbClr val="000066"/>
    <a:srgbClr val="33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1" autoAdjust="0"/>
    <p:restoredTop sz="81411" autoAdjust="0"/>
  </p:normalViewPr>
  <p:slideViewPr>
    <p:cSldViewPr snapToGrid="0">
      <p:cViewPr varScale="1">
        <p:scale>
          <a:sx n="83" d="100"/>
          <a:sy n="83" d="100"/>
        </p:scale>
        <p:origin x="684" y="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78" d="100"/>
          <a:sy n="78" d="100"/>
        </p:scale>
        <p:origin x="-636" y="-72"/>
      </p:cViewPr>
      <p:guideLst>
        <p:guide orient="horz" pos="2141"/>
        <p:guide pos="312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6291876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323975" y="3232150"/>
            <a:ext cx="7280275" cy="28606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989" tIns="44696" rIns="90989" bIns="4469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notes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6083" name="Rectangle 3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3265488" y="511175"/>
            <a:ext cx="3395662" cy="254635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</p:spTree>
    <p:extLst>
      <p:ext uri="{BB962C8B-B14F-4D97-AF65-F5344CB8AC3E}">
        <p14:creationId xmlns:p14="http://schemas.microsoft.com/office/powerpoint/2010/main" val="180653081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402012" cy="2551112"/>
          </a:xfrm>
          <a:solidFill>
            <a:srgbClr val="FFFFFF"/>
          </a:solidFill>
          <a:ln/>
        </p:spPr>
      </p:sp>
      <p:sp>
        <p:nvSpPr>
          <p:cNvPr id="47107" name="Rectangle 3"/>
          <p:cNvSpPr>
            <a:spLocks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solidFill>
            <a:srgbClr val="FFFFFF"/>
          </a:solidFill>
          <a:ln>
            <a:solidFill>
              <a:srgbClr val="000000"/>
            </a:solidFill>
          </a:ln>
        </p:spPr>
        <p:txBody>
          <a:bodyPr lIns="89923" tIns="44962" rIns="89923" bIns="44962"/>
          <a:lstStyle/>
          <a:p>
            <a:r>
              <a:rPr lang="en-GB" altLang="en-US" smtClean="0"/>
              <a:t>2 decades ago needed to find a good problem</a:t>
            </a:r>
          </a:p>
          <a:p>
            <a:r>
              <a:rPr lang="en-GB" altLang="en-US" smtClean="0"/>
              <a:t>Developing a solution was expensive, laborious, high-risk, high-cost</a:t>
            </a:r>
          </a:p>
          <a:p>
            <a:r>
              <a:rPr lang="en-GB" altLang="en-US" smtClean="0"/>
              <a:t>Now there are commercially available shells, neural networks, evolutionary tool-boxes</a:t>
            </a:r>
          </a:p>
          <a:p>
            <a:endParaRPr lang="en-GB" altLang="en-US" smtClean="0"/>
          </a:p>
          <a:p>
            <a:r>
              <a:rPr lang="en-GB" altLang="en-US" smtClean="0"/>
              <a:t>Now becoming problem-driven not curiosity driven as in the past</a:t>
            </a:r>
          </a:p>
        </p:txBody>
      </p:sp>
    </p:spTree>
    <p:extLst>
      <p:ext uri="{BB962C8B-B14F-4D97-AF65-F5344CB8AC3E}">
        <p14:creationId xmlns:p14="http://schemas.microsoft.com/office/powerpoint/2010/main" val="420049005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GB" altLang="en-US" smtClean="0"/>
              <a:t>Production System Model</a:t>
            </a:r>
          </a:p>
          <a:p>
            <a:r>
              <a:rPr lang="en-GB" altLang="en-US" smtClean="0"/>
              <a:t>Based on idea that humans solve problems by applying their knowledge(expressed as rules) to a given problem represented by problem-specific information. These facts exist in short term memory</a:t>
            </a:r>
          </a:p>
          <a:p>
            <a:r>
              <a:rPr lang="en-GB" altLang="en-US" smtClean="0"/>
              <a:t>If you put enough information in rule base that it can perform interesting, complex task at same performance level as a human have a rule-based expert system</a:t>
            </a:r>
          </a:p>
          <a:p>
            <a:endParaRPr lang="en-GB" altLang="en-US" smtClean="0"/>
          </a:p>
          <a:p>
            <a:r>
              <a:rPr lang="en-GB" altLang="en-US" smtClean="0"/>
              <a:t>Design Tic-Tac-Toe model</a:t>
            </a:r>
          </a:p>
        </p:txBody>
      </p:sp>
    </p:spTree>
    <p:extLst>
      <p:ext uri="{BB962C8B-B14F-4D97-AF65-F5344CB8AC3E}">
        <p14:creationId xmlns:p14="http://schemas.microsoft.com/office/powerpoint/2010/main" val="290892787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IE" altLang="en-US" smtClean="0"/>
              <a:t>Problem symbol system is faced with when presented with a problem and a problem space is to use its limited processing resources to generate possible solutions until it finds a solution that satisfies the problem defining test</a:t>
            </a:r>
          </a:p>
          <a:p>
            <a:endParaRPr lang="en-IE" altLang="en-US" smtClean="0"/>
          </a:p>
          <a:p>
            <a:r>
              <a:rPr lang="en-IE" altLang="en-US" smtClean="0"/>
              <a:t>Of it has control over the order in which the solutions are generated then it would be desirable to arrange the order such that  actual solutions would have a high likelihood of appearing early – would exhibit intelligence </a:t>
            </a:r>
          </a:p>
          <a:p>
            <a:endParaRPr lang="en-IE" altLang="en-US" smtClean="0"/>
          </a:p>
          <a:p>
            <a:r>
              <a:rPr lang="en-IE" altLang="en-US" smtClean="0"/>
              <a:t>Pure production systems </a:t>
            </a:r>
            <a:r>
              <a:rPr lang="en-US" altLang="en-US" smtClean="0"/>
              <a:t>do not have mechanism for recovering from dead-ends </a:t>
            </a:r>
          </a:p>
          <a:p>
            <a:r>
              <a:rPr lang="en-IE" altLang="en-US" smtClean="0"/>
              <a:t>No backtracking mechanisms like prolog does</a:t>
            </a:r>
          </a:p>
          <a:p>
            <a:r>
              <a:rPr lang="en-IE" altLang="en-US" smtClean="0"/>
              <a:t>Real strength is as an architecture for knowledge based systems</a:t>
            </a:r>
          </a:p>
          <a:p>
            <a:r>
              <a:rPr lang="en-IE" altLang="en-US" smtClean="0"/>
              <a:t>Idea came from POS who proposed production rule model as a formal theory of computation</a:t>
            </a:r>
          </a:p>
          <a:p>
            <a:r>
              <a:rPr lang="en-IE" altLang="en-US" smtClean="0"/>
              <a:t>Main construct was a set of rewrite rules for strings closely related to markov algorithms</a:t>
            </a:r>
          </a:p>
          <a:p>
            <a:endParaRPr lang="en-IE" altLang="en-US" smtClean="0"/>
          </a:p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48705907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IE" altLang="en-US" smtClean="0"/>
              <a:t>Problem symbol system is faced with when presented with a problem and a problem space is to use its limited processing resources to generate possible solutions until it finds a solution that satisfies the problem defining test</a:t>
            </a:r>
          </a:p>
          <a:p>
            <a:endParaRPr lang="en-IE" altLang="en-US" smtClean="0"/>
          </a:p>
          <a:p>
            <a:r>
              <a:rPr lang="en-IE" altLang="en-US" smtClean="0"/>
              <a:t>Of it has control over the order in which the solutions are generated then it would be desirable to arrange the order such that  actual solutions would have a high likelihood of appearing early – would exhibit intelligence </a:t>
            </a:r>
          </a:p>
          <a:p>
            <a:endParaRPr lang="en-IE" altLang="en-US" smtClean="0"/>
          </a:p>
          <a:p>
            <a:r>
              <a:rPr lang="en-IE" altLang="en-US" smtClean="0"/>
              <a:t>Pure production systems </a:t>
            </a:r>
            <a:r>
              <a:rPr lang="en-US" altLang="en-US" smtClean="0"/>
              <a:t>do not have mechanism for recovering from dead-ends </a:t>
            </a:r>
          </a:p>
          <a:p>
            <a:r>
              <a:rPr lang="en-IE" altLang="en-US" smtClean="0"/>
              <a:t>No backtracking mechanisms like prolog does</a:t>
            </a:r>
          </a:p>
          <a:p>
            <a:r>
              <a:rPr lang="en-IE" altLang="en-US" smtClean="0"/>
              <a:t>Real strength is as an architecture for knowledge based systems</a:t>
            </a:r>
          </a:p>
          <a:p>
            <a:r>
              <a:rPr lang="en-IE" altLang="en-US" smtClean="0"/>
              <a:t>Idea came from POS who proposed production rule model as a formal theory of computation</a:t>
            </a:r>
          </a:p>
          <a:p>
            <a:r>
              <a:rPr lang="en-IE" altLang="en-US" smtClean="0"/>
              <a:t>Main construct was a set of rewrite rules for strings closely related to markov algorithms</a:t>
            </a:r>
          </a:p>
          <a:p>
            <a:endParaRPr lang="en-IE" altLang="en-US" smtClean="0"/>
          </a:p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07679152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GB" altLang="en-US" smtClean="0"/>
              <a:t>Starts from known data and proceeds forward with that data</a:t>
            </a:r>
          </a:p>
          <a:p>
            <a:r>
              <a:rPr lang="en-GB" altLang="en-US" smtClean="0"/>
              <a:t>Reasoning in which the focus of attention starts is with known data </a:t>
            </a:r>
          </a:p>
          <a:p>
            <a:r>
              <a:rPr lang="en-GB" altLang="en-US" smtClean="0"/>
              <a:t>In humans e.g. I am indoors and hear rain starting to fall therefore I might think that I need to bring washing in from line</a:t>
            </a:r>
          </a:p>
          <a:p>
            <a:endParaRPr lang="en-GB" altLang="en-US" smtClean="0"/>
          </a:p>
          <a:p>
            <a:r>
              <a:rPr lang="en-GB" altLang="en-US" smtClean="0"/>
              <a:t>Inference engine works in cycles</a:t>
            </a:r>
          </a:p>
          <a:p>
            <a:r>
              <a:rPr lang="en-GB" altLang="en-US" smtClean="0"/>
              <a:t>In each cycle facts in working memory are updated from information input or deduced in the last cycle</a:t>
            </a:r>
          </a:p>
          <a:p>
            <a:r>
              <a:rPr lang="en-GB" altLang="en-US" smtClean="0"/>
              <a:t>Rules are examined and all rules whose antecedents are satisfied are triggered</a:t>
            </a:r>
          </a:p>
          <a:p>
            <a:endParaRPr lang="en-GB" altLang="en-US" smtClean="0"/>
          </a:p>
          <a:p>
            <a:r>
              <a:rPr lang="en-GB" altLang="en-US" smtClean="0"/>
              <a:t>The collection of triggered rules is called </a:t>
            </a:r>
          </a:p>
        </p:txBody>
      </p:sp>
    </p:spTree>
    <p:extLst>
      <p:ext uri="{BB962C8B-B14F-4D97-AF65-F5344CB8AC3E}">
        <p14:creationId xmlns:p14="http://schemas.microsoft.com/office/powerpoint/2010/main" val="294595073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IE" altLang="en-US" smtClean="0"/>
              <a:t>When condition matches some elements of working memory its action is performed</a:t>
            </a:r>
          </a:p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99789917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66316363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406898382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259383355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425202436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6322646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73120047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71249068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766109401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98474872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GB" altLang="en-US" smtClean="0"/>
              <a:t>Rarely have a case where there is a rule that completely satisfies the entire goal so what does the inference engine do</a:t>
            </a:r>
          </a:p>
          <a:p>
            <a:endParaRPr lang="en-GB" altLang="en-US" smtClean="0"/>
          </a:p>
          <a:p>
            <a:pPr lvl="1"/>
            <a:r>
              <a:rPr lang="en-GB" altLang="en-US" smtClean="0"/>
              <a:t>One needs to know which possible conclusions of the system one wishes to test for. Suppose, for example, in a medical diagnosis expert system, that one wished to know if the data on the patient supported the conclusion that the patient had some particular disease, D. </a:t>
            </a:r>
          </a:p>
          <a:p>
            <a:endParaRPr lang="en-GB" altLang="en-US" smtClean="0"/>
          </a:p>
        </p:txBody>
      </p:sp>
    </p:spTree>
    <p:extLst>
      <p:ext uri="{BB962C8B-B14F-4D97-AF65-F5344CB8AC3E}">
        <p14:creationId xmlns:p14="http://schemas.microsoft.com/office/powerpoint/2010/main" val="1064965723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GB" altLang="en-US" smtClean="0"/>
              <a:t>Rarely case that a rule will lead to goal totally</a:t>
            </a:r>
          </a:p>
          <a:p>
            <a:pPr lvl="1"/>
            <a:r>
              <a:rPr lang="en-GB" altLang="en-US" smtClean="0"/>
              <a:t>Backward chaining is a means of utilizing a set of </a:t>
            </a:r>
            <a:r>
              <a:rPr lang="en-GB" altLang="en-US" smtClean="0">
                <a:hlinkClick r:id="" action="ppaction://noaction"/>
              </a:rPr>
              <a:t>condition-action rules</a:t>
            </a:r>
            <a:r>
              <a:rPr lang="en-GB" altLang="en-US" smtClean="0"/>
              <a:t>. In backward chaining, we work back from possible conclusions of the system to the evidence, using the rules backwards. Thus backward chaining behaves in a goal-driven manner.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Suppose, for example, in a medical diagnosis expert system, that one wished to know if the data on the patient supported the conclusion that the patient had some particular disease, D. 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 In backward-chaining, the goal (initially) is to find evidence for disease D. To achieve this, one would search for all rules whose action-part included a conclusion that the patient had disease D. One would then take each such rule and examine, in turn, the condition part of the rule. To support the disease D hypothesis, one has to show that these conditions are true. Thus these conditions now become the goals of the backward-chaining production system. If the conditions are not supported directly by the contents of working memory, we need to find rules whose action-parts include these conditions as their conclusions. And so on, until either we have established a chain of reasoning demonstrating that the patient has disease D, or until we can find no more rules whose action-parts include conditions that are now among our list of goals.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Our example : initial working memory A, B, C, D, E</a:t>
            </a:r>
          </a:p>
          <a:p>
            <a:pPr lvl="1"/>
            <a:r>
              <a:rPr lang="en-GB" altLang="en-US" smtClean="0"/>
              <a:t>Our goal is to establish Z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Cycle 1: attempt to infer Z. Search for a rule  finds Rule 1</a:t>
            </a:r>
          </a:p>
          <a:p>
            <a:pPr lvl="1"/>
            <a:r>
              <a:rPr lang="en-GB" altLang="en-US" smtClean="0"/>
              <a:t>So Y and D must be established</a:t>
            </a:r>
          </a:p>
          <a:p>
            <a:pPr lvl="1"/>
            <a:r>
              <a:rPr lang="en-GB" altLang="en-US" smtClean="0"/>
              <a:t>Stacks Rule 1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Pass 2: Sets up subgoal Y, checks working memory its not there so search for rule that has Y as its consequent</a:t>
            </a:r>
          </a:p>
          <a:p>
            <a:pPr lvl="1"/>
            <a:r>
              <a:rPr lang="en-GB" altLang="en-US" smtClean="0"/>
              <a:t>Finds and stacks Rule 2: x and b and e -&gt; y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Pass3 : sets up subgoal x, checks db not there so search for rule with x as consequent</a:t>
            </a:r>
          </a:p>
          <a:p>
            <a:pPr lvl="1"/>
            <a:r>
              <a:rPr lang="en-GB" altLang="en-US" smtClean="0"/>
              <a:t>Finds and stacks rule 3 a -&gt; X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Pass 4 finds a in working memory so rule 3 is now fired 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Pass 5 returns to subgoal Y and again tries to execute rule 2 x and b and e -&gt; y </a:t>
            </a:r>
          </a:p>
          <a:p>
            <a:pPr lvl="1"/>
            <a:r>
              <a:rPr lang="en-GB" altLang="en-US" smtClean="0"/>
              <a:t>Can now be fired 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Pass 6 returns to subgoal z and finds can now fire rule 1 </a:t>
            </a:r>
          </a:p>
          <a:p>
            <a:pPr lvl="1"/>
            <a:endParaRPr lang="en-GB" altLang="en-US" smtClean="0"/>
          </a:p>
          <a:p>
            <a:pPr lvl="1"/>
            <a:r>
              <a:rPr lang="en-GB" altLang="en-US" smtClean="0"/>
              <a:t>Difference doesn’t have to fie rule 4</a:t>
            </a:r>
          </a:p>
          <a:p>
            <a:endParaRPr lang="en-GB" altLang="en-US" smtClean="0"/>
          </a:p>
        </p:txBody>
      </p:sp>
    </p:spTree>
    <p:extLst>
      <p:ext uri="{BB962C8B-B14F-4D97-AF65-F5344CB8AC3E}">
        <p14:creationId xmlns:p14="http://schemas.microsoft.com/office/powerpoint/2010/main" val="4015670364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599961870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764182390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75390459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576277290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0566433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810491863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8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4134586636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968586893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88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947850474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509756034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493891882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274634800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028243148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839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IE" altLang="en-US" smtClean="0"/>
              <a:t>Problem symbol system is faced with when presented with a problem and a problem space is to use its limited processing resources to generate possible solutions until it finds a solution that satisfies the problem defining test</a:t>
            </a:r>
          </a:p>
          <a:p>
            <a:endParaRPr lang="en-IE" altLang="en-US" smtClean="0"/>
          </a:p>
          <a:p>
            <a:r>
              <a:rPr lang="en-IE" altLang="en-US" smtClean="0"/>
              <a:t>Of it has control over the order in which the solutions are generated then it would be desirable to arrange the order such that  actual solutions would have a high likelihood of appearing early – would exhibit intelligence </a:t>
            </a:r>
          </a:p>
          <a:p>
            <a:endParaRPr lang="en-IE" altLang="en-US" smtClean="0"/>
          </a:p>
          <a:p>
            <a:r>
              <a:rPr lang="en-IE" altLang="en-US" smtClean="0"/>
              <a:t>Pure production systems </a:t>
            </a:r>
            <a:r>
              <a:rPr lang="en-US" altLang="en-US" smtClean="0"/>
              <a:t>do not have mechanism for recovering from dead-ends </a:t>
            </a:r>
          </a:p>
          <a:p>
            <a:r>
              <a:rPr lang="en-IE" altLang="en-US" smtClean="0"/>
              <a:t>No backtracking mechanisms like prolog does</a:t>
            </a:r>
          </a:p>
          <a:p>
            <a:r>
              <a:rPr lang="en-IE" altLang="en-US" smtClean="0"/>
              <a:t>Real strength is as an architecture for knowledge based systems</a:t>
            </a:r>
          </a:p>
          <a:p>
            <a:r>
              <a:rPr lang="en-IE" altLang="en-US" smtClean="0"/>
              <a:t>Idea came from POS who proposed production rule model as a formal theory of computation</a:t>
            </a:r>
          </a:p>
          <a:p>
            <a:r>
              <a:rPr lang="en-IE" altLang="en-US" smtClean="0"/>
              <a:t>Main construct was a set of rewrite rules for strings closely related to markov algorithms</a:t>
            </a:r>
          </a:p>
          <a:p>
            <a:endParaRPr lang="en-IE" altLang="en-US" smtClean="0"/>
          </a:p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436163517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IE" altLang="en-US" smtClean="0"/>
              <a:t>Problem symbol system is faced with when presented with a problem and a problem space is to use its limited processing resources to generate possible solutions until it finds a solution that satisfies the problem defining test</a:t>
            </a:r>
          </a:p>
          <a:p>
            <a:endParaRPr lang="en-IE" altLang="en-US" smtClean="0"/>
          </a:p>
          <a:p>
            <a:r>
              <a:rPr lang="en-IE" altLang="en-US" smtClean="0"/>
              <a:t>Of it has control over the order in which the solutions are generated then it would be desirable to arrange the order such that  actual solutions would have a high likelihood of appearing early – would exhibit intelligence </a:t>
            </a:r>
          </a:p>
          <a:p>
            <a:endParaRPr lang="en-IE" altLang="en-US" smtClean="0"/>
          </a:p>
          <a:p>
            <a:r>
              <a:rPr lang="en-IE" altLang="en-US" smtClean="0"/>
              <a:t>Pure production systems </a:t>
            </a:r>
            <a:r>
              <a:rPr lang="en-US" altLang="en-US" smtClean="0"/>
              <a:t>do not have mechanism for recovering from dead-ends </a:t>
            </a:r>
          </a:p>
          <a:p>
            <a:r>
              <a:rPr lang="en-IE" altLang="en-US" smtClean="0"/>
              <a:t>No backtracking mechanisms like prolog does</a:t>
            </a:r>
          </a:p>
          <a:p>
            <a:r>
              <a:rPr lang="en-IE" altLang="en-US" smtClean="0"/>
              <a:t>Real strength is as an architecture for knowledge based systems</a:t>
            </a:r>
          </a:p>
          <a:p>
            <a:r>
              <a:rPr lang="en-IE" altLang="en-US" smtClean="0"/>
              <a:t>Idea came from POS who proposed production rule model as a formal theory of computation</a:t>
            </a:r>
          </a:p>
          <a:p>
            <a:r>
              <a:rPr lang="en-IE" altLang="en-US" smtClean="0"/>
              <a:t>Main construct was a set of rewrite rules for strings closely related to markov algorithms</a:t>
            </a:r>
          </a:p>
          <a:p>
            <a:endParaRPr lang="en-IE" altLang="en-US" smtClean="0"/>
          </a:p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420909224"/>
      </p:ext>
    </p:extLst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IE" altLang="en-US" smtClean="0"/>
              <a:t>Problem symbol system is faced with when presented with a problem and a problem space is to use its limited processing resources to generate possible solutions until it finds a solution that satisfies the problem defining test</a:t>
            </a:r>
          </a:p>
          <a:p>
            <a:endParaRPr lang="en-IE" altLang="en-US" smtClean="0"/>
          </a:p>
          <a:p>
            <a:r>
              <a:rPr lang="en-IE" altLang="en-US" smtClean="0"/>
              <a:t>Of it has control over the order in which the solutions are generated then it would be desirable to arrange the order such that  actual solutions would have a high likelihood of appearing early – would exhibit intelligence </a:t>
            </a:r>
          </a:p>
          <a:p>
            <a:endParaRPr lang="en-IE" altLang="en-US" smtClean="0"/>
          </a:p>
          <a:p>
            <a:r>
              <a:rPr lang="en-IE" altLang="en-US" smtClean="0"/>
              <a:t>Pure production systems </a:t>
            </a:r>
            <a:r>
              <a:rPr lang="en-US" altLang="en-US" smtClean="0"/>
              <a:t>do not have mechanism for recovering from dead-ends </a:t>
            </a:r>
          </a:p>
          <a:p>
            <a:r>
              <a:rPr lang="en-IE" altLang="en-US" smtClean="0"/>
              <a:t>No backtracking mechanisms like prolog does</a:t>
            </a:r>
          </a:p>
          <a:p>
            <a:r>
              <a:rPr lang="en-IE" altLang="en-US" smtClean="0"/>
              <a:t>Real strength is as an architecture for knowledge based systems</a:t>
            </a:r>
          </a:p>
          <a:p>
            <a:r>
              <a:rPr lang="en-IE" altLang="en-US" smtClean="0"/>
              <a:t>Idea came from POS who proposed production rule model as a formal theory of computation</a:t>
            </a:r>
          </a:p>
          <a:p>
            <a:r>
              <a:rPr lang="en-IE" altLang="en-US" smtClean="0"/>
              <a:t>Main construct was a set of rewrite rules for strings closely related to markov algorithms</a:t>
            </a:r>
          </a:p>
          <a:p>
            <a:endParaRPr lang="en-IE" altLang="en-US" smtClean="0"/>
          </a:p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54676770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573478468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661099324"/>
      </p:ext>
    </p:extLst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80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490575215"/>
      </p:ext>
    </p:extLst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54989365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GB" altLang="en-US" smtClean="0"/>
              <a:t>Production rules or just rules</a:t>
            </a:r>
          </a:p>
          <a:p>
            <a:r>
              <a:rPr lang="en-GB" altLang="en-US" smtClean="0"/>
              <a:t>Set of such rules = production system</a:t>
            </a:r>
          </a:p>
          <a:p>
            <a:r>
              <a:rPr lang="en-GB" altLang="en-US" smtClean="0"/>
              <a:t>Test-action if left side holds true produce the right side</a:t>
            </a:r>
          </a:p>
          <a:p>
            <a:endParaRPr lang="en-GB" altLang="en-US" smtClean="0"/>
          </a:p>
        </p:txBody>
      </p:sp>
    </p:spTree>
    <p:extLst>
      <p:ext uri="{BB962C8B-B14F-4D97-AF65-F5344CB8AC3E}">
        <p14:creationId xmlns:p14="http://schemas.microsoft.com/office/powerpoint/2010/main" val="206923406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GB" altLang="en-US" smtClean="0"/>
              <a:t>Production rules or just rules</a:t>
            </a:r>
          </a:p>
          <a:p>
            <a:r>
              <a:rPr lang="en-GB" altLang="en-US" smtClean="0"/>
              <a:t>Set of such rules = production system</a:t>
            </a:r>
          </a:p>
          <a:p>
            <a:r>
              <a:rPr lang="en-GB" altLang="en-US" smtClean="0"/>
              <a:t>Test-action if left side holds true produce the right side</a:t>
            </a:r>
          </a:p>
          <a:p>
            <a:endParaRPr lang="en-GB" altLang="en-US" smtClean="0"/>
          </a:p>
        </p:txBody>
      </p:sp>
    </p:spTree>
    <p:extLst>
      <p:ext uri="{BB962C8B-B14F-4D97-AF65-F5344CB8AC3E}">
        <p14:creationId xmlns:p14="http://schemas.microsoft.com/office/powerpoint/2010/main" val="174470363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GB" altLang="en-US" smtClean="0"/>
              <a:t>Production rules or just rules</a:t>
            </a:r>
          </a:p>
          <a:p>
            <a:r>
              <a:rPr lang="en-GB" altLang="en-US" smtClean="0"/>
              <a:t>Set of such rules = production system</a:t>
            </a:r>
          </a:p>
          <a:p>
            <a:r>
              <a:rPr lang="en-GB" altLang="en-US" smtClean="0"/>
              <a:t>Test-action if left side holds true produce the right side</a:t>
            </a:r>
          </a:p>
          <a:p>
            <a:endParaRPr lang="en-GB" altLang="en-US" smtClean="0"/>
          </a:p>
        </p:txBody>
      </p:sp>
    </p:spTree>
    <p:extLst>
      <p:ext uri="{BB962C8B-B14F-4D97-AF65-F5344CB8AC3E}">
        <p14:creationId xmlns:p14="http://schemas.microsoft.com/office/powerpoint/2010/main" val="106996424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3265488" y="509588"/>
            <a:ext cx="3398837" cy="2549525"/>
          </a:xfrm>
          <a:ln/>
        </p:spPr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3975" y="3228975"/>
            <a:ext cx="7280275" cy="3059113"/>
          </a:xfrm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GB" altLang="en-US" smtClean="0"/>
              <a:t>Production System Model</a:t>
            </a:r>
          </a:p>
          <a:p>
            <a:r>
              <a:rPr lang="en-GB" altLang="en-US" smtClean="0"/>
              <a:t>Based on idea that humans solve problems by applying their knowledge(expressed as rules) to a given problem represented by problem-specific information. These facts exist in short term memory</a:t>
            </a:r>
          </a:p>
          <a:p>
            <a:r>
              <a:rPr lang="en-GB" altLang="en-US" smtClean="0"/>
              <a:t>If you put enough information in rule base that it can perform interesting, complex task at same performance level as a human have a rule-based expert system</a:t>
            </a:r>
          </a:p>
          <a:p>
            <a:endParaRPr lang="en-GB" altLang="en-US" smtClean="0"/>
          </a:p>
          <a:p>
            <a:r>
              <a:rPr lang="en-GB" altLang="en-US" smtClean="0"/>
              <a:t>Design Tic-Tac-Toe model</a:t>
            </a:r>
          </a:p>
        </p:txBody>
      </p:sp>
    </p:spTree>
    <p:extLst>
      <p:ext uri="{BB962C8B-B14F-4D97-AF65-F5344CB8AC3E}">
        <p14:creationId xmlns:p14="http://schemas.microsoft.com/office/powerpoint/2010/main" val="223479997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7918546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omp.dit.ie/bmacnamee" TargetMode="Externa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4"/>
          <p:cNvSpPr txBox="1">
            <a:spLocks noChangeArrowheads="1"/>
          </p:cNvSpPr>
          <p:nvPr/>
        </p:nvSpPr>
        <p:spPr bwMode="auto">
          <a:xfrm>
            <a:off x="0" y="6465888"/>
            <a:ext cx="9144000" cy="392112"/>
          </a:xfrm>
          <a:prstGeom prst="rect">
            <a:avLst/>
          </a:prstGeom>
          <a:solidFill>
            <a:schemeClr val="accent2"/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defRPr/>
            </a:pPr>
            <a:r>
              <a:rPr lang="en-US">
                <a:solidFill>
                  <a:schemeClr val="bg1"/>
                </a:solidFill>
                <a:latin typeface="Arial" charset="0"/>
              </a:rPr>
              <a:t>Course Website:</a:t>
            </a:r>
            <a:r>
              <a:rPr lang="en-US">
                <a:latin typeface="Arial" charset="0"/>
              </a:rPr>
              <a:t> </a:t>
            </a:r>
            <a:r>
              <a:rPr lang="en-US">
                <a:latin typeface="Arial" charset="0"/>
                <a:hlinkClick r:id="rId2"/>
              </a:rPr>
              <a:t>http://www.comp.dit.ie/bmacnamee</a:t>
            </a:r>
            <a:endParaRPr lang="en-US">
              <a:latin typeface="Arial" charset="0"/>
            </a:endParaRPr>
          </a:p>
        </p:txBody>
      </p:sp>
      <p:sp>
        <p:nvSpPr>
          <p:cNvPr id="52326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noFill/>
          <a:ln w="9525">
            <a:noFill/>
          </a:ln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2326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057400" y="4400550"/>
            <a:ext cx="6400800" cy="1238250"/>
          </a:xfrm>
        </p:spPr>
        <p:txBody>
          <a:bodyPr/>
          <a:lstStyle>
            <a:lvl1pPr algn="r"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3418871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7976640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72300" y="0"/>
            <a:ext cx="2171700" cy="6858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0"/>
            <a:ext cx="6362700" cy="6858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39833103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8175" y="0"/>
            <a:ext cx="8505825" cy="12319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333500"/>
            <a:ext cx="8229600" cy="5524500"/>
          </a:xfrm>
        </p:spPr>
        <p:txBody>
          <a:bodyPr/>
          <a:lstStyle/>
          <a:p>
            <a:pPr lvl="0"/>
            <a:endParaRPr lang="en-IE" noProof="0" smtClean="0"/>
          </a:p>
        </p:txBody>
      </p:sp>
    </p:spTree>
    <p:extLst>
      <p:ext uri="{BB962C8B-B14F-4D97-AF65-F5344CB8AC3E}">
        <p14:creationId xmlns:p14="http://schemas.microsoft.com/office/powerpoint/2010/main" val="2519732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195172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204182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333500"/>
            <a:ext cx="4038600" cy="5524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33500"/>
            <a:ext cx="4038600" cy="5524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7763636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74555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3396770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052561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506249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IE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572949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8175" y="0"/>
            <a:ext cx="8505825" cy="1231900"/>
          </a:xfrm>
          <a:prstGeom prst="rect">
            <a:avLst/>
          </a:prstGeom>
          <a:solidFill>
            <a:schemeClr val="accent2"/>
          </a:solidFill>
          <a:ln w="25400">
            <a:solidFill>
              <a:schemeClr val="tx1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333500"/>
            <a:ext cx="8229600" cy="5524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522244" name="Text Box 4"/>
          <p:cNvSpPr txBox="1">
            <a:spLocks noChangeArrowheads="1"/>
          </p:cNvSpPr>
          <p:nvPr/>
        </p:nvSpPr>
        <p:spPr bwMode="auto">
          <a:xfrm>
            <a:off x="0" y="0"/>
            <a:ext cx="657225" cy="1228725"/>
          </a:xfrm>
          <a:prstGeom prst="rect">
            <a:avLst/>
          </a:prstGeom>
          <a:solidFill>
            <a:schemeClr val="accent2"/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 anchorCtr="1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fld id="{11EB6960-1774-49AF-804C-772C86426CCB}" type="slidenum">
              <a:rPr lang="en-US" altLang="en-US">
                <a:solidFill>
                  <a:schemeClr val="bg1"/>
                </a:solidFill>
              </a:rPr>
              <a:pPr algn="ctr" eaLnBrk="1" hangingPunct="1">
                <a:spcBef>
                  <a:spcPct val="50000"/>
                </a:spcBef>
              </a:pPr>
              <a:t>‹#›</a:t>
            </a:fld>
            <a:r>
              <a:rPr lang="en-US" altLang="en-US">
                <a:solidFill>
                  <a:schemeClr val="bg1"/>
                </a:solidFill>
              </a:rPr>
              <a:t/>
            </a:r>
            <a:br>
              <a:rPr lang="en-US" altLang="en-US">
                <a:solidFill>
                  <a:schemeClr val="bg1"/>
                </a:solidFill>
              </a:rPr>
            </a:br>
            <a:r>
              <a:rPr lang="en-US" altLang="en-US">
                <a:solidFill>
                  <a:schemeClr val="bg1"/>
                </a:solidFill>
              </a:rPr>
              <a:t>o</a:t>
            </a:r>
            <a:r>
              <a:rPr lang="en-IE" altLang="en-US">
                <a:solidFill>
                  <a:schemeClr val="bg1"/>
                </a:solidFill>
              </a:rPr>
              <a:t>f</a:t>
            </a:r>
            <a:br>
              <a:rPr lang="en-IE" altLang="en-US">
                <a:solidFill>
                  <a:schemeClr val="bg1"/>
                </a:solidFill>
              </a:rPr>
            </a:br>
            <a:r>
              <a:rPr lang="en-IE" altLang="en-US">
                <a:solidFill>
                  <a:schemeClr val="bg1"/>
                </a:solidFill>
              </a:rPr>
              <a:t>42</a:t>
            </a:r>
            <a:endParaRPr lang="en-US" altLang="en-US">
              <a:solidFill>
                <a:schemeClr val="bg1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6" r:id="rId1"/>
    <p:sldLayoutId id="2147483695" r:id="rId2"/>
    <p:sldLayoutId id="2147483696" r:id="rId3"/>
    <p:sldLayoutId id="2147483697" r:id="rId4"/>
    <p:sldLayoutId id="2147483698" r:id="rId5"/>
    <p:sldLayoutId id="2147483699" r:id="rId6"/>
    <p:sldLayoutId id="2147483700" r:id="rId7"/>
    <p:sldLayoutId id="2147483701" r:id="rId8"/>
    <p:sldLayoutId id="2147483702" r:id="rId9"/>
    <p:sldLayoutId id="2147483703" r:id="rId10"/>
    <p:sldLayoutId id="2147483704" r:id="rId11"/>
    <p:sldLayoutId id="2147483705" r:id="rId12"/>
  </p:sldLayoutIdLst>
  <p:txStyles>
    <p:titleStyle>
      <a:lvl1pPr algn="r" rtl="0" eaLnBrk="0" fontAlgn="base" hangingPunct="0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+mj-lt"/>
          <a:ea typeface="+mj-ea"/>
          <a:cs typeface="+mj-cs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Arial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Arial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Arial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Arial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Arial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Arial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Arial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27088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235075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43063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noFill/>
          <a:ln w="25400"/>
          <a:extLst>
            <a:ext uri="{909E8E84-426E-40DD-AFC4-6F175D3DCCD1}">
              <a14:hiddenFill xmlns:a14="http://schemas.microsoft.com/office/drawing/2010/main">
                <a:solidFill>
                  <a:schemeClr val="accent2"/>
                </a:solidFill>
              </a14:hiddenFill>
            </a:ext>
            <a:ext uri="{91240B29-F687-4F45-9708-019B960494DF}">
              <a14:hiddenLine xmlns:a14="http://schemas.microsoft.com/office/drawing/2010/main" w="254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GB" altLang="en-US" smtClean="0"/>
              <a:t>DT228/3 Intelligent Systems Development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GB" altLang="en-US" smtClean="0"/>
              <a:t>Rule-Based Expert Systems</a:t>
            </a:r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0" y="6302375"/>
            <a:ext cx="9144000" cy="555625"/>
          </a:xfrm>
          <a:prstGeom prst="rect">
            <a:avLst/>
          </a:prstGeom>
          <a:solidFill>
            <a:schemeClr val="bg1"/>
          </a:solidFill>
          <a:ln w="12700" algn="ctr">
            <a:solidFill>
              <a:schemeClr val="bg1"/>
            </a:solidFill>
            <a:round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Production System Model</a:t>
            </a:r>
          </a:p>
        </p:txBody>
      </p:sp>
      <p:sp>
        <p:nvSpPr>
          <p:cNvPr id="12291" name="Rectangle 13"/>
          <p:cNvSpPr>
            <a:spLocks noChangeArrowheads="1"/>
          </p:cNvSpPr>
          <p:nvPr/>
        </p:nvSpPr>
        <p:spPr bwMode="auto">
          <a:xfrm>
            <a:off x="3352800" y="3924300"/>
            <a:ext cx="2362200" cy="91440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2000" b="1">
                <a:solidFill>
                  <a:schemeClr val="bg1"/>
                </a:solidFill>
                <a:latin typeface="Tahoma" panose="020B0604030504040204" pitchFamily="34" charset="0"/>
              </a:rPr>
              <a:t>Inference</a:t>
            </a:r>
          </a:p>
          <a:p>
            <a:pPr algn="ctr" eaLnBrk="1" hangingPunct="1"/>
            <a:r>
              <a:rPr lang="en-GB" altLang="en-US" sz="2000" b="1">
                <a:solidFill>
                  <a:schemeClr val="bg1"/>
                </a:solidFill>
                <a:latin typeface="Tahoma" panose="020B0604030504040204" pitchFamily="34" charset="0"/>
              </a:rPr>
              <a:t>(Reasoning)</a:t>
            </a:r>
          </a:p>
        </p:txBody>
      </p:sp>
      <p:sp>
        <p:nvSpPr>
          <p:cNvPr id="12292" name="AutoShape 14"/>
          <p:cNvSpPr>
            <a:spLocks noChangeArrowheads="1"/>
          </p:cNvSpPr>
          <p:nvPr/>
        </p:nvSpPr>
        <p:spPr bwMode="auto">
          <a:xfrm>
            <a:off x="3390900" y="5391150"/>
            <a:ext cx="2286000" cy="76200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2400" b="1">
                <a:solidFill>
                  <a:schemeClr val="bg1"/>
                </a:solidFill>
                <a:latin typeface="Tahoma" panose="020B0604030504040204" pitchFamily="34" charset="0"/>
              </a:rPr>
              <a:t>Conclusion</a:t>
            </a:r>
          </a:p>
        </p:txBody>
      </p:sp>
      <p:cxnSp>
        <p:nvCxnSpPr>
          <p:cNvPr id="12293" name="AutoShape 15"/>
          <p:cNvCxnSpPr>
            <a:cxnSpLocks noChangeShapeType="1"/>
            <a:stCxn id="12304" idx="2"/>
            <a:endCxn id="12291" idx="1"/>
          </p:cNvCxnSpPr>
          <p:nvPr/>
        </p:nvCxnSpPr>
        <p:spPr bwMode="auto">
          <a:xfrm rot="16200000" flipH="1">
            <a:off x="2152650" y="3181350"/>
            <a:ext cx="1219200" cy="1181100"/>
          </a:xfrm>
          <a:prstGeom prst="bentConnector2">
            <a:avLst/>
          </a:prstGeom>
          <a:noFill/>
          <a:ln w="25400">
            <a:solidFill>
              <a:srgbClr val="3366FF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2294" name="AutoShape 16"/>
          <p:cNvCxnSpPr>
            <a:cxnSpLocks noChangeShapeType="1"/>
            <a:stCxn id="12298" idx="2"/>
            <a:endCxn id="12291" idx="3"/>
          </p:cNvCxnSpPr>
          <p:nvPr/>
        </p:nvCxnSpPr>
        <p:spPr bwMode="auto">
          <a:xfrm rot="5400000">
            <a:off x="5695950" y="3181350"/>
            <a:ext cx="1219200" cy="1181100"/>
          </a:xfrm>
          <a:prstGeom prst="bentConnector2">
            <a:avLst/>
          </a:prstGeom>
          <a:noFill/>
          <a:ln w="25400">
            <a:solidFill>
              <a:srgbClr val="3366FF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2295" name="AutoShape 17"/>
          <p:cNvSpPr>
            <a:spLocks noChangeArrowheads="1"/>
          </p:cNvSpPr>
          <p:nvPr/>
        </p:nvSpPr>
        <p:spPr bwMode="auto">
          <a:xfrm>
            <a:off x="4305300" y="4895850"/>
            <a:ext cx="457200" cy="457200"/>
          </a:xfrm>
          <a:prstGeom prst="downArrow">
            <a:avLst>
              <a:gd name="adj1" fmla="val 50000"/>
              <a:gd name="adj2" fmla="val 25000"/>
            </a:avLst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grpSp>
        <p:nvGrpSpPr>
          <p:cNvPr id="12296" name="Group 23"/>
          <p:cNvGrpSpPr>
            <a:grpSpLocks/>
          </p:cNvGrpSpPr>
          <p:nvPr/>
        </p:nvGrpSpPr>
        <p:grpSpPr bwMode="auto">
          <a:xfrm>
            <a:off x="990600" y="1606550"/>
            <a:ext cx="2362200" cy="1555750"/>
            <a:chOff x="624" y="1132"/>
            <a:chExt cx="1488" cy="980"/>
          </a:xfrm>
        </p:grpSpPr>
        <p:sp>
          <p:nvSpPr>
            <p:cNvPr id="12304" name="Rectangle 4"/>
            <p:cNvSpPr>
              <a:spLocks noChangeArrowheads="1"/>
            </p:cNvSpPr>
            <p:nvPr/>
          </p:nvSpPr>
          <p:spPr bwMode="auto">
            <a:xfrm>
              <a:off x="624" y="1404"/>
              <a:ext cx="1488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grpSp>
          <p:nvGrpSpPr>
            <p:cNvPr id="12305" name="Group 18"/>
            <p:cNvGrpSpPr>
              <a:grpSpLocks/>
            </p:cNvGrpSpPr>
            <p:nvPr/>
          </p:nvGrpSpPr>
          <p:grpSpPr bwMode="auto">
            <a:xfrm>
              <a:off x="732" y="1488"/>
              <a:ext cx="1272" cy="528"/>
              <a:chOff x="708" y="1488"/>
              <a:chExt cx="1272" cy="528"/>
            </a:xfrm>
          </p:grpSpPr>
          <p:sp>
            <p:nvSpPr>
              <p:cNvPr id="12307" name="Rectangle 5"/>
              <p:cNvSpPr>
                <a:spLocks noChangeArrowheads="1"/>
              </p:cNvSpPr>
              <p:nvPr/>
            </p:nvSpPr>
            <p:spPr bwMode="auto">
              <a:xfrm>
                <a:off x="708" y="1488"/>
                <a:ext cx="1080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IE" altLang="en-US"/>
              </a:p>
            </p:txBody>
          </p:sp>
          <p:sp>
            <p:nvSpPr>
              <p:cNvPr id="12308" name="Rectangle 6"/>
              <p:cNvSpPr>
                <a:spLocks noChangeArrowheads="1"/>
              </p:cNvSpPr>
              <p:nvPr/>
            </p:nvSpPr>
            <p:spPr bwMode="auto">
              <a:xfrm>
                <a:off x="804" y="1584"/>
                <a:ext cx="1080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IE" altLang="en-US"/>
              </a:p>
            </p:txBody>
          </p:sp>
          <p:sp>
            <p:nvSpPr>
              <p:cNvPr id="12309" name="Rectangle 7"/>
              <p:cNvSpPr>
                <a:spLocks noChangeArrowheads="1"/>
              </p:cNvSpPr>
              <p:nvPr/>
            </p:nvSpPr>
            <p:spPr bwMode="auto">
              <a:xfrm>
                <a:off x="900" y="1680"/>
                <a:ext cx="1080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eaLnBrk="1" hangingPunct="1"/>
                <a:r>
                  <a:rPr lang="en-GB" altLang="en-US" sz="1600">
                    <a:latin typeface="Tahoma" panose="020B0604030504040204" pitchFamily="34" charset="0"/>
                  </a:rPr>
                  <a:t>Production Rule</a:t>
                </a:r>
              </a:p>
            </p:txBody>
          </p:sp>
        </p:grpSp>
        <p:sp>
          <p:nvSpPr>
            <p:cNvPr id="12306" name="Rectangle 20"/>
            <p:cNvSpPr>
              <a:spLocks noChangeArrowheads="1"/>
            </p:cNvSpPr>
            <p:nvPr/>
          </p:nvSpPr>
          <p:spPr bwMode="auto">
            <a:xfrm>
              <a:off x="624" y="1132"/>
              <a:ext cx="1488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Long Term Memory</a:t>
              </a:r>
            </a:p>
          </p:txBody>
        </p:sp>
      </p:grpSp>
      <p:grpSp>
        <p:nvGrpSpPr>
          <p:cNvPr id="12297" name="Group 24"/>
          <p:cNvGrpSpPr>
            <a:grpSpLocks/>
          </p:cNvGrpSpPr>
          <p:nvPr/>
        </p:nvGrpSpPr>
        <p:grpSpPr bwMode="auto">
          <a:xfrm>
            <a:off x="5715000" y="1612900"/>
            <a:ext cx="2362200" cy="1549400"/>
            <a:chOff x="3600" y="1136"/>
            <a:chExt cx="1488" cy="976"/>
          </a:xfrm>
        </p:grpSpPr>
        <p:sp>
          <p:nvSpPr>
            <p:cNvPr id="12298" name="Rectangle 9"/>
            <p:cNvSpPr>
              <a:spLocks noChangeArrowheads="1"/>
            </p:cNvSpPr>
            <p:nvPr/>
          </p:nvSpPr>
          <p:spPr bwMode="auto">
            <a:xfrm>
              <a:off x="3600" y="1405"/>
              <a:ext cx="1488" cy="707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grpSp>
          <p:nvGrpSpPr>
            <p:cNvPr id="12299" name="Group 19"/>
            <p:cNvGrpSpPr>
              <a:grpSpLocks/>
            </p:cNvGrpSpPr>
            <p:nvPr/>
          </p:nvGrpSpPr>
          <p:grpSpPr bwMode="auto">
            <a:xfrm>
              <a:off x="3709" y="1488"/>
              <a:ext cx="1271" cy="528"/>
              <a:chOff x="3756" y="1464"/>
              <a:chExt cx="1271" cy="528"/>
            </a:xfrm>
          </p:grpSpPr>
          <p:sp>
            <p:nvSpPr>
              <p:cNvPr id="12301" name="Rectangle 10"/>
              <p:cNvSpPr>
                <a:spLocks noChangeArrowheads="1"/>
              </p:cNvSpPr>
              <p:nvPr/>
            </p:nvSpPr>
            <p:spPr bwMode="auto">
              <a:xfrm>
                <a:off x="3756" y="1464"/>
                <a:ext cx="1079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IE" altLang="en-US"/>
              </a:p>
            </p:txBody>
          </p:sp>
          <p:sp>
            <p:nvSpPr>
              <p:cNvPr id="12302" name="Rectangle 11"/>
              <p:cNvSpPr>
                <a:spLocks noChangeArrowheads="1"/>
              </p:cNvSpPr>
              <p:nvPr/>
            </p:nvSpPr>
            <p:spPr bwMode="auto">
              <a:xfrm>
                <a:off x="3852" y="1560"/>
                <a:ext cx="1079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IE" altLang="en-US"/>
              </a:p>
            </p:txBody>
          </p:sp>
          <p:sp>
            <p:nvSpPr>
              <p:cNvPr id="12303" name="Rectangle 12"/>
              <p:cNvSpPr>
                <a:spLocks noChangeArrowheads="1"/>
              </p:cNvSpPr>
              <p:nvPr/>
            </p:nvSpPr>
            <p:spPr bwMode="auto">
              <a:xfrm>
                <a:off x="3948" y="1656"/>
                <a:ext cx="1079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eaLnBrk="1" hangingPunct="1"/>
                <a:r>
                  <a:rPr lang="en-GB" altLang="en-US" sz="1600">
                    <a:latin typeface="Tahoma" panose="020B0604030504040204" pitchFamily="34" charset="0"/>
                  </a:rPr>
                  <a:t>Fact</a:t>
                </a:r>
              </a:p>
            </p:txBody>
          </p:sp>
        </p:grpSp>
        <p:sp>
          <p:nvSpPr>
            <p:cNvPr id="12300" name="Rectangle 22"/>
            <p:cNvSpPr>
              <a:spLocks noChangeArrowheads="1"/>
            </p:cNvSpPr>
            <p:nvPr/>
          </p:nvSpPr>
          <p:spPr bwMode="auto">
            <a:xfrm>
              <a:off x="3600" y="1136"/>
              <a:ext cx="1488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Working Memory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Production System</a:t>
            </a:r>
            <a:endParaRPr lang="en-US" altLang="en-US" smtClean="0"/>
          </a:p>
        </p:txBody>
      </p:sp>
      <p:sp>
        <p:nvSpPr>
          <p:cNvPr id="13315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IE" altLang="en-US" smtClean="0"/>
              <a:t>Long-term memory</a:t>
            </a:r>
          </a:p>
          <a:p>
            <a:pPr lvl="1" eaLnBrk="1" hangingPunct="1"/>
            <a:r>
              <a:rPr lang="en-IE" altLang="en-US" smtClean="0"/>
              <a:t>Stores the production rules used to make inferences</a:t>
            </a:r>
          </a:p>
          <a:p>
            <a:pPr marL="0" indent="0" eaLnBrk="1" hangingPunct="1">
              <a:buFontTx/>
              <a:buNone/>
            </a:pPr>
            <a:r>
              <a:rPr lang="en-IE" altLang="en-US" smtClean="0"/>
              <a:t>Working memory</a:t>
            </a:r>
          </a:p>
          <a:p>
            <a:pPr lvl="1" eaLnBrk="1" hangingPunct="1"/>
            <a:r>
              <a:rPr lang="en-IE" altLang="en-US" smtClean="0"/>
              <a:t>Current state of world</a:t>
            </a:r>
          </a:p>
          <a:p>
            <a:pPr lvl="1" eaLnBrk="1" hangingPunct="1"/>
            <a:r>
              <a:rPr lang="en-IE" altLang="en-US" smtClean="0"/>
              <a:t>Pattern that is matched against the condition part of rules to select appropriate problem-solving actions</a:t>
            </a:r>
          </a:p>
          <a:p>
            <a:pPr lvl="1" eaLnBrk="1" hangingPunct="1"/>
            <a:r>
              <a:rPr lang="en-IE" altLang="en-US" smtClean="0"/>
              <a:t>Actions may alter working memory</a:t>
            </a:r>
            <a:endParaRPr lang="en-US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Production System (cont…)</a:t>
            </a:r>
            <a:endParaRPr lang="en-US" altLang="en-US" smtClean="0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IE" altLang="en-US" smtClean="0"/>
              <a:t>Inference cycle (</a:t>
            </a:r>
            <a:r>
              <a:rPr lang="en-IE" altLang="en-US" i="1" smtClean="0"/>
              <a:t>Recognize-Act </a:t>
            </a:r>
            <a:r>
              <a:rPr lang="en-IE" altLang="en-US" smtClean="0"/>
              <a:t>Cycle)</a:t>
            </a:r>
          </a:p>
          <a:p>
            <a:pPr lvl="1" eaLnBrk="1" hangingPunct="1"/>
            <a:r>
              <a:rPr lang="en-IE" altLang="en-US" smtClean="0"/>
              <a:t>Working memory is initialized at start of reasoning</a:t>
            </a:r>
          </a:p>
          <a:p>
            <a:pPr lvl="1" eaLnBrk="1" hangingPunct="1"/>
            <a:r>
              <a:rPr lang="en-IE" altLang="en-US" smtClean="0"/>
              <a:t>Current state is maintained as set of patterns in working memory</a:t>
            </a:r>
          </a:p>
          <a:p>
            <a:pPr lvl="1" eaLnBrk="1" hangingPunct="1"/>
            <a:r>
              <a:rPr lang="en-IE" altLang="en-US" smtClean="0"/>
              <a:t>Patterns matched against conditions in rules to find a satisfied rule</a:t>
            </a:r>
            <a:endParaRPr lang="en-IE" altLang="en-US" i="1" smtClean="0"/>
          </a:p>
          <a:p>
            <a:pPr lvl="1" eaLnBrk="1" hangingPunct="1"/>
            <a:r>
              <a:rPr lang="en-IE" altLang="en-US" smtClean="0"/>
              <a:t>Fire the selected rule</a:t>
            </a:r>
          </a:p>
          <a:p>
            <a:pPr lvl="2" eaLnBrk="1" hangingPunct="1"/>
            <a:r>
              <a:rPr lang="en-IE" altLang="en-US" smtClean="0"/>
              <a:t>An action is performed changing working memory</a:t>
            </a:r>
          </a:p>
          <a:p>
            <a:pPr lvl="1" eaLnBrk="1" hangingPunct="1"/>
            <a:r>
              <a:rPr lang="en-IE" altLang="en-US" smtClean="0"/>
              <a:t>Repeat until working memory no longer matches rule conditions</a:t>
            </a:r>
            <a:endParaRPr lang="en-US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Data Driven Search Strategy</a:t>
            </a:r>
          </a:p>
        </p:txBody>
      </p:sp>
      <p:sp>
        <p:nvSpPr>
          <p:cNvPr id="15363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b="1" smtClean="0"/>
              <a:t>Forward Chaining: </a:t>
            </a:r>
            <a:r>
              <a:rPr lang="en-GB" altLang="en-US" smtClean="0"/>
              <a:t>Begins with problem description and infers new knowledge from the data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Applies rules of inference to current description of world and adds inferred results to problem description</a:t>
            </a:r>
          </a:p>
          <a:p>
            <a:pPr lvl="1" eaLnBrk="1" hangingPunct="1">
              <a:lnSpc>
                <a:spcPct val="90000"/>
              </a:lnSpc>
            </a:pPr>
            <a:r>
              <a:rPr lang="en-GB" altLang="en-US" smtClean="0"/>
              <a:t>Many rules may be executed that have nothing to do with the goal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Rule matching continues until the goal has been reached 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b="1" smtClean="0"/>
              <a:t>May not be efficient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Data-Driven: How Does it Work?</a:t>
            </a:r>
            <a:endParaRPr lang="en-US" altLang="en-US" smtClean="0"/>
          </a:p>
        </p:txBody>
      </p:sp>
      <p:sp>
        <p:nvSpPr>
          <p:cNvPr id="16387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Data-driven search proceeds in cycles 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Inference cycle matches the current state of the world against the sets of production rules</a:t>
            </a:r>
          </a:p>
          <a:p>
            <a:pPr lvl="1" eaLnBrk="1" hangingPunct="1">
              <a:lnSpc>
                <a:spcPct val="90000"/>
              </a:lnSpc>
            </a:pPr>
            <a:r>
              <a:rPr lang="en-GB" altLang="en-US" smtClean="0"/>
              <a:t>The current state of the world is the data that is assumed to be true or deduced as true from previously fired production rules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Action of a rule adds new fact(s) to the working memory when fired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Cycle stops when no further rules can be fired</a:t>
            </a:r>
            <a:endParaRPr lang="en-US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Forward Chaining Example</a:t>
            </a:r>
            <a:endParaRPr lang="en-US" altLang="en-US" smtClean="0"/>
          </a:p>
        </p:txBody>
      </p:sp>
      <p:grpSp>
        <p:nvGrpSpPr>
          <p:cNvPr id="17411" name="Group 29"/>
          <p:cNvGrpSpPr>
            <a:grpSpLocks/>
          </p:cNvGrpSpPr>
          <p:nvPr/>
        </p:nvGrpSpPr>
        <p:grpSpPr bwMode="auto">
          <a:xfrm>
            <a:off x="296863" y="3546475"/>
            <a:ext cx="2101850" cy="2519363"/>
            <a:chOff x="211" y="2234"/>
            <a:chExt cx="1324" cy="1587"/>
          </a:xfrm>
        </p:grpSpPr>
        <p:sp>
          <p:nvSpPr>
            <p:cNvPr id="17421" name="Rectangle 14"/>
            <p:cNvSpPr>
              <a:spLocks noChangeArrowheads="1"/>
            </p:cNvSpPr>
            <p:nvPr/>
          </p:nvSpPr>
          <p:spPr bwMode="auto">
            <a:xfrm>
              <a:off x="211" y="2506"/>
              <a:ext cx="1324" cy="1315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17422" name="Rectangle 18"/>
            <p:cNvSpPr>
              <a:spLocks noChangeArrowheads="1"/>
            </p:cNvSpPr>
            <p:nvPr/>
          </p:nvSpPr>
          <p:spPr bwMode="auto">
            <a:xfrm>
              <a:off x="265" y="2556"/>
              <a:ext cx="1217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r" eaLnBrk="1" hangingPunct="1"/>
              <a:r>
                <a:rPr lang="en-GB" altLang="en-US"/>
                <a:t>Y &amp; D → Z</a:t>
              </a:r>
            </a:p>
          </p:txBody>
        </p:sp>
        <p:sp>
          <p:nvSpPr>
            <p:cNvPr id="17423" name="Rectangle 19"/>
            <p:cNvSpPr>
              <a:spLocks noChangeArrowheads="1"/>
            </p:cNvSpPr>
            <p:nvPr/>
          </p:nvSpPr>
          <p:spPr bwMode="auto">
            <a:xfrm>
              <a:off x="211" y="2234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Knowledge Base</a:t>
              </a:r>
            </a:p>
          </p:txBody>
        </p:sp>
        <p:sp>
          <p:nvSpPr>
            <p:cNvPr id="17424" name="Rectangle 21"/>
            <p:cNvSpPr>
              <a:spLocks noChangeArrowheads="1"/>
            </p:cNvSpPr>
            <p:nvPr/>
          </p:nvSpPr>
          <p:spPr bwMode="auto">
            <a:xfrm>
              <a:off x="265" y="2808"/>
              <a:ext cx="1217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r" eaLnBrk="1" hangingPunct="1"/>
              <a:r>
                <a:rPr lang="en-GB" altLang="en-US"/>
                <a:t>X &amp; B &amp; E → Y</a:t>
              </a:r>
            </a:p>
          </p:txBody>
        </p:sp>
        <p:sp>
          <p:nvSpPr>
            <p:cNvPr id="17425" name="Rectangle 22"/>
            <p:cNvSpPr>
              <a:spLocks noChangeArrowheads="1"/>
            </p:cNvSpPr>
            <p:nvPr/>
          </p:nvSpPr>
          <p:spPr bwMode="auto">
            <a:xfrm>
              <a:off x="265" y="3061"/>
              <a:ext cx="1217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r" eaLnBrk="1" hangingPunct="1"/>
              <a:r>
                <a:rPr lang="en-GB" altLang="en-US"/>
                <a:t>A → X</a:t>
              </a:r>
            </a:p>
          </p:txBody>
        </p:sp>
        <p:sp>
          <p:nvSpPr>
            <p:cNvPr id="17426" name="Rectangle 23"/>
            <p:cNvSpPr>
              <a:spLocks noChangeArrowheads="1"/>
            </p:cNvSpPr>
            <p:nvPr/>
          </p:nvSpPr>
          <p:spPr bwMode="auto">
            <a:xfrm>
              <a:off x="265" y="3313"/>
              <a:ext cx="1217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r" eaLnBrk="1" hangingPunct="1"/>
              <a:r>
                <a:rPr lang="en-GB" altLang="en-US"/>
                <a:t>C → L</a:t>
              </a:r>
            </a:p>
          </p:txBody>
        </p:sp>
        <p:sp>
          <p:nvSpPr>
            <p:cNvPr id="17427" name="Rectangle 24"/>
            <p:cNvSpPr>
              <a:spLocks noChangeArrowheads="1"/>
            </p:cNvSpPr>
            <p:nvPr/>
          </p:nvSpPr>
          <p:spPr bwMode="auto">
            <a:xfrm>
              <a:off x="265" y="3566"/>
              <a:ext cx="1217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r" eaLnBrk="1" hangingPunct="1"/>
              <a:r>
                <a:rPr lang="en-GB" altLang="en-US"/>
                <a:t>L &amp; M → N</a:t>
              </a:r>
            </a:p>
          </p:txBody>
        </p:sp>
      </p:grpSp>
      <p:grpSp>
        <p:nvGrpSpPr>
          <p:cNvPr id="17412" name="Group 30"/>
          <p:cNvGrpSpPr>
            <a:grpSpLocks/>
          </p:cNvGrpSpPr>
          <p:nvPr/>
        </p:nvGrpSpPr>
        <p:grpSpPr bwMode="auto">
          <a:xfrm>
            <a:off x="296863" y="1470025"/>
            <a:ext cx="2101850" cy="1555750"/>
            <a:chOff x="187" y="926"/>
            <a:chExt cx="1324" cy="980"/>
          </a:xfrm>
        </p:grpSpPr>
        <p:sp>
          <p:nvSpPr>
            <p:cNvPr id="17414" name="Rectangle 8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17415" name="Rectangle 13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17416" name="Rectangle 20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17417" name="Rectangle 25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17418" name="Rectangle 26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17419" name="Rectangle 27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17420" name="Rectangle 28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17413" name="Rectangle 33"/>
          <p:cNvSpPr>
            <a:spLocks noGrp="1" noChangeArrowheads="1"/>
          </p:cNvSpPr>
          <p:nvPr>
            <p:ph type="body" idx="1"/>
          </p:nvPr>
        </p:nvSpPr>
        <p:spPr>
          <a:xfrm>
            <a:off x="2678113" y="1333500"/>
            <a:ext cx="6008687" cy="5524500"/>
          </a:xfrm>
          <a:noFill/>
        </p:spPr>
        <p:txBody>
          <a:bodyPr/>
          <a:lstStyle/>
          <a:p>
            <a:pPr marL="0" indent="0" eaLnBrk="1" hangingPunct="1">
              <a:buFontTx/>
              <a:buNone/>
            </a:pPr>
            <a:r>
              <a:rPr lang="en-GB" altLang="en-US" smtClean="0"/>
              <a:t>Suppose that we know the facts A, B, C, D, E and the rules shown in the knowledge base to the left</a:t>
            </a:r>
          </a:p>
          <a:p>
            <a:pPr marL="0" indent="0" eaLnBrk="1" hangingPunct="1">
              <a:buFontTx/>
              <a:buNone/>
            </a:pPr>
            <a:r>
              <a:rPr lang="en-GB" altLang="en-US" smtClean="0"/>
              <a:t>What facts can we infer from this?</a:t>
            </a:r>
            <a:endParaRPr lang="en-US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Forward Chaining Example</a:t>
            </a:r>
            <a:endParaRPr lang="en-US" altLang="en-US" smtClean="0"/>
          </a:p>
        </p:txBody>
      </p:sp>
      <p:sp>
        <p:nvSpPr>
          <p:cNvPr id="18435" name="Rectangle 4"/>
          <p:cNvSpPr>
            <a:spLocks noChangeArrowheads="1"/>
          </p:cNvSpPr>
          <p:nvPr/>
        </p:nvSpPr>
        <p:spPr bwMode="auto">
          <a:xfrm>
            <a:off x="296863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18436" name="Rectangle 5"/>
          <p:cNvSpPr>
            <a:spLocks noChangeArrowheads="1"/>
          </p:cNvSpPr>
          <p:nvPr/>
        </p:nvSpPr>
        <p:spPr bwMode="auto">
          <a:xfrm>
            <a:off x="382588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18437" name="Rectangle 6"/>
          <p:cNvSpPr>
            <a:spLocks noChangeArrowheads="1"/>
          </p:cNvSpPr>
          <p:nvPr/>
        </p:nvSpPr>
        <p:spPr bwMode="auto">
          <a:xfrm>
            <a:off x="296863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18438" name="Rectangle 7"/>
          <p:cNvSpPr>
            <a:spLocks noChangeArrowheads="1"/>
          </p:cNvSpPr>
          <p:nvPr/>
        </p:nvSpPr>
        <p:spPr bwMode="auto">
          <a:xfrm>
            <a:off x="382588" y="445770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18439" name="Rectangle 8"/>
          <p:cNvSpPr>
            <a:spLocks noChangeArrowheads="1"/>
          </p:cNvSpPr>
          <p:nvPr/>
        </p:nvSpPr>
        <p:spPr bwMode="auto">
          <a:xfrm>
            <a:off x="382588" y="485933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18440" name="Rectangle 9"/>
          <p:cNvSpPr>
            <a:spLocks noChangeArrowheads="1"/>
          </p:cNvSpPr>
          <p:nvPr/>
        </p:nvSpPr>
        <p:spPr bwMode="auto">
          <a:xfrm>
            <a:off x="382588" y="5259388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18441" name="Rectangle 10"/>
          <p:cNvSpPr>
            <a:spLocks noChangeArrowheads="1"/>
          </p:cNvSpPr>
          <p:nvPr/>
        </p:nvSpPr>
        <p:spPr bwMode="auto">
          <a:xfrm>
            <a:off x="382588" y="5661025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18442" name="Rectangle 12"/>
          <p:cNvSpPr>
            <a:spLocks noChangeArrowheads="1"/>
          </p:cNvSpPr>
          <p:nvPr/>
        </p:nvSpPr>
        <p:spPr bwMode="auto">
          <a:xfrm>
            <a:off x="296863" y="1901825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18443" name="Rectangle 13"/>
          <p:cNvSpPr>
            <a:spLocks noChangeArrowheads="1"/>
          </p:cNvSpPr>
          <p:nvPr/>
        </p:nvSpPr>
        <p:spPr bwMode="auto">
          <a:xfrm>
            <a:off x="296863" y="147002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18444" name="Rectangle 14"/>
          <p:cNvSpPr>
            <a:spLocks noChangeArrowheads="1"/>
          </p:cNvSpPr>
          <p:nvPr/>
        </p:nvSpPr>
        <p:spPr bwMode="auto">
          <a:xfrm>
            <a:off x="3889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18445" name="Rectangle 15"/>
          <p:cNvSpPr>
            <a:spLocks noChangeArrowheads="1"/>
          </p:cNvSpPr>
          <p:nvPr/>
        </p:nvSpPr>
        <p:spPr bwMode="auto">
          <a:xfrm>
            <a:off x="11779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18446" name="Rectangle 16"/>
          <p:cNvSpPr>
            <a:spLocks noChangeArrowheads="1"/>
          </p:cNvSpPr>
          <p:nvPr/>
        </p:nvSpPr>
        <p:spPr bwMode="auto">
          <a:xfrm>
            <a:off x="782638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18447" name="Rectangle 17"/>
          <p:cNvSpPr>
            <a:spLocks noChangeArrowheads="1"/>
          </p:cNvSpPr>
          <p:nvPr/>
        </p:nvSpPr>
        <p:spPr bwMode="auto">
          <a:xfrm>
            <a:off x="15716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18448" name="Rectangle 18"/>
          <p:cNvSpPr>
            <a:spLocks noChangeArrowheads="1"/>
          </p:cNvSpPr>
          <p:nvPr/>
        </p:nvSpPr>
        <p:spPr bwMode="auto">
          <a:xfrm>
            <a:off x="1966913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469011" name="Rectangle 19"/>
          <p:cNvSpPr>
            <a:spLocks noChangeArrowheads="1"/>
          </p:cNvSpPr>
          <p:nvPr/>
        </p:nvSpPr>
        <p:spPr bwMode="auto">
          <a:xfrm>
            <a:off x="385763" y="2370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cxnSp>
        <p:nvCxnSpPr>
          <p:cNvPr id="469012" name="AutoShape 20"/>
          <p:cNvCxnSpPr>
            <a:cxnSpLocks noChangeShapeType="1"/>
            <a:stCxn id="18439" idx="1"/>
            <a:endCxn id="469011" idx="1"/>
          </p:cNvCxnSpPr>
          <p:nvPr/>
        </p:nvCxnSpPr>
        <p:spPr bwMode="auto">
          <a:xfrm rot="10800000" flipH="1">
            <a:off x="382588" y="2532063"/>
            <a:ext cx="3175" cy="2489200"/>
          </a:xfrm>
          <a:prstGeom prst="bentConnector3">
            <a:avLst>
              <a:gd name="adj1" fmla="val -720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8451" name="Text Box 21"/>
          <p:cNvSpPr txBox="1">
            <a:spLocks noChangeArrowheads="1"/>
          </p:cNvSpPr>
          <p:nvPr/>
        </p:nvSpPr>
        <p:spPr bwMode="auto">
          <a:xfrm>
            <a:off x="330200" y="6324600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1</a:t>
            </a:r>
            <a:endParaRPr lang="en-US" altLang="en-US" b="1"/>
          </a:p>
        </p:txBody>
      </p:sp>
      <p:sp>
        <p:nvSpPr>
          <p:cNvPr id="18452" name="AutoShape 22"/>
          <p:cNvSpPr>
            <a:spLocks/>
          </p:cNvSpPr>
          <p:nvPr/>
        </p:nvSpPr>
        <p:spPr bwMode="auto">
          <a:xfrm rot="-5400000">
            <a:off x="1225551" y="5126037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90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90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9011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Forward Chaining Example</a:t>
            </a:r>
            <a:endParaRPr lang="en-US" altLang="en-US" smtClean="0"/>
          </a:p>
        </p:txBody>
      </p:sp>
      <p:sp>
        <p:nvSpPr>
          <p:cNvPr id="19459" name="Rectangle 3"/>
          <p:cNvSpPr>
            <a:spLocks noChangeArrowheads="1"/>
          </p:cNvSpPr>
          <p:nvPr/>
        </p:nvSpPr>
        <p:spPr bwMode="auto">
          <a:xfrm>
            <a:off x="296863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19460" name="Rectangle 4"/>
          <p:cNvSpPr>
            <a:spLocks noChangeArrowheads="1"/>
          </p:cNvSpPr>
          <p:nvPr/>
        </p:nvSpPr>
        <p:spPr bwMode="auto">
          <a:xfrm>
            <a:off x="382588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19461" name="Rectangle 5"/>
          <p:cNvSpPr>
            <a:spLocks noChangeArrowheads="1"/>
          </p:cNvSpPr>
          <p:nvPr/>
        </p:nvSpPr>
        <p:spPr bwMode="auto">
          <a:xfrm>
            <a:off x="296863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19462" name="Rectangle 6"/>
          <p:cNvSpPr>
            <a:spLocks noChangeArrowheads="1"/>
          </p:cNvSpPr>
          <p:nvPr/>
        </p:nvSpPr>
        <p:spPr bwMode="auto">
          <a:xfrm>
            <a:off x="382588" y="445770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19463" name="Rectangle 7"/>
          <p:cNvSpPr>
            <a:spLocks noChangeArrowheads="1"/>
          </p:cNvSpPr>
          <p:nvPr/>
        </p:nvSpPr>
        <p:spPr bwMode="auto">
          <a:xfrm>
            <a:off x="382588" y="485933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19464" name="Rectangle 8"/>
          <p:cNvSpPr>
            <a:spLocks noChangeArrowheads="1"/>
          </p:cNvSpPr>
          <p:nvPr/>
        </p:nvSpPr>
        <p:spPr bwMode="auto">
          <a:xfrm>
            <a:off x="382588" y="525938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C → L</a:t>
            </a:r>
          </a:p>
        </p:txBody>
      </p:sp>
      <p:sp>
        <p:nvSpPr>
          <p:cNvPr id="19465" name="Rectangle 9"/>
          <p:cNvSpPr>
            <a:spLocks noChangeArrowheads="1"/>
          </p:cNvSpPr>
          <p:nvPr/>
        </p:nvSpPr>
        <p:spPr bwMode="auto">
          <a:xfrm>
            <a:off x="382588" y="5661025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19466" name="Rectangle 10"/>
          <p:cNvSpPr>
            <a:spLocks noChangeArrowheads="1"/>
          </p:cNvSpPr>
          <p:nvPr/>
        </p:nvSpPr>
        <p:spPr bwMode="auto">
          <a:xfrm>
            <a:off x="296863" y="1901825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19467" name="Rectangle 11"/>
          <p:cNvSpPr>
            <a:spLocks noChangeArrowheads="1"/>
          </p:cNvSpPr>
          <p:nvPr/>
        </p:nvSpPr>
        <p:spPr bwMode="auto">
          <a:xfrm>
            <a:off x="296863" y="147002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19468" name="Rectangle 12"/>
          <p:cNvSpPr>
            <a:spLocks noChangeArrowheads="1"/>
          </p:cNvSpPr>
          <p:nvPr/>
        </p:nvSpPr>
        <p:spPr bwMode="auto">
          <a:xfrm>
            <a:off x="3889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19469" name="Rectangle 13"/>
          <p:cNvSpPr>
            <a:spLocks noChangeArrowheads="1"/>
          </p:cNvSpPr>
          <p:nvPr/>
        </p:nvSpPr>
        <p:spPr bwMode="auto">
          <a:xfrm>
            <a:off x="11779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19470" name="Rectangle 14"/>
          <p:cNvSpPr>
            <a:spLocks noChangeArrowheads="1"/>
          </p:cNvSpPr>
          <p:nvPr/>
        </p:nvSpPr>
        <p:spPr bwMode="auto">
          <a:xfrm>
            <a:off x="7826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C</a:t>
            </a:r>
          </a:p>
        </p:txBody>
      </p:sp>
      <p:sp>
        <p:nvSpPr>
          <p:cNvPr id="19471" name="Rectangle 15"/>
          <p:cNvSpPr>
            <a:spLocks noChangeArrowheads="1"/>
          </p:cNvSpPr>
          <p:nvPr/>
        </p:nvSpPr>
        <p:spPr bwMode="auto">
          <a:xfrm>
            <a:off x="15716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19472" name="Rectangle 16"/>
          <p:cNvSpPr>
            <a:spLocks noChangeArrowheads="1"/>
          </p:cNvSpPr>
          <p:nvPr/>
        </p:nvSpPr>
        <p:spPr bwMode="auto">
          <a:xfrm>
            <a:off x="1966913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19473" name="Rectangle 17"/>
          <p:cNvSpPr>
            <a:spLocks noChangeArrowheads="1"/>
          </p:cNvSpPr>
          <p:nvPr/>
        </p:nvSpPr>
        <p:spPr bwMode="auto">
          <a:xfrm>
            <a:off x="385763" y="2370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cxnSp>
        <p:nvCxnSpPr>
          <p:cNvPr id="19474" name="AutoShape 18"/>
          <p:cNvCxnSpPr>
            <a:cxnSpLocks noChangeShapeType="1"/>
            <a:stCxn id="19463" idx="1"/>
            <a:endCxn id="19473" idx="1"/>
          </p:cNvCxnSpPr>
          <p:nvPr/>
        </p:nvCxnSpPr>
        <p:spPr bwMode="auto">
          <a:xfrm rot="10800000" flipH="1">
            <a:off x="382588" y="2532063"/>
            <a:ext cx="3175" cy="2489200"/>
          </a:xfrm>
          <a:prstGeom prst="bentConnector3">
            <a:avLst>
              <a:gd name="adj1" fmla="val -720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70035" name="Rectangle 19"/>
          <p:cNvSpPr>
            <a:spLocks noChangeArrowheads="1"/>
          </p:cNvSpPr>
          <p:nvPr/>
        </p:nvSpPr>
        <p:spPr bwMode="auto">
          <a:xfrm>
            <a:off x="781050" y="2374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cxnSp>
        <p:nvCxnSpPr>
          <p:cNvPr id="470036" name="AutoShape 20"/>
          <p:cNvCxnSpPr>
            <a:cxnSpLocks noChangeShapeType="1"/>
            <a:stCxn id="19464" idx="3"/>
            <a:endCxn id="470035" idx="3"/>
          </p:cNvCxnSpPr>
          <p:nvPr/>
        </p:nvCxnSpPr>
        <p:spPr bwMode="auto">
          <a:xfrm flipH="1" flipV="1">
            <a:off x="1104900" y="2536825"/>
            <a:ext cx="1209675" cy="2884488"/>
          </a:xfrm>
          <a:prstGeom prst="bentConnector3">
            <a:avLst>
              <a:gd name="adj1" fmla="val -18769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9477" name="Text Box 21"/>
          <p:cNvSpPr txBox="1">
            <a:spLocks noChangeArrowheads="1"/>
          </p:cNvSpPr>
          <p:nvPr/>
        </p:nvSpPr>
        <p:spPr bwMode="auto">
          <a:xfrm>
            <a:off x="330200" y="6324600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1</a:t>
            </a:r>
            <a:endParaRPr lang="en-US" altLang="en-US" b="1"/>
          </a:p>
        </p:txBody>
      </p:sp>
      <p:sp>
        <p:nvSpPr>
          <p:cNvPr id="19478" name="AutoShape 22"/>
          <p:cNvSpPr>
            <a:spLocks/>
          </p:cNvSpPr>
          <p:nvPr/>
        </p:nvSpPr>
        <p:spPr bwMode="auto">
          <a:xfrm rot="-5400000">
            <a:off x="1225551" y="5126037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00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00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0035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Forward Chaining Example</a:t>
            </a:r>
            <a:endParaRPr lang="en-US" altLang="en-US" smtClean="0"/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296863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382588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0485" name="Rectangle 5"/>
          <p:cNvSpPr>
            <a:spLocks noChangeArrowheads="1"/>
          </p:cNvSpPr>
          <p:nvPr/>
        </p:nvSpPr>
        <p:spPr bwMode="auto">
          <a:xfrm>
            <a:off x="296863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0486" name="Rectangle 6"/>
          <p:cNvSpPr>
            <a:spLocks noChangeArrowheads="1"/>
          </p:cNvSpPr>
          <p:nvPr/>
        </p:nvSpPr>
        <p:spPr bwMode="auto">
          <a:xfrm>
            <a:off x="382588" y="445770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0487" name="Rectangle 7"/>
          <p:cNvSpPr>
            <a:spLocks noChangeArrowheads="1"/>
          </p:cNvSpPr>
          <p:nvPr/>
        </p:nvSpPr>
        <p:spPr bwMode="auto">
          <a:xfrm>
            <a:off x="382588" y="485933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20488" name="Rectangle 8"/>
          <p:cNvSpPr>
            <a:spLocks noChangeArrowheads="1"/>
          </p:cNvSpPr>
          <p:nvPr/>
        </p:nvSpPr>
        <p:spPr bwMode="auto">
          <a:xfrm>
            <a:off x="382588" y="525938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C → L</a:t>
            </a:r>
          </a:p>
        </p:txBody>
      </p:sp>
      <p:sp>
        <p:nvSpPr>
          <p:cNvPr id="20489" name="Rectangle 9"/>
          <p:cNvSpPr>
            <a:spLocks noChangeArrowheads="1"/>
          </p:cNvSpPr>
          <p:nvPr/>
        </p:nvSpPr>
        <p:spPr bwMode="auto">
          <a:xfrm>
            <a:off x="382588" y="5661025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0490" name="Rectangle 10"/>
          <p:cNvSpPr>
            <a:spLocks noChangeArrowheads="1"/>
          </p:cNvSpPr>
          <p:nvPr/>
        </p:nvSpPr>
        <p:spPr bwMode="auto">
          <a:xfrm>
            <a:off x="296863" y="1901825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0491" name="Rectangle 11"/>
          <p:cNvSpPr>
            <a:spLocks noChangeArrowheads="1"/>
          </p:cNvSpPr>
          <p:nvPr/>
        </p:nvSpPr>
        <p:spPr bwMode="auto">
          <a:xfrm>
            <a:off x="296863" y="147002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0492" name="Rectangle 12"/>
          <p:cNvSpPr>
            <a:spLocks noChangeArrowheads="1"/>
          </p:cNvSpPr>
          <p:nvPr/>
        </p:nvSpPr>
        <p:spPr bwMode="auto">
          <a:xfrm>
            <a:off x="3889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20493" name="Rectangle 13"/>
          <p:cNvSpPr>
            <a:spLocks noChangeArrowheads="1"/>
          </p:cNvSpPr>
          <p:nvPr/>
        </p:nvSpPr>
        <p:spPr bwMode="auto">
          <a:xfrm>
            <a:off x="11779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20494" name="Rectangle 14"/>
          <p:cNvSpPr>
            <a:spLocks noChangeArrowheads="1"/>
          </p:cNvSpPr>
          <p:nvPr/>
        </p:nvSpPr>
        <p:spPr bwMode="auto">
          <a:xfrm>
            <a:off x="7826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C</a:t>
            </a:r>
          </a:p>
        </p:txBody>
      </p:sp>
      <p:sp>
        <p:nvSpPr>
          <p:cNvPr id="20495" name="Rectangle 15"/>
          <p:cNvSpPr>
            <a:spLocks noChangeArrowheads="1"/>
          </p:cNvSpPr>
          <p:nvPr/>
        </p:nvSpPr>
        <p:spPr bwMode="auto">
          <a:xfrm>
            <a:off x="15716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0496" name="Rectangle 16"/>
          <p:cNvSpPr>
            <a:spLocks noChangeArrowheads="1"/>
          </p:cNvSpPr>
          <p:nvPr/>
        </p:nvSpPr>
        <p:spPr bwMode="auto">
          <a:xfrm>
            <a:off x="1966913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20497" name="Rectangle 17"/>
          <p:cNvSpPr>
            <a:spLocks noChangeArrowheads="1"/>
          </p:cNvSpPr>
          <p:nvPr/>
        </p:nvSpPr>
        <p:spPr bwMode="auto">
          <a:xfrm>
            <a:off x="385763" y="2370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cxnSp>
        <p:nvCxnSpPr>
          <p:cNvPr id="20498" name="AutoShape 18"/>
          <p:cNvCxnSpPr>
            <a:cxnSpLocks noChangeShapeType="1"/>
            <a:stCxn id="20487" idx="1"/>
            <a:endCxn id="20497" idx="1"/>
          </p:cNvCxnSpPr>
          <p:nvPr/>
        </p:nvCxnSpPr>
        <p:spPr bwMode="auto">
          <a:xfrm rot="10800000" flipH="1">
            <a:off x="382588" y="2532063"/>
            <a:ext cx="3175" cy="2489200"/>
          </a:xfrm>
          <a:prstGeom prst="bentConnector3">
            <a:avLst>
              <a:gd name="adj1" fmla="val -720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499" name="Rectangle 19"/>
          <p:cNvSpPr>
            <a:spLocks noChangeArrowheads="1"/>
          </p:cNvSpPr>
          <p:nvPr/>
        </p:nvSpPr>
        <p:spPr bwMode="auto">
          <a:xfrm>
            <a:off x="781050" y="2374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cxnSp>
        <p:nvCxnSpPr>
          <p:cNvPr id="20500" name="AutoShape 20"/>
          <p:cNvCxnSpPr>
            <a:cxnSpLocks noChangeShapeType="1"/>
            <a:stCxn id="20488" idx="3"/>
            <a:endCxn id="20499" idx="3"/>
          </p:cNvCxnSpPr>
          <p:nvPr/>
        </p:nvCxnSpPr>
        <p:spPr bwMode="auto">
          <a:xfrm flipH="1" flipV="1">
            <a:off x="1104900" y="2536825"/>
            <a:ext cx="1209675" cy="2884488"/>
          </a:xfrm>
          <a:prstGeom prst="bentConnector3">
            <a:avLst>
              <a:gd name="adj1" fmla="val -18769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501" name="Text Box 21"/>
          <p:cNvSpPr txBox="1">
            <a:spLocks noChangeArrowheads="1"/>
          </p:cNvSpPr>
          <p:nvPr/>
        </p:nvSpPr>
        <p:spPr bwMode="auto">
          <a:xfrm>
            <a:off x="330200" y="6324600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1</a:t>
            </a:r>
            <a:endParaRPr lang="en-US" altLang="en-US" b="1"/>
          </a:p>
        </p:txBody>
      </p:sp>
      <p:sp>
        <p:nvSpPr>
          <p:cNvPr id="20502" name="AutoShape 22"/>
          <p:cNvSpPr>
            <a:spLocks/>
          </p:cNvSpPr>
          <p:nvPr/>
        </p:nvSpPr>
        <p:spPr bwMode="auto">
          <a:xfrm rot="-5400000">
            <a:off x="1225551" y="5126037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0503" name="Rectangle 23"/>
          <p:cNvSpPr>
            <a:spLocks noChangeArrowheads="1"/>
          </p:cNvSpPr>
          <p:nvPr/>
        </p:nvSpPr>
        <p:spPr bwMode="auto">
          <a:xfrm>
            <a:off x="3121025" y="39814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0504" name="Rectangle 24"/>
          <p:cNvSpPr>
            <a:spLocks noChangeArrowheads="1"/>
          </p:cNvSpPr>
          <p:nvPr/>
        </p:nvSpPr>
        <p:spPr bwMode="auto">
          <a:xfrm>
            <a:off x="3206750" y="40608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0505" name="Rectangle 25"/>
          <p:cNvSpPr>
            <a:spLocks noChangeArrowheads="1"/>
          </p:cNvSpPr>
          <p:nvPr/>
        </p:nvSpPr>
        <p:spPr bwMode="auto">
          <a:xfrm>
            <a:off x="3121025" y="35496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0506" name="Rectangle 26"/>
          <p:cNvSpPr>
            <a:spLocks noChangeArrowheads="1"/>
          </p:cNvSpPr>
          <p:nvPr/>
        </p:nvSpPr>
        <p:spPr bwMode="auto">
          <a:xfrm>
            <a:off x="3206750" y="44608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0507" name="Rectangle 27"/>
          <p:cNvSpPr>
            <a:spLocks noChangeArrowheads="1"/>
          </p:cNvSpPr>
          <p:nvPr/>
        </p:nvSpPr>
        <p:spPr bwMode="auto">
          <a:xfrm>
            <a:off x="3206750" y="486251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0508" name="Rectangle 28"/>
          <p:cNvSpPr>
            <a:spLocks noChangeArrowheads="1"/>
          </p:cNvSpPr>
          <p:nvPr/>
        </p:nvSpPr>
        <p:spPr bwMode="auto">
          <a:xfrm>
            <a:off x="3206750" y="526256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0509" name="Rectangle 29"/>
          <p:cNvSpPr>
            <a:spLocks noChangeArrowheads="1"/>
          </p:cNvSpPr>
          <p:nvPr/>
        </p:nvSpPr>
        <p:spPr bwMode="auto">
          <a:xfrm>
            <a:off x="3206750" y="56642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0510" name="Rectangle 30"/>
          <p:cNvSpPr>
            <a:spLocks noChangeArrowheads="1"/>
          </p:cNvSpPr>
          <p:nvPr/>
        </p:nvSpPr>
        <p:spPr bwMode="auto">
          <a:xfrm>
            <a:off x="3121025" y="1905000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0511" name="Rectangle 31"/>
          <p:cNvSpPr>
            <a:spLocks noChangeArrowheads="1"/>
          </p:cNvSpPr>
          <p:nvPr/>
        </p:nvSpPr>
        <p:spPr bwMode="auto">
          <a:xfrm>
            <a:off x="3121025" y="147320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0512" name="Rectangle 32"/>
          <p:cNvSpPr>
            <a:spLocks noChangeArrowheads="1"/>
          </p:cNvSpPr>
          <p:nvPr/>
        </p:nvSpPr>
        <p:spPr bwMode="auto">
          <a:xfrm>
            <a:off x="32131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20513" name="Rectangle 33"/>
          <p:cNvSpPr>
            <a:spLocks noChangeArrowheads="1"/>
          </p:cNvSpPr>
          <p:nvPr/>
        </p:nvSpPr>
        <p:spPr bwMode="auto">
          <a:xfrm>
            <a:off x="4002088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20514" name="Rectangle 34"/>
          <p:cNvSpPr>
            <a:spLocks noChangeArrowheads="1"/>
          </p:cNvSpPr>
          <p:nvPr/>
        </p:nvSpPr>
        <p:spPr bwMode="auto">
          <a:xfrm>
            <a:off x="36068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20515" name="Rectangle 35"/>
          <p:cNvSpPr>
            <a:spLocks noChangeArrowheads="1"/>
          </p:cNvSpPr>
          <p:nvPr/>
        </p:nvSpPr>
        <p:spPr bwMode="auto">
          <a:xfrm>
            <a:off x="4395788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0516" name="Rectangle 36"/>
          <p:cNvSpPr>
            <a:spLocks noChangeArrowheads="1"/>
          </p:cNvSpPr>
          <p:nvPr/>
        </p:nvSpPr>
        <p:spPr bwMode="auto">
          <a:xfrm>
            <a:off x="4791075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20517" name="Rectangle 37"/>
          <p:cNvSpPr>
            <a:spLocks noChangeArrowheads="1"/>
          </p:cNvSpPr>
          <p:nvPr/>
        </p:nvSpPr>
        <p:spPr bwMode="auto">
          <a:xfrm>
            <a:off x="3209925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sp>
        <p:nvSpPr>
          <p:cNvPr id="20518" name="Rectangle 39"/>
          <p:cNvSpPr>
            <a:spLocks noChangeArrowheads="1"/>
          </p:cNvSpPr>
          <p:nvPr/>
        </p:nvSpPr>
        <p:spPr bwMode="auto">
          <a:xfrm>
            <a:off x="3605213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sp>
        <p:nvSpPr>
          <p:cNvPr id="20519" name="Text Box 41"/>
          <p:cNvSpPr txBox="1">
            <a:spLocks noChangeArrowheads="1"/>
          </p:cNvSpPr>
          <p:nvPr/>
        </p:nvSpPr>
        <p:spPr bwMode="auto">
          <a:xfrm>
            <a:off x="3154363" y="6327775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2</a:t>
            </a:r>
            <a:endParaRPr lang="en-US" altLang="en-US" b="1"/>
          </a:p>
        </p:txBody>
      </p:sp>
      <p:sp>
        <p:nvSpPr>
          <p:cNvPr id="20520" name="AutoShape 42"/>
          <p:cNvSpPr>
            <a:spLocks/>
          </p:cNvSpPr>
          <p:nvPr/>
        </p:nvSpPr>
        <p:spPr bwMode="auto">
          <a:xfrm rot="-5400000">
            <a:off x="4049713" y="5129212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Forward Chaining Example</a:t>
            </a:r>
            <a:endParaRPr lang="en-US" altLang="en-US" smtClean="0"/>
          </a:p>
        </p:txBody>
      </p:sp>
      <p:sp>
        <p:nvSpPr>
          <p:cNvPr id="21507" name="Rectangle 3"/>
          <p:cNvSpPr>
            <a:spLocks noChangeArrowheads="1"/>
          </p:cNvSpPr>
          <p:nvPr/>
        </p:nvSpPr>
        <p:spPr bwMode="auto">
          <a:xfrm>
            <a:off x="296863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1508" name="Rectangle 4"/>
          <p:cNvSpPr>
            <a:spLocks noChangeArrowheads="1"/>
          </p:cNvSpPr>
          <p:nvPr/>
        </p:nvSpPr>
        <p:spPr bwMode="auto">
          <a:xfrm>
            <a:off x="382588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1509" name="Rectangle 5"/>
          <p:cNvSpPr>
            <a:spLocks noChangeArrowheads="1"/>
          </p:cNvSpPr>
          <p:nvPr/>
        </p:nvSpPr>
        <p:spPr bwMode="auto">
          <a:xfrm>
            <a:off x="296863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1510" name="Rectangle 6"/>
          <p:cNvSpPr>
            <a:spLocks noChangeArrowheads="1"/>
          </p:cNvSpPr>
          <p:nvPr/>
        </p:nvSpPr>
        <p:spPr bwMode="auto">
          <a:xfrm>
            <a:off x="382588" y="445770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1511" name="Rectangle 7"/>
          <p:cNvSpPr>
            <a:spLocks noChangeArrowheads="1"/>
          </p:cNvSpPr>
          <p:nvPr/>
        </p:nvSpPr>
        <p:spPr bwMode="auto">
          <a:xfrm>
            <a:off x="382588" y="485933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21512" name="Rectangle 8"/>
          <p:cNvSpPr>
            <a:spLocks noChangeArrowheads="1"/>
          </p:cNvSpPr>
          <p:nvPr/>
        </p:nvSpPr>
        <p:spPr bwMode="auto">
          <a:xfrm>
            <a:off x="382588" y="525938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C → L</a:t>
            </a:r>
          </a:p>
        </p:txBody>
      </p:sp>
      <p:sp>
        <p:nvSpPr>
          <p:cNvPr id="21513" name="Rectangle 9"/>
          <p:cNvSpPr>
            <a:spLocks noChangeArrowheads="1"/>
          </p:cNvSpPr>
          <p:nvPr/>
        </p:nvSpPr>
        <p:spPr bwMode="auto">
          <a:xfrm>
            <a:off x="382588" y="5661025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1514" name="Rectangle 10"/>
          <p:cNvSpPr>
            <a:spLocks noChangeArrowheads="1"/>
          </p:cNvSpPr>
          <p:nvPr/>
        </p:nvSpPr>
        <p:spPr bwMode="auto">
          <a:xfrm>
            <a:off x="296863" y="1901825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1515" name="Rectangle 11"/>
          <p:cNvSpPr>
            <a:spLocks noChangeArrowheads="1"/>
          </p:cNvSpPr>
          <p:nvPr/>
        </p:nvSpPr>
        <p:spPr bwMode="auto">
          <a:xfrm>
            <a:off x="296863" y="147002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1516" name="Rectangle 12"/>
          <p:cNvSpPr>
            <a:spLocks noChangeArrowheads="1"/>
          </p:cNvSpPr>
          <p:nvPr/>
        </p:nvSpPr>
        <p:spPr bwMode="auto">
          <a:xfrm>
            <a:off x="3889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21517" name="Rectangle 13"/>
          <p:cNvSpPr>
            <a:spLocks noChangeArrowheads="1"/>
          </p:cNvSpPr>
          <p:nvPr/>
        </p:nvSpPr>
        <p:spPr bwMode="auto">
          <a:xfrm>
            <a:off x="11779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21518" name="Rectangle 14"/>
          <p:cNvSpPr>
            <a:spLocks noChangeArrowheads="1"/>
          </p:cNvSpPr>
          <p:nvPr/>
        </p:nvSpPr>
        <p:spPr bwMode="auto">
          <a:xfrm>
            <a:off x="7826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C</a:t>
            </a:r>
          </a:p>
        </p:txBody>
      </p:sp>
      <p:sp>
        <p:nvSpPr>
          <p:cNvPr id="21519" name="Rectangle 15"/>
          <p:cNvSpPr>
            <a:spLocks noChangeArrowheads="1"/>
          </p:cNvSpPr>
          <p:nvPr/>
        </p:nvSpPr>
        <p:spPr bwMode="auto">
          <a:xfrm>
            <a:off x="15716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1520" name="Rectangle 16"/>
          <p:cNvSpPr>
            <a:spLocks noChangeArrowheads="1"/>
          </p:cNvSpPr>
          <p:nvPr/>
        </p:nvSpPr>
        <p:spPr bwMode="auto">
          <a:xfrm>
            <a:off x="1966913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21521" name="Rectangle 17"/>
          <p:cNvSpPr>
            <a:spLocks noChangeArrowheads="1"/>
          </p:cNvSpPr>
          <p:nvPr/>
        </p:nvSpPr>
        <p:spPr bwMode="auto">
          <a:xfrm>
            <a:off x="385763" y="2370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cxnSp>
        <p:nvCxnSpPr>
          <p:cNvPr id="21522" name="AutoShape 18"/>
          <p:cNvCxnSpPr>
            <a:cxnSpLocks noChangeShapeType="1"/>
            <a:stCxn id="21511" idx="1"/>
            <a:endCxn id="21521" idx="1"/>
          </p:cNvCxnSpPr>
          <p:nvPr/>
        </p:nvCxnSpPr>
        <p:spPr bwMode="auto">
          <a:xfrm rot="10800000" flipH="1">
            <a:off x="382588" y="2532063"/>
            <a:ext cx="3175" cy="2489200"/>
          </a:xfrm>
          <a:prstGeom prst="bentConnector3">
            <a:avLst>
              <a:gd name="adj1" fmla="val -720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1523" name="Rectangle 19"/>
          <p:cNvSpPr>
            <a:spLocks noChangeArrowheads="1"/>
          </p:cNvSpPr>
          <p:nvPr/>
        </p:nvSpPr>
        <p:spPr bwMode="auto">
          <a:xfrm>
            <a:off x="781050" y="2374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cxnSp>
        <p:nvCxnSpPr>
          <p:cNvPr id="21524" name="AutoShape 20"/>
          <p:cNvCxnSpPr>
            <a:cxnSpLocks noChangeShapeType="1"/>
            <a:stCxn id="21512" idx="3"/>
            <a:endCxn id="21523" idx="3"/>
          </p:cNvCxnSpPr>
          <p:nvPr/>
        </p:nvCxnSpPr>
        <p:spPr bwMode="auto">
          <a:xfrm flipH="1" flipV="1">
            <a:off x="1104900" y="2536825"/>
            <a:ext cx="1209675" cy="2884488"/>
          </a:xfrm>
          <a:prstGeom prst="bentConnector3">
            <a:avLst>
              <a:gd name="adj1" fmla="val -18769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1525" name="Text Box 21"/>
          <p:cNvSpPr txBox="1">
            <a:spLocks noChangeArrowheads="1"/>
          </p:cNvSpPr>
          <p:nvPr/>
        </p:nvSpPr>
        <p:spPr bwMode="auto">
          <a:xfrm>
            <a:off x="330200" y="6324600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1</a:t>
            </a:r>
            <a:endParaRPr lang="en-US" altLang="en-US" b="1"/>
          </a:p>
        </p:txBody>
      </p:sp>
      <p:sp>
        <p:nvSpPr>
          <p:cNvPr id="21526" name="AutoShape 22"/>
          <p:cNvSpPr>
            <a:spLocks/>
          </p:cNvSpPr>
          <p:nvPr/>
        </p:nvSpPr>
        <p:spPr bwMode="auto">
          <a:xfrm rot="-5400000">
            <a:off x="1225551" y="5126037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1527" name="Rectangle 23"/>
          <p:cNvSpPr>
            <a:spLocks noChangeArrowheads="1"/>
          </p:cNvSpPr>
          <p:nvPr/>
        </p:nvSpPr>
        <p:spPr bwMode="auto">
          <a:xfrm>
            <a:off x="3121025" y="39814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1528" name="Rectangle 24"/>
          <p:cNvSpPr>
            <a:spLocks noChangeArrowheads="1"/>
          </p:cNvSpPr>
          <p:nvPr/>
        </p:nvSpPr>
        <p:spPr bwMode="auto">
          <a:xfrm>
            <a:off x="3206750" y="40608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1529" name="Rectangle 25"/>
          <p:cNvSpPr>
            <a:spLocks noChangeArrowheads="1"/>
          </p:cNvSpPr>
          <p:nvPr/>
        </p:nvSpPr>
        <p:spPr bwMode="auto">
          <a:xfrm>
            <a:off x="3121025" y="35496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1530" name="Rectangle 26"/>
          <p:cNvSpPr>
            <a:spLocks noChangeArrowheads="1"/>
          </p:cNvSpPr>
          <p:nvPr/>
        </p:nvSpPr>
        <p:spPr bwMode="auto">
          <a:xfrm>
            <a:off x="3206750" y="4460875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X &amp; B &amp; E → Y</a:t>
            </a:r>
          </a:p>
        </p:txBody>
      </p:sp>
      <p:sp>
        <p:nvSpPr>
          <p:cNvPr id="21531" name="Rectangle 27"/>
          <p:cNvSpPr>
            <a:spLocks noChangeArrowheads="1"/>
          </p:cNvSpPr>
          <p:nvPr/>
        </p:nvSpPr>
        <p:spPr bwMode="auto">
          <a:xfrm>
            <a:off x="3206750" y="486251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1532" name="Rectangle 28"/>
          <p:cNvSpPr>
            <a:spLocks noChangeArrowheads="1"/>
          </p:cNvSpPr>
          <p:nvPr/>
        </p:nvSpPr>
        <p:spPr bwMode="auto">
          <a:xfrm>
            <a:off x="3206750" y="526256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1533" name="Rectangle 29"/>
          <p:cNvSpPr>
            <a:spLocks noChangeArrowheads="1"/>
          </p:cNvSpPr>
          <p:nvPr/>
        </p:nvSpPr>
        <p:spPr bwMode="auto">
          <a:xfrm>
            <a:off x="3206750" y="56642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1534" name="Rectangle 30"/>
          <p:cNvSpPr>
            <a:spLocks noChangeArrowheads="1"/>
          </p:cNvSpPr>
          <p:nvPr/>
        </p:nvSpPr>
        <p:spPr bwMode="auto">
          <a:xfrm>
            <a:off x="3121025" y="1905000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1535" name="Rectangle 31"/>
          <p:cNvSpPr>
            <a:spLocks noChangeArrowheads="1"/>
          </p:cNvSpPr>
          <p:nvPr/>
        </p:nvSpPr>
        <p:spPr bwMode="auto">
          <a:xfrm>
            <a:off x="3121025" y="147320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1536" name="Rectangle 32"/>
          <p:cNvSpPr>
            <a:spLocks noChangeArrowheads="1"/>
          </p:cNvSpPr>
          <p:nvPr/>
        </p:nvSpPr>
        <p:spPr bwMode="auto">
          <a:xfrm>
            <a:off x="32131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21537" name="Rectangle 33"/>
          <p:cNvSpPr>
            <a:spLocks noChangeArrowheads="1"/>
          </p:cNvSpPr>
          <p:nvPr/>
        </p:nvSpPr>
        <p:spPr bwMode="auto">
          <a:xfrm>
            <a:off x="4002088" y="19939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B</a:t>
            </a:r>
          </a:p>
        </p:txBody>
      </p:sp>
      <p:sp>
        <p:nvSpPr>
          <p:cNvPr id="21538" name="Rectangle 34"/>
          <p:cNvSpPr>
            <a:spLocks noChangeArrowheads="1"/>
          </p:cNvSpPr>
          <p:nvPr/>
        </p:nvSpPr>
        <p:spPr bwMode="auto">
          <a:xfrm>
            <a:off x="36068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21539" name="Rectangle 35"/>
          <p:cNvSpPr>
            <a:spLocks noChangeArrowheads="1"/>
          </p:cNvSpPr>
          <p:nvPr/>
        </p:nvSpPr>
        <p:spPr bwMode="auto">
          <a:xfrm>
            <a:off x="4395788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1540" name="Rectangle 36"/>
          <p:cNvSpPr>
            <a:spLocks noChangeArrowheads="1"/>
          </p:cNvSpPr>
          <p:nvPr/>
        </p:nvSpPr>
        <p:spPr bwMode="auto">
          <a:xfrm>
            <a:off x="4791075" y="19939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E</a:t>
            </a:r>
          </a:p>
        </p:txBody>
      </p:sp>
      <p:sp>
        <p:nvSpPr>
          <p:cNvPr id="21541" name="Rectangle 37"/>
          <p:cNvSpPr>
            <a:spLocks noChangeArrowheads="1"/>
          </p:cNvSpPr>
          <p:nvPr/>
        </p:nvSpPr>
        <p:spPr bwMode="auto">
          <a:xfrm>
            <a:off x="3209925" y="237331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X</a:t>
            </a:r>
          </a:p>
        </p:txBody>
      </p:sp>
      <p:sp>
        <p:nvSpPr>
          <p:cNvPr id="21542" name="Rectangle 38"/>
          <p:cNvSpPr>
            <a:spLocks noChangeArrowheads="1"/>
          </p:cNvSpPr>
          <p:nvPr/>
        </p:nvSpPr>
        <p:spPr bwMode="auto">
          <a:xfrm>
            <a:off x="3605213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sp>
        <p:nvSpPr>
          <p:cNvPr id="21543" name="Text Box 39"/>
          <p:cNvSpPr txBox="1">
            <a:spLocks noChangeArrowheads="1"/>
          </p:cNvSpPr>
          <p:nvPr/>
        </p:nvSpPr>
        <p:spPr bwMode="auto">
          <a:xfrm>
            <a:off x="3154363" y="6327775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2</a:t>
            </a:r>
            <a:endParaRPr lang="en-US" altLang="en-US" b="1"/>
          </a:p>
        </p:txBody>
      </p:sp>
      <p:sp>
        <p:nvSpPr>
          <p:cNvPr id="21544" name="AutoShape 40"/>
          <p:cNvSpPr>
            <a:spLocks/>
          </p:cNvSpPr>
          <p:nvPr/>
        </p:nvSpPr>
        <p:spPr bwMode="auto">
          <a:xfrm rot="-5400000">
            <a:off x="4049713" y="5129212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472105" name="Rectangle 41"/>
          <p:cNvSpPr>
            <a:spLocks noChangeArrowheads="1"/>
          </p:cNvSpPr>
          <p:nvPr/>
        </p:nvSpPr>
        <p:spPr bwMode="auto">
          <a:xfrm>
            <a:off x="4016375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Y</a:t>
            </a:r>
          </a:p>
        </p:txBody>
      </p:sp>
      <p:cxnSp>
        <p:nvCxnSpPr>
          <p:cNvPr id="472106" name="AutoShape 42"/>
          <p:cNvCxnSpPr>
            <a:cxnSpLocks noChangeShapeType="1"/>
            <a:stCxn id="21530" idx="3"/>
            <a:endCxn id="472105" idx="3"/>
          </p:cNvCxnSpPr>
          <p:nvPr/>
        </p:nvCxnSpPr>
        <p:spPr bwMode="auto">
          <a:xfrm flipH="1" flipV="1">
            <a:off x="4340225" y="2535238"/>
            <a:ext cx="798513" cy="2087562"/>
          </a:xfrm>
          <a:prstGeom prst="bentConnector3">
            <a:avLst>
              <a:gd name="adj1" fmla="val -28431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2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2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210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Contents</a:t>
            </a:r>
            <a:endParaRPr lang="en-US" altLang="en-US" smtClean="0"/>
          </a:p>
        </p:txBody>
      </p:sp>
      <p:sp>
        <p:nvSpPr>
          <p:cNvPr id="4099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IE" altLang="en-US" smtClean="0"/>
              <a:t>In this lecture we will review rule-based expert systems</a:t>
            </a:r>
          </a:p>
          <a:p>
            <a:pPr lvl="1" eaLnBrk="1" hangingPunct="1"/>
            <a:r>
              <a:rPr lang="en-IE" altLang="en-US" smtClean="0"/>
              <a:t>What do we mean by rule-based expert systems?</a:t>
            </a:r>
          </a:p>
          <a:p>
            <a:pPr lvl="1" eaLnBrk="1" hangingPunct="1"/>
            <a:r>
              <a:rPr lang="en-IE" altLang="en-US" smtClean="0"/>
              <a:t>Architecture of a rule-based expert system</a:t>
            </a:r>
          </a:p>
          <a:p>
            <a:pPr lvl="1" eaLnBrk="1" hangingPunct="1"/>
            <a:r>
              <a:rPr lang="en-IE" altLang="en-US" smtClean="0"/>
              <a:t>Inference in rule-based expert systems</a:t>
            </a:r>
          </a:p>
          <a:p>
            <a:pPr lvl="2" eaLnBrk="1" hangingPunct="1"/>
            <a:r>
              <a:rPr lang="en-IE" altLang="en-US" smtClean="0"/>
              <a:t>Forward chaining</a:t>
            </a:r>
          </a:p>
          <a:p>
            <a:pPr lvl="2" eaLnBrk="1" hangingPunct="1"/>
            <a:r>
              <a:rPr lang="en-IE" altLang="en-US" smtClean="0"/>
              <a:t>Backward chaining</a:t>
            </a:r>
          </a:p>
          <a:p>
            <a:pPr lvl="1" eaLnBrk="1" hangingPunct="1"/>
            <a:r>
              <a:rPr lang="en-IE" altLang="en-US" smtClean="0"/>
              <a:t>Limitations of rule-based expert systems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Forward Chaining Example</a:t>
            </a:r>
            <a:endParaRPr lang="en-US" altLang="en-US" smtClean="0"/>
          </a:p>
        </p:txBody>
      </p:sp>
      <p:sp>
        <p:nvSpPr>
          <p:cNvPr id="22531" name="Rectangle 3"/>
          <p:cNvSpPr>
            <a:spLocks noChangeArrowheads="1"/>
          </p:cNvSpPr>
          <p:nvPr/>
        </p:nvSpPr>
        <p:spPr bwMode="auto">
          <a:xfrm>
            <a:off x="296863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382588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2533" name="Rectangle 5"/>
          <p:cNvSpPr>
            <a:spLocks noChangeArrowheads="1"/>
          </p:cNvSpPr>
          <p:nvPr/>
        </p:nvSpPr>
        <p:spPr bwMode="auto">
          <a:xfrm>
            <a:off x="296863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2534" name="Rectangle 6"/>
          <p:cNvSpPr>
            <a:spLocks noChangeArrowheads="1"/>
          </p:cNvSpPr>
          <p:nvPr/>
        </p:nvSpPr>
        <p:spPr bwMode="auto">
          <a:xfrm>
            <a:off x="382588" y="445770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2535" name="Rectangle 7"/>
          <p:cNvSpPr>
            <a:spLocks noChangeArrowheads="1"/>
          </p:cNvSpPr>
          <p:nvPr/>
        </p:nvSpPr>
        <p:spPr bwMode="auto">
          <a:xfrm>
            <a:off x="382588" y="485933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22536" name="Rectangle 8"/>
          <p:cNvSpPr>
            <a:spLocks noChangeArrowheads="1"/>
          </p:cNvSpPr>
          <p:nvPr/>
        </p:nvSpPr>
        <p:spPr bwMode="auto">
          <a:xfrm>
            <a:off x="382588" y="525938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C → L</a:t>
            </a:r>
          </a:p>
        </p:txBody>
      </p:sp>
      <p:sp>
        <p:nvSpPr>
          <p:cNvPr id="22537" name="Rectangle 9"/>
          <p:cNvSpPr>
            <a:spLocks noChangeArrowheads="1"/>
          </p:cNvSpPr>
          <p:nvPr/>
        </p:nvSpPr>
        <p:spPr bwMode="auto">
          <a:xfrm>
            <a:off x="382588" y="5661025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2538" name="Rectangle 10"/>
          <p:cNvSpPr>
            <a:spLocks noChangeArrowheads="1"/>
          </p:cNvSpPr>
          <p:nvPr/>
        </p:nvSpPr>
        <p:spPr bwMode="auto">
          <a:xfrm>
            <a:off x="296863" y="1901825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2539" name="Rectangle 11"/>
          <p:cNvSpPr>
            <a:spLocks noChangeArrowheads="1"/>
          </p:cNvSpPr>
          <p:nvPr/>
        </p:nvSpPr>
        <p:spPr bwMode="auto">
          <a:xfrm>
            <a:off x="296863" y="147002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2540" name="Rectangle 12"/>
          <p:cNvSpPr>
            <a:spLocks noChangeArrowheads="1"/>
          </p:cNvSpPr>
          <p:nvPr/>
        </p:nvSpPr>
        <p:spPr bwMode="auto">
          <a:xfrm>
            <a:off x="3889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22541" name="Rectangle 13"/>
          <p:cNvSpPr>
            <a:spLocks noChangeArrowheads="1"/>
          </p:cNvSpPr>
          <p:nvPr/>
        </p:nvSpPr>
        <p:spPr bwMode="auto">
          <a:xfrm>
            <a:off x="11779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22542" name="Rectangle 14"/>
          <p:cNvSpPr>
            <a:spLocks noChangeArrowheads="1"/>
          </p:cNvSpPr>
          <p:nvPr/>
        </p:nvSpPr>
        <p:spPr bwMode="auto">
          <a:xfrm>
            <a:off x="7826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C</a:t>
            </a:r>
          </a:p>
        </p:txBody>
      </p:sp>
      <p:sp>
        <p:nvSpPr>
          <p:cNvPr id="22543" name="Rectangle 15"/>
          <p:cNvSpPr>
            <a:spLocks noChangeArrowheads="1"/>
          </p:cNvSpPr>
          <p:nvPr/>
        </p:nvSpPr>
        <p:spPr bwMode="auto">
          <a:xfrm>
            <a:off x="15716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2544" name="Rectangle 16"/>
          <p:cNvSpPr>
            <a:spLocks noChangeArrowheads="1"/>
          </p:cNvSpPr>
          <p:nvPr/>
        </p:nvSpPr>
        <p:spPr bwMode="auto">
          <a:xfrm>
            <a:off x="1966913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22545" name="Rectangle 17"/>
          <p:cNvSpPr>
            <a:spLocks noChangeArrowheads="1"/>
          </p:cNvSpPr>
          <p:nvPr/>
        </p:nvSpPr>
        <p:spPr bwMode="auto">
          <a:xfrm>
            <a:off x="385763" y="2370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cxnSp>
        <p:nvCxnSpPr>
          <p:cNvPr id="22546" name="AutoShape 18"/>
          <p:cNvCxnSpPr>
            <a:cxnSpLocks noChangeShapeType="1"/>
            <a:stCxn id="22535" idx="1"/>
            <a:endCxn id="22545" idx="1"/>
          </p:cNvCxnSpPr>
          <p:nvPr/>
        </p:nvCxnSpPr>
        <p:spPr bwMode="auto">
          <a:xfrm rot="10800000" flipH="1">
            <a:off x="382588" y="2532063"/>
            <a:ext cx="3175" cy="2489200"/>
          </a:xfrm>
          <a:prstGeom prst="bentConnector3">
            <a:avLst>
              <a:gd name="adj1" fmla="val -720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2547" name="Rectangle 19"/>
          <p:cNvSpPr>
            <a:spLocks noChangeArrowheads="1"/>
          </p:cNvSpPr>
          <p:nvPr/>
        </p:nvSpPr>
        <p:spPr bwMode="auto">
          <a:xfrm>
            <a:off x="781050" y="2374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cxnSp>
        <p:nvCxnSpPr>
          <p:cNvPr id="22548" name="AutoShape 20"/>
          <p:cNvCxnSpPr>
            <a:cxnSpLocks noChangeShapeType="1"/>
            <a:stCxn id="22536" idx="3"/>
            <a:endCxn id="22547" idx="3"/>
          </p:cNvCxnSpPr>
          <p:nvPr/>
        </p:nvCxnSpPr>
        <p:spPr bwMode="auto">
          <a:xfrm flipH="1" flipV="1">
            <a:off x="1104900" y="2536825"/>
            <a:ext cx="1209675" cy="2884488"/>
          </a:xfrm>
          <a:prstGeom prst="bentConnector3">
            <a:avLst>
              <a:gd name="adj1" fmla="val -18769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2549" name="Text Box 21"/>
          <p:cNvSpPr txBox="1">
            <a:spLocks noChangeArrowheads="1"/>
          </p:cNvSpPr>
          <p:nvPr/>
        </p:nvSpPr>
        <p:spPr bwMode="auto">
          <a:xfrm>
            <a:off x="330200" y="6324600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1</a:t>
            </a:r>
            <a:endParaRPr lang="en-US" altLang="en-US" b="1"/>
          </a:p>
        </p:txBody>
      </p:sp>
      <p:sp>
        <p:nvSpPr>
          <p:cNvPr id="22550" name="AutoShape 22"/>
          <p:cNvSpPr>
            <a:spLocks/>
          </p:cNvSpPr>
          <p:nvPr/>
        </p:nvSpPr>
        <p:spPr bwMode="auto">
          <a:xfrm rot="-5400000">
            <a:off x="1225551" y="5126037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2551" name="Rectangle 23"/>
          <p:cNvSpPr>
            <a:spLocks noChangeArrowheads="1"/>
          </p:cNvSpPr>
          <p:nvPr/>
        </p:nvSpPr>
        <p:spPr bwMode="auto">
          <a:xfrm>
            <a:off x="3121025" y="39814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2552" name="Rectangle 24"/>
          <p:cNvSpPr>
            <a:spLocks noChangeArrowheads="1"/>
          </p:cNvSpPr>
          <p:nvPr/>
        </p:nvSpPr>
        <p:spPr bwMode="auto">
          <a:xfrm>
            <a:off x="3206750" y="40608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2553" name="Rectangle 25"/>
          <p:cNvSpPr>
            <a:spLocks noChangeArrowheads="1"/>
          </p:cNvSpPr>
          <p:nvPr/>
        </p:nvSpPr>
        <p:spPr bwMode="auto">
          <a:xfrm>
            <a:off x="3121025" y="35496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2554" name="Rectangle 26"/>
          <p:cNvSpPr>
            <a:spLocks noChangeArrowheads="1"/>
          </p:cNvSpPr>
          <p:nvPr/>
        </p:nvSpPr>
        <p:spPr bwMode="auto">
          <a:xfrm>
            <a:off x="3206750" y="4460875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X &amp; B &amp; E → Y</a:t>
            </a:r>
          </a:p>
        </p:txBody>
      </p:sp>
      <p:sp>
        <p:nvSpPr>
          <p:cNvPr id="22555" name="Rectangle 27"/>
          <p:cNvSpPr>
            <a:spLocks noChangeArrowheads="1"/>
          </p:cNvSpPr>
          <p:nvPr/>
        </p:nvSpPr>
        <p:spPr bwMode="auto">
          <a:xfrm>
            <a:off x="3206750" y="486251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2556" name="Rectangle 28"/>
          <p:cNvSpPr>
            <a:spLocks noChangeArrowheads="1"/>
          </p:cNvSpPr>
          <p:nvPr/>
        </p:nvSpPr>
        <p:spPr bwMode="auto">
          <a:xfrm>
            <a:off x="3206750" y="526256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2557" name="Rectangle 29"/>
          <p:cNvSpPr>
            <a:spLocks noChangeArrowheads="1"/>
          </p:cNvSpPr>
          <p:nvPr/>
        </p:nvSpPr>
        <p:spPr bwMode="auto">
          <a:xfrm>
            <a:off x="3206750" y="56642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2558" name="Rectangle 30"/>
          <p:cNvSpPr>
            <a:spLocks noChangeArrowheads="1"/>
          </p:cNvSpPr>
          <p:nvPr/>
        </p:nvSpPr>
        <p:spPr bwMode="auto">
          <a:xfrm>
            <a:off x="3121025" y="1905000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2559" name="Rectangle 31"/>
          <p:cNvSpPr>
            <a:spLocks noChangeArrowheads="1"/>
          </p:cNvSpPr>
          <p:nvPr/>
        </p:nvSpPr>
        <p:spPr bwMode="auto">
          <a:xfrm>
            <a:off x="3121025" y="147320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2560" name="Rectangle 32"/>
          <p:cNvSpPr>
            <a:spLocks noChangeArrowheads="1"/>
          </p:cNvSpPr>
          <p:nvPr/>
        </p:nvSpPr>
        <p:spPr bwMode="auto">
          <a:xfrm>
            <a:off x="32131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22561" name="Rectangle 33"/>
          <p:cNvSpPr>
            <a:spLocks noChangeArrowheads="1"/>
          </p:cNvSpPr>
          <p:nvPr/>
        </p:nvSpPr>
        <p:spPr bwMode="auto">
          <a:xfrm>
            <a:off x="4002088" y="19939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B</a:t>
            </a:r>
          </a:p>
        </p:txBody>
      </p:sp>
      <p:sp>
        <p:nvSpPr>
          <p:cNvPr id="22562" name="Rectangle 34"/>
          <p:cNvSpPr>
            <a:spLocks noChangeArrowheads="1"/>
          </p:cNvSpPr>
          <p:nvPr/>
        </p:nvSpPr>
        <p:spPr bwMode="auto">
          <a:xfrm>
            <a:off x="36068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22563" name="Rectangle 35"/>
          <p:cNvSpPr>
            <a:spLocks noChangeArrowheads="1"/>
          </p:cNvSpPr>
          <p:nvPr/>
        </p:nvSpPr>
        <p:spPr bwMode="auto">
          <a:xfrm>
            <a:off x="4395788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2564" name="Rectangle 36"/>
          <p:cNvSpPr>
            <a:spLocks noChangeArrowheads="1"/>
          </p:cNvSpPr>
          <p:nvPr/>
        </p:nvSpPr>
        <p:spPr bwMode="auto">
          <a:xfrm>
            <a:off x="4791075" y="19939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E</a:t>
            </a:r>
          </a:p>
        </p:txBody>
      </p:sp>
      <p:sp>
        <p:nvSpPr>
          <p:cNvPr id="22565" name="Rectangle 37"/>
          <p:cNvSpPr>
            <a:spLocks noChangeArrowheads="1"/>
          </p:cNvSpPr>
          <p:nvPr/>
        </p:nvSpPr>
        <p:spPr bwMode="auto">
          <a:xfrm>
            <a:off x="3209925" y="237331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X</a:t>
            </a:r>
          </a:p>
        </p:txBody>
      </p:sp>
      <p:sp>
        <p:nvSpPr>
          <p:cNvPr id="22566" name="Rectangle 38"/>
          <p:cNvSpPr>
            <a:spLocks noChangeArrowheads="1"/>
          </p:cNvSpPr>
          <p:nvPr/>
        </p:nvSpPr>
        <p:spPr bwMode="auto">
          <a:xfrm>
            <a:off x="3605213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sp>
        <p:nvSpPr>
          <p:cNvPr id="22567" name="Text Box 39"/>
          <p:cNvSpPr txBox="1">
            <a:spLocks noChangeArrowheads="1"/>
          </p:cNvSpPr>
          <p:nvPr/>
        </p:nvSpPr>
        <p:spPr bwMode="auto">
          <a:xfrm>
            <a:off x="3154363" y="6327775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2</a:t>
            </a:r>
            <a:endParaRPr lang="en-US" altLang="en-US" b="1"/>
          </a:p>
        </p:txBody>
      </p:sp>
      <p:sp>
        <p:nvSpPr>
          <p:cNvPr id="22568" name="AutoShape 40"/>
          <p:cNvSpPr>
            <a:spLocks/>
          </p:cNvSpPr>
          <p:nvPr/>
        </p:nvSpPr>
        <p:spPr bwMode="auto">
          <a:xfrm rot="-5400000">
            <a:off x="4049713" y="5129212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2569" name="Rectangle 41"/>
          <p:cNvSpPr>
            <a:spLocks noChangeArrowheads="1"/>
          </p:cNvSpPr>
          <p:nvPr/>
        </p:nvSpPr>
        <p:spPr bwMode="auto">
          <a:xfrm>
            <a:off x="4016375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Y</a:t>
            </a:r>
          </a:p>
        </p:txBody>
      </p:sp>
      <p:cxnSp>
        <p:nvCxnSpPr>
          <p:cNvPr id="22570" name="AutoShape 42"/>
          <p:cNvCxnSpPr>
            <a:cxnSpLocks noChangeShapeType="1"/>
            <a:stCxn id="22554" idx="3"/>
            <a:endCxn id="22569" idx="3"/>
          </p:cNvCxnSpPr>
          <p:nvPr/>
        </p:nvCxnSpPr>
        <p:spPr bwMode="auto">
          <a:xfrm flipH="1" flipV="1">
            <a:off x="4340225" y="2535238"/>
            <a:ext cx="798513" cy="2087562"/>
          </a:xfrm>
          <a:prstGeom prst="bentConnector3">
            <a:avLst>
              <a:gd name="adj1" fmla="val -28431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2571" name="Rectangle 43"/>
          <p:cNvSpPr>
            <a:spLocks noChangeArrowheads="1"/>
          </p:cNvSpPr>
          <p:nvPr/>
        </p:nvSpPr>
        <p:spPr bwMode="auto">
          <a:xfrm>
            <a:off x="613410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2572" name="Rectangle 44"/>
          <p:cNvSpPr>
            <a:spLocks noChangeArrowheads="1"/>
          </p:cNvSpPr>
          <p:nvPr/>
        </p:nvSpPr>
        <p:spPr bwMode="auto">
          <a:xfrm>
            <a:off x="6219825" y="40782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2573" name="Rectangle 45"/>
          <p:cNvSpPr>
            <a:spLocks noChangeArrowheads="1"/>
          </p:cNvSpPr>
          <p:nvPr/>
        </p:nvSpPr>
        <p:spPr bwMode="auto">
          <a:xfrm>
            <a:off x="613410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2574" name="Rectangle 46"/>
          <p:cNvSpPr>
            <a:spLocks noChangeArrowheads="1"/>
          </p:cNvSpPr>
          <p:nvPr/>
        </p:nvSpPr>
        <p:spPr bwMode="auto">
          <a:xfrm>
            <a:off x="6219825" y="4478338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2575" name="Rectangle 47"/>
          <p:cNvSpPr>
            <a:spLocks noChangeArrowheads="1"/>
          </p:cNvSpPr>
          <p:nvPr/>
        </p:nvSpPr>
        <p:spPr bwMode="auto">
          <a:xfrm>
            <a:off x="6219825" y="4879975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2576" name="Rectangle 48"/>
          <p:cNvSpPr>
            <a:spLocks noChangeArrowheads="1"/>
          </p:cNvSpPr>
          <p:nvPr/>
        </p:nvSpPr>
        <p:spPr bwMode="auto">
          <a:xfrm>
            <a:off x="6219825" y="5280025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2577" name="Rectangle 49"/>
          <p:cNvSpPr>
            <a:spLocks noChangeArrowheads="1"/>
          </p:cNvSpPr>
          <p:nvPr/>
        </p:nvSpPr>
        <p:spPr bwMode="auto">
          <a:xfrm>
            <a:off x="621982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2578" name="Rectangle 50"/>
          <p:cNvSpPr>
            <a:spLocks noChangeArrowheads="1"/>
          </p:cNvSpPr>
          <p:nvPr/>
        </p:nvSpPr>
        <p:spPr bwMode="auto">
          <a:xfrm>
            <a:off x="6134100" y="1922463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2579" name="Rectangle 51"/>
          <p:cNvSpPr>
            <a:spLocks noChangeArrowheads="1"/>
          </p:cNvSpPr>
          <p:nvPr/>
        </p:nvSpPr>
        <p:spPr bwMode="auto">
          <a:xfrm>
            <a:off x="6134100" y="149066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2580" name="Rectangle 52"/>
          <p:cNvSpPr>
            <a:spLocks noChangeArrowheads="1"/>
          </p:cNvSpPr>
          <p:nvPr/>
        </p:nvSpPr>
        <p:spPr bwMode="auto">
          <a:xfrm>
            <a:off x="622617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22581" name="Rectangle 53"/>
          <p:cNvSpPr>
            <a:spLocks noChangeArrowheads="1"/>
          </p:cNvSpPr>
          <p:nvPr/>
        </p:nvSpPr>
        <p:spPr bwMode="auto">
          <a:xfrm>
            <a:off x="7015163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22582" name="Rectangle 54"/>
          <p:cNvSpPr>
            <a:spLocks noChangeArrowheads="1"/>
          </p:cNvSpPr>
          <p:nvPr/>
        </p:nvSpPr>
        <p:spPr bwMode="auto">
          <a:xfrm>
            <a:off x="661987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22583" name="Rectangle 55"/>
          <p:cNvSpPr>
            <a:spLocks noChangeArrowheads="1"/>
          </p:cNvSpPr>
          <p:nvPr/>
        </p:nvSpPr>
        <p:spPr bwMode="auto">
          <a:xfrm>
            <a:off x="7408863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2584" name="Rectangle 56"/>
          <p:cNvSpPr>
            <a:spLocks noChangeArrowheads="1"/>
          </p:cNvSpPr>
          <p:nvPr/>
        </p:nvSpPr>
        <p:spPr bwMode="auto">
          <a:xfrm>
            <a:off x="7804150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22585" name="Rectangle 57"/>
          <p:cNvSpPr>
            <a:spLocks noChangeArrowheads="1"/>
          </p:cNvSpPr>
          <p:nvPr/>
        </p:nvSpPr>
        <p:spPr bwMode="auto">
          <a:xfrm>
            <a:off x="6223000" y="239077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sp>
        <p:nvSpPr>
          <p:cNvPr id="22586" name="Rectangle 58"/>
          <p:cNvSpPr>
            <a:spLocks noChangeArrowheads="1"/>
          </p:cNvSpPr>
          <p:nvPr/>
        </p:nvSpPr>
        <p:spPr bwMode="auto">
          <a:xfrm>
            <a:off x="6618288" y="239077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sp>
        <p:nvSpPr>
          <p:cNvPr id="22587" name="Text Box 59"/>
          <p:cNvSpPr txBox="1">
            <a:spLocks noChangeArrowheads="1"/>
          </p:cNvSpPr>
          <p:nvPr/>
        </p:nvSpPr>
        <p:spPr bwMode="auto">
          <a:xfrm>
            <a:off x="6167438" y="6345238"/>
            <a:ext cx="20637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3</a:t>
            </a:r>
            <a:endParaRPr lang="en-US" altLang="en-US" b="1"/>
          </a:p>
        </p:txBody>
      </p:sp>
      <p:sp>
        <p:nvSpPr>
          <p:cNvPr id="22588" name="AutoShape 60"/>
          <p:cNvSpPr>
            <a:spLocks/>
          </p:cNvSpPr>
          <p:nvPr/>
        </p:nvSpPr>
        <p:spPr bwMode="auto">
          <a:xfrm rot="-5400000">
            <a:off x="7062788" y="5146675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2589" name="Rectangle 61"/>
          <p:cNvSpPr>
            <a:spLocks noChangeArrowheads="1"/>
          </p:cNvSpPr>
          <p:nvPr/>
        </p:nvSpPr>
        <p:spPr bwMode="auto">
          <a:xfrm>
            <a:off x="7029450" y="239077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Forward Chaining Example</a:t>
            </a:r>
            <a:endParaRPr lang="en-US" altLang="en-US" smtClean="0"/>
          </a:p>
        </p:txBody>
      </p:sp>
      <p:sp>
        <p:nvSpPr>
          <p:cNvPr id="23555" name="Rectangle 3"/>
          <p:cNvSpPr>
            <a:spLocks noChangeArrowheads="1"/>
          </p:cNvSpPr>
          <p:nvPr/>
        </p:nvSpPr>
        <p:spPr bwMode="auto">
          <a:xfrm>
            <a:off x="296863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382588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3557" name="Rectangle 5"/>
          <p:cNvSpPr>
            <a:spLocks noChangeArrowheads="1"/>
          </p:cNvSpPr>
          <p:nvPr/>
        </p:nvSpPr>
        <p:spPr bwMode="auto">
          <a:xfrm>
            <a:off x="296863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3558" name="Rectangle 6"/>
          <p:cNvSpPr>
            <a:spLocks noChangeArrowheads="1"/>
          </p:cNvSpPr>
          <p:nvPr/>
        </p:nvSpPr>
        <p:spPr bwMode="auto">
          <a:xfrm>
            <a:off x="382588" y="445770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3559" name="Rectangle 7"/>
          <p:cNvSpPr>
            <a:spLocks noChangeArrowheads="1"/>
          </p:cNvSpPr>
          <p:nvPr/>
        </p:nvSpPr>
        <p:spPr bwMode="auto">
          <a:xfrm>
            <a:off x="382588" y="485933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23560" name="Rectangle 8"/>
          <p:cNvSpPr>
            <a:spLocks noChangeArrowheads="1"/>
          </p:cNvSpPr>
          <p:nvPr/>
        </p:nvSpPr>
        <p:spPr bwMode="auto">
          <a:xfrm>
            <a:off x="382588" y="525938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C → L</a:t>
            </a:r>
          </a:p>
        </p:txBody>
      </p:sp>
      <p:sp>
        <p:nvSpPr>
          <p:cNvPr id="23561" name="Rectangle 9"/>
          <p:cNvSpPr>
            <a:spLocks noChangeArrowheads="1"/>
          </p:cNvSpPr>
          <p:nvPr/>
        </p:nvSpPr>
        <p:spPr bwMode="auto">
          <a:xfrm>
            <a:off x="382588" y="5661025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3562" name="Rectangle 10"/>
          <p:cNvSpPr>
            <a:spLocks noChangeArrowheads="1"/>
          </p:cNvSpPr>
          <p:nvPr/>
        </p:nvSpPr>
        <p:spPr bwMode="auto">
          <a:xfrm>
            <a:off x="296863" y="1901825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3563" name="Rectangle 11"/>
          <p:cNvSpPr>
            <a:spLocks noChangeArrowheads="1"/>
          </p:cNvSpPr>
          <p:nvPr/>
        </p:nvSpPr>
        <p:spPr bwMode="auto">
          <a:xfrm>
            <a:off x="296863" y="147002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3564" name="Rectangle 12"/>
          <p:cNvSpPr>
            <a:spLocks noChangeArrowheads="1"/>
          </p:cNvSpPr>
          <p:nvPr/>
        </p:nvSpPr>
        <p:spPr bwMode="auto">
          <a:xfrm>
            <a:off x="3889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11779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23566" name="Rectangle 14"/>
          <p:cNvSpPr>
            <a:spLocks noChangeArrowheads="1"/>
          </p:cNvSpPr>
          <p:nvPr/>
        </p:nvSpPr>
        <p:spPr bwMode="auto">
          <a:xfrm>
            <a:off x="7826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C</a:t>
            </a:r>
          </a:p>
        </p:txBody>
      </p:sp>
      <p:sp>
        <p:nvSpPr>
          <p:cNvPr id="23567" name="Rectangle 15"/>
          <p:cNvSpPr>
            <a:spLocks noChangeArrowheads="1"/>
          </p:cNvSpPr>
          <p:nvPr/>
        </p:nvSpPr>
        <p:spPr bwMode="auto">
          <a:xfrm>
            <a:off x="15716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3568" name="Rectangle 16"/>
          <p:cNvSpPr>
            <a:spLocks noChangeArrowheads="1"/>
          </p:cNvSpPr>
          <p:nvPr/>
        </p:nvSpPr>
        <p:spPr bwMode="auto">
          <a:xfrm>
            <a:off x="1966913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23569" name="Rectangle 17"/>
          <p:cNvSpPr>
            <a:spLocks noChangeArrowheads="1"/>
          </p:cNvSpPr>
          <p:nvPr/>
        </p:nvSpPr>
        <p:spPr bwMode="auto">
          <a:xfrm>
            <a:off x="385763" y="2370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cxnSp>
        <p:nvCxnSpPr>
          <p:cNvPr id="23570" name="AutoShape 18"/>
          <p:cNvCxnSpPr>
            <a:cxnSpLocks noChangeShapeType="1"/>
            <a:stCxn id="23559" idx="1"/>
            <a:endCxn id="23569" idx="1"/>
          </p:cNvCxnSpPr>
          <p:nvPr/>
        </p:nvCxnSpPr>
        <p:spPr bwMode="auto">
          <a:xfrm rot="10800000" flipH="1">
            <a:off x="382588" y="2532063"/>
            <a:ext cx="3175" cy="2489200"/>
          </a:xfrm>
          <a:prstGeom prst="bentConnector3">
            <a:avLst>
              <a:gd name="adj1" fmla="val -720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3571" name="Rectangle 19"/>
          <p:cNvSpPr>
            <a:spLocks noChangeArrowheads="1"/>
          </p:cNvSpPr>
          <p:nvPr/>
        </p:nvSpPr>
        <p:spPr bwMode="auto">
          <a:xfrm>
            <a:off x="781050" y="2374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cxnSp>
        <p:nvCxnSpPr>
          <p:cNvPr id="23572" name="AutoShape 20"/>
          <p:cNvCxnSpPr>
            <a:cxnSpLocks noChangeShapeType="1"/>
            <a:stCxn id="23560" idx="3"/>
            <a:endCxn id="23571" idx="3"/>
          </p:cNvCxnSpPr>
          <p:nvPr/>
        </p:nvCxnSpPr>
        <p:spPr bwMode="auto">
          <a:xfrm flipH="1" flipV="1">
            <a:off x="1104900" y="2536825"/>
            <a:ext cx="1209675" cy="2884488"/>
          </a:xfrm>
          <a:prstGeom prst="bentConnector3">
            <a:avLst>
              <a:gd name="adj1" fmla="val -18769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3573" name="Text Box 21"/>
          <p:cNvSpPr txBox="1">
            <a:spLocks noChangeArrowheads="1"/>
          </p:cNvSpPr>
          <p:nvPr/>
        </p:nvSpPr>
        <p:spPr bwMode="auto">
          <a:xfrm>
            <a:off x="330200" y="6324600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1</a:t>
            </a:r>
            <a:endParaRPr lang="en-US" altLang="en-US" b="1"/>
          </a:p>
        </p:txBody>
      </p:sp>
      <p:sp>
        <p:nvSpPr>
          <p:cNvPr id="23574" name="AutoShape 22"/>
          <p:cNvSpPr>
            <a:spLocks/>
          </p:cNvSpPr>
          <p:nvPr/>
        </p:nvSpPr>
        <p:spPr bwMode="auto">
          <a:xfrm rot="-5400000">
            <a:off x="1225551" y="5126037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3575" name="Rectangle 23"/>
          <p:cNvSpPr>
            <a:spLocks noChangeArrowheads="1"/>
          </p:cNvSpPr>
          <p:nvPr/>
        </p:nvSpPr>
        <p:spPr bwMode="auto">
          <a:xfrm>
            <a:off x="3121025" y="39814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3576" name="Rectangle 24"/>
          <p:cNvSpPr>
            <a:spLocks noChangeArrowheads="1"/>
          </p:cNvSpPr>
          <p:nvPr/>
        </p:nvSpPr>
        <p:spPr bwMode="auto">
          <a:xfrm>
            <a:off x="3206750" y="40608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3577" name="Rectangle 25"/>
          <p:cNvSpPr>
            <a:spLocks noChangeArrowheads="1"/>
          </p:cNvSpPr>
          <p:nvPr/>
        </p:nvSpPr>
        <p:spPr bwMode="auto">
          <a:xfrm>
            <a:off x="3121025" y="35496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3578" name="Rectangle 26"/>
          <p:cNvSpPr>
            <a:spLocks noChangeArrowheads="1"/>
          </p:cNvSpPr>
          <p:nvPr/>
        </p:nvSpPr>
        <p:spPr bwMode="auto">
          <a:xfrm>
            <a:off x="3206750" y="4460875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X &amp; B &amp; E → Y</a:t>
            </a:r>
          </a:p>
        </p:txBody>
      </p:sp>
      <p:sp>
        <p:nvSpPr>
          <p:cNvPr id="23579" name="Rectangle 27"/>
          <p:cNvSpPr>
            <a:spLocks noChangeArrowheads="1"/>
          </p:cNvSpPr>
          <p:nvPr/>
        </p:nvSpPr>
        <p:spPr bwMode="auto">
          <a:xfrm>
            <a:off x="3206750" y="486251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3580" name="Rectangle 28"/>
          <p:cNvSpPr>
            <a:spLocks noChangeArrowheads="1"/>
          </p:cNvSpPr>
          <p:nvPr/>
        </p:nvSpPr>
        <p:spPr bwMode="auto">
          <a:xfrm>
            <a:off x="3206750" y="526256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3581" name="Rectangle 29"/>
          <p:cNvSpPr>
            <a:spLocks noChangeArrowheads="1"/>
          </p:cNvSpPr>
          <p:nvPr/>
        </p:nvSpPr>
        <p:spPr bwMode="auto">
          <a:xfrm>
            <a:off x="3206750" y="56642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3582" name="Rectangle 30"/>
          <p:cNvSpPr>
            <a:spLocks noChangeArrowheads="1"/>
          </p:cNvSpPr>
          <p:nvPr/>
        </p:nvSpPr>
        <p:spPr bwMode="auto">
          <a:xfrm>
            <a:off x="3121025" y="1905000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3583" name="Rectangle 31"/>
          <p:cNvSpPr>
            <a:spLocks noChangeArrowheads="1"/>
          </p:cNvSpPr>
          <p:nvPr/>
        </p:nvSpPr>
        <p:spPr bwMode="auto">
          <a:xfrm>
            <a:off x="3121025" y="147320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3584" name="Rectangle 32"/>
          <p:cNvSpPr>
            <a:spLocks noChangeArrowheads="1"/>
          </p:cNvSpPr>
          <p:nvPr/>
        </p:nvSpPr>
        <p:spPr bwMode="auto">
          <a:xfrm>
            <a:off x="32131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23585" name="Rectangle 33"/>
          <p:cNvSpPr>
            <a:spLocks noChangeArrowheads="1"/>
          </p:cNvSpPr>
          <p:nvPr/>
        </p:nvSpPr>
        <p:spPr bwMode="auto">
          <a:xfrm>
            <a:off x="4002088" y="19939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B</a:t>
            </a:r>
          </a:p>
        </p:txBody>
      </p:sp>
      <p:sp>
        <p:nvSpPr>
          <p:cNvPr id="23586" name="Rectangle 34"/>
          <p:cNvSpPr>
            <a:spLocks noChangeArrowheads="1"/>
          </p:cNvSpPr>
          <p:nvPr/>
        </p:nvSpPr>
        <p:spPr bwMode="auto">
          <a:xfrm>
            <a:off x="36068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23587" name="Rectangle 35"/>
          <p:cNvSpPr>
            <a:spLocks noChangeArrowheads="1"/>
          </p:cNvSpPr>
          <p:nvPr/>
        </p:nvSpPr>
        <p:spPr bwMode="auto">
          <a:xfrm>
            <a:off x="4395788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3588" name="Rectangle 36"/>
          <p:cNvSpPr>
            <a:spLocks noChangeArrowheads="1"/>
          </p:cNvSpPr>
          <p:nvPr/>
        </p:nvSpPr>
        <p:spPr bwMode="auto">
          <a:xfrm>
            <a:off x="4791075" y="19939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E</a:t>
            </a:r>
          </a:p>
        </p:txBody>
      </p:sp>
      <p:sp>
        <p:nvSpPr>
          <p:cNvPr id="23589" name="Rectangle 37"/>
          <p:cNvSpPr>
            <a:spLocks noChangeArrowheads="1"/>
          </p:cNvSpPr>
          <p:nvPr/>
        </p:nvSpPr>
        <p:spPr bwMode="auto">
          <a:xfrm>
            <a:off x="3209925" y="237331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X</a:t>
            </a:r>
          </a:p>
        </p:txBody>
      </p:sp>
      <p:sp>
        <p:nvSpPr>
          <p:cNvPr id="23590" name="Rectangle 38"/>
          <p:cNvSpPr>
            <a:spLocks noChangeArrowheads="1"/>
          </p:cNvSpPr>
          <p:nvPr/>
        </p:nvSpPr>
        <p:spPr bwMode="auto">
          <a:xfrm>
            <a:off x="3605213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sp>
        <p:nvSpPr>
          <p:cNvPr id="23591" name="Text Box 39"/>
          <p:cNvSpPr txBox="1">
            <a:spLocks noChangeArrowheads="1"/>
          </p:cNvSpPr>
          <p:nvPr/>
        </p:nvSpPr>
        <p:spPr bwMode="auto">
          <a:xfrm>
            <a:off x="3154363" y="6327775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2</a:t>
            </a:r>
            <a:endParaRPr lang="en-US" altLang="en-US" b="1"/>
          </a:p>
        </p:txBody>
      </p:sp>
      <p:sp>
        <p:nvSpPr>
          <p:cNvPr id="23592" name="AutoShape 40"/>
          <p:cNvSpPr>
            <a:spLocks/>
          </p:cNvSpPr>
          <p:nvPr/>
        </p:nvSpPr>
        <p:spPr bwMode="auto">
          <a:xfrm rot="-5400000">
            <a:off x="4049713" y="5129212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3593" name="Rectangle 41"/>
          <p:cNvSpPr>
            <a:spLocks noChangeArrowheads="1"/>
          </p:cNvSpPr>
          <p:nvPr/>
        </p:nvSpPr>
        <p:spPr bwMode="auto">
          <a:xfrm>
            <a:off x="4016375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Y</a:t>
            </a:r>
          </a:p>
        </p:txBody>
      </p:sp>
      <p:cxnSp>
        <p:nvCxnSpPr>
          <p:cNvPr id="23594" name="AutoShape 42"/>
          <p:cNvCxnSpPr>
            <a:cxnSpLocks noChangeShapeType="1"/>
            <a:stCxn id="23578" idx="3"/>
            <a:endCxn id="23593" idx="3"/>
          </p:cNvCxnSpPr>
          <p:nvPr/>
        </p:nvCxnSpPr>
        <p:spPr bwMode="auto">
          <a:xfrm flipH="1" flipV="1">
            <a:off x="4340225" y="2535238"/>
            <a:ext cx="798513" cy="2087562"/>
          </a:xfrm>
          <a:prstGeom prst="bentConnector3">
            <a:avLst>
              <a:gd name="adj1" fmla="val -28431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3595" name="Rectangle 43"/>
          <p:cNvSpPr>
            <a:spLocks noChangeArrowheads="1"/>
          </p:cNvSpPr>
          <p:nvPr/>
        </p:nvSpPr>
        <p:spPr bwMode="auto">
          <a:xfrm>
            <a:off x="613410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3596" name="Rectangle 44"/>
          <p:cNvSpPr>
            <a:spLocks noChangeArrowheads="1"/>
          </p:cNvSpPr>
          <p:nvPr/>
        </p:nvSpPr>
        <p:spPr bwMode="auto">
          <a:xfrm>
            <a:off x="6219825" y="4078288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Y &amp; D → Z</a:t>
            </a:r>
          </a:p>
        </p:txBody>
      </p:sp>
      <p:sp>
        <p:nvSpPr>
          <p:cNvPr id="23597" name="Rectangle 45"/>
          <p:cNvSpPr>
            <a:spLocks noChangeArrowheads="1"/>
          </p:cNvSpPr>
          <p:nvPr/>
        </p:nvSpPr>
        <p:spPr bwMode="auto">
          <a:xfrm>
            <a:off x="613410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3598" name="Rectangle 46"/>
          <p:cNvSpPr>
            <a:spLocks noChangeArrowheads="1"/>
          </p:cNvSpPr>
          <p:nvPr/>
        </p:nvSpPr>
        <p:spPr bwMode="auto">
          <a:xfrm>
            <a:off x="6219825" y="4478338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3599" name="Rectangle 47"/>
          <p:cNvSpPr>
            <a:spLocks noChangeArrowheads="1"/>
          </p:cNvSpPr>
          <p:nvPr/>
        </p:nvSpPr>
        <p:spPr bwMode="auto">
          <a:xfrm>
            <a:off x="6219825" y="4879975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3600" name="Rectangle 48"/>
          <p:cNvSpPr>
            <a:spLocks noChangeArrowheads="1"/>
          </p:cNvSpPr>
          <p:nvPr/>
        </p:nvSpPr>
        <p:spPr bwMode="auto">
          <a:xfrm>
            <a:off x="6219825" y="5280025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3601" name="Rectangle 49"/>
          <p:cNvSpPr>
            <a:spLocks noChangeArrowheads="1"/>
          </p:cNvSpPr>
          <p:nvPr/>
        </p:nvSpPr>
        <p:spPr bwMode="auto">
          <a:xfrm>
            <a:off x="621982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3602" name="Rectangle 50"/>
          <p:cNvSpPr>
            <a:spLocks noChangeArrowheads="1"/>
          </p:cNvSpPr>
          <p:nvPr/>
        </p:nvSpPr>
        <p:spPr bwMode="auto">
          <a:xfrm>
            <a:off x="6134100" y="1922463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3603" name="Rectangle 51"/>
          <p:cNvSpPr>
            <a:spLocks noChangeArrowheads="1"/>
          </p:cNvSpPr>
          <p:nvPr/>
        </p:nvSpPr>
        <p:spPr bwMode="auto">
          <a:xfrm>
            <a:off x="6134100" y="149066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3604" name="Rectangle 52"/>
          <p:cNvSpPr>
            <a:spLocks noChangeArrowheads="1"/>
          </p:cNvSpPr>
          <p:nvPr/>
        </p:nvSpPr>
        <p:spPr bwMode="auto">
          <a:xfrm>
            <a:off x="622617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23605" name="Rectangle 53"/>
          <p:cNvSpPr>
            <a:spLocks noChangeArrowheads="1"/>
          </p:cNvSpPr>
          <p:nvPr/>
        </p:nvSpPr>
        <p:spPr bwMode="auto">
          <a:xfrm>
            <a:off x="7015163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23606" name="Rectangle 54"/>
          <p:cNvSpPr>
            <a:spLocks noChangeArrowheads="1"/>
          </p:cNvSpPr>
          <p:nvPr/>
        </p:nvSpPr>
        <p:spPr bwMode="auto">
          <a:xfrm>
            <a:off x="661987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23607" name="Rectangle 55"/>
          <p:cNvSpPr>
            <a:spLocks noChangeArrowheads="1"/>
          </p:cNvSpPr>
          <p:nvPr/>
        </p:nvSpPr>
        <p:spPr bwMode="auto">
          <a:xfrm>
            <a:off x="7408863" y="20113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D</a:t>
            </a:r>
          </a:p>
        </p:txBody>
      </p:sp>
      <p:sp>
        <p:nvSpPr>
          <p:cNvPr id="23608" name="Rectangle 56"/>
          <p:cNvSpPr>
            <a:spLocks noChangeArrowheads="1"/>
          </p:cNvSpPr>
          <p:nvPr/>
        </p:nvSpPr>
        <p:spPr bwMode="auto">
          <a:xfrm>
            <a:off x="7804150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23609" name="Rectangle 57"/>
          <p:cNvSpPr>
            <a:spLocks noChangeArrowheads="1"/>
          </p:cNvSpPr>
          <p:nvPr/>
        </p:nvSpPr>
        <p:spPr bwMode="auto">
          <a:xfrm>
            <a:off x="6223000" y="239077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sp>
        <p:nvSpPr>
          <p:cNvPr id="23610" name="Rectangle 58"/>
          <p:cNvSpPr>
            <a:spLocks noChangeArrowheads="1"/>
          </p:cNvSpPr>
          <p:nvPr/>
        </p:nvSpPr>
        <p:spPr bwMode="auto">
          <a:xfrm>
            <a:off x="6618288" y="239077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sp>
        <p:nvSpPr>
          <p:cNvPr id="23611" name="Text Box 59"/>
          <p:cNvSpPr txBox="1">
            <a:spLocks noChangeArrowheads="1"/>
          </p:cNvSpPr>
          <p:nvPr/>
        </p:nvSpPr>
        <p:spPr bwMode="auto">
          <a:xfrm>
            <a:off x="6167438" y="6345238"/>
            <a:ext cx="20637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3</a:t>
            </a:r>
            <a:endParaRPr lang="en-US" altLang="en-US" b="1"/>
          </a:p>
        </p:txBody>
      </p:sp>
      <p:sp>
        <p:nvSpPr>
          <p:cNvPr id="23612" name="AutoShape 60"/>
          <p:cNvSpPr>
            <a:spLocks/>
          </p:cNvSpPr>
          <p:nvPr/>
        </p:nvSpPr>
        <p:spPr bwMode="auto">
          <a:xfrm rot="-5400000">
            <a:off x="7062788" y="5146675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3613" name="Rectangle 61"/>
          <p:cNvSpPr>
            <a:spLocks noChangeArrowheads="1"/>
          </p:cNvSpPr>
          <p:nvPr/>
        </p:nvSpPr>
        <p:spPr bwMode="auto">
          <a:xfrm>
            <a:off x="7029450" y="239077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Y</a:t>
            </a:r>
          </a:p>
        </p:txBody>
      </p:sp>
      <p:sp>
        <p:nvSpPr>
          <p:cNvPr id="480318" name="Rectangle 62"/>
          <p:cNvSpPr>
            <a:spLocks noChangeArrowheads="1"/>
          </p:cNvSpPr>
          <p:nvPr/>
        </p:nvSpPr>
        <p:spPr bwMode="auto">
          <a:xfrm>
            <a:off x="7437438" y="239395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Z</a:t>
            </a:r>
          </a:p>
        </p:txBody>
      </p:sp>
      <p:cxnSp>
        <p:nvCxnSpPr>
          <p:cNvPr id="480319" name="AutoShape 63"/>
          <p:cNvCxnSpPr>
            <a:cxnSpLocks noChangeShapeType="1"/>
            <a:stCxn id="23596" idx="3"/>
            <a:endCxn id="480318" idx="3"/>
          </p:cNvCxnSpPr>
          <p:nvPr/>
        </p:nvCxnSpPr>
        <p:spPr bwMode="auto">
          <a:xfrm flipH="1" flipV="1">
            <a:off x="7761288" y="2555875"/>
            <a:ext cx="390525" cy="1684338"/>
          </a:xfrm>
          <a:prstGeom prst="bentConnector3">
            <a:avLst>
              <a:gd name="adj1" fmla="val -5813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0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0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0318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Forward Chaining Example</a:t>
            </a:r>
            <a:endParaRPr lang="en-US" altLang="en-US" smtClean="0"/>
          </a:p>
        </p:txBody>
      </p:sp>
      <p:sp>
        <p:nvSpPr>
          <p:cNvPr id="24579" name="Rectangle 3"/>
          <p:cNvSpPr>
            <a:spLocks noChangeArrowheads="1"/>
          </p:cNvSpPr>
          <p:nvPr/>
        </p:nvSpPr>
        <p:spPr bwMode="auto">
          <a:xfrm>
            <a:off x="296863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382588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4581" name="Rectangle 5"/>
          <p:cNvSpPr>
            <a:spLocks noChangeArrowheads="1"/>
          </p:cNvSpPr>
          <p:nvPr/>
        </p:nvSpPr>
        <p:spPr bwMode="auto">
          <a:xfrm>
            <a:off x="296863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4582" name="Rectangle 6"/>
          <p:cNvSpPr>
            <a:spLocks noChangeArrowheads="1"/>
          </p:cNvSpPr>
          <p:nvPr/>
        </p:nvSpPr>
        <p:spPr bwMode="auto">
          <a:xfrm>
            <a:off x="382588" y="445770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4583" name="Rectangle 7"/>
          <p:cNvSpPr>
            <a:spLocks noChangeArrowheads="1"/>
          </p:cNvSpPr>
          <p:nvPr/>
        </p:nvSpPr>
        <p:spPr bwMode="auto">
          <a:xfrm>
            <a:off x="382588" y="485933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24584" name="Rectangle 8"/>
          <p:cNvSpPr>
            <a:spLocks noChangeArrowheads="1"/>
          </p:cNvSpPr>
          <p:nvPr/>
        </p:nvSpPr>
        <p:spPr bwMode="auto">
          <a:xfrm>
            <a:off x="382588" y="5259388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C → L</a:t>
            </a:r>
          </a:p>
        </p:txBody>
      </p:sp>
      <p:sp>
        <p:nvSpPr>
          <p:cNvPr id="24585" name="Rectangle 9"/>
          <p:cNvSpPr>
            <a:spLocks noChangeArrowheads="1"/>
          </p:cNvSpPr>
          <p:nvPr/>
        </p:nvSpPr>
        <p:spPr bwMode="auto">
          <a:xfrm>
            <a:off x="382588" y="5661025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4586" name="Rectangle 10"/>
          <p:cNvSpPr>
            <a:spLocks noChangeArrowheads="1"/>
          </p:cNvSpPr>
          <p:nvPr/>
        </p:nvSpPr>
        <p:spPr bwMode="auto">
          <a:xfrm>
            <a:off x="296863" y="1901825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4587" name="Rectangle 11"/>
          <p:cNvSpPr>
            <a:spLocks noChangeArrowheads="1"/>
          </p:cNvSpPr>
          <p:nvPr/>
        </p:nvSpPr>
        <p:spPr bwMode="auto">
          <a:xfrm>
            <a:off x="296863" y="147002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4588" name="Rectangle 12"/>
          <p:cNvSpPr>
            <a:spLocks noChangeArrowheads="1"/>
          </p:cNvSpPr>
          <p:nvPr/>
        </p:nvSpPr>
        <p:spPr bwMode="auto">
          <a:xfrm>
            <a:off x="3889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24589" name="Rectangle 13"/>
          <p:cNvSpPr>
            <a:spLocks noChangeArrowheads="1"/>
          </p:cNvSpPr>
          <p:nvPr/>
        </p:nvSpPr>
        <p:spPr bwMode="auto">
          <a:xfrm>
            <a:off x="11779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24590" name="Rectangle 14"/>
          <p:cNvSpPr>
            <a:spLocks noChangeArrowheads="1"/>
          </p:cNvSpPr>
          <p:nvPr/>
        </p:nvSpPr>
        <p:spPr bwMode="auto">
          <a:xfrm>
            <a:off x="782638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C</a:t>
            </a:r>
          </a:p>
        </p:txBody>
      </p:sp>
      <p:sp>
        <p:nvSpPr>
          <p:cNvPr id="24591" name="Rectangle 15"/>
          <p:cNvSpPr>
            <a:spLocks noChangeArrowheads="1"/>
          </p:cNvSpPr>
          <p:nvPr/>
        </p:nvSpPr>
        <p:spPr bwMode="auto">
          <a:xfrm>
            <a:off x="157162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4592" name="Rectangle 16"/>
          <p:cNvSpPr>
            <a:spLocks noChangeArrowheads="1"/>
          </p:cNvSpPr>
          <p:nvPr/>
        </p:nvSpPr>
        <p:spPr bwMode="auto">
          <a:xfrm>
            <a:off x="1966913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24593" name="Rectangle 17"/>
          <p:cNvSpPr>
            <a:spLocks noChangeArrowheads="1"/>
          </p:cNvSpPr>
          <p:nvPr/>
        </p:nvSpPr>
        <p:spPr bwMode="auto">
          <a:xfrm>
            <a:off x="385763" y="2370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cxnSp>
        <p:nvCxnSpPr>
          <p:cNvPr id="24594" name="AutoShape 18"/>
          <p:cNvCxnSpPr>
            <a:cxnSpLocks noChangeShapeType="1"/>
            <a:stCxn id="24583" idx="1"/>
            <a:endCxn id="24593" idx="1"/>
          </p:cNvCxnSpPr>
          <p:nvPr/>
        </p:nvCxnSpPr>
        <p:spPr bwMode="auto">
          <a:xfrm rot="10800000" flipH="1">
            <a:off x="382588" y="2532063"/>
            <a:ext cx="3175" cy="2489200"/>
          </a:xfrm>
          <a:prstGeom prst="bentConnector3">
            <a:avLst>
              <a:gd name="adj1" fmla="val -720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4595" name="Rectangle 19"/>
          <p:cNvSpPr>
            <a:spLocks noChangeArrowheads="1"/>
          </p:cNvSpPr>
          <p:nvPr/>
        </p:nvSpPr>
        <p:spPr bwMode="auto">
          <a:xfrm>
            <a:off x="781050" y="2374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cxnSp>
        <p:nvCxnSpPr>
          <p:cNvPr id="24596" name="AutoShape 20"/>
          <p:cNvCxnSpPr>
            <a:cxnSpLocks noChangeShapeType="1"/>
            <a:stCxn id="24584" idx="3"/>
            <a:endCxn id="24595" idx="3"/>
          </p:cNvCxnSpPr>
          <p:nvPr/>
        </p:nvCxnSpPr>
        <p:spPr bwMode="auto">
          <a:xfrm flipH="1" flipV="1">
            <a:off x="1104900" y="2536825"/>
            <a:ext cx="1209675" cy="2884488"/>
          </a:xfrm>
          <a:prstGeom prst="bentConnector3">
            <a:avLst>
              <a:gd name="adj1" fmla="val -18769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4597" name="Text Box 21"/>
          <p:cNvSpPr txBox="1">
            <a:spLocks noChangeArrowheads="1"/>
          </p:cNvSpPr>
          <p:nvPr/>
        </p:nvSpPr>
        <p:spPr bwMode="auto">
          <a:xfrm>
            <a:off x="330200" y="6324600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1</a:t>
            </a:r>
            <a:endParaRPr lang="en-US" altLang="en-US" b="1"/>
          </a:p>
        </p:txBody>
      </p:sp>
      <p:sp>
        <p:nvSpPr>
          <p:cNvPr id="24598" name="AutoShape 22"/>
          <p:cNvSpPr>
            <a:spLocks/>
          </p:cNvSpPr>
          <p:nvPr/>
        </p:nvSpPr>
        <p:spPr bwMode="auto">
          <a:xfrm rot="-5400000">
            <a:off x="1225551" y="5126037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4599" name="Rectangle 23"/>
          <p:cNvSpPr>
            <a:spLocks noChangeArrowheads="1"/>
          </p:cNvSpPr>
          <p:nvPr/>
        </p:nvSpPr>
        <p:spPr bwMode="auto">
          <a:xfrm>
            <a:off x="3121025" y="39814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4600" name="Rectangle 24"/>
          <p:cNvSpPr>
            <a:spLocks noChangeArrowheads="1"/>
          </p:cNvSpPr>
          <p:nvPr/>
        </p:nvSpPr>
        <p:spPr bwMode="auto">
          <a:xfrm>
            <a:off x="3206750" y="40608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4601" name="Rectangle 25"/>
          <p:cNvSpPr>
            <a:spLocks noChangeArrowheads="1"/>
          </p:cNvSpPr>
          <p:nvPr/>
        </p:nvSpPr>
        <p:spPr bwMode="auto">
          <a:xfrm>
            <a:off x="3121025" y="35496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4602" name="Rectangle 26"/>
          <p:cNvSpPr>
            <a:spLocks noChangeArrowheads="1"/>
          </p:cNvSpPr>
          <p:nvPr/>
        </p:nvSpPr>
        <p:spPr bwMode="auto">
          <a:xfrm>
            <a:off x="3206750" y="4460875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X &amp; B &amp; E → Y</a:t>
            </a:r>
          </a:p>
        </p:txBody>
      </p:sp>
      <p:sp>
        <p:nvSpPr>
          <p:cNvPr id="24603" name="Rectangle 27"/>
          <p:cNvSpPr>
            <a:spLocks noChangeArrowheads="1"/>
          </p:cNvSpPr>
          <p:nvPr/>
        </p:nvSpPr>
        <p:spPr bwMode="auto">
          <a:xfrm>
            <a:off x="3206750" y="486251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4604" name="Rectangle 28"/>
          <p:cNvSpPr>
            <a:spLocks noChangeArrowheads="1"/>
          </p:cNvSpPr>
          <p:nvPr/>
        </p:nvSpPr>
        <p:spPr bwMode="auto">
          <a:xfrm>
            <a:off x="3206750" y="5262563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4605" name="Rectangle 29"/>
          <p:cNvSpPr>
            <a:spLocks noChangeArrowheads="1"/>
          </p:cNvSpPr>
          <p:nvPr/>
        </p:nvSpPr>
        <p:spPr bwMode="auto">
          <a:xfrm>
            <a:off x="3206750" y="56642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4606" name="Rectangle 30"/>
          <p:cNvSpPr>
            <a:spLocks noChangeArrowheads="1"/>
          </p:cNvSpPr>
          <p:nvPr/>
        </p:nvSpPr>
        <p:spPr bwMode="auto">
          <a:xfrm>
            <a:off x="3121025" y="1905000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4607" name="Rectangle 31"/>
          <p:cNvSpPr>
            <a:spLocks noChangeArrowheads="1"/>
          </p:cNvSpPr>
          <p:nvPr/>
        </p:nvSpPr>
        <p:spPr bwMode="auto">
          <a:xfrm>
            <a:off x="3121025" y="147320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4608" name="Rectangle 32"/>
          <p:cNvSpPr>
            <a:spLocks noChangeArrowheads="1"/>
          </p:cNvSpPr>
          <p:nvPr/>
        </p:nvSpPr>
        <p:spPr bwMode="auto">
          <a:xfrm>
            <a:off x="32131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24609" name="Rectangle 33"/>
          <p:cNvSpPr>
            <a:spLocks noChangeArrowheads="1"/>
          </p:cNvSpPr>
          <p:nvPr/>
        </p:nvSpPr>
        <p:spPr bwMode="auto">
          <a:xfrm>
            <a:off x="4002088" y="19939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B</a:t>
            </a:r>
          </a:p>
        </p:txBody>
      </p:sp>
      <p:sp>
        <p:nvSpPr>
          <p:cNvPr id="24610" name="Rectangle 34"/>
          <p:cNvSpPr>
            <a:spLocks noChangeArrowheads="1"/>
          </p:cNvSpPr>
          <p:nvPr/>
        </p:nvSpPr>
        <p:spPr bwMode="auto">
          <a:xfrm>
            <a:off x="3606800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24611" name="Rectangle 35"/>
          <p:cNvSpPr>
            <a:spLocks noChangeArrowheads="1"/>
          </p:cNvSpPr>
          <p:nvPr/>
        </p:nvSpPr>
        <p:spPr bwMode="auto">
          <a:xfrm>
            <a:off x="4395788" y="19939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24612" name="Rectangle 36"/>
          <p:cNvSpPr>
            <a:spLocks noChangeArrowheads="1"/>
          </p:cNvSpPr>
          <p:nvPr/>
        </p:nvSpPr>
        <p:spPr bwMode="auto">
          <a:xfrm>
            <a:off x="4791075" y="19939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E</a:t>
            </a:r>
          </a:p>
        </p:txBody>
      </p:sp>
      <p:sp>
        <p:nvSpPr>
          <p:cNvPr id="24613" name="Rectangle 37"/>
          <p:cNvSpPr>
            <a:spLocks noChangeArrowheads="1"/>
          </p:cNvSpPr>
          <p:nvPr/>
        </p:nvSpPr>
        <p:spPr bwMode="auto">
          <a:xfrm>
            <a:off x="3209925" y="237331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X</a:t>
            </a:r>
          </a:p>
        </p:txBody>
      </p:sp>
      <p:sp>
        <p:nvSpPr>
          <p:cNvPr id="24614" name="Rectangle 38"/>
          <p:cNvSpPr>
            <a:spLocks noChangeArrowheads="1"/>
          </p:cNvSpPr>
          <p:nvPr/>
        </p:nvSpPr>
        <p:spPr bwMode="auto">
          <a:xfrm>
            <a:off x="3605213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sp>
        <p:nvSpPr>
          <p:cNvPr id="24615" name="Text Box 39"/>
          <p:cNvSpPr txBox="1">
            <a:spLocks noChangeArrowheads="1"/>
          </p:cNvSpPr>
          <p:nvPr/>
        </p:nvSpPr>
        <p:spPr bwMode="auto">
          <a:xfrm>
            <a:off x="3154363" y="6327775"/>
            <a:ext cx="20637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2</a:t>
            </a:r>
            <a:endParaRPr lang="en-US" altLang="en-US" b="1"/>
          </a:p>
        </p:txBody>
      </p:sp>
      <p:sp>
        <p:nvSpPr>
          <p:cNvPr id="24616" name="AutoShape 40"/>
          <p:cNvSpPr>
            <a:spLocks/>
          </p:cNvSpPr>
          <p:nvPr/>
        </p:nvSpPr>
        <p:spPr bwMode="auto">
          <a:xfrm rot="-5400000">
            <a:off x="4049713" y="5129212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4617" name="Rectangle 41"/>
          <p:cNvSpPr>
            <a:spLocks noChangeArrowheads="1"/>
          </p:cNvSpPr>
          <p:nvPr/>
        </p:nvSpPr>
        <p:spPr bwMode="auto">
          <a:xfrm>
            <a:off x="4016375" y="23733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Y</a:t>
            </a:r>
          </a:p>
        </p:txBody>
      </p:sp>
      <p:cxnSp>
        <p:nvCxnSpPr>
          <p:cNvPr id="24618" name="AutoShape 42"/>
          <p:cNvCxnSpPr>
            <a:cxnSpLocks noChangeShapeType="1"/>
            <a:stCxn id="24602" idx="3"/>
            <a:endCxn id="24617" idx="3"/>
          </p:cNvCxnSpPr>
          <p:nvPr/>
        </p:nvCxnSpPr>
        <p:spPr bwMode="auto">
          <a:xfrm flipH="1" flipV="1">
            <a:off x="4340225" y="2535238"/>
            <a:ext cx="798513" cy="2087562"/>
          </a:xfrm>
          <a:prstGeom prst="bentConnector3">
            <a:avLst>
              <a:gd name="adj1" fmla="val -28431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4619" name="Rectangle 43"/>
          <p:cNvSpPr>
            <a:spLocks noChangeArrowheads="1"/>
          </p:cNvSpPr>
          <p:nvPr/>
        </p:nvSpPr>
        <p:spPr bwMode="auto">
          <a:xfrm>
            <a:off x="613410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4620" name="Rectangle 44"/>
          <p:cNvSpPr>
            <a:spLocks noChangeArrowheads="1"/>
          </p:cNvSpPr>
          <p:nvPr/>
        </p:nvSpPr>
        <p:spPr bwMode="auto">
          <a:xfrm>
            <a:off x="6219825" y="4078288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Y &amp; D → Z</a:t>
            </a:r>
          </a:p>
        </p:txBody>
      </p:sp>
      <p:sp>
        <p:nvSpPr>
          <p:cNvPr id="24621" name="Rectangle 45"/>
          <p:cNvSpPr>
            <a:spLocks noChangeArrowheads="1"/>
          </p:cNvSpPr>
          <p:nvPr/>
        </p:nvSpPr>
        <p:spPr bwMode="auto">
          <a:xfrm>
            <a:off x="613410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4622" name="Rectangle 46"/>
          <p:cNvSpPr>
            <a:spLocks noChangeArrowheads="1"/>
          </p:cNvSpPr>
          <p:nvPr/>
        </p:nvSpPr>
        <p:spPr bwMode="auto">
          <a:xfrm>
            <a:off x="6219825" y="4478338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4623" name="Rectangle 47"/>
          <p:cNvSpPr>
            <a:spLocks noChangeArrowheads="1"/>
          </p:cNvSpPr>
          <p:nvPr/>
        </p:nvSpPr>
        <p:spPr bwMode="auto">
          <a:xfrm>
            <a:off x="6219825" y="4879975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4624" name="Rectangle 48"/>
          <p:cNvSpPr>
            <a:spLocks noChangeArrowheads="1"/>
          </p:cNvSpPr>
          <p:nvPr/>
        </p:nvSpPr>
        <p:spPr bwMode="auto">
          <a:xfrm>
            <a:off x="6219825" y="5280025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4625" name="Rectangle 49"/>
          <p:cNvSpPr>
            <a:spLocks noChangeArrowheads="1"/>
          </p:cNvSpPr>
          <p:nvPr/>
        </p:nvSpPr>
        <p:spPr bwMode="auto">
          <a:xfrm>
            <a:off x="621982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24626" name="Rectangle 50"/>
          <p:cNvSpPr>
            <a:spLocks noChangeArrowheads="1"/>
          </p:cNvSpPr>
          <p:nvPr/>
        </p:nvSpPr>
        <p:spPr bwMode="auto">
          <a:xfrm>
            <a:off x="6134100" y="1922463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4627" name="Rectangle 51"/>
          <p:cNvSpPr>
            <a:spLocks noChangeArrowheads="1"/>
          </p:cNvSpPr>
          <p:nvPr/>
        </p:nvSpPr>
        <p:spPr bwMode="auto">
          <a:xfrm>
            <a:off x="6134100" y="149066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24628" name="Rectangle 52"/>
          <p:cNvSpPr>
            <a:spLocks noChangeArrowheads="1"/>
          </p:cNvSpPr>
          <p:nvPr/>
        </p:nvSpPr>
        <p:spPr bwMode="auto">
          <a:xfrm>
            <a:off x="622617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24629" name="Rectangle 53"/>
          <p:cNvSpPr>
            <a:spLocks noChangeArrowheads="1"/>
          </p:cNvSpPr>
          <p:nvPr/>
        </p:nvSpPr>
        <p:spPr bwMode="auto">
          <a:xfrm>
            <a:off x="7015163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24630" name="Rectangle 54"/>
          <p:cNvSpPr>
            <a:spLocks noChangeArrowheads="1"/>
          </p:cNvSpPr>
          <p:nvPr/>
        </p:nvSpPr>
        <p:spPr bwMode="auto">
          <a:xfrm>
            <a:off x="661987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24631" name="Rectangle 55"/>
          <p:cNvSpPr>
            <a:spLocks noChangeArrowheads="1"/>
          </p:cNvSpPr>
          <p:nvPr/>
        </p:nvSpPr>
        <p:spPr bwMode="auto">
          <a:xfrm>
            <a:off x="7408863" y="20113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D</a:t>
            </a:r>
          </a:p>
        </p:txBody>
      </p:sp>
      <p:sp>
        <p:nvSpPr>
          <p:cNvPr id="24632" name="Rectangle 56"/>
          <p:cNvSpPr>
            <a:spLocks noChangeArrowheads="1"/>
          </p:cNvSpPr>
          <p:nvPr/>
        </p:nvSpPr>
        <p:spPr bwMode="auto">
          <a:xfrm>
            <a:off x="7804150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24633" name="Rectangle 57"/>
          <p:cNvSpPr>
            <a:spLocks noChangeArrowheads="1"/>
          </p:cNvSpPr>
          <p:nvPr/>
        </p:nvSpPr>
        <p:spPr bwMode="auto">
          <a:xfrm>
            <a:off x="6223000" y="239077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sp>
        <p:nvSpPr>
          <p:cNvPr id="24634" name="Rectangle 58"/>
          <p:cNvSpPr>
            <a:spLocks noChangeArrowheads="1"/>
          </p:cNvSpPr>
          <p:nvPr/>
        </p:nvSpPr>
        <p:spPr bwMode="auto">
          <a:xfrm>
            <a:off x="6618288" y="239077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sp>
        <p:nvSpPr>
          <p:cNvPr id="24635" name="Text Box 59"/>
          <p:cNvSpPr txBox="1">
            <a:spLocks noChangeArrowheads="1"/>
          </p:cNvSpPr>
          <p:nvPr/>
        </p:nvSpPr>
        <p:spPr bwMode="auto">
          <a:xfrm>
            <a:off x="6167438" y="6345238"/>
            <a:ext cx="20637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Inference Cycle 3</a:t>
            </a:r>
            <a:endParaRPr lang="en-US" altLang="en-US" b="1"/>
          </a:p>
        </p:txBody>
      </p:sp>
      <p:sp>
        <p:nvSpPr>
          <p:cNvPr id="24636" name="AutoShape 60"/>
          <p:cNvSpPr>
            <a:spLocks/>
          </p:cNvSpPr>
          <p:nvPr/>
        </p:nvSpPr>
        <p:spPr bwMode="auto">
          <a:xfrm rot="-5400000">
            <a:off x="7062788" y="5146675"/>
            <a:ext cx="228600" cy="2238375"/>
          </a:xfrm>
          <a:prstGeom prst="leftBrace">
            <a:avLst>
              <a:gd name="adj1" fmla="val 8159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24637" name="Rectangle 61"/>
          <p:cNvSpPr>
            <a:spLocks noChangeArrowheads="1"/>
          </p:cNvSpPr>
          <p:nvPr/>
        </p:nvSpPr>
        <p:spPr bwMode="auto">
          <a:xfrm>
            <a:off x="7029450" y="239077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Y</a:t>
            </a:r>
          </a:p>
        </p:txBody>
      </p:sp>
      <p:sp>
        <p:nvSpPr>
          <p:cNvPr id="24638" name="Rectangle 62"/>
          <p:cNvSpPr>
            <a:spLocks noChangeArrowheads="1"/>
          </p:cNvSpPr>
          <p:nvPr/>
        </p:nvSpPr>
        <p:spPr bwMode="auto">
          <a:xfrm>
            <a:off x="7437438" y="239395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Z</a:t>
            </a:r>
          </a:p>
        </p:txBody>
      </p:sp>
      <p:cxnSp>
        <p:nvCxnSpPr>
          <p:cNvPr id="24639" name="AutoShape 63"/>
          <p:cNvCxnSpPr>
            <a:cxnSpLocks noChangeShapeType="1"/>
            <a:stCxn id="24620" idx="3"/>
            <a:endCxn id="24638" idx="3"/>
          </p:cNvCxnSpPr>
          <p:nvPr/>
        </p:nvCxnSpPr>
        <p:spPr bwMode="auto">
          <a:xfrm flipH="1" flipV="1">
            <a:off x="7761288" y="2555875"/>
            <a:ext cx="390525" cy="1684338"/>
          </a:xfrm>
          <a:prstGeom prst="bentConnector3">
            <a:avLst>
              <a:gd name="adj1" fmla="val -5813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4640" name="Rectangle 64"/>
          <p:cNvSpPr>
            <a:spLocks noChangeArrowheads="1"/>
          </p:cNvSpPr>
          <p:nvPr/>
        </p:nvSpPr>
        <p:spPr bwMode="auto">
          <a:xfrm>
            <a:off x="1763713" y="2352675"/>
            <a:ext cx="5697537" cy="3297238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sz="3200">
                <a:solidFill>
                  <a:srgbClr val="000066"/>
                </a:solidFill>
              </a:rPr>
              <a:t>After inferring facts X, L, Y and Z there are no more rules that can be fired</a:t>
            </a:r>
            <a:endParaRPr lang="en-US" altLang="en-US" sz="3200">
              <a:solidFill>
                <a:srgbClr val="000066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Goal-Driven Search Strategy</a:t>
            </a:r>
          </a:p>
        </p:txBody>
      </p:sp>
      <p:sp>
        <p:nvSpPr>
          <p:cNvPr id="2560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GB" altLang="en-US" b="1" smtClean="0"/>
              <a:t>Backward Chaining:</a:t>
            </a:r>
            <a:r>
              <a:rPr lang="en-GB" altLang="en-US" smtClean="0"/>
              <a:t> A desired goal is placed in working memory, inference cycle attempts to find evidence to prove it</a:t>
            </a:r>
          </a:p>
          <a:p>
            <a:pPr marL="0" indent="0" eaLnBrk="1" hangingPunct="1">
              <a:buFontTx/>
              <a:buNone/>
            </a:pPr>
            <a:r>
              <a:rPr lang="en-GB" altLang="en-US" smtClean="0"/>
              <a:t>Search knowledge base for rules that might lead to goal</a:t>
            </a:r>
          </a:p>
          <a:p>
            <a:pPr lvl="1" eaLnBrk="1" hangingPunct="1"/>
            <a:r>
              <a:rPr lang="en-GB" altLang="en-US" smtClean="0"/>
              <a:t>Rules that have the goal in their action parts</a:t>
            </a:r>
          </a:p>
          <a:p>
            <a:pPr marL="0" indent="0" eaLnBrk="1" hangingPunct="1">
              <a:buFontTx/>
              <a:buNone/>
            </a:pPr>
            <a:r>
              <a:rPr lang="en-GB" altLang="en-US" smtClean="0"/>
              <a:t>If condition of such rule matches fact in working memory then rule is fired and goal is proved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Goal Driven: How Does it Work?</a:t>
            </a:r>
          </a:p>
        </p:txBody>
      </p:sp>
      <p:sp>
        <p:nvSpPr>
          <p:cNvPr id="26627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GB" altLang="en-US" smtClean="0"/>
              <a:t>Goal driven search proceeds in cycles</a:t>
            </a:r>
          </a:p>
          <a:p>
            <a:pPr marL="0" indent="0" eaLnBrk="1" hangingPunct="1">
              <a:buFontTx/>
              <a:buNone/>
            </a:pPr>
            <a:r>
              <a:rPr lang="en-GB" altLang="en-US" smtClean="0"/>
              <a:t>Stack rule</a:t>
            </a:r>
          </a:p>
          <a:p>
            <a:pPr lvl="1" eaLnBrk="1" hangingPunct="1"/>
            <a:r>
              <a:rPr lang="en-GB" altLang="en-US" smtClean="0"/>
              <a:t>Set up sub-goal to prove condition</a:t>
            </a:r>
          </a:p>
          <a:p>
            <a:pPr lvl="1" eaLnBrk="1" hangingPunct="1"/>
            <a:r>
              <a:rPr lang="en-GB" altLang="en-US" smtClean="0"/>
              <a:t>Search for rules to prove sub-goal</a:t>
            </a:r>
          </a:p>
          <a:p>
            <a:pPr lvl="1" eaLnBrk="1" hangingPunct="1"/>
            <a:r>
              <a:rPr lang="en-GB" altLang="en-US" smtClean="0"/>
              <a:t>Continue process of stacking until no rules found that can prove sub-goal</a:t>
            </a:r>
          </a:p>
          <a:p>
            <a:pPr marL="0" indent="0" eaLnBrk="1" hangingPunct="1">
              <a:buFontTx/>
              <a:buNone/>
            </a:pPr>
            <a:r>
              <a:rPr lang="en-GB" altLang="en-US" smtClean="0"/>
              <a:t>Most efficient when want to infer one particular fact</a:t>
            </a:r>
          </a:p>
          <a:p>
            <a:pPr marL="0" indent="0" eaLnBrk="1" hangingPunct="1">
              <a:buFontTx/>
              <a:buNone/>
            </a:pPr>
            <a:r>
              <a:rPr lang="en-GB" altLang="en-US" smtClean="0"/>
              <a:t>User may be asked to input additional facts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27651" name="Rectangle 4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7652" name="Rectangle 5"/>
          <p:cNvSpPr>
            <a:spLocks noChangeArrowheads="1"/>
          </p:cNvSpPr>
          <p:nvPr/>
        </p:nvSpPr>
        <p:spPr bwMode="auto">
          <a:xfrm>
            <a:off x="1101725" y="405765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7653" name="Rectangle 6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7654" name="Rectangle 7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7655" name="Rectangle 8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7656" name="Rectangle 9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7657" name="Rectangle 10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27658" name="Group 11"/>
          <p:cNvGrpSpPr>
            <a:grpSpLocks/>
          </p:cNvGrpSpPr>
          <p:nvPr/>
        </p:nvGrpSpPr>
        <p:grpSpPr bwMode="auto">
          <a:xfrm>
            <a:off x="1016000" y="1470025"/>
            <a:ext cx="2101850" cy="1555750"/>
            <a:chOff x="187" y="926"/>
            <a:chExt cx="1324" cy="980"/>
          </a:xfrm>
        </p:grpSpPr>
        <p:sp>
          <p:nvSpPr>
            <p:cNvPr id="27660" name="Rectangle 12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27661" name="Rectangle 13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27662" name="Rectangle 14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27663" name="Rectangle 15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27664" name="Rectangle 16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27665" name="Rectangle 17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27666" name="Rectangle 18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27659" name="Rectangle 21"/>
          <p:cNvSpPr>
            <a:spLocks noGrp="1" noChangeArrowheads="1"/>
          </p:cNvSpPr>
          <p:nvPr>
            <p:ph type="body" idx="1"/>
          </p:nvPr>
        </p:nvSpPr>
        <p:spPr>
          <a:xfrm>
            <a:off x="3249613" y="1333500"/>
            <a:ext cx="5437187" cy="5524500"/>
          </a:xfrm>
          <a:noFill/>
        </p:spPr>
        <p:txBody>
          <a:bodyPr/>
          <a:lstStyle/>
          <a:p>
            <a:pPr marL="0" indent="0" eaLnBrk="1" hangingPunct="1">
              <a:buFontTx/>
              <a:buNone/>
            </a:pPr>
            <a:r>
              <a:rPr lang="en-GB" altLang="en-US" smtClean="0"/>
              <a:t>Suppose that we know the facts A, B, C, D, E and the rules shown in the knowledge base to the left</a:t>
            </a:r>
          </a:p>
          <a:p>
            <a:pPr marL="0" indent="0" eaLnBrk="1" hangingPunct="1">
              <a:buFontTx/>
              <a:buNone/>
            </a:pPr>
            <a:r>
              <a:rPr lang="en-GB" altLang="en-US" smtClean="0"/>
              <a:t>Can we infer the fact Z?</a:t>
            </a:r>
            <a:endParaRPr lang="en-US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28675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8676" name="Rectangle 4"/>
          <p:cNvSpPr>
            <a:spLocks noChangeArrowheads="1"/>
          </p:cNvSpPr>
          <p:nvPr/>
        </p:nvSpPr>
        <p:spPr bwMode="auto">
          <a:xfrm>
            <a:off x="1101725" y="405765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8677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8678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8679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8680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8681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28682" name="Group 10"/>
          <p:cNvGrpSpPr>
            <a:grpSpLocks/>
          </p:cNvGrpSpPr>
          <p:nvPr/>
        </p:nvGrpSpPr>
        <p:grpSpPr bwMode="auto">
          <a:xfrm>
            <a:off x="1016000" y="1470025"/>
            <a:ext cx="2101850" cy="1555750"/>
            <a:chOff x="187" y="926"/>
            <a:chExt cx="1324" cy="980"/>
          </a:xfrm>
        </p:grpSpPr>
        <p:sp>
          <p:nvSpPr>
            <p:cNvPr id="28685" name="Rectangle 11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28686" name="Rectangle 12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28687" name="Rectangle 13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28688" name="Rectangle 14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28689" name="Rectangle 15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28690" name="Rectangle 16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28691" name="Rectangle 17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28683" name="Text Box 18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28684" name="Oval 20"/>
          <p:cNvSpPr>
            <a:spLocks noChangeArrowheads="1"/>
          </p:cNvSpPr>
          <p:nvPr/>
        </p:nvSpPr>
        <p:spPr bwMode="auto">
          <a:xfrm>
            <a:off x="276225" y="3084513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Z</a:t>
            </a:r>
            <a:endParaRPr lang="en-US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29699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29700" name="Rectangle 4"/>
          <p:cNvSpPr>
            <a:spLocks noChangeArrowheads="1"/>
          </p:cNvSpPr>
          <p:nvPr/>
        </p:nvSpPr>
        <p:spPr bwMode="auto">
          <a:xfrm>
            <a:off x="563563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29701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29702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29703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29704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29705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29706" name="Group 10"/>
          <p:cNvGrpSpPr>
            <a:grpSpLocks/>
          </p:cNvGrpSpPr>
          <p:nvPr/>
        </p:nvGrpSpPr>
        <p:grpSpPr bwMode="auto">
          <a:xfrm>
            <a:off x="1016000" y="1470025"/>
            <a:ext cx="2101850" cy="1555750"/>
            <a:chOff x="187" y="926"/>
            <a:chExt cx="1324" cy="980"/>
          </a:xfrm>
        </p:grpSpPr>
        <p:sp>
          <p:nvSpPr>
            <p:cNvPr id="29710" name="Rectangle 11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29711" name="Rectangle 12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29712" name="Rectangle 13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29713" name="Rectangle 14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29714" name="Rectangle 15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29715" name="Rectangle 16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29716" name="Rectangle 17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29707" name="Text Box 18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29708" name="Oval 19"/>
          <p:cNvSpPr>
            <a:spLocks noChangeArrowheads="1"/>
          </p:cNvSpPr>
          <p:nvPr/>
        </p:nvSpPr>
        <p:spPr bwMode="auto">
          <a:xfrm>
            <a:off x="276225" y="3084513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Z</a:t>
            </a:r>
            <a:endParaRPr lang="en-US" altLang="en-US"/>
          </a:p>
        </p:txBody>
      </p:sp>
      <p:cxnSp>
        <p:nvCxnSpPr>
          <p:cNvPr id="29709" name="AutoShape 20"/>
          <p:cNvCxnSpPr>
            <a:cxnSpLocks noChangeShapeType="1"/>
            <a:stCxn id="29708" idx="6"/>
            <a:endCxn id="29700" idx="3"/>
          </p:cNvCxnSpPr>
          <p:nvPr/>
        </p:nvCxnSpPr>
        <p:spPr bwMode="auto">
          <a:xfrm>
            <a:off x="709613" y="3297238"/>
            <a:ext cx="1785937" cy="922337"/>
          </a:xfrm>
          <a:prstGeom prst="bentConnector3">
            <a:avLst>
              <a:gd name="adj1" fmla="val 141065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30723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0724" name="Rectangle 4"/>
          <p:cNvSpPr>
            <a:spLocks noChangeArrowheads="1"/>
          </p:cNvSpPr>
          <p:nvPr/>
        </p:nvSpPr>
        <p:spPr bwMode="auto">
          <a:xfrm>
            <a:off x="563563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0725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0726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0727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0728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0729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0730" name="Group 10"/>
          <p:cNvGrpSpPr>
            <a:grpSpLocks/>
          </p:cNvGrpSpPr>
          <p:nvPr/>
        </p:nvGrpSpPr>
        <p:grpSpPr bwMode="auto">
          <a:xfrm>
            <a:off x="1016000" y="1470025"/>
            <a:ext cx="2101850" cy="1555750"/>
            <a:chOff x="187" y="926"/>
            <a:chExt cx="1324" cy="980"/>
          </a:xfrm>
        </p:grpSpPr>
        <p:sp>
          <p:nvSpPr>
            <p:cNvPr id="30754" name="Rectangle 11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0755" name="Rectangle 12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0756" name="Rectangle 13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0757" name="Rectangle 14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0758" name="Rectangle 15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0759" name="Rectangle 16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0760" name="Rectangle 17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0731" name="Text Box 18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30732" name="Oval 19"/>
          <p:cNvSpPr>
            <a:spLocks noChangeArrowheads="1"/>
          </p:cNvSpPr>
          <p:nvPr/>
        </p:nvSpPr>
        <p:spPr bwMode="auto">
          <a:xfrm>
            <a:off x="276225" y="3084513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Z</a:t>
            </a:r>
            <a:endParaRPr lang="en-US" altLang="en-US"/>
          </a:p>
        </p:txBody>
      </p:sp>
      <p:cxnSp>
        <p:nvCxnSpPr>
          <p:cNvPr id="30733" name="AutoShape 20"/>
          <p:cNvCxnSpPr>
            <a:cxnSpLocks noChangeShapeType="1"/>
            <a:stCxn id="30732" idx="6"/>
            <a:endCxn id="30724" idx="3"/>
          </p:cNvCxnSpPr>
          <p:nvPr/>
        </p:nvCxnSpPr>
        <p:spPr bwMode="auto">
          <a:xfrm>
            <a:off x="709613" y="3297238"/>
            <a:ext cx="1785937" cy="922337"/>
          </a:xfrm>
          <a:prstGeom prst="bentConnector3">
            <a:avLst>
              <a:gd name="adj1" fmla="val 141065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0734" name="Rectangle 21"/>
          <p:cNvSpPr>
            <a:spLocks noChangeArrowheads="1"/>
          </p:cNvSpPr>
          <p:nvPr/>
        </p:nvSpPr>
        <p:spPr bwMode="auto">
          <a:xfrm>
            <a:off x="398145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0735" name="Rectangle 22"/>
          <p:cNvSpPr>
            <a:spLocks noChangeArrowheads="1"/>
          </p:cNvSpPr>
          <p:nvPr/>
        </p:nvSpPr>
        <p:spPr bwMode="auto">
          <a:xfrm>
            <a:off x="3806825" y="40782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0736" name="Rectangle 23"/>
          <p:cNvSpPr>
            <a:spLocks noChangeArrowheads="1"/>
          </p:cNvSpPr>
          <p:nvPr/>
        </p:nvSpPr>
        <p:spPr bwMode="auto">
          <a:xfrm>
            <a:off x="398145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0737" name="Rectangle 24"/>
          <p:cNvSpPr>
            <a:spLocks noChangeArrowheads="1"/>
          </p:cNvSpPr>
          <p:nvPr/>
        </p:nvSpPr>
        <p:spPr bwMode="auto">
          <a:xfrm>
            <a:off x="4067175" y="4478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0738" name="Rectangle 25"/>
          <p:cNvSpPr>
            <a:spLocks noChangeArrowheads="1"/>
          </p:cNvSpPr>
          <p:nvPr/>
        </p:nvSpPr>
        <p:spPr bwMode="auto">
          <a:xfrm>
            <a:off x="4067175" y="4879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0739" name="Rectangle 26"/>
          <p:cNvSpPr>
            <a:spLocks noChangeArrowheads="1"/>
          </p:cNvSpPr>
          <p:nvPr/>
        </p:nvSpPr>
        <p:spPr bwMode="auto">
          <a:xfrm>
            <a:off x="4067175" y="5280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0740" name="Rectangle 27"/>
          <p:cNvSpPr>
            <a:spLocks noChangeArrowheads="1"/>
          </p:cNvSpPr>
          <p:nvPr/>
        </p:nvSpPr>
        <p:spPr bwMode="auto">
          <a:xfrm>
            <a:off x="406717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0741" name="Group 28"/>
          <p:cNvGrpSpPr>
            <a:grpSpLocks/>
          </p:cNvGrpSpPr>
          <p:nvPr/>
        </p:nvGrpSpPr>
        <p:grpSpPr bwMode="auto">
          <a:xfrm>
            <a:off x="3981450" y="1490663"/>
            <a:ext cx="2101850" cy="1555750"/>
            <a:chOff x="187" y="926"/>
            <a:chExt cx="1324" cy="980"/>
          </a:xfrm>
        </p:grpSpPr>
        <p:sp>
          <p:nvSpPr>
            <p:cNvPr id="30747" name="Rectangle 29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0748" name="Rectangle 30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0749" name="Rectangle 31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0750" name="Rectangle 32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0751" name="Rectangle 33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0752" name="Rectangle 34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0753" name="Rectangle 35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0742" name="Text Box 36"/>
          <p:cNvSpPr txBox="1">
            <a:spLocks noChangeArrowheads="1"/>
          </p:cNvSpPr>
          <p:nvPr/>
        </p:nvSpPr>
        <p:spPr bwMode="auto">
          <a:xfrm>
            <a:off x="4319588" y="6154738"/>
            <a:ext cx="14541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Y</a:t>
            </a:r>
            <a:endParaRPr lang="en-US" altLang="en-US" b="1"/>
          </a:p>
        </p:txBody>
      </p:sp>
      <p:sp>
        <p:nvSpPr>
          <p:cNvPr id="30743" name="Oval 37"/>
          <p:cNvSpPr>
            <a:spLocks noChangeArrowheads="1"/>
          </p:cNvSpPr>
          <p:nvPr/>
        </p:nvSpPr>
        <p:spPr bwMode="auto">
          <a:xfrm>
            <a:off x="3384550" y="3105150"/>
            <a:ext cx="423863" cy="423863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Y</a:t>
            </a:r>
            <a:endParaRPr lang="en-US" altLang="en-US"/>
          </a:p>
        </p:txBody>
      </p:sp>
      <p:cxnSp>
        <p:nvCxnSpPr>
          <p:cNvPr id="30744" name="AutoShape 39"/>
          <p:cNvCxnSpPr>
            <a:cxnSpLocks noChangeShapeType="1"/>
            <a:stCxn id="30735" idx="1"/>
            <a:endCxn id="30743" idx="4"/>
          </p:cNvCxnSpPr>
          <p:nvPr/>
        </p:nvCxnSpPr>
        <p:spPr bwMode="auto">
          <a:xfrm rot="10800000">
            <a:off x="3597275" y="3538538"/>
            <a:ext cx="209550" cy="7016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0745" name="Oval 40"/>
          <p:cNvSpPr>
            <a:spLocks noChangeArrowheads="1"/>
          </p:cNvSpPr>
          <p:nvPr/>
        </p:nvSpPr>
        <p:spPr bwMode="auto">
          <a:xfrm>
            <a:off x="4219575" y="2471738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?</a:t>
            </a:r>
            <a:endParaRPr lang="en-US" altLang="en-US"/>
          </a:p>
        </p:txBody>
      </p:sp>
      <p:cxnSp>
        <p:nvCxnSpPr>
          <p:cNvPr id="30746" name="AutoShape 41"/>
          <p:cNvCxnSpPr>
            <a:cxnSpLocks noChangeShapeType="1"/>
            <a:stCxn id="30743" idx="0"/>
            <a:endCxn id="30745" idx="2"/>
          </p:cNvCxnSpPr>
          <p:nvPr/>
        </p:nvCxnSpPr>
        <p:spPr bwMode="auto">
          <a:xfrm rot="-5400000">
            <a:off x="3698082" y="2583656"/>
            <a:ext cx="411162" cy="6127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31747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1748" name="Rectangle 4"/>
          <p:cNvSpPr>
            <a:spLocks noChangeArrowheads="1"/>
          </p:cNvSpPr>
          <p:nvPr/>
        </p:nvSpPr>
        <p:spPr bwMode="auto">
          <a:xfrm>
            <a:off x="563563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1749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1750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1751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1752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1753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1754" name="Group 10"/>
          <p:cNvGrpSpPr>
            <a:grpSpLocks/>
          </p:cNvGrpSpPr>
          <p:nvPr/>
        </p:nvGrpSpPr>
        <p:grpSpPr bwMode="auto">
          <a:xfrm>
            <a:off x="1016000" y="1470025"/>
            <a:ext cx="2101850" cy="1555750"/>
            <a:chOff x="187" y="926"/>
            <a:chExt cx="1324" cy="980"/>
          </a:xfrm>
        </p:grpSpPr>
        <p:sp>
          <p:nvSpPr>
            <p:cNvPr id="31779" name="Rectangle 11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1780" name="Rectangle 12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1781" name="Rectangle 13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1782" name="Rectangle 14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1783" name="Rectangle 15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1784" name="Rectangle 16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1785" name="Rectangle 17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1755" name="Text Box 18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31756" name="Oval 19"/>
          <p:cNvSpPr>
            <a:spLocks noChangeArrowheads="1"/>
          </p:cNvSpPr>
          <p:nvPr/>
        </p:nvSpPr>
        <p:spPr bwMode="auto">
          <a:xfrm>
            <a:off x="276225" y="3084513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Z</a:t>
            </a:r>
            <a:endParaRPr lang="en-US" altLang="en-US"/>
          </a:p>
        </p:txBody>
      </p:sp>
      <p:cxnSp>
        <p:nvCxnSpPr>
          <p:cNvPr id="31757" name="AutoShape 20"/>
          <p:cNvCxnSpPr>
            <a:cxnSpLocks noChangeShapeType="1"/>
            <a:stCxn id="31756" idx="6"/>
            <a:endCxn id="31748" idx="3"/>
          </p:cNvCxnSpPr>
          <p:nvPr/>
        </p:nvCxnSpPr>
        <p:spPr bwMode="auto">
          <a:xfrm>
            <a:off x="709613" y="3297238"/>
            <a:ext cx="1785937" cy="922337"/>
          </a:xfrm>
          <a:prstGeom prst="bentConnector3">
            <a:avLst>
              <a:gd name="adj1" fmla="val 141065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1758" name="Rectangle 21"/>
          <p:cNvSpPr>
            <a:spLocks noChangeArrowheads="1"/>
          </p:cNvSpPr>
          <p:nvPr/>
        </p:nvSpPr>
        <p:spPr bwMode="auto">
          <a:xfrm>
            <a:off x="398145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1759" name="Rectangle 22"/>
          <p:cNvSpPr>
            <a:spLocks noChangeArrowheads="1"/>
          </p:cNvSpPr>
          <p:nvPr/>
        </p:nvSpPr>
        <p:spPr bwMode="auto">
          <a:xfrm>
            <a:off x="3806825" y="40782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1760" name="Rectangle 23"/>
          <p:cNvSpPr>
            <a:spLocks noChangeArrowheads="1"/>
          </p:cNvSpPr>
          <p:nvPr/>
        </p:nvSpPr>
        <p:spPr bwMode="auto">
          <a:xfrm>
            <a:off x="398145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1761" name="Rectangle 24"/>
          <p:cNvSpPr>
            <a:spLocks noChangeArrowheads="1"/>
          </p:cNvSpPr>
          <p:nvPr/>
        </p:nvSpPr>
        <p:spPr bwMode="auto">
          <a:xfrm>
            <a:off x="3806825" y="4478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1762" name="Rectangle 25"/>
          <p:cNvSpPr>
            <a:spLocks noChangeArrowheads="1"/>
          </p:cNvSpPr>
          <p:nvPr/>
        </p:nvSpPr>
        <p:spPr bwMode="auto">
          <a:xfrm>
            <a:off x="4067175" y="4879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1763" name="Rectangle 26"/>
          <p:cNvSpPr>
            <a:spLocks noChangeArrowheads="1"/>
          </p:cNvSpPr>
          <p:nvPr/>
        </p:nvSpPr>
        <p:spPr bwMode="auto">
          <a:xfrm>
            <a:off x="4067175" y="5280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1764" name="Rectangle 27"/>
          <p:cNvSpPr>
            <a:spLocks noChangeArrowheads="1"/>
          </p:cNvSpPr>
          <p:nvPr/>
        </p:nvSpPr>
        <p:spPr bwMode="auto">
          <a:xfrm>
            <a:off x="406717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1765" name="Group 28"/>
          <p:cNvGrpSpPr>
            <a:grpSpLocks/>
          </p:cNvGrpSpPr>
          <p:nvPr/>
        </p:nvGrpSpPr>
        <p:grpSpPr bwMode="auto">
          <a:xfrm>
            <a:off x="3981450" y="1490663"/>
            <a:ext cx="2101850" cy="1555750"/>
            <a:chOff x="187" y="926"/>
            <a:chExt cx="1324" cy="980"/>
          </a:xfrm>
        </p:grpSpPr>
        <p:sp>
          <p:nvSpPr>
            <p:cNvPr id="31772" name="Rectangle 29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1773" name="Rectangle 30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1774" name="Rectangle 31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1775" name="Rectangle 32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1776" name="Rectangle 33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1777" name="Rectangle 34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1778" name="Rectangle 35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1766" name="Text Box 36"/>
          <p:cNvSpPr txBox="1">
            <a:spLocks noChangeArrowheads="1"/>
          </p:cNvSpPr>
          <p:nvPr/>
        </p:nvSpPr>
        <p:spPr bwMode="auto">
          <a:xfrm>
            <a:off x="4319588" y="6154738"/>
            <a:ext cx="14541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Y</a:t>
            </a:r>
            <a:endParaRPr lang="en-US" altLang="en-US" b="1"/>
          </a:p>
        </p:txBody>
      </p:sp>
      <p:sp>
        <p:nvSpPr>
          <p:cNvPr id="31767" name="Oval 37"/>
          <p:cNvSpPr>
            <a:spLocks noChangeArrowheads="1"/>
          </p:cNvSpPr>
          <p:nvPr/>
        </p:nvSpPr>
        <p:spPr bwMode="auto">
          <a:xfrm>
            <a:off x="3384550" y="3105150"/>
            <a:ext cx="423863" cy="423863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Y</a:t>
            </a:r>
            <a:endParaRPr lang="en-US" altLang="en-US"/>
          </a:p>
        </p:txBody>
      </p:sp>
      <p:cxnSp>
        <p:nvCxnSpPr>
          <p:cNvPr id="31768" name="AutoShape 38"/>
          <p:cNvCxnSpPr>
            <a:cxnSpLocks noChangeShapeType="1"/>
            <a:stCxn id="31767" idx="6"/>
            <a:endCxn id="31761" idx="3"/>
          </p:cNvCxnSpPr>
          <p:nvPr/>
        </p:nvCxnSpPr>
        <p:spPr bwMode="auto">
          <a:xfrm>
            <a:off x="3817938" y="3317875"/>
            <a:ext cx="1920875" cy="1322388"/>
          </a:xfrm>
          <a:prstGeom prst="bentConnector3">
            <a:avLst>
              <a:gd name="adj1" fmla="val 122894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1769" name="AutoShape 57"/>
          <p:cNvCxnSpPr>
            <a:cxnSpLocks noChangeShapeType="1"/>
            <a:stCxn id="31759" idx="1"/>
            <a:endCxn id="31767" idx="4"/>
          </p:cNvCxnSpPr>
          <p:nvPr/>
        </p:nvCxnSpPr>
        <p:spPr bwMode="auto">
          <a:xfrm rot="10800000">
            <a:off x="3597275" y="3538538"/>
            <a:ext cx="209550" cy="7016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1770" name="Oval 58"/>
          <p:cNvSpPr>
            <a:spLocks noChangeArrowheads="1"/>
          </p:cNvSpPr>
          <p:nvPr/>
        </p:nvSpPr>
        <p:spPr bwMode="auto">
          <a:xfrm>
            <a:off x="4219575" y="2471738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?</a:t>
            </a:r>
            <a:endParaRPr lang="en-US" altLang="en-US"/>
          </a:p>
        </p:txBody>
      </p:sp>
      <p:cxnSp>
        <p:nvCxnSpPr>
          <p:cNvPr id="31771" name="AutoShape 59"/>
          <p:cNvCxnSpPr>
            <a:cxnSpLocks noChangeShapeType="1"/>
            <a:stCxn id="31767" idx="0"/>
            <a:endCxn id="31770" idx="2"/>
          </p:cNvCxnSpPr>
          <p:nvPr/>
        </p:nvCxnSpPr>
        <p:spPr bwMode="auto">
          <a:xfrm rot="-5400000">
            <a:off x="3698082" y="2583656"/>
            <a:ext cx="411162" cy="6127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What is an Expert System?</a:t>
            </a:r>
            <a:endParaRPr lang="en-US" altLang="en-US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US" altLang="en-US" smtClean="0"/>
              <a:t>An expert system is a computer system that:</a:t>
            </a:r>
          </a:p>
          <a:p>
            <a:pPr lvl="1" eaLnBrk="1" hangingPunct="1"/>
            <a:r>
              <a:rPr lang="en-US" altLang="en-US" smtClean="0"/>
              <a:t>Performs functions similar to those normally performed by a human expert </a:t>
            </a:r>
          </a:p>
          <a:p>
            <a:pPr lvl="1" eaLnBrk="1" hangingPunct="1"/>
            <a:r>
              <a:rPr lang="en-US" altLang="en-US" smtClean="0"/>
              <a:t>Uses a representation of human expertise in a specialist domain to perform functions similar to a human domain expert </a:t>
            </a:r>
          </a:p>
          <a:p>
            <a:pPr lvl="1" eaLnBrk="1" hangingPunct="1"/>
            <a:r>
              <a:rPr lang="en-US" altLang="en-US" smtClean="0"/>
              <a:t>Operates by applying an inference mechanism to a body of specialist expertise represented in a knowledge base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32771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2772" name="Rectangle 4"/>
          <p:cNvSpPr>
            <a:spLocks noChangeArrowheads="1"/>
          </p:cNvSpPr>
          <p:nvPr/>
        </p:nvSpPr>
        <p:spPr bwMode="auto">
          <a:xfrm>
            <a:off x="563563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2773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2774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2775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2776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2777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2778" name="Group 10"/>
          <p:cNvGrpSpPr>
            <a:grpSpLocks/>
          </p:cNvGrpSpPr>
          <p:nvPr/>
        </p:nvGrpSpPr>
        <p:grpSpPr bwMode="auto">
          <a:xfrm>
            <a:off x="1016000" y="1470025"/>
            <a:ext cx="2101850" cy="1555750"/>
            <a:chOff x="187" y="926"/>
            <a:chExt cx="1324" cy="980"/>
          </a:xfrm>
        </p:grpSpPr>
        <p:sp>
          <p:nvSpPr>
            <p:cNvPr id="32823" name="Rectangle 11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2824" name="Rectangle 12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2825" name="Rectangle 13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2826" name="Rectangle 14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2827" name="Rectangle 15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2828" name="Rectangle 16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2829" name="Rectangle 17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2779" name="Text Box 18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32780" name="Oval 19"/>
          <p:cNvSpPr>
            <a:spLocks noChangeArrowheads="1"/>
          </p:cNvSpPr>
          <p:nvPr/>
        </p:nvSpPr>
        <p:spPr bwMode="auto">
          <a:xfrm>
            <a:off x="276225" y="3084513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Z</a:t>
            </a:r>
            <a:endParaRPr lang="en-US" altLang="en-US"/>
          </a:p>
        </p:txBody>
      </p:sp>
      <p:cxnSp>
        <p:nvCxnSpPr>
          <p:cNvPr id="32781" name="AutoShape 20"/>
          <p:cNvCxnSpPr>
            <a:cxnSpLocks noChangeShapeType="1"/>
            <a:stCxn id="32780" idx="6"/>
            <a:endCxn id="32772" idx="3"/>
          </p:cNvCxnSpPr>
          <p:nvPr/>
        </p:nvCxnSpPr>
        <p:spPr bwMode="auto">
          <a:xfrm>
            <a:off x="709613" y="3297238"/>
            <a:ext cx="1785937" cy="922337"/>
          </a:xfrm>
          <a:prstGeom prst="bentConnector3">
            <a:avLst>
              <a:gd name="adj1" fmla="val 141065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2782" name="Rectangle 79"/>
          <p:cNvSpPr>
            <a:spLocks noChangeArrowheads="1"/>
          </p:cNvSpPr>
          <p:nvPr/>
        </p:nvSpPr>
        <p:spPr bwMode="auto">
          <a:xfrm>
            <a:off x="398145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2783" name="Rectangle 80"/>
          <p:cNvSpPr>
            <a:spLocks noChangeArrowheads="1"/>
          </p:cNvSpPr>
          <p:nvPr/>
        </p:nvSpPr>
        <p:spPr bwMode="auto">
          <a:xfrm>
            <a:off x="3806825" y="40782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2784" name="Rectangle 81"/>
          <p:cNvSpPr>
            <a:spLocks noChangeArrowheads="1"/>
          </p:cNvSpPr>
          <p:nvPr/>
        </p:nvSpPr>
        <p:spPr bwMode="auto">
          <a:xfrm>
            <a:off x="398145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2785" name="Rectangle 82"/>
          <p:cNvSpPr>
            <a:spLocks noChangeArrowheads="1"/>
          </p:cNvSpPr>
          <p:nvPr/>
        </p:nvSpPr>
        <p:spPr bwMode="auto">
          <a:xfrm>
            <a:off x="3806825" y="4478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2786" name="Rectangle 83"/>
          <p:cNvSpPr>
            <a:spLocks noChangeArrowheads="1"/>
          </p:cNvSpPr>
          <p:nvPr/>
        </p:nvSpPr>
        <p:spPr bwMode="auto">
          <a:xfrm>
            <a:off x="4067175" y="4879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2787" name="Rectangle 84"/>
          <p:cNvSpPr>
            <a:spLocks noChangeArrowheads="1"/>
          </p:cNvSpPr>
          <p:nvPr/>
        </p:nvSpPr>
        <p:spPr bwMode="auto">
          <a:xfrm>
            <a:off x="4067175" y="5280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2788" name="Rectangle 85"/>
          <p:cNvSpPr>
            <a:spLocks noChangeArrowheads="1"/>
          </p:cNvSpPr>
          <p:nvPr/>
        </p:nvSpPr>
        <p:spPr bwMode="auto">
          <a:xfrm>
            <a:off x="406717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2789" name="Group 86"/>
          <p:cNvGrpSpPr>
            <a:grpSpLocks/>
          </p:cNvGrpSpPr>
          <p:nvPr/>
        </p:nvGrpSpPr>
        <p:grpSpPr bwMode="auto">
          <a:xfrm>
            <a:off x="3981450" y="1490663"/>
            <a:ext cx="2101850" cy="1555750"/>
            <a:chOff x="187" y="926"/>
            <a:chExt cx="1324" cy="980"/>
          </a:xfrm>
        </p:grpSpPr>
        <p:sp>
          <p:nvSpPr>
            <p:cNvPr id="32816" name="Rectangle 87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2817" name="Rectangle 88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2818" name="Rectangle 89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2819" name="Rectangle 90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2820" name="Rectangle 91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2821" name="Rectangle 92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2822" name="Rectangle 93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2790" name="Text Box 94"/>
          <p:cNvSpPr txBox="1">
            <a:spLocks noChangeArrowheads="1"/>
          </p:cNvSpPr>
          <p:nvPr/>
        </p:nvSpPr>
        <p:spPr bwMode="auto">
          <a:xfrm>
            <a:off x="4319588" y="6154738"/>
            <a:ext cx="14541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Y</a:t>
            </a:r>
            <a:endParaRPr lang="en-US" altLang="en-US" b="1"/>
          </a:p>
        </p:txBody>
      </p:sp>
      <p:sp>
        <p:nvSpPr>
          <p:cNvPr id="32791" name="Oval 95"/>
          <p:cNvSpPr>
            <a:spLocks noChangeArrowheads="1"/>
          </p:cNvSpPr>
          <p:nvPr/>
        </p:nvSpPr>
        <p:spPr bwMode="auto">
          <a:xfrm>
            <a:off x="3384550" y="3105150"/>
            <a:ext cx="423863" cy="423863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Y</a:t>
            </a:r>
            <a:endParaRPr lang="en-US" altLang="en-US"/>
          </a:p>
        </p:txBody>
      </p:sp>
      <p:cxnSp>
        <p:nvCxnSpPr>
          <p:cNvPr id="32792" name="AutoShape 96"/>
          <p:cNvCxnSpPr>
            <a:cxnSpLocks noChangeShapeType="1"/>
            <a:stCxn id="32791" idx="6"/>
            <a:endCxn id="32785" idx="3"/>
          </p:cNvCxnSpPr>
          <p:nvPr/>
        </p:nvCxnSpPr>
        <p:spPr bwMode="auto">
          <a:xfrm>
            <a:off x="3817938" y="3317875"/>
            <a:ext cx="1920875" cy="1322388"/>
          </a:xfrm>
          <a:prstGeom prst="bentConnector3">
            <a:avLst>
              <a:gd name="adj1" fmla="val 122894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2793" name="AutoShape 97"/>
          <p:cNvCxnSpPr>
            <a:cxnSpLocks noChangeShapeType="1"/>
            <a:stCxn id="32783" idx="1"/>
            <a:endCxn id="32791" idx="4"/>
          </p:cNvCxnSpPr>
          <p:nvPr/>
        </p:nvCxnSpPr>
        <p:spPr bwMode="auto">
          <a:xfrm rot="10800000">
            <a:off x="3597275" y="3538538"/>
            <a:ext cx="209550" cy="7016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2794" name="Oval 98"/>
          <p:cNvSpPr>
            <a:spLocks noChangeArrowheads="1"/>
          </p:cNvSpPr>
          <p:nvPr/>
        </p:nvSpPr>
        <p:spPr bwMode="auto">
          <a:xfrm>
            <a:off x="4219575" y="2471738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?</a:t>
            </a:r>
            <a:endParaRPr lang="en-US" altLang="en-US"/>
          </a:p>
        </p:txBody>
      </p:sp>
      <p:cxnSp>
        <p:nvCxnSpPr>
          <p:cNvPr id="32795" name="AutoShape 99"/>
          <p:cNvCxnSpPr>
            <a:cxnSpLocks noChangeShapeType="1"/>
            <a:stCxn id="32791" idx="0"/>
            <a:endCxn id="32794" idx="2"/>
          </p:cNvCxnSpPr>
          <p:nvPr/>
        </p:nvCxnSpPr>
        <p:spPr bwMode="auto">
          <a:xfrm rot="-5400000">
            <a:off x="3698082" y="2583656"/>
            <a:ext cx="411162" cy="6127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2796" name="Rectangle 100"/>
          <p:cNvSpPr>
            <a:spLocks noChangeArrowheads="1"/>
          </p:cNvSpPr>
          <p:nvPr/>
        </p:nvSpPr>
        <p:spPr bwMode="auto">
          <a:xfrm>
            <a:off x="6842125" y="40195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2797" name="Rectangle 101"/>
          <p:cNvSpPr>
            <a:spLocks noChangeArrowheads="1"/>
          </p:cNvSpPr>
          <p:nvPr/>
        </p:nvSpPr>
        <p:spPr bwMode="auto">
          <a:xfrm>
            <a:off x="6667500" y="40989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2798" name="Rectangle 102"/>
          <p:cNvSpPr>
            <a:spLocks noChangeArrowheads="1"/>
          </p:cNvSpPr>
          <p:nvPr/>
        </p:nvSpPr>
        <p:spPr bwMode="auto">
          <a:xfrm>
            <a:off x="6842125" y="35877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2799" name="Rectangle 103"/>
          <p:cNvSpPr>
            <a:spLocks noChangeArrowheads="1"/>
          </p:cNvSpPr>
          <p:nvPr/>
        </p:nvSpPr>
        <p:spPr bwMode="auto">
          <a:xfrm>
            <a:off x="6667500" y="4498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2800" name="Rectangle 104"/>
          <p:cNvSpPr>
            <a:spLocks noChangeArrowheads="1"/>
          </p:cNvSpPr>
          <p:nvPr/>
        </p:nvSpPr>
        <p:spPr bwMode="auto">
          <a:xfrm>
            <a:off x="6927850" y="490061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2801" name="Rectangle 105"/>
          <p:cNvSpPr>
            <a:spLocks noChangeArrowheads="1"/>
          </p:cNvSpPr>
          <p:nvPr/>
        </p:nvSpPr>
        <p:spPr bwMode="auto">
          <a:xfrm>
            <a:off x="6927850" y="5300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2802" name="Rectangle 106"/>
          <p:cNvSpPr>
            <a:spLocks noChangeArrowheads="1"/>
          </p:cNvSpPr>
          <p:nvPr/>
        </p:nvSpPr>
        <p:spPr bwMode="auto">
          <a:xfrm>
            <a:off x="6927850" y="57023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2803" name="Group 107"/>
          <p:cNvGrpSpPr>
            <a:grpSpLocks/>
          </p:cNvGrpSpPr>
          <p:nvPr/>
        </p:nvGrpSpPr>
        <p:grpSpPr bwMode="auto">
          <a:xfrm>
            <a:off x="6842125" y="1511300"/>
            <a:ext cx="2101850" cy="1555750"/>
            <a:chOff x="187" y="926"/>
            <a:chExt cx="1324" cy="980"/>
          </a:xfrm>
        </p:grpSpPr>
        <p:sp>
          <p:nvSpPr>
            <p:cNvPr id="32809" name="Rectangle 108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2810" name="Rectangle 109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2811" name="Rectangle 110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2812" name="Rectangle 111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2813" name="Rectangle 112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2814" name="Rectangle 113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2815" name="Rectangle 114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2804" name="Text Box 115"/>
          <p:cNvSpPr txBox="1">
            <a:spLocks noChangeArrowheads="1"/>
          </p:cNvSpPr>
          <p:nvPr/>
        </p:nvSpPr>
        <p:spPr bwMode="auto">
          <a:xfrm>
            <a:off x="7180263" y="6175375"/>
            <a:ext cx="145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X</a:t>
            </a:r>
            <a:endParaRPr lang="en-US" altLang="en-US" b="1"/>
          </a:p>
        </p:txBody>
      </p:sp>
      <p:sp>
        <p:nvSpPr>
          <p:cNvPr id="32805" name="Oval 116"/>
          <p:cNvSpPr>
            <a:spLocks noChangeArrowheads="1"/>
          </p:cNvSpPr>
          <p:nvPr/>
        </p:nvSpPr>
        <p:spPr bwMode="auto">
          <a:xfrm>
            <a:off x="6245225" y="3125788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X</a:t>
            </a:r>
            <a:endParaRPr lang="en-US" altLang="en-US"/>
          </a:p>
        </p:txBody>
      </p:sp>
      <p:cxnSp>
        <p:nvCxnSpPr>
          <p:cNvPr id="32806" name="AutoShape 118"/>
          <p:cNvCxnSpPr>
            <a:cxnSpLocks noChangeShapeType="1"/>
            <a:stCxn id="32799" idx="1"/>
            <a:endCxn id="32805" idx="4"/>
          </p:cNvCxnSpPr>
          <p:nvPr/>
        </p:nvCxnSpPr>
        <p:spPr bwMode="auto">
          <a:xfrm rot="10800000">
            <a:off x="6457950" y="3559175"/>
            <a:ext cx="209550" cy="110172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2807" name="Oval 119"/>
          <p:cNvSpPr>
            <a:spLocks noChangeArrowheads="1"/>
          </p:cNvSpPr>
          <p:nvPr/>
        </p:nvSpPr>
        <p:spPr bwMode="auto">
          <a:xfrm>
            <a:off x="7080250" y="2492375"/>
            <a:ext cx="423863" cy="423863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?</a:t>
            </a:r>
            <a:endParaRPr lang="en-US" altLang="en-US"/>
          </a:p>
        </p:txBody>
      </p:sp>
      <p:cxnSp>
        <p:nvCxnSpPr>
          <p:cNvPr id="32808" name="AutoShape 120"/>
          <p:cNvCxnSpPr>
            <a:cxnSpLocks noChangeShapeType="1"/>
            <a:stCxn id="32805" idx="0"/>
            <a:endCxn id="32807" idx="2"/>
          </p:cNvCxnSpPr>
          <p:nvPr/>
        </p:nvCxnSpPr>
        <p:spPr bwMode="auto">
          <a:xfrm rot="-5400000">
            <a:off x="6558756" y="2604294"/>
            <a:ext cx="411163" cy="6127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33795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3796" name="Rectangle 4"/>
          <p:cNvSpPr>
            <a:spLocks noChangeArrowheads="1"/>
          </p:cNvSpPr>
          <p:nvPr/>
        </p:nvSpPr>
        <p:spPr bwMode="auto">
          <a:xfrm>
            <a:off x="563563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3797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3798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3799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3800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3801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3802" name="Group 10"/>
          <p:cNvGrpSpPr>
            <a:grpSpLocks/>
          </p:cNvGrpSpPr>
          <p:nvPr/>
        </p:nvGrpSpPr>
        <p:grpSpPr bwMode="auto">
          <a:xfrm>
            <a:off x="1016000" y="1470025"/>
            <a:ext cx="2101850" cy="1555750"/>
            <a:chOff x="187" y="926"/>
            <a:chExt cx="1324" cy="980"/>
          </a:xfrm>
        </p:grpSpPr>
        <p:sp>
          <p:nvSpPr>
            <p:cNvPr id="33848" name="Rectangle 11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3849" name="Rectangle 12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3850" name="Rectangle 13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3851" name="Rectangle 14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3852" name="Rectangle 15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3853" name="Rectangle 16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3854" name="Rectangle 17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3803" name="Text Box 18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33804" name="Oval 19"/>
          <p:cNvSpPr>
            <a:spLocks noChangeArrowheads="1"/>
          </p:cNvSpPr>
          <p:nvPr/>
        </p:nvSpPr>
        <p:spPr bwMode="auto">
          <a:xfrm>
            <a:off x="276225" y="3084513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Z</a:t>
            </a:r>
            <a:endParaRPr lang="en-US" altLang="en-US"/>
          </a:p>
        </p:txBody>
      </p:sp>
      <p:cxnSp>
        <p:nvCxnSpPr>
          <p:cNvPr id="33805" name="AutoShape 20"/>
          <p:cNvCxnSpPr>
            <a:cxnSpLocks noChangeShapeType="1"/>
            <a:stCxn id="33804" idx="6"/>
            <a:endCxn id="33796" idx="3"/>
          </p:cNvCxnSpPr>
          <p:nvPr/>
        </p:nvCxnSpPr>
        <p:spPr bwMode="auto">
          <a:xfrm>
            <a:off x="709613" y="3297238"/>
            <a:ext cx="1785937" cy="922337"/>
          </a:xfrm>
          <a:prstGeom prst="bentConnector3">
            <a:avLst>
              <a:gd name="adj1" fmla="val 141065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3806" name="Rectangle 21"/>
          <p:cNvSpPr>
            <a:spLocks noChangeArrowheads="1"/>
          </p:cNvSpPr>
          <p:nvPr/>
        </p:nvSpPr>
        <p:spPr bwMode="auto">
          <a:xfrm>
            <a:off x="398145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3807" name="Rectangle 22"/>
          <p:cNvSpPr>
            <a:spLocks noChangeArrowheads="1"/>
          </p:cNvSpPr>
          <p:nvPr/>
        </p:nvSpPr>
        <p:spPr bwMode="auto">
          <a:xfrm>
            <a:off x="3806825" y="40782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3808" name="Rectangle 23"/>
          <p:cNvSpPr>
            <a:spLocks noChangeArrowheads="1"/>
          </p:cNvSpPr>
          <p:nvPr/>
        </p:nvSpPr>
        <p:spPr bwMode="auto">
          <a:xfrm>
            <a:off x="398145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3809" name="Rectangle 24"/>
          <p:cNvSpPr>
            <a:spLocks noChangeArrowheads="1"/>
          </p:cNvSpPr>
          <p:nvPr/>
        </p:nvSpPr>
        <p:spPr bwMode="auto">
          <a:xfrm>
            <a:off x="3806825" y="4478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3810" name="Rectangle 25"/>
          <p:cNvSpPr>
            <a:spLocks noChangeArrowheads="1"/>
          </p:cNvSpPr>
          <p:nvPr/>
        </p:nvSpPr>
        <p:spPr bwMode="auto">
          <a:xfrm>
            <a:off x="4067175" y="4879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3811" name="Rectangle 26"/>
          <p:cNvSpPr>
            <a:spLocks noChangeArrowheads="1"/>
          </p:cNvSpPr>
          <p:nvPr/>
        </p:nvSpPr>
        <p:spPr bwMode="auto">
          <a:xfrm>
            <a:off x="4067175" y="5280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3812" name="Rectangle 27"/>
          <p:cNvSpPr>
            <a:spLocks noChangeArrowheads="1"/>
          </p:cNvSpPr>
          <p:nvPr/>
        </p:nvSpPr>
        <p:spPr bwMode="auto">
          <a:xfrm>
            <a:off x="406717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3813" name="Group 28"/>
          <p:cNvGrpSpPr>
            <a:grpSpLocks/>
          </p:cNvGrpSpPr>
          <p:nvPr/>
        </p:nvGrpSpPr>
        <p:grpSpPr bwMode="auto">
          <a:xfrm>
            <a:off x="3981450" y="1490663"/>
            <a:ext cx="2101850" cy="1555750"/>
            <a:chOff x="187" y="926"/>
            <a:chExt cx="1324" cy="980"/>
          </a:xfrm>
        </p:grpSpPr>
        <p:sp>
          <p:nvSpPr>
            <p:cNvPr id="33841" name="Rectangle 29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3842" name="Rectangle 30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3843" name="Rectangle 31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3844" name="Rectangle 32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3845" name="Rectangle 33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3846" name="Rectangle 34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3847" name="Rectangle 35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3814" name="Text Box 36"/>
          <p:cNvSpPr txBox="1">
            <a:spLocks noChangeArrowheads="1"/>
          </p:cNvSpPr>
          <p:nvPr/>
        </p:nvSpPr>
        <p:spPr bwMode="auto">
          <a:xfrm>
            <a:off x="4319588" y="6154738"/>
            <a:ext cx="14541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Y</a:t>
            </a:r>
            <a:endParaRPr lang="en-US" altLang="en-US" b="1"/>
          </a:p>
        </p:txBody>
      </p:sp>
      <p:sp>
        <p:nvSpPr>
          <p:cNvPr id="33815" name="Oval 37"/>
          <p:cNvSpPr>
            <a:spLocks noChangeArrowheads="1"/>
          </p:cNvSpPr>
          <p:nvPr/>
        </p:nvSpPr>
        <p:spPr bwMode="auto">
          <a:xfrm>
            <a:off x="3384550" y="3105150"/>
            <a:ext cx="423863" cy="423863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Y</a:t>
            </a:r>
            <a:endParaRPr lang="en-US" altLang="en-US"/>
          </a:p>
        </p:txBody>
      </p:sp>
      <p:cxnSp>
        <p:nvCxnSpPr>
          <p:cNvPr id="33816" name="AutoShape 38"/>
          <p:cNvCxnSpPr>
            <a:cxnSpLocks noChangeShapeType="1"/>
            <a:stCxn id="33815" idx="6"/>
            <a:endCxn id="33809" idx="3"/>
          </p:cNvCxnSpPr>
          <p:nvPr/>
        </p:nvCxnSpPr>
        <p:spPr bwMode="auto">
          <a:xfrm>
            <a:off x="3817938" y="3317875"/>
            <a:ext cx="1920875" cy="1322388"/>
          </a:xfrm>
          <a:prstGeom prst="bentConnector3">
            <a:avLst>
              <a:gd name="adj1" fmla="val 122894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7" name="AutoShape 39"/>
          <p:cNvCxnSpPr>
            <a:cxnSpLocks noChangeShapeType="1"/>
            <a:stCxn id="33807" idx="1"/>
            <a:endCxn id="33815" idx="4"/>
          </p:cNvCxnSpPr>
          <p:nvPr/>
        </p:nvCxnSpPr>
        <p:spPr bwMode="auto">
          <a:xfrm rot="10800000">
            <a:off x="3597275" y="3538538"/>
            <a:ext cx="209550" cy="7016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3818" name="Oval 40"/>
          <p:cNvSpPr>
            <a:spLocks noChangeArrowheads="1"/>
          </p:cNvSpPr>
          <p:nvPr/>
        </p:nvSpPr>
        <p:spPr bwMode="auto">
          <a:xfrm>
            <a:off x="4219575" y="2471738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?</a:t>
            </a:r>
            <a:endParaRPr lang="en-US" altLang="en-US"/>
          </a:p>
        </p:txBody>
      </p:sp>
      <p:cxnSp>
        <p:nvCxnSpPr>
          <p:cNvPr id="33819" name="AutoShape 41"/>
          <p:cNvCxnSpPr>
            <a:cxnSpLocks noChangeShapeType="1"/>
            <a:stCxn id="33815" idx="0"/>
            <a:endCxn id="33818" idx="2"/>
          </p:cNvCxnSpPr>
          <p:nvPr/>
        </p:nvCxnSpPr>
        <p:spPr bwMode="auto">
          <a:xfrm rot="-5400000">
            <a:off x="3698082" y="2583656"/>
            <a:ext cx="411162" cy="6127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3820" name="Rectangle 42"/>
          <p:cNvSpPr>
            <a:spLocks noChangeArrowheads="1"/>
          </p:cNvSpPr>
          <p:nvPr/>
        </p:nvSpPr>
        <p:spPr bwMode="auto">
          <a:xfrm>
            <a:off x="6842125" y="40195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3821" name="Rectangle 43"/>
          <p:cNvSpPr>
            <a:spLocks noChangeArrowheads="1"/>
          </p:cNvSpPr>
          <p:nvPr/>
        </p:nvSpPr>
        <p:spPr bwMode="auto">
          <a:xfrm>
            <a:off x="6667500" y="40989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3822" name="Rectangle 44"/>
          <p:cNvSpPr>
            <a:spLocks noChangeArrowheads="1"/>
          </p:cNvSpPr>
          <p:nvPr/>
        </p:nvSpPr>
        <p:spPr bwMode="auto">
          <a:xfrm>
            <a:off x="6842125" y="35877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3823" name="Rectangle 45"/>
          <p:cNvSpPr>
            <a:spLocks noChangeArrowheads="1"/>
          </p:cNvSpPr>
          <p:nvPr/>
        </p:nvSpPr>
        <p:spPr bwMode="auto">
          <a:xfrm>
            <a:off x="6667500" y="4498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3824" name="Rectangle 46"/>
          <p:cNvSpPr>
            <a:spLocks noChangeArrowheads="1"/>
          </p:cNvSpPr>
          <p:nvPr/>
        </p:nvSpPr>
        <p:spPr bwMode="auto">
          <a:xfrm>
            <a:off x="6667500" y="490061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3825" name="Rectangle 47"/>
          <p:cNvSpPr>
            <a:spLocks noChangeArrowheads="1"/>
          </p:cNvSpPr>
          <p:nvPr/>
        </p:nvSpPr>
        <p:spPr bwMode="auto">
          <a:xfrm>
            <a:off x="6927850" y="5300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3826" name="Rectangle 48"/>
          <p:cNvSpPr>
            <a:spLocks noChangeArrowheads="1"/>
          </p:cNvSpPr>
          <p:nvPr/>
        </p:nvSpPr>
        <p:spPr bwMode="auto">
          <a:xfrm>
            <a:off x="6927850" y="57023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3827" name="Group 49"/>
          <p:cNvGrpSpPr>
            <a:grpSpLocks/>
          </p:cNvGrpSpPr>
          <p:nvPr/>
        </p:nvGrpSpPr>
        <p:grpSpPr bwMode="auto">
          <a:xfrm>
            <a:off x="6842125" y="1511300"/>
            <a:ext cx="2101850" cy="1555750"/>
            <a:chOff x="187" y="926"/>
            <a:chExt cx="1324" cy="980"/>
          </a:xfrm>
        </p:grpSpPr>
        <p:sp>
          <p:nvSpPr>
            <p:cNvPr id="33834" name="Rectangle 50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3835" name="Rectangle 51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3836" name="Rectangle 52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3837" name="Rectangle 53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3838" name="Rectangle 54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3839" name="Rectangle 55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3840" name="Rectangle 56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3828" name="Text Box 57"/>
          <p:cNvSpPr txBox="1">
            <a:spLocks noChangeArrowheads="1"/>
          </p:cNvSpPr>
          <p:nvPr/>
        </p:nvSpPr>
        <p:spPr bwMode="auto">
          <a:xfrm>
            <a:off x="7180263" y="6175375"/>
            <a:ext cx="145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X</a:t>
            </a:r>
            <a:endParaRPr lang="en-US" altLang="en-US" b="1"/>
          </a:p>
        </p:txBody>
      </p:sp>
      <p:sp>
        <p:nvSpPr>
          <p:cNvPr id="33829" name="Oval 58"/>
          <p:cNvSpPr>
            <a:spLocks noChangeArrowheads="1"/>
          </p:cNvSpPr>
          <p:nvPr/>
        </p:nvSpPr>
        <p:spPr bwMode="auto">
          <a:xfrm>
            <a:off x="6245225" y="3125788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X</a:t>
            </a:r>
            <a:endParaRPr lang="en-US" altLang="en-US"/>
          </a:p>
        </p:txBody>
      </p:sp>
      <p:cxnSp>
        <p:nvCxnSpPr>
          <p:cNvPr id="33830" name="AutoShape 59"/>
          <p:cNvCxnSpPr>
            <a:cxnSpLocks noChangeShapeType="1"/>
            <a:stCxn id="33823" idx="1"/>
            <a:endCxn id="33829" idx="4"/>
          </p:cNvCxnSpPr>
          <p:nvPr/>
        </p:nvCxnSpPr>
        <p:spPr bwMode="auto">
          <a:xfrm rot="10800000">
            <a:off x="6457950" y="3559175"/>
            <a:ext cx="209550" cy="110172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3831" name="Oval 60"/>
          <p:cNvSpPr>
            <a:spLocks noChangeArrowheads="1"/>
          </p:cNvSpPr>
          <p:nvPr/>
        </p:nvSpPr>
        <p:spPr bwMode="auto">
          <a:xfrm>
            <a:off x="7080250" y="2492375"/>
            <a:ext cx="423863" cy="423863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?</a:t>
            </a:r>
            <a:endParaRPr lang="en-US" altLang="en-US"/>
          </a:p>
        </p:txBody>
      </p:sp>
      <p:cxnSp>
        <p:nvCxnSpPr>
          <p:cNvPr id="33832" name="AutoShape 61"/>
          <p:cNvCxnSpPr>
            <a:cxnSpLocks noChangeShapeType="1"/>
            <a:stCxn id="33829" idx="0"/>
            <a:endCxn id="33831" idx="2"/>
          </p:cNvCxnSpPr>
          <p:nvPr/>
        </p:nvCxnSpPr>
        <p:spPr bwMode="auto">
          <a:xfrm rot="-5400000">
            <a:off x="6558756" y="2604294"/>
            <a:ext cx="411163" cy="6127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33" name="AutoShape 62"/>
          <p:cNvCxnSpPr>
            <a:cxnSpLocks noChangeShapeType="1"/>
            <a:stCxn id="33829" idx="6"/>
            <a:endCxn id="33824" idx="3"/>
          </p:cNvCxnSpPr>
          <p:nvPr/>
        </p:nvCxnSpPr>
        <p:spPr bwMode="auto">
          <a:xfrm>
            <a:off x="6678613" y="3338513"/>
            <a:ext cx="1920875" cy="1724025"/>
          </a:xfrm>
          <a:prstGeom prst="bentConnector3">
            <a:avLst>
              <a:gd name="adj1" fmla="val 124546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34819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auto">
          <a:xfrm>
            <a:off x="563563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4821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4822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4823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4824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4825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4826" name="Group 10"/>
          <p:cNvGrpSpPr>
            <a:grpSpLocks/>
          </p:cNvGrpSpPr>
          <p:nvPr/>
        </p:nvGrpSpPr>
        <p:grpSpPr bwMode="auto">
          <a:xfrm>
            <a:off x="1016000" y="1470025"/>
            <a:ext cx="2101850" cy="1555750"/>
            <a:chOff x="187" y="926"/>
            <a:chExt cx="1324" cy="980"/>
          </a:xfrm>
        </p:grpSpPr>
        <p:sp>
          <p:nvSpPr>
            <p:cNvPr id="34868" name="Rectangle 11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4869" name="Rectangle 12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4870" name="Rectangle 13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4871" name="Rectangle 14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4872" name="Rectangle 15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4873" name="Rectangle 16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4874" name="Rectangle 17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4827" name="Text Box 18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34828" name="Oval 19"/>
          <p:cNvSpPr>
            <a:spLocks noChangeArrowheads="1"/>
          </p:cNvSpPr>
          <p:nvPr/>
        </p:nvSpPr>
        <p:spPr bwMode="auto">
          <a:xfrm>
            <a:off x="276225" y="3084513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Z</a:t>
            </a:r>
            <a:endParaRPr lang="en-US" altLang="en-US"/>
          </a:p>
        </p:txBody>
      </p:sp>
      <p:cxnSp>
        <p:nvCxnSpPr>
          <p:cNvPr id="34829" name="AutoShape 20"/>
          <p:cNvCxnSpPr>
            <a:cxnSpLocks noChangeShapeType="1"/>
            <a:stCxn id="34828" idx="6"/>
            <a:endCxn id="34820" idx="3"/>
          </p:cNvCxnSpPr>
          <p:nvPr/>
        </p:nvCxnSpPr>
        <p:spPr bwMode="auto">
          <a:xfrm>
            <a:off x="709613" y="3297238"/>
            <a:ext cx="1785937" cy="922337"/>
          </a:xfrm>
          <a:prstGeom prst="bentConnector3">
            <a:avLst>
              <a:gd name="adj1" fmla="val 141065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4830" name="Rectangle 21"/>
          <p:cNvSpPr>
            <a:spLocks noChangeArrowheads="1"/>
          </p:cNvSpPr>
          <p:nvPr/>
        </p:nvSpPr>
        <p:spPr bwMode="auto">
          <a:xfrm>
            <a:off x="398145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4831" name="Rectangle 22"/>
          <p:cNvSpPr>
            <a:spLocks noChangeArrowheads="1"/>
          </p:cNvSpPr>
          <p:nvPr/>
        </p:nvSpPr>
        <p:spPr bwMode="auto">
          <a:xfrm>
            <a:off x="3806825" y="40782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4832" name="Rectangle 23"/>
          <p:cNvSpPr>
            <a:spLocks noChangeArrowheads="1"/>
          </p:cNvSpPr>
          <p:nvPr/>
        </p:nvSpPr>
        <p:spPr bwMode="auto">
          <a:xfrm>
            <a:off x="398145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4833" name="Rectangle 24"/>
          <p:cNvSpPr>
            <a:spLocks noChangeArrowheads="1"/>
          </p:cNvSpPr>
          <p:nvPr/>
        </p:nvSpPr>
        <p:spPr bwMode="auto">
          <a:xfrm>
            <a:off x="3806825" y="4478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4834" name="Rectangle 25"/>
          <p:cNvSpPr>
            <a:spLocks noChangeArrowheads="1"/>
          </p:cNvSpPr>
          <p:nvPr/>
        </p:nvSpPr>
        <p:spPr bwMode="auto">
          <a:xfrm>
            <a:off x="4067175" y="4879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4835" name="Rectangle 26"/>
          <p:cNvSpPr>
            <a:spLocks noChangeArrowheads="1"/>
          </p:cNvSpPr>
          <p:nvPr/>
        </p:nvSpPr>
        <p:spPr bwMode="auto">
          <a:xfrm>
            <a:off x="4067175" y="5280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4836" name="Rectangle 27"/>
          <p:cNvSpPr>
            <a:spLocks noChangeArrowheads="1"/>
          </p:cNvSpPr>
          <p:nvPr/>
        </p:nvSpPr>
        <p:spPr bwMode="auto">
          <a:xfrm>
            <a:off x="406717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4837" name="Group 28"/>
          <p:cNvGrpSpPr>
            <a:grpSpLocks/>
          </p:cNvGrpSpPr>
          <p:nvPr/>
        </p:nvGrpSpPr>
        <p:grpSpPr bwMode="auto">
          <a:xfrm>
            <a:off x="3981450" y="1490663"/>
            <a:ext cx="2101850" cy="1555750"/>
            <a:chOff x="187" y="926"/>
            <a:chExt cx="1324" cy="980"/>
          </a:xfrm>
        </p:grpSpPr>
        <p:sp>
          <p:nvSpPr>
            <p:cNvPr id="34861" name="Rectangle 29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4862" name="Rectangle 30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4863" name="Rectangle 31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4864" name="Rectangle 32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4865" name="Rectangle 33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4866" name="Rectangle 34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4867" name="Rectangle 35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4838" name="Text Box 36"/>
          <p:cNvSpPr txBox="1">
            <a:spLocks noChangeArrowheads="1"/>
          </p:cNvSpPr>
          <p:nvPr/>
        </p:nvSpPr>
        <p:spPr bwMode="auto">
          <a:xfrm>
            <a:off x="4319588" y="6154738"/>
            <a:ext cx="14541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Y</a:t>
            </a:r>
            <a:endParaRPr lang="en-US" altLang="en-US" b="1"/>
          </a:p>
        </p:txBody>
      </p:sp>
      <p:sp>
        <p:nvSpPr>
          <p:cNvPr id="34839" name="Oval 37"/>
          <p:cNvSpPr>
            <a:spLocks noChangeArrowheads="1"/>
          </p:cNvSpPr>
          <p:nvPr/>
        </p:nvSpPr>
        <p:spPr bwMode="auto">
          <a:xfrm>
            <a:off x="3384550" y="3105150"/>
            <a:ext cx="423863" cy="423863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Y</a:t>
            </a:r>
            <a:endParaRPr lang="en-US" altLang="en-US"/>
          </a:p>
        </p:txBody>
      </p:sp>
      <p:cxnSp>
        <p:nvCxnSpPr>
          <p:cNvPr id="34840" name="AutoShape 38"/>
          <p:cNvCxnSpPr>
            <a:cxnSpLocks noChangeShapeType="1"/>
            <a:stCxn id="34839" idx="6"/>
            <a:endCxn id="34833" idx="3"/>
          </p:cNvCxnSpPr>
          <p:nvPr/>
        </p:nvCxnSpPr>
        <p:spPr bwMode="auto">
          <a:xfrm>
            <a:off x="3817938" y="3317875"/>
            <a:ext cx="1920875" cy="1322388"/>
          </a:xfrm>
          <a:prstGeom prst="bentConnector3">
            <a:avLst>
              <a:gd name="adj1" fmla="val 122894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4841" name="AutoShape 39"/>
          <p:cNvCxnSpPr>
            <a:cxnSpLocks noChangeShapeType="1"/>
            <a:stCxn id="34831" idx="1"/>
            <a:endCxn id="34839" idx="4"/>
          </p:cNvCxnSpPr>
          <p:nvPr/>
        </p:nvCxnSpPr>
        <p:spPr bwMode="auto">
          <a:xfrm rot="10800000">
            <a:off x="3597275" y="3538538"/>
            <a:ext cx="209550" cy="7016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4842" name="Oval 40"/>
          <p:cNvSpPr>
            <a:spLocks noChangeArrowheads="1"/>
          </p:cNvSpPr>
          <p:nvPr/>
        </p:nvSpPr>
        <p:spPr bwMode="auto">
          <a:xfrm>
            <a:off x="4219575" y="2471738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?</a:t>
            </a:r>
            <a:endParaRPr lang="en-US" altLang="en-US"/>
          </a:p>
        </p:txBody>
      </p:sp>
      <p:cxnSp>
        <p:nvCxnSpPr>
          <p:cNvPr id="34843" name="AutoShape 41"/>
          <p:cNvCxnSpPr>
            <a:cxnSpLocks noChangeShapeType="1"/>
            <a:stCxn id="34839" idx="0"/>
            <a:endCxn id="34842" idx="2"/>
          </p:cNvCxnSpPr>
          <p:nvPr/>
        </p:nvCxnSpPr>
        <p:spPr bwMode="auto">
          <a:xfrm rot="-5400000">
            <a:off x="3698082" y="2583656"/>
            <a:ext cx="411162" cy="612775"/>
          </a:xfrm>
          <a:prstGeom prst="bentConnector2">
            <a:avLst/>
          </a:prstGeom>
          <a:noFill/>
          <a:ln w="12700">
            <a:solidFill>
              <a:schemeClr val="tx1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4844" name="Rectangle 42"/>
          <p:cNvSpPr>
            <a:spLocks noChangeArrowheads="1"/>
          </p:cNvSpPr>
          <p:nvPr/>
        </p:nvSpPr>
        <p:spPr bwMode="auto">
          <a:xfrm>
            <a:off x="6842125" y="40195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4845" name="Rectangle 43"/>
          <p:cNvSpPr>
            <a:spLocks noChangeArrowheads="1"/>
          </p:cNvSpPr>
          <p:nvPr/>
        </p:nvSpPr>
        <p:spPr bwMode="auto">
          <a:xfrm>
            <a:off x="6667500" y="40989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4846" name="Rectangle 44"/>
          <p:cNvSpPr>
            <a:spLocks noChangeArrowheads="1"/>
          </p:cNvSpPr>
          <p:nvPr/>
        </p:nvSpPr>
        <p:spPr bwMode="auto">
          <a:xfrm>
            <a:off x="6842125" y="35877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4847" name="Rectangle 45"/>
          <p:cNvSpPr>
            <a:spLocks noChangeArrowheads="1"/>
          </p:cNvSpPr>
          <p:nvPr/>
        </p:nvSpPr>
        <p:spPr bwMode="auto">
          <a:xfrm>
            <a:off x="6667500" y="4498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4848" name="Rectangle 46"/>
          <p:cNvSpPr>
            <a:spLocks noChangeArrowheads="1"/>
          </p:cNvSpPr>
          <p:nvPr/>
        </p:nvSpPr>
        <p:spPr bwMode="auto">
          <a:xfrm>
            <a:off x="6927850" y="4900613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34849" name="Rectangle 47"/>
          <p:cNvSpPr>
            <a:spLocks noChangeArrowheads="1"/>
          </p:cNvSpPr>
          <p:nvPr/>
        </p:nvSpPr>
        <p:spPr bwMode="auto">
          <a:xfrm>
            <a:off x="6927850" y="5300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4850" name="Rectangle 48"/>
          <p:cNvSpPr>
            <a:spLocks noChangeArrowheads="1"/>
          </p:cNvSpPr>
          <p:nvPr/>
        </p:nvSpPr>
        <p:spPr bwMode="auto">
          <a:xfrm>
            <a:off x="6927850" y="57023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4851" name="Rectangle 49"/>
          <p:cNvSpPr>
            <a:spLocks noChangeArrowheads="1"/>
          </p:cNvSpPr>
          <p:nvPr/>
        </p:nvSpPr>
        <p:spPr bwMode="auto">
          <a:xfrm>
            <a:off x="6842125" y="1943100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4852" name="Rectangle 50"/>
          <p:cNvSpPr>
            <a:spLocks noChangeArrowheads="1"/>
          </p:cNvSpPr>
          <p:nvPr/>
        </p:nvSpPr>
        <p:spPr bwMode="auto">
          <a:xfrm>
            <a:off x="6842125" y="151130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4853" name="Rectangle 51"/>
          <p:cNvSpPr>
            <a:spLocks noChangeArrowheads="1"/>
          </p:cNvSpPr>
          <p:nvPr/>
        </p:nvSpPr>
        <p:spPr bwMode="auto">
          <a:xfrm>
            <a:off x="6934200" y="20320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34854" name="Rectangle 52"/>
          <p:cNvSpPr>
            <a:spLocks noChangeArrowheads="1"/>
          </p:cNvSpPr>
          <p:nvPr/>
        </p:nvSpPr>
        <p:spPr bwMode="auto">
          <a:xfrm>
            <a:off x="7723188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34855" name="Rectangle 53"/>
          <p:cNvSpPr>
            <a:spLocks noChangeArrowheads="1"/>
          </p:cNvSpPr>
          <p:nvPr/>
        </p:nvSpPr>
        <p:spPr bwMode="auto">
          <a:xfrm>
            <a:off x="7327900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4856" name="Rectangle 54"/>
          <p:cNvSpPr>
            <a:spLocks noChangeArrowheads="1"/>
          </p:cNvSpPr>
          <p:nvPr/>
        </p:nvSpPr>
        <p:spPr bwMode="auto">
          <a:xfrm>
            <a:off x="8116888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34857" name="Rectangle 55"/>
          <p:cNvSpPr>
            <a:spLocks noChangeArrowheads="1"/>
          </p:cNvSpPr>
          <p:nvPr/>
        </p:nvSpPr>
        <p:spPr bwMode="auto">
          <a:xfrm>
            <a:off x="8512175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34858" name="Text Box 56"/>
          <p:cNvSpPr txBox="1">
            <a:spLocks noChangeArrowheads="1"/>
          </p:cNvSpPr>
          <p:nvPr/>
        </p:nvSpPr>
        <p:spPr bwMode="auto">
          <a:xfrm>
            <a:off x="7180263" y="6175375"/>
            <a:ext cx="145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X</a:t>
            </a:r>
            <a:endParaRPr lang="en-US" altLang="en-US" b="1"/>
          </a:p>
        </p:txBody>
      </p:sp>
      <p:cxnSp>
        <p:nvCxnSpPr>
          <p:cNvPr id="500793" name="AutoShape 57"/>
          <p:cNvCxnSpPr>
            <a:cxnSpLocks noChangeShapeType="1"/>
            <a:stCxn id="34848" idx="3"/>
            <a:endCxn id="500794" idx="3"/>
          </p:cNvCxnSpPr>
          <p:nvPr/>
        </p:nvCxnSpPr>
        <p:spPr bwMode="auto">
          <a:xfrm flipH="1" flipV="1">
            <a:off x="7272338" y="2605088"/>
            <a:ext cx="1587500" cy="2457450"/>
          </a:xfrm>
          <a:prstGeom prst="bentConnector3">
            <a:avLst>
              <a:gd name="adj1" fmla="val -12301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00794" name="Rectangle 58"/>
          <p:cNvSpPr>
            <a:spLocks noChangeArrowheads="1"/>
          </p:cNvSpPr>
          <p:nvPr/>
        </p:nvSpPr>
        <p:spPr bwMode="auto">
          <a:xfrm>
            <a:off x="6948488" y="24431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07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07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00794" grpId="0" animBg="1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35843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5844" name="Rectangle 4"/>
          <p:cNvSpPr>
            <a:spLocks noChangeArrowheads="1"/>
          </p:cNvSpPr>
          <p:nvPr/>
        </p:nvSpPr>
        <p:spPr bwMode="auto">
          <a:xfrm>
            <a:off x="563563" y="40576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5845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5846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5847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5848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5849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grpSp>
        <p:nvGrpSpPr>
          <p:cNvPr id="35850" name="Group 10"/>
          <p:cNvGrpSpPr>
            <a:grpSpLocks/>
          </p:cNvGrpSpPr>
          <p:nvPr/>
        </p:nvGrpSpPr>
        <p:grpSpPr bwMode="auto">
          <a:xfrm>
            <a:off x="1016000" y="1470025"/>
            <a:ext cx="2101850" cy="1555750"/>
            <a:chOff x="187" y="926"/>
            <a:chExt cx="1324" cy="980"/>
          </a:xfrm>
        </p:grpSpPr>
        <p:sp>
          <p:nvSpPr>
            <p:cNvPr id="35889" name="Rectangle 11"/>
            <p:cNvSpPr>
              <a:spLocks noChangeArrowheads="1"/>
            </p:cNvSpPr>
            <p:nvPr/>
          </p:nvSpPr>
          <p:spPr bwMode="auto">
            <a:xfrm>
              <a:off x="187" y="1198"/>
              <a:ext cx="1324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sp>
          <p:nvSpPr>
            <p:cNvPr id="35890" name="Rectangle 12"/>
            <p:cNvSpPr>
              <a:spLocks noChangeArrowheads="1"/>
            </p:cNvSpPr>
            <p:nvPr/>
          </p:nvSpPr>
          <p:spPr bwMode="auto">
            <a:xfrm>
              <a:off x="187" y="926"/>
              <a:ext cx="1324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Database</a:t>
              </a:r>
            </a:p>
          </p:txBody>
        </p:sp>
        <p:sp>
          <p:nvSpPr>
            <p:cNvPr id="35891" name="Rectangle 13"/>
            <p:cNvSpPr>
              <a:spLocks noChangeArrowheads="1"/>
            </p:cNvSpPr>
            <p:nvPr/>
          </p:nvSpPr>
          <p:spPr bwMode="auto">
            <a:xfrm>
              <a:off x="245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A</a:t>
              </a:r>
            </a:p>
          </p:txBody>
        </p:sp>
        <p:sp>
          <p:nvSpPr>
            <p:cNvPr id="35892" name="Rectangle 14"/>
            <p:cNvSpPr>
              <a:spLocks noChangeArrowheads="1"/>
            </p:cNvSpPr>
            <p:nvPr/>
          </p:nvSpPr>
          <p:spPr bwMode="auto">
            <a:xfrm>
              <a:off x="742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B</a:t>
              </a:r>
            </a:p>
          </p:txBody>
        </p:sp>
        <p:sp>
          <p:nvSpPr>
            <p:cNvPr id="35893" name="Rectangle 15"/>
            <p:cNvSpPr>
              <a:spLocks noChangeArrowheads="1"/>
            </p:cNvSpPr>
            <p:nvPr/>
          </p:nvSpPr>
          <p:spPr bwMode="auto">
            <a:xfrm>
              <a:off x="493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C</a:t>
              </a:r>
            </a:p>
          </p:txBody>
        </p:sp>
        <p:sp>
          <p:nvSpPr>
            <p:cNvPr id="35894" name="Rectangle 16"/>
            <p:cNvSpPr>
              <a:spLocks noChangeArrowheads="1"/>
            </p:cNvSpPr>
            <p:nvPr/>
          </p:nvSpPr>
          <p:spPr bwMode="auto">
            <a:xfrm>
              <a:off x="990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D</a:t>
              </a:r>
            </a:p>
          </p:txBody>
        </p:sp>
        <p:sp>
          <p:nvSpPr>
            <p:cNvPr id="35895" name="Rectangle 17"/>
            <p:cNvSpPr>
              <a:spLocks noChangeArrowheads="1"/>
            </p:cNvSpPr>
            <p:nvPr/>
          </p:nvSpPr>
          <p:spPr bwMode="auto">
            <a:xfrm>
              <a:off x="1239" y="1254"/>
              <a:ext cx="204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sz="1600"/>
                <a:t>E</a:t>
              </a:r>
            </a:p>
          </p:txBody>
        </p:sp>
      </p:grpSp>
      <p:sp>
        <p:nvSpPr>
          <p:cNvPr id="35851" name="Text Box 18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35852" name="Oval 19"/>
          <p:cNvSpPr>
            <a:spLocks noChangeArrowheads="1"/>
          </p:cNvSpPr>
          <p:nvPr/>
        </p:nvSpPr>
        <p:spPr bwMode="auto">
          <a:xfrm>
            <a:off x="276225" y="3084513"/>
            <a:ext cx="423863" cy="423862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/>
              <a:t>Z</a:t>
            </a:r>
            <a:endParaRPr lang="en-US" altLang="en-US"/>
          </a:p>
        </p:txBody>
      </p:sp>
      <p:cxnSp>
        <p:nvCxnSpPr>
          <p:cNvPr id="35853" name="AutoShape 20"/>
          <p:cNvCxnSpPr>
            <a:cxnSpLocks noChangeShapeType="1"/>
            <a:stCxn id="35852" idx="6"/>
            <a:endCxn id="35844" idx="3"/>
          </p:cNvCxnSpPr>
          <p:nvPr/>
        </p:nvCxnSpPr>
        <p:spPr bwMode="auto">
          <a:xfrm>
            <a:off x="709613" y="3297238"/>
            <a:ext cx="1785937" cy="922337"/>
          </a:xfrm>
          <a:prstGeom prst="bentConnector3">
            <a:avLst>
              <a:gd name="adj1" fmla="val 141065"/>
            </a:avLst>
          </a:prstGeom>
          <a:noFill/>
          <a:ln w="127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5854" name="Rectangle 21"/>
          <p:cNvSpPr>
            <a:spLocks noChangeArrowheads="1"/>
          </p:cNvSpPr>
          <p:nvPr/>
        </p:nvSpPr>
        <p:spPr bwMode="auto">
          <a:xfrm>
            <a:off x="398145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5855" name="Rectangle 22"/>
          <p:cNvSpPr>
            <a:spLocks noChangeArrowheads="1"/>
          </p:cNvSpPr>
          <p:nvPr/>
        </p:nvSpPr>
        <p:spPr bwMode="auto">
          <a:xfrm>
            <a:off x="3806825" y="40782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5856" name="Rectangle 23"/>
          <p:cNvSpPr>
            <a:spLocks noChangeArrowheads="1"/>
          </p:cNvSpPr>
          <p:nvPr/>
        </p:nvSpPr>
        <p:spPr bwMode="auto">
          <a:xfrm>
            <a:off x="398145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5857" name="Rectangle 24"/>
          <p:cNvSpPr>
            <a:spLocks noChangeArrowheads="1"/>
          </p:cNvSpPr>
          <p:nvPr/>
        </p:nvSpPr>
        <p:spPr bwMode="auto">
          <a:xfrm>
            <a:off x="4067175" y="4478338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X &amp; B &amp; E → Y</a:t>
            </a:r>
          </a:p>
        </p:txBody>
      </p:sp>
      <p:sp>
        <p:nvSpPr>
          <p:cNvPr id="35858" name="Rectangle 25"/>
          <p:cNvSpPr>
            <a:spLocks noChangeArrowheads="1"/>
          </p:cNvSpPr>
          <p:nvPr/>
        </p:nvSpPr>
        <p:spPr bwMode="auto">
          <a:xfrm>
            <a:off x="4067175" y="4879975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35859" name="Rectangle 26"/>
          <p:cNvSpPr>
            <a:spLocks noChangeArrowheads="1"/>
          </p:cNvSpPr>
          <p:nvPr/>
        </p:nvSpPr>
        <p:spPr bwMode="auto">
          <a:xfrm>
            <a:off x="4067175" y="5280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5860" name="Rectangle 27"/>
          <p:cNvSpPr>
            <a:spLocks noChangeArrowheads="1"/>
          </p:cNvSpPr>
          <p:nvPr/>
        </p:nvSpPr>
        <p:spPr bwMode="auto">
          <a:xfrm>
            <a:off x="406717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5861" name="Rectangle 29"/>
          <p:cNvSpPr>
            <a:spLocks noChangeArrowheads="1"/>
          </p:cNvSpPr>
          <p:nvPr/>
        </p:nvSpPr>
        <p:spPr bwMode="auto">
          <a:xfrm>
            <a:off x="3981450" y="1922463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5862" name="Rectangle 30"/>
          <p:cNvSpPr>
            <a:spLocks noChangeArrowheads="1"/>
          </p:cNvSpPr>
          <p:nvPr/>
        </p:nvSpPr>
        <p:spPr bwMode="auto">
          <a:xfrm>
            <a:off x="3981450" y="149066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5863" name="Rectangle 31"/>
          <p:cNvSpPr>
            <a:spLocks noChangeArrowheads="1"/>
          </p:cNvSpPr>
          <p:nvPr/>
        </p:nvSpPr>
        <p:spPr bwMode="auto">
          <a:xfrm>
            <a:off x="407352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35864" name="Rectangle 32"/>
          <p:cNvSpPr>
            <a:spLocks noChangeArrowheads="1"/>
          </p:cNvSpPr>
          <p:nvPr/>
        </p:nvSpPr>
        <p:spPr bwMode="auto">
          <a:xfrm>
            <a:off x="4862513" y="20113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B</a:t>
            </a:r>
          </a:p>
        </p:txBody>
      </p:sp>
      <p:sp>
        <p:nvSpPr>
          <p:cNvPr id="35865" name="Rectangle 33"/>
          <p:cNvSpPr>
            <a:spLocks noChangeArrowheads="1"/>
          </p:cNvSpPr>
          <p:nvPr/>
        </p:nvSpPr>
        <p:spPr bwMode="auto">
          <a:xfrm>
            <a:off x="446722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5866" name="Rectangle 34"/>
          <p:cNvSpPr>
            <a:spLocks noChangeArrowheads="1"/>
          </p:cNvSpPr>
          <p:nvPr/>
        </p:nvSpPr>
        <p:spPr bwMode="auto">
          <a:xfrm>
            <a:off x="5256213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35867" name="Rectangle 35"/>
          <p:cNvSpPr>
            <a:spLocks noChangeArrowheads="1"/>
          </p:cNvSpPr>
          <p:nvPr/>
        </p:nvSpPr>
        <p:spPr bwMode="auto">
          <a:xfrm>
            <a:off x="5651500" y="20113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E</a:t>
            </a:r>
          </a:p>
        </p:txBody>
      </p:sp>
      <p:sp>
        <p:nvSpPr>
          <p:cNvPr id="35868" name="Text Box 36"/>
          <p:cNvSpPr txBox="1">
            <a:spLocks noChangeArrowheads="1"/>
          </p:cNvSpPr>
          <p:nvPr/>
        </p:nvSpPr>
        <p:spPr bwMode="auto">
          <a:xfrm>
            <a:off x="4319588" y="6154738"/>
            <a:ext cx="14541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Y</a:t>
            </a:r>
            <a:endParaRPr lang="en-US" altLang="en-US" b="1"/>
          </a:p>
        </p:txBody>
      </p:sp>
      <p:sp>
        <p:nvSpPr>
          <p:cNvPr id="35869" name="Rectangle 42"/>
          <p:cNvSpPr>
            <a:spLocks noChangeArrowheads="1"/>
          </p:cNvSpPr>
          <p:nvPr/>
        </p:nvSpPr>
        <p:spPr bwMode="auto">
          <a:xfrm>
            <a:off x="6842125" y="40195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5870" name="Rectangle 43"/>
          <p:cNvSpPr>
            <a:spLocks noChangeArrowheads="1"/>
          </p:cNvSpPr>
          <p:nvPr/>
        </p:nvSpPr>
        <p:spPr bwMode="auto">
          <a:xfrm>
            <a:off x="6667500" y="40989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5871" name="Rectangle 44"/>
          <p:cNvSpPr>
            <a:spLocks noChangeArrowheads="1"/>
          </p:cNvSpPr>
          <p:nvPr/>
        </p:nvSpPr>
        <p:spPr bwMode="auto">
          <a:xfrm>
            <a:off x="6842125" y="35877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5872" name="Rectangle 45"/>
          <p:cNvSpPr>
            <a:spLocks noChangeArrowheads="1"/>
          </p:cNvSpPr>
          <p:nvPr/>
        </p:nvSpPr>
        <p:spPr bwMode="auto">
          <a:xfrm>
            <a:off x="6667500" y="4498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5873" name="Rectangle 46"/>
          <p:cNvSpPr>
            <a:spLocks noChangeArrowheads="1"/>
          </p:cNvSpPr>
          <p:nvPr/>
        </p:nvSpPr>
        <p:spPr bwMode="auto">
          <a:xfrm>
            <a:off x="6927850" y="4900613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35874" name="Rectangle 47"/>
          <p:cNvSpPr>
            <a:spLocks noChangeArrowheads="1"/>
          </p:cNvSpPr>
          <p:nvPr/>
        </p:nvSpPr>
        <p:spPr bwMode="auto">
          <a:xfrm>
            <a:off x="6927850" y="5300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5875" name="Rectangle 48"/>
          <p:cNvSpPr>
            <a:spLocks noChangeArrowheads="1"/>
          </p:cNvSpPr>
          <p:nvPr/>
        </p:nvSpPr>
        <p:spPr bwMode="auto">
          <a:xfrm>
            <a:off x="6927850" y="57023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5876" name="Rectangle 50"/>
          <p:cNvSpPr>
            <a:spLocks noChangeArrowheads="1"/>
          </p:cNvSpPr>
          <p:nvPr/>
        </p:nvSpPr>
        <p:spPr bwMode="auto">
          <a:xfrm>
            <a:off x="6842125" y="1943100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5877" name="Rectangle 51"/>
          <p:cNvSpPr>
            <a:spLocks noChangeArrowheads="1"/>
          </p:cNvSpPr>
          <p:nvPr/>
        </p:nvSpPr>
        <p:spPr bwMode="auto">
          <a:xfrm>
            <a:off x="6842125" y="151130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5878" name="Rectangle 52"/>
          <p:cNvSpPr>
            <a:spLocks noChangeArrowheads="1"/>
          </p:cNvSpPr>
          <p:nvPr/>
        </p:nvSpPr>
        <p:spPr bwMode="auto">
          <a:xfrm>
            <a:off x="6934200" y="20320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35879" name="Rectangle 53"/>
          <p:cNvSpPr>
            <a:spLocks noChangeArrowheads="1"/>
          </p:cNvSpPr>
          <p:nvPr/>
        </p:nvSpPr>
        <p:spPr bwMode="auto">
          <a:xfrm>
            <a:off x="7723188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35880" name="Rectangle 54"/>
          <p:cNvSpPr>
            <a:spLocks noChangeArrowheads="1"/>
          </p:cNvSpPr>
          <p:nvPr/>
        </p:nvSpPr>
        <p:spPr bwMode="auto">
          <a:xfrm>
            <a:off x="7327900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5881" name="Rectangle 55"/>
          <p:cNvSpPr>
            <a:spLocks noChangeArrowheads="1"/>
          </p:cNvSpPr>
          <p:nvPr/>
        </p:nvSpPr>
        <p:spPr bwMode="auto">
          <a:xfrm>
            <a:off x="8116888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35882" name="Rectangle 56"/>
          <p:cNvSpPr>
            <a:spLocks noChangeArrowheads="1"/>
          </p:cNvSpPr>
          <p:nvPr/>
        </p:nvSpPr>
        <p:spPr bwMode="auto">
          <a:xfrm>
            <a:off x="8512175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35883" name="Text Box 57"/>
          <p:cNvSpPr txBox="1">
            <a:spLocks noChangeArrowheads="1"/>
          </p:cNvSpPr>
          <p:nvPr/>
        </p:nvSpPr>
        <p:spPr bwMode="auto">
          <a:xfrm>
            <a:off x="7180263" y="6175375"/>
            <a:ext cx="145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X</a:t>
            </a:r>
            <a:endParaRPr lang="en-US" altLang="en-US" b="1"/>
          </a:p>
        </p:txBody>
      </p:sp>
      <p:cxnSp>
        <p:nvCxnSpPr>
          <p:cNvPr id="35884" name="AutoShape 62"/>
          <p:cNvCxnSpPr>
            <a:cxnSpLocks noChangeShapeType="1"/>
            <a:stCxn id="35873" idx="3"/>
            <a:endCxn id="35885" idx="3"/>
          </p:cNvCxnSpPr>
          <p:nvPr/>
        </p:nvCxnSpPr>
        <p:spPr bwMode="auto">
          <a:xfrm flipH="1" flipV="1">
            <a:off x="7272338" y="2605088"/>
            <a:ext cx="1587500" cy="2457450"/>
          </a:xfrm>
          <a:prstGeom prst="bentConnector3">
            <a:avLst>
              <a:gd name="adj1" fmla="val -12301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5885" name="Rectangle 63"/>
          <p:cNvSpPr>
            <a:spLocks noChangeArrowheads="1"/>
          </p:cNvSpPr>
          <p:nvPr/>
        </p:nvSpPr>
        <p:spPr bwMode="auto">
          <a:xfrm>
            <a:off x="6948488" y="24431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sp>
        <p:nvSpPr>
          <p:cNvPr id="35886" name="Rectangle 64"/>
          <p:cNvSpPr>
            <a:spLocks noChangeArrowheads="1"/>
          </p:cNvSpPr>
          <p:nvPr/>
        </p:nvSpPr>
        <p:spPr bwMode="auto">
          <a:xfrm>
            <a:off x="4078288" y="24304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X</a:t>
            </a:r>
          </a:p>
        </p:txBody>
      </p:sp>
      <p:cxnSp>
        <p:nvCxnSpPr>
          <p:cNvPr id="498753" name="AutoShape 65"/>
          <p:cNvCxnSpPr>
            <a:cxnSpLocks noChangeShapeType="1"/>
            <a:stCxn id="35857" idx="3"/>
            <a:endCxn id="498754" idx="3"/>
          </p:cNvCxnSpPr>
          <p:nvPr/>
        </p:nvCxnSpPr>
        <p:spPr bwMode="auto">
          <a:xfrm flipH="1" flipV="1">
            <a:off x="4778375" y="2592388"/>
            <a:ext cx="1220788" cy="2047875"/>
          </a:xfrm>
          <a:prstGeom prst="bentConnector3">
            <a:avLst>
              <a:gd name="adj1" fmla="val -18597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98754" name="Rectangle 66"/>
          <p:cNvSpPr>
            <a:spLocks noChangeArrowheads="1"/>
          </p:cNvSpPr>
          <p:nvPr/>
        </p:nvSpPr>
        <p:spPr bwMode="auto">
          <a:xfrm>
            <a:off x="4454525" y="24304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8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87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8754" grpId="0" animBg="1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36867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6868" name="Rectangle 4"/>
          <p:cNvSpPr>
            <a:spLocks noChangeArrowheads="1"/>
          </p:cNvSpPr>
          <p:nvPr/>
        </p:nvSpPr>
        <p:spPr bwMode="auto">
          <a:xfrm>
            <a:off x="1101725" y="4057650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Y &amp; D → Z</a:t>
            </a:r>
          </a:p>
        </p:txBody>
      </p:sp>
      <p:sp>
        <p:nvSpPr>
          <p:cNvPr id="36869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6870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X &amp; B &amp; E → Y</a:t>
            </a:r>
          </a:p>
        </p:txBody>
      </p:sp>
      <p:sp>
        <p:nvSpPr>
          <p:cNvPr id="36871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36872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6873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6874" name="Rectangle 11"/>
          <p:cNvSpPr>
            <a:spLocks noChangeArrowheads="1"/>
          </p:cNvSpPr>
          <p:nvPr/>
        </p:nvSpPr>
        <p:spPr bwMode="auto">
          <a:xfrm>
            <a:off x="1016000" y="1901825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6875" name="Rectangle 12"/>
          <p:cNvSpPr>
            <a:spLocks noChangeArrowheads="1"/>
          </p:cNvSpPr>
          <p:nvPr/>
        </p:nvSpPr>
        <p:spPr bwMode="auto">
          <a:xfrm>
            <a:off x="1016000" y="147002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6876" name="Rectangle 13"/>
          <p:cNvSpPr>
            <a:spLocks noChangeArrowheads="1"/>
          </p:cNvSpPr>
          <p:nvPr/>
        </p:nvSpPr>
        <p:spPr bwMode="auto">
          <a:xfrm>
            <a:off x="110807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36877" name="Rectangle 14"/>
          <p:cNvSpPr>
            <a:spLocks noChangeArrowheads="1"/>
          </p:cNvSpPr>
          <p:nvPr/>
        </p:nvSpPr>
        <p:spPr bwMode="auto">
          <a:xfrm>
            <a:off x="1897063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36878" name="Rectangle 15"/>
          <p:cNvSpPr>
            <a:spLocks noChangeArrowheads="1"/>
          </p:cNvSpPr>
          <p:nvPr/>
        </p:nvSpPr>
        <p:spPr bwMode="auto">
          <a:xfrm>
            <a:off x="150177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6879" name="Rectangle 16"/>
          <p:cNvSpPr>
            <a:spLocks noChangeArrowheads="1"/>
          </p:cNvSpPr>
          <p:nvPr/>
        </p:nvSpPr>
        <p:spPr bwMode="auto">
          <a:xfrm>
            <a:off x="2290763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D</a:t>
            </a:r>
          </a:p>
        </p:txBody>
      </p:sp>
      <p:sp>
        <p:nvSpPr>
          <p:cNvPr id="36880" name="Rectangle 17"/>
          <p:cNvSpPr>
            <a:spLocks noChangeArrowheads="1"/>
          </p:cNvSpPr>
          <p:nvPr/>
        </p:nvSpPr>
        <p:spPr bwMode="auto">
          <a:xfrm>
            <a:off x="2686050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36881" name="Text Box 18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36882" name="Rectangle 21"/>
          <p:cNvSpPr>
            <a:spLocks noChangeArrowheads="1"/>
          </p:cNvSpPr>
          <p:nvPr/>
        </p:nvSpPr>
        <p:spPr bwMode="auto">
          <a:xfrm>
            <a:off x="398145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6883" name="Rectangle 22"/>
          <p:cNvSpPr>
            <a:spLocks noChangeArrowheads="1"/>
          </p:cNvSpPr>
          <p:nvPr/>
        </p:nvSpPr>
        <p:spPr bwMode="auto">
          <a:xfrm>
            <a:off x="3806825" y="40782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6884" name="Rectangle 23"/>
          <p:cNvSpPr>
            <a:spLocks noChangeArrowheads="1"/>
          </p:cNvSpPr>
          <p:nvPr/>
        </p:nvSpPr>
        <p:spPr bwMode="auto">
          <a:xfrm>
            <a:off x="398145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6885" name="Rectangle 24"/>
          <p:cNvSpPr>
            <a:spLocks noChangeArrowheads="1"/>
          </p:cNvSpPr>
          <p:nvPr/>
        </p:nvSpPr>
        <p:spPr bwMode="auto">
          <a:xfrm>
            <a:off x="4067175" y="4478338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X &amp; B &amp; E → Y</a:t>
            </a:r>
          </a:p>
        </p:txBody>
      </p:sp>
      <p:sp>
        <p:nvSpPr>
          <p:cNvPr id="36886" name="Rectangle 25"/>
          <p:cNvSpPr>
            <a:spLocks noChangeArrowheads="1"/>
          </p:cNvSpPr>
          <p:nvPr/>
        </p:nvSpPr>
        <p:spPr bwMode="auto">
          <a:xfrm>
            <a:off x="4067175" y="4879975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36887" name="Rectangle 26"/>
          <p:cNvSpPr>
            <a:spLocks noChangeArrowheads="1"/>
          </p:cNvSpPr>
          <p:nvPr/>
        </p:nvSpPr>
        <p:spPr bwMode="auto">
          <a:xfrm>
            <a:off x="4067175" y="5280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6888" name="Rectangle 27"/>
          <p:cNvSpPr>
            <a:spLocks noChangeArrowheads="1"/>
          </p:cNvSpPr>
          <p:nvPr/>
        </p:nvSpPr>
        <p:spPr bwMode="auto">
          <a:xfrm>
            <a:off x="406717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6889" name="Rectangle 28"/>
          <p:cNvSpPr>
            <a:spLocks noChangeArrowheads="1"/>
          </p:cNvSpPr>
          <p:nvPr/>
        </p:nvSpPr>
        <p:spPr bwMode="auto">
          <a:xfrm>
            <a:off x="3981450" y="1922463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6890" name="Rectangle 29"/>
          <p:cNvSpPr>
            <a:spLocks noChangeArrowheads="1"/>
          </p:cNvSpPr>
          <p:nvPr/>
        </p:nvSpPr>
        <p:spPr bwMode="auto">
          <a:xfrm>
            <a:off x="3981450" y="149066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6891" name="Rectangle 30"/>
          <p:cNvSpPr>
            <a:spLocks noChangeArrowheads="1"/>
          </p:cNvSpPr>
          <p:nvPr/>
        </p:nvSpPr>
        <p:spPr bwMode="auto">
          <a:xfrm>
            <a:off x="407352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36892" name="Rectangle 31"/>
          <p:cNvSpPr>
            <a:spLocks noChangeArrowheads="1"/>
          </p:cNvSpPr>
          <p:nvPr/>
        </p:nvSpPr>
        <p:spPr bwMode="auto">
          <a:xfrm>
            <a:off x="4862513" y="20113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B</a:t>
            </a:r>
          </a:p>
        </p:txBody>
      </p:sp>
      <p:sp>
        <p:nvSpPr>
          <p:cNvPr id="36893" name="Rectangle 32"/>
          <p:cNvSpPr>
            <a:spLocks noChangeArrowheads="1"/>
          </p:cNvSpPr>
          <p:nvPr/>
        </p:nvSpPr>
        <p:spPr bwMode="auto">
          <a:xfrm>
            <a:off x="446722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6894" name="Rectangle 33"/>
          <p:cNvSpPr>
            <a:spLocks noChangeArrowheads="1"/>
          </p:cNvSpPr>
          <p:nvPr/>
        </p:nvSpPr>
        <p:spPr bwMode="auto">
          <a:xfrm>
            <a:off x="5256213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36895" name="Rectangle 34"/>
          <p:cNvSpPr>
            <a:spLocks noChangeArrowheads="1"/>
          </p:cNvSpPr>
          <p:nvPr/>
        </p:nvSpPr>
        <p:spPr bwMode="auto">
          <a:xfrm>
            <a:off x="5651500" y="20113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E</a:t>
            </a:r>
          </a:p>
        </p:txBody>
      </p:sp>
      <p:sp>
        <p:nvSpPr>
          <p:cNvPr id="36896" name="Text Box 35"/>
          <p:cNvSpPr txBox="1">
            <a:spLocks noChangeArrowheads="1"/>
          </p:cNvSpPr>
          <p:nvPr/>
        </p:nvSpPr>
        <p:spPr bwMode="auto">
          <a:xfrm>
            <a:off x="4319588" y="6154738"/>
            <a:ext cx="14541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Y</a:t>
            </a:r>
            <a:endParaRPr lang="en-US" altLang="en-US" b="1"/>
          </a:p>
        </p:txBody>
      </p:sp>
      <p:sp>
        <p:nvSpPr>
          <p:cNvPr id="36897" name="Rectangle 36"/>
          <p:cNvSpPr>
            <a:spLocks noChangeArrowheads="1"/>
          </p:cNvSpPr>
          <p:nvPr/>
        </p:nvSpPr>
        <p:spPr bwMode="auto">
          <a:xfrm>
            <a:off x="6842125" y="40195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6898" name="Rectangle 37"/>
          <p:cNvSpPr>
            <a:spLocks noChangeArrowheads="1"/>
          </p:cNvSpPr>
          <p:nvPr/>
        </p:nvSpPr>
        <p:spPr bwMode="auto">
          <a:xfrm>
            <a:off x="6667500" y="40989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6899" name="Rectangle 38"/>
          <p:cNvSpPr>
            <a:spLocks noChangeArrowheads="1"/>
          </p:cNvSpPr>
          <p:nvPr/>
        </p:nvSpPr>
        <p:spPr bwMode="auto">
          <a:xfrm>
            <a:off x="6842125" y="35877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6900" name="Rectangle 39"/>
          <p:cNvSpPr>
            <a:spLocks noChangeArrowheads="1"/>
          </p:cNvSpPr>
          <p:nvPr/>
        </p:nvSpPr>
        <p:spPr bwMode="auto">
          <a:xfrm>
            <a:off x="6667500" y="4498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6901" name="Rectangle 40"/>
          <p:cNvSpPr>
            <a:spLocks noChangeArrowheads="1"/>
          </p:cNvSpPr>
          <p:nvPr/>
        </p:nvSpPr>
        <p:spPr bwMode="auto">
          <a:xfrm>
            <a:off x="6927850" y="4900613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36902" name="Rectangle 41"/>
          <p:cNvSpPr>
            <a:spLocks noChangeArrowheads="1"/>
          </p:cNvSpPr>
          <p:nvPr/>
        </p:nvSpPr>
        <p:spPr bwMode="auto">
          <a:xfrm>
            <a:off x="6927850" y="5300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6903" name="Rectangle 42"/>
          <p:cNvSpPr>
            <a:spLocks noChangeArrowheads="1"/>
          </p:cNvSpPr>
          <p:nvPr/>
        </p:nvSpPr>
        <p:spPr bwMode="auto">
          <a:xfrm>
            <a:off x="6927850" y="57023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6904" name="Rectangle 43"/>
          <p:cNvSpPr>
            <a:spLocks noChangeArrowheads="1"/>
          </p:cNvSpPr>
          <p:nvPr/>
        </p:nvSpPr>
        <p:spPr bwMode="auto">
          <a:xfrm>
            <a:off x="6842125" y="1943100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6905" name="Rectangle 44"/>
          <p:cNvSpPr>
            <a:spLocks noChangeArrowheads="1"/>
          </p:cNvSpPr>
          <p:nvPr/>
        </p:nvSpPr>
        <p:spPr bwMode="auto">
          <a:xfrm>
            <a:off x="6842125" y="151130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6906" name="Rectangle 45"/>
          <p:cNvSpPr>
            <a:spLocks noChangeArrowheads="1"/>
          </p:cNvSpPr>
          <p:nvPr/>
        </p:nvSpPr>
        <p:spPr bwMode="auto">
          <a:xfrm>
            <a:off x="6934200" y="20320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36907" name="Rectangle 46"/>
          <p:cNvSpPr>
            <a:spLocks noChangeArrowheads="1"/>
          </p:cNvSpPr>
          <p:nvPr/>
        </p:nvSpPr>
        <p:spPr bwMode="auto">
          <a:xfrm>
            <a:off x="7723188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36908" name="Rectangle 47"/>
          <p:cNvSpPr>
            <a:spLocks noChangeArrowheads="1"/>
          </p:cNvSpPr>
          <p:nvPr/>
        </p:nvSpPr>
        <p:spPr bwMode="auto">
          <a:xfrm>
            <a:off x="7327900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6909" name="Rectangle 48"/>
          <p:cNvSpPr>
            <a:spLocks noChangeArrowheads="1"/>
          </p:cNvSpPr>
          <p:nvPr/>
        </p:nvSpPr>
        <p:spPr bwMode="auto">
          <a:xfrm>
            <a:off x="8116888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36910" name="Rectangle 49"/>
          <p:cNvSpPr>
            <a:spLocks noChangeArrowheads="1"/>
          </p:cNvSpPr>
          <p:nvPr/>
        </p:nvSpPr>
        <p:spPr bwMode="auto">
          <a:xfrm>
            <a:off x="8512175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36911" name="Text Box 50"/>
          <p:cNvSpPr txBox="1">
            <a:spLocks noChangeArrowheads="1"/>
          </p:cNvSpPr>
          <p:nvPr/>
        </p:nvSpPr>
        <p:spPr bwMode="auto">
          <a:xfrm>
            <a:off x="7180263" y="6175375"/>
            <a:ext cx="145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X</a:t>
            </a:r>
            <a:endParaRPr lang="en-US" altLang="en-US" b="1"/>
          </a:p>
        </p:txBody>
      </p:sp>
      <p:cxnSp>
        <p:nvCxnSpPr>
          <p:cNvPr id="36912" name="AutoShape 51"/>
          <p:cNvCxnSpPr>
            <a:cxnSpLocks noChangeShapeType="1"/>
            <a:stCxn id="36901" idx="3"/>
            <a:endCxn id="36913" idx="3"/>
          </p:cNvCxnSpPr>
          <p:nvPr/>
        </p:nvCxnSpPr>
        <p:spPr bwMode="auto">
          <a:xfrm flipH="1" flipV="1">
            <a:off x="7272338" y="2605088"/>
            <a:ext cx="1587500" cy="2457450"/>
          </a:xfrm>
          <a:prstGeom prst="bentConnector3">
            <a:avLst>
              <a:gd name="adj1" fmla="val -12301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6913" name="Rectangle 52"/>
          <p:cNvSpPr>
            <a:spLocks noChangeArrowheads="1"/>
          </p:cNvSpPr>
          <p:nvPr/>
        </p:nvSpPr>
        <p:spPr bwMode="auto">
          <a:xfrm>
            <a:off x="6948488" y="24431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sp>
        <p:nvSpPr>
          <p:cNvPr id="36914" name="Rectangle 53"/>
          <p:cNvSpPr>
            <a:spLocks noChangeArrowheads="1"/>
          </p:cNvSpPr>
          <p:nvPr/>
        </p:nvSpPr>
        <p:spPr bwMode="auto">
          <a:xfrm>
            <a:off x="4078288" y="24304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X</a:t>
            </a:r>
          </a:p>
        </p:txBody>
      </p:sp>
      <p:cxnSp>
        <p:nvCxnSpPr>
          <p:cNvPr id="36915" name="AutoShape 54"/>
          <p:cNvCxnSpPr>
            <a:cxnSpLocks noChangeShapeType="1"/>
            <a:stCxn id="36885" idx="3"/>
            <a:endCxn id="36916" idx="3"/>
          </p:cNvCxnSpPr>
          <p:nvPr/>
        </p:nvCxnSpPr>
        <p:spPr bwMode="auto">
          <a:xfrm flipH="1" flipV="1">
            <a:off x="4778375" y="2592388"/>
            <a:ext cx="1220788" cy="2047875"/>
          </a:xfrm>
          <a:prstGeom prst="bentConnector3">
            <a:avLst>
              <a:gd name="adj1" fmla="val -18597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6916" name="Rectangle 55"/>
          <p:cNvSpPr>
            <a:spLocks noChangeArrowheads="1"/>
          </p:cNvSpPr>
          <p:nvPr/>
        </p:nvSpPr>
        <p:spPr bwMode="auto">
          <a:xfrm>
            <a:off x="4454525" y="24304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Y</a:t>
            </a:r>
          </a:p>
        </p:txBody>
      </p:sp>
      <p:sp>
        <p:nvSpPr>
          <p:cNvPr id="36917" name="Rectangle 56"/>
          <p:cNvSpPr>
            <a:spLocks noChangeArrowheads="1"/>
          </p:cNvSpPr>
          <p:nvPr/>
        </p:nvSpPr>
        <p:spPr bwMode="auto">
          <a:xfrm>
            <a:off x="1077913" y="23860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sp>
        <p:nvSpPr>
          <p:cNvPr id="36918" name="Rectangle 57"/>
          <p:cNvSpPr>
            <a:spLocks noChangeArrowheads="1"/>
          </p:cNvSpPr>
          <p:nvPr/>
        </p:nvSpPr>
        <p:spPr bwMode="auto">
          <a:xfrm>
            <a:off x="1485900" y="238601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Y</a:t>
            </a:r>
          </a:p>
        </p:txBody>
      </p:sp>
      <p:cxnSp>
        <p:nvCxnSpPr>
          <p:cNvPr id="502842" name="AutoShape 58"/>
          <p:cNvCxnSpPr>
            <a:cxnSpLocks noChangeShapeType="1"/>
            <a:stCxn id="36868" idx="3"/>
            <a:endCxn id="502843" idx="3"/>
          </p:cNvCxnSpPr>
          <p:nvPr/>
        </p:nvCxnSpPr>
        <p:spPr bwMode="auto">
          <a:xfrm flipH="1" flipV="1">
            <a:off x="2219325" y="2547938"/>
            <a:ext cx="814388" cy="1671637"/>
          </a:xfrm>
          <a:prstGeom prst="bentConnector3">
            <a:avLst>
              <a:gd name="adj1" fmla="val -27875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02843" name="Rectangle 59"/>
          <p:cNvSpPr>
            <a:spLocks noChangeArrowheads="1"/>
          </p:cNvSpPr>
          <p:nvPr/>
        </p:nvSpPr>
        <p:spPr bwMode="auto">
          <a:xfrm>
            <a:off x="1895475" y="23860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Z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28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28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02843" grpId="0" animBg="1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Backward Chaining Example</a:t>
            </a:r>
            <a:endParaRPr lang="en-US" altLang="en-US" smtClean="0"/>
          </a:p>
        </p:txBody>
      </p:sp>
      <p:sp>
        <p:nvSpPr>
          <p:cNvPr id="37891" name="Rectangle 3"/>
          <p:cNvSpPr>
            <a:spLocks noChangeArrowheads="1"/>
          </p:cNvSpPr>
          <p:nvPr/>
        </p:nvSpPr>
        <p:spPr bwMode="auto">
          <a:xfrm>
            <a:off x="1016000" y="3978275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7892" name="Rectangle 4"/>
          <p:cNvSpPr>
            <a:spLocks noChangeArrowheads="1"/>
          </p:cNvSpPr>
          <p:nvPr/>
        </p:nvSpPr>
        <p:spPr bwMode="auto">
          <a:xfrm>
            <a:off x="1101725" y="4057650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Y &amp; D → Z</a:t>
            </a:r>
          </a:p>
        </p:txBody>
      </p:sp>
      <p:sp>
        <p:nvSpPr>
          <p:cNvPr id="37893" name="Rectangle 5"/>
          <p:cNvSpPr>
            <a:spLocks noChangeArrowheads="1"/>
          </p:cNvSpPr>
          <p:nvPr/>
        </p:nvSpPr>
        <p:spPr bwMode="auto">
          <a:xfrm>
            <a:off x="1016000" y="354647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7894" name="Rectangle 6"/>
          <p:cNvSpPr>
            <a:spLocks noChangeArrowheads="1"/>
          </p:cNvSpPr>
          <p:nvPr/>
        </p:nvSpPr>
        <p:spPr bwMode="auto">
          <a:xfrm>
            <a:off x="1101725" y="4457700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X &amp; B &amp; E → Y</a:t>
            </a:r>
          </a:p>
        </p:txBody>
      </p:sp>
      <p:sp>
        <p:nvSpPr>
          <p:cNvPr id="37895" name="Rectangle 7"/>
          <p:cNvSpPr>
            <a:spLocks noChangeArrowheads="1"/>
          </p:cNvSpPr>
          <p:nvPr/>
        </p:nvSpPr>
        <p:spPr bwMode="auto">
          <a:xfrm>
            <a:off x="1101725" y="4859338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37896" name="Rectangle 8"/>
          <p:cNvSpPr>
            <a:spLocks noChangeArrowheads="1"/>
          </p:cNvSpPr>
          <p:nvPr/>
        </p:nvSpPr>
        <p:spPr bwMode="auto">
          <a:xfrm>
            <a:off x="1101725" y="52593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7897" name="Rectangle 9"/>
          <p:cNvSpPr>
            <a:spLocks noChangeArrowheads="1"/>
          </p:cNvSpPr>
          <p:nvPr/>
        </p:nvSpPr>
        <p:spPr bwMode="auto">
          <a:xfrm>
            <a:off x="1101725" y="5661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7898" name="Rectangle 10"/>
          <p:cNvSpPr>
            <a:spLocks noChangeArrowheads="1"/>
          </p:cNvSpPr>
          <p:nvPr/>
        </p:nvSpPr>
        <p:spPr bwMode="auto">
          <a:xfrm>
            <a:off x="1016000" y="1901825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7899" name="Rectangle 11"/>
          <p:cNvSpPr>
            <a:spLocks noChangeArrowheads="1"/>
          </p:cNvSpPr>
          <p:nvPr/>
        </p:nvSpPr>
        <p:spPr bwMode="auto">
          <a:xfrm>
            <a:off x="1016000" y="1470025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7900" name="Rectangle 12"/>
          <p:cNvSpPr>
            <a:spLocks noChangeArrowheads="1"/>
          </p:cNvSpPr>
          <p:nvPr/>
        </p:nvSpPr>
        <p:spPr bwMode="auto">
          <a:xfrm>
            <a:off x="110807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37901" name="Rectangle 13"/>
          <p:cNvSpPr>
            <a:spLocks noChangeArrowheads="1"/>
          </p:cNvSpPr>
          <p:nvPr/>
        </p:nvSpPr>
        <p:spPr bwMode="auto">
          <a:xfrm>
            <a:off x="1897063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37902" name="Rectangle 14"/>
          <p:cNvSpPr>
            <a:spLocks noChangeArrowheads="1"/>
          </p:cNvSpPr>
          <p:nvPr/>
        </p:nvSpPr>
        <p:spPr bwMode="auto">
          <a:xfrm>
            <a:off x="1501775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7903" name="Rectangle 15"/>
          <p:cNvSpPr>
            <a:spLocks noChangeArrowheads="1"/>
          </p:cNvSpPr>
          <p:nvPr/>
        </p:nvSpPr>
        <p:spPr bwMode="auto">
          <a:xfrm>
            <a:off x="2290763" y="1990725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D</a:t>
            </a:r>
          </a:p>
        </p:txBody>
      </p:sp>
      <p:sp>
        <p:nvSpPr>
          <p:cNvPr id="37904" name="Rectangle 16"/>
          <p:cNvSpPr>
            <a:spLocks noChangeArrowheads="1"/>
          </p:cNvSpPr>
          <p:nvPr/>
        </p:nvSpPr>
        <p:spPr bwMode="auto">
          <a:xfrm>
            <a:off x="2686050" y="1990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37905" name="Text Box 17"/>
          <p:cNvSpPr txBox="1">
            <a:spLocks noChangeArrowheads="1"/>
          </p:cNvSpPr>
          <p:nvPr/>
        </p:nvSpPr>
        <p:spPr bwMode="auto">
          <a:xfrm>
            <a:off x="1595438" y="6134100"/>
            <a:ext cx="9715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Goal: Z</a:t>
            </a:r>
            <a:endParaRPr lang="en-US" altLang="en-US" b="1"/>
          </a:p>
        </p:txBody>
      </p:sp>
      <p:sp>
        <p:nvSpPr>
          <p:cNvPr id="37906" name="Rectangle 18"/>
          <p:cNvSpPr>
            <a:spLocks noChangeArrowheads="1"/>
          </p:cNvSpPr>
          <p:nvPr/>
        </p:nvSpPr>
        <p:spPr bwMode="auto">
          <a:xfrm>
            <a:off x="3981450" y="3998913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7907" name="Rectangle 19"/>
          <p:cNvSpPr>
            <a:spLocks noChangeArrowheads="1"/>
          </p:cNvSpPr>
          <p:nvPr/>
        </p:nvSpPr>
        <p:spPr bwMode="auto">
          <a:xfrm>
            <a:off x="3806825" y="4078288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7908" name="Rectangle 20"/>
          <p:cNvSpPr>
            <a:spLocks noChangeArrowheads="1"/>
          </p:cNvSpPr>
          <p:nvPr/>
        </p:nvSpPr>
        <p:spPr bwMode="auto">
          <a:xfrm>
            <a:off x="3981450" y="356711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7909" name="Rectangle 21"/>
          <p:cNvSpPr>
            <a:spLocks noChangeArrowheads="1"/>
          </p:cNvSpPr>
          <p:nvPr/>
        </p:nvSpPr>
        <p:spPr bwMode="auto">
          <a:xfrm>
            <a:off x="4067175" y="4478338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X &amp; B &amp; E → Y</a:t>
            </a:r>
          </a:p>
        </p:txBody>
      </p:sp>
      <p:sp>
        <p:nvSpPr>
          <p:cNvPr id="37910" name="Rectangle 22"/>
          <p:cNvSpPr>
            <a:spLocks noChangeArrowheads="1"/>
          </p:cNvSpPr>
          <p:nvPr/>
        </p:nvSpPr>
        <p:spPr bwMode="auto">
          <a:xfrm>
            <a:off x="4067175" y="4879975"/>
            <a:ext cx="1931988" cy="32385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37911" name="Rectangle 23"/>
          <p:cNvSpPr>
            <a:spLocks noChangeArrowheads="1"/>
          </p:cNvSpPr>
          <p:nvPr/>
        </p:nvSpPr>
        <p:spPr bwMode="auto">
          <a:xfrm>
            <a:off x="4067175" y="52800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7912" name="Rectangle 24"/>
          <p:cNvSpPr>
            <a:spLocks noChangeArrowheads="1"/>
          </p:cNvSpPr>
          <p:nvPr/>
        </p:nvSpPr>
        <p:spPr bwMode="auto">
          <a:xfrm>
            <a:off x="4067175" y="5681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7913" name="Rectangle 25"/>
          <p:cNvSpPr>
            <a:spLocks noChangeArrowheads="1"/>
          </p:cNvSpPr>
          <p:nvPr/>
        </p:nvSpPr>
        <p:spPr bwMode="auto">
          <a:xfrm>
            <a:off x="3981450" y="1922463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7914" name="Rectangle 26"/>
          <p:cNvSpPr>
            <a:spLocks noChangeArrowheads="1"/>
          </p:cNvSpPr>
          <p:nvPr/>
        </p:nvSpPr>
        <p:spPr bwMode="auto">
          <a:xfrm>
            <a:off x="3981450" y="1490663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7915" name="Rectangle 27"/>
          <p:cNvSpPr>
            <a:spLocks noChangeArrowheads="1"/>
          </p:cNvSpPr>
          <p:nvPr/>
        </p:nvSpPr>
        <p:spPr bwMode="auto">
          <a:xfrm>
            <a:off x="407352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37916" name="Rectangle 28"/>
          <p:cNvSpPr>
            <a:spLocks noChangeArrowheads="1"/>
          </p:cNvSpPr>
          <p:nvPr/>
        </p:nvSpPr>
        <p:spPr bwMode="auto">
          <a:xfrm>
            <a:off x="4862513" y="20113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B</a:t>
            </a:r>
          </a:p>
        </p:txBody>
      </p:sp>
      <p:sp>
        <p:nvSpPr>
          <p:cNvPr id="37917" name="Rectangle 29"/>
          <p:cNvSpPr>
            <a:spLocks noChangeArrowheads="1"/>
          </p:cNvSpPr>
          <p:nvPr/>
        </p:nvSpPr>
        <p:spPr bwMode="auto">
          <a:xfrm>
            <a:off x="4467225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7918" name="Rectangle 30"/>
          <p:cNvSpPr>
            <a:spLocks noChangeArrowheads="1"/>
          </p:cNvSpPr>
          <p:nvPr/>
        </p:nvSpPr>
        <p:spPr bwMode="auto">
          <a:xfrm>
            <a:off x="5256213" y="20113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37919" name="Rectangle 31"/>
          <p:cNvSpPr>
            <a:spLocks noChangeArrowheads="1"/>
          </p:cNvSpPr>
          <p:nvPr/>
        </p:nvSpPr>
        <p:spPr bwMode="auto">
          <a:xfrm>
            <a:off x="5651500" y="20113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E</a:t>
            </a:r>
          </a:p>
        </p:txBody>
      </p:sp>
      <p:sp>
        <p:nvSpPr>
          <p:cNvPr id="37920" name="Text Box 32"/>
          <p:cNvSpPr txBox="1">
            <a:spLocks noChangeArrowheads="1"/>
          </p:cNvSpPr>
          <p:nvPr/>
        </p:nvSpPr>
        <p:spPr bwMode="auto">
          <a:xfrm>
            <a:off x="4319588" y="6154738"/>
            <a:ext cx="14541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Y</a:t>
            </a:r>
            <a:endParaRPr lang="en-US" altLang="en-US" b="1"/>
          </a:p>
        </p:txBody>
      </p:sp>
      <p:sp>
        <p:nvSpPr>
          <p:cNvPr id="37921" name="Rectangle 33"/>
          <p:cNvSpPr>
            <a:spLocks noChangeArrowheads="1"/>
          </p:cNvSpPr>
          <p:nvPr/>
        </p:nvSpPr>
        <p:spPr bwMode="auto">
          <a:xfrm>
            <a:off x="6842125" y="4019550"/>
            <a:ext cx="2101850" cy="2087563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7922" name="Rectangle 34"/>
          <p:cNvSpPr>
            <a:spLocks noChangeArrowheads="1"/>
          </p:cNvSpPr>
          <p:nvPr/>
        </p:nvSpPr>
        <p:spPr bwMode="auto">
          <a:xfrm>
            <a:off x="6667500" y="409892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7923" name="Rectangle 35"/>
          <p:cNvSpPr>
            <a:spLocks noChangeArrowheads="1"/>
          </p:cNvSpPr>
          <p:nvPr/>
        </p:nvSpPr>
        <p:spPr bwMode="auto">
          <a:xfrm>
            <a:off x="6842125" y="358775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7924" name="Rectangle 36"/>
          <p:cNvSpPr>
            <a:spLocks noChangeArrowheads="1"/>
          </p:cNvSpPr>
          <p:nvPr/>
        </p:nvSpPr>
        <p:spPr bwMode="auto">
          <a:xfrm>
            <a:off x="6667500" y="4498975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7925" name="Rectangle 37"/>
          <p:cNvSpPr>
            <a:spLocks noChangeArrowheads="1"/>
          </p:cNvSpPr>
          <p:nvPr/>
        </p:nvSpPr>
        <p:spPr bwMode="auto">
          <a:xfrm>
            <a:off x="6927850" y="4900613"/>
            <a:ext cx="1931988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37926" name="Rectangle 38"/>
          <p:cNvSpPr>
            <a:spLocks noChangeArrowheads="1"/>
          </p:cNvSpPr>
          <p:nvPr/>
        </p:nvSpPr>
        <p:spPr bwMode="auto">
          <a:xfrm>
            <a:off x="6927850" y="5300663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7927" name="Rectangle 39"/>
          <p:cNvSpPr>
            <a:spLocks noChangeArrowheads="1"/>
          </p:cNvSpPr>
          <p:nvPr/>
        </p:nvSpPr>
        <p:spPr bwMode="auto">
          <a:xfrm>
            <a:off x="6927850" y="5702300"/>
            <a:ext cx="1931988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7928" name="Rectangle 40"/>
          <p:cNvSpPr>
            <a:spLocks noChangeArrowheads="1"/>
          </p:cNvSpPr>
          <p:nvPr/>
        </p:nvSpPr>
        <p:spPr bwMode="auto">
          <a:xfrm>
            <a:off x="6842125" y="1943100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7929" name="Rectangle 41"/>
          <p:cNvSpPr>
            <a:spLocks noChangeArrowheads="1"/>
          </p:cNvSpPr>
          <p:nvPr/>
        </p:nvSpPr>
        <p:spPr bwMode="auto">
          <a:xfrm>
            <a:off x="6842125" y="1511300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7930" name="Rectangle 42"/>
          <p:cNvSpPr>
            <a:spLocks noChangeArrowheads="1"/>
          </p:cNvSpPr>
          <p:nvPr/>
        </p:nvSpPr>
        <p:spPr bwMode="auto">
          <a:xfrm>
            <a:off x="6934200" y="2032000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37931" name="Rectangle 43"/>
          <p:cNvSpPr>
            <a:spLocks noChangeArrowheads="1"/>
          </p:cNvSpPr>
          <p:nvPr/>
        </p:nvSpPr>
        <p:spPr bwMode="auto">
          <a:xfrm>
            <a:off x="7723188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37932" name="Rectangle 44"/>
          <p:cNvSpPr>
            <a:spLocks noChangeArrowheads="1"/>
          </p:cNvSpPr>
          <p:nvPr/>
        </p:nvSpPr>
        <p:spPr bwMode="auto">
          <a:xfrm>
            <a:off x="7327900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7933" name="Rectangle 45"/>
          <p:cNvSpPr>
            <a:spLocks noChangeArrowheads="1"/>
          </p:cNvSpPr>
          <p:nvPr/>
        </p:nvSpPr>
        <p:spPr bwMode="auto">
          <a:xfrm>
            <a:off x="8116888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37934" name="Rectangle 46"/>
          <p:cNvSpPr>
            <a:spLocks noChangeArrowheads="1"/>
          </p:cNvSpPr>
          <p:nvPr/>
        </p:nvSpPr>
        <p:spPr bwMode="auto">
          <a:xfrm>
            <a:off x="8512175" y="203200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37935" name="Text Box 47"/>
          <p:cNvSpPr txBox="1">
            <a:spLocks noChangeArrowheads="1"/>
          </p:cNvSpPr>
          <p:nvPr/>
        </p:nvSpPr>
        <p:spPr bwMode="auto">
          <a:xfrm>
            <a:off x="7180263" y="6175375"/>
            <a:ext cx="145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/>
              <a:t>Sub-goal: X</a:t>
            </a:r>
            <a:endParaRPr lang="en-US" altLang="en-US" b="1"/>
          </a:p>
        </p:txBody>
      </p:sp>
      <p:cxnSp>
        <p:nvCxnSpPr>
          <p:cNvPr id="37936" name="AutoShape 48"/>
          <p:cNvCxnSpPr>
            <a:cxnSpLocks noChangeShapeType="1"/>
            <a:stCxn id="37925" idx="3"/>
            <a:endCxn id="37937" idx="3"/>
          </p:cNvCxnSpPr>
          <p:nvPr/>
        </p:nvCxnSpPr>
        <p:spPr bwMode="auto">
          <a:xfrm flipH="1" flipV="1">
            <a:off x="7272338" y="2605088"/>
            <a:ext cx="1587500" cy="2457450"/>
          </a:xfrm>
          <a:prstGeom prst="bentConnector3">
            <a:avLst>
              <a:gd name="adj1" fmla="val -12301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7937" name="Rectangle 49"/>
          <p:cNvSpPr>
            <a:spLocks noChangeArrowheads="1"/>
          </p:cNvSpPr>
          <p:nvPr/>
        </p:nvSpPr>
        <p:spPr bwMode="auto">
          <a:xfrm>
            <a:off x="6948488" y="24431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sp>
        <p:nvSpPr>
          <p:cNvPr id="37938" name="Rectangle 50"/>
          <p:cNvSpPr>
            <a:spLocks noChangeArrowheads="1"/>
          </p:cNvSpPr>
          <p:nvPr/>
        </p:nvSpPr>
        <p:spPr bwMode="auto">
          <a:xfrm>
            <a:off x="4078288" y="243046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X</a:t>
            </a:r>
          </a:p>
        </p:txBody>
      </p:sp>
      <p:cxnSp>
        <p:nvCxnSpPr>
          <p:cNvPr id="37939" name="AutoShape 51"/>
          <p:cNvCxnSpPr>
            <a:cxnSpLocks noChangeShapeType="1"/>
            <a:stCxn id="37909" idx="3"/>
            <a:endCxn id="37940" idx="3"/>
          </p:cNvCxnSpPr>
          <p:nvPr/>
        </p:nvCxnSpPr>
        <p:spPr bwMode="auto">
          <a:xfrm flipH="1" flipV="1">
            <a:off x="4778375" y="2592388"/>
            <a:ext cx="1220788" cy="2047875"/>
          </a:xfrm>
          <a:prstGeom prst="bentConnector3">
            <a:avLst>
              <a:gd name="adj1" fmla="val -18597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7940" name="Rectangle 52"/>
          <p:cNvSpPr>
            <a:spLocks noChangeArrowheads="1"/>
          </p:cNvSpPr>
          <p:nvPr/>
        </p:nvSpPr>
        <p:spPr bwMode="auto">
          <a:xfrm>
            <a:off x="4454525" y="243046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Y</a:t>
            </a:r>
          </a:p>
        </p:txBody>
      </p:sp>
      <p:sp>
        <p:nvSpPr>
          <p:cNvPr id="37941" name="Rectangle 53"/>
          <p:cNvSpPr>
            <a:spLocks noChangeArrowheads="1"/>
          </p:cNvSpPr>
          <p:nvPr/>
        </p:nvSpPr>
        <p:spPr bwMode="auto">
          <a:xfrm>
            <a:off x="1077913" y="23860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sp>
        <p:nvSpPr>
          <p:cNvPr id="37942" name="Rectangle 54"/>
          <p:cNvSpPr>
            <a:spLocks noChangeArrowheads="1"/>
          </p:cNvSpPr>
          <p:nvPr/>
        </p:nvSpPr>
        <p:spPr bwMode="auto">
          <a:xfrm>
            <a:off x="1485900" y="2386013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Y</a:t>
            </a:r>
          </a:p>
        </p:txBody>
      </p:sp>
      <p:cxnSp>
        <p:nvCxnSpPr>
          <p:cNvPr id="37943" name="AutoShape 55"/>
          <p:cNvCxnSpPr>
            <a:cxnSpLocks noChangeShapeType="1"/>
            <a:stCxn id="37892" idx="3"/>
            <a:endCxn id="37944" idx="3"/>
          </p:cNvCxnSpPr>
          <p:nvPr/>
        </p:nvCxnSpPr>
        <p:spPr bwMode="auto">
          <a:xfrm flipH="1" flipV="1">
            <a:off x="2219325" y="2547938"/>
            <a:ext cx="814388" cy="1671637"/>
          </a:xfrm>
          <a:prstGeom prst="bentConnector3">
            <a:avLst>
              <a:gd name="adj1" fmla="val -27875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7944" name="Rectangle 56"/>
          <p:cNvSpPr>
            <a:spLocks noChangeArrowheads="1"/>
          </p:cNvSpPr>
          <p:nvPr/>
        </p:nvSpPr>
        <p:spPr bwMode="auto">
          <a:xfrm>
            <a:off x="1895475" y="2386013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Z</a:t>
            </a:r>
          </a:p>
        </p:txBody>
      </p:sp>
      <p:sp>
        <p:nvSpPr>
          <p:cNvPr id="37945" name="Rectangle 57"/>
          <p:cNvSpPr>
            <a:spLocks noChangeArrowheads="1"/>
          </p:cNvSpPr>
          <p:nvPr/>
        </p:nvSpPr>
        <p:spPr bwMode="auto">
          <a:xfrm>
            <a:off x="1763713" y="2352675"/>
            <a:ext cx="5697537" cy="3297238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sz="3200">
                <a:solidFill>
                  <a:srgbClr val="000066"/>
                </a:solidFill>
              </a:rPr>
              <a:t>Backward chaining inferred Z from the facts and rules that were available</a:t>
            </a:r>
            <a:endParaRPr lang="en-US" altLang="en-US" sz="3200">
              <a:solidFill>
                <a:srgbClr val="000066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Data Driven Vs. Goal Driven</a:t>
            </a:r>
            <a:endParaRPr lang="en-GB" altLang="en-US" smtClean="0"/>
          </a:p>
        </p:txBody>
      </p:sp>
      <p:sp>
        <p:nvSpPr>
          <p:cNvPr id="38915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Data-driven reasoning is appropriate when there exist many equally acceptable goal states, a narrow body of facts and rules and a single initial state</a:t>
            </a:r>
            <a:endParaRPr lang="en-IE" altLang="en-US" smtClean="0"/>
          </a:p>
          <a:p>
            <a:pPr lvl="1" eaLnBrk="1" hangingPunct="1">
              <a:lnSpc>
                <a:spcPct val="90000"/>
              </a:lnSpc>
            </a:pPr>
            <a:r>
              <a:rPr lang="en-GB" altLang="en-US" smtClean="0"/>
              <a:t>Required facts are available</a:t>
            </a:r>
            <a:endParaRPr lang="en-IE" altLang="en-US" smtClean="0"/>
          </a:p>
          <a:p>
            <a:pPr lvl="1" eaLnBrk="1" hangingPunct="1">
              <a:lnSpc>
                <a:spcPct val="90000"/>
              </a:lnSpc>
            </a:pPr>
            <a:r>
              <a:rPr lang="en-GB" altLang="en-US" smtClean="0"/>
              <a:t>It is difficult to form a goal to verify</a:t>
            </a:r>
            <a:endParaRPr lang="en-IE" altLang="en-US" smtClean="0"/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Goal directed inference is relevant when:-</a:t>
            </a:r>
            <a:endParaRPr lang="en-IE" altLang="en-US" smtClean="0"/>
          </a:p>
          <a:p>
            <a:pPr lvl="1" eaLnBrk="1" hangingPunct="1">
              <a:lnSpc>
                <a:spcPct val="90000"/>
              </a:lnSpc>
            </a:pPr>
            <a:r>
              <a:rPr lang="en-GB" altLang="en-US" smtClean="0"/>
              <a:t>Relevant data must be acquired during the inference process</a:t>
            </a:r>
            <a:endParaRPr lang="en-IE" altLang="en-US" smtClean="0"/>
          </a:p>
          <a:p>
            <a:pPr lvl="1" eaLnBrk="1" hangingPunct="1">
              <a:lnSpc>
                <a:spcPct val="90000"/>
              </a:lnSpc>
            </a:pPr>
            <a:r>
              <a:rPr lang="en-GB" altLang="en-US" smtClean="0"/>
              <a:t>Large number of applicable rules exist </a:t>
            </a:r>
          </a:p>
          <a:p>
            <a:pPr lvl="1" eaLnBrk="1" hangingPunct="1">
              <a:lnSpc>
                <a:spcPct val="90000"/>
              </a:lnSpc>
            </a:pPr>
            <a:r>
              <a:rPr lang="en-GB" altLang="en-US" smtClean="0"/>
              <a:t>An obvious goal to verify is available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Conflict Resolution</a:t>
            </a:r>
            <a:endParaRPr lang="en-US" altLang="en-US" smtClean="0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IE" altLang="en-US" smtClean="0"/>
              <a:t>What if more than one rule matches a in a particular situation? </a:t>
            </a:r>
          </a:p>
          <a:p>
            <a:pPr marL="0" indent="0" eaLnBrk="1" hangingPunct="1">
              <a:buFontTx/>
              <a:buNone/>
            </a:pPr>
            <a:r>
              <a:rPr lang="en-IE" altLang="en-US" smtClean="0"/>
              <a:t>We have actually already seen </a:t>
            </a:r>
            <a:br>
              <a:rPr lang="en-IE" altLang="en-US" smtClean="0"/>
            </a:br>
            <a:r>
              <a:rPr lang="en-IE" altLang="en-US" smtClean="0"/>
              <a:t>this in one of our examples</a:t>
            </a:r>
          </a:p>
          <a:p>
            <a:pPr marL="0" indent="0" eaLnBrk="1" hangingPunct="1">
              <a:buFontTx/>
              <a:buNone/>
            </a:pPr>
            <a:r>
              <a:rPr lang="en-IE" altLang="en-US" smtClean="0"/>
              <a:t>What should we do?</a:t>
            </a:r>
          </a:p>
        </p:txBody>
      </p:sp>
      <p:sp>
        <p:nvSpPr>
          <p:cNvPr id="39940" name="Rectangle 4"/>
          <p:cNvSpPr>
            <a:spLocks noChangeArrowheads="1"/>
          </p:cNvSpPr>
          <p:nvPr/>
        </p:nvSpPr>
        <p:spPr bwMode="auto">
          <a:xfrm>
            <a:off x="6399213" y="4611688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9941" name="Rectangle 5"/>
          <p:cNvSpPr>
            <a:spLocks noChangeArrowheads="1"/>
          </p:cNvSpPr>
          <p:nvPr/>
        </p:nvSpPr>
        <p:spPr bwMode="auto">
          <a:xfrm>
            <a:off x="6484938" y="4691063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39942" name="Rectangle 6"/>
          <p:cNvSpPr>
            <a:spLocks noChangeArrowheads="1"/>
          </p:cNvSpPr>
          <p:nvPr/>
        </p:nvSpPr>
        <p:spPr bwMode="auto">
          <a:xfrm>
            <a:off x="6399213" y="4179888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39943" name="Rectangle 7"/>
          <p:cNvSpPr>
            <a:spLocks noChangeArrowheads="1"/>
          </p:cNvSpPr>
          <p:nvPr/>
        </p:nvSpPr>
        <p:spPr bwMode="auto">
          <a:xfrm>
            <a:off x="6484938" y="5091113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39944" name="Rectangle 8"/>
          <p:cNvSpPr>
            <a:spLocks noChangeArrowheads="1"/>
          </p:cNvSpPr>
          <p:nvPr/>
        </p:nvSpPr>
        <p:spPr bwMode="auto">
          <a:xfrm>
            <a:off x="6484938" y="549275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A → X</a:t>
            </a:r>
          </a:p>
        </p:txBody>
      </p:sp>
      <p:sp>
        <p:nvSpPr>
          <p:cNvPr id="39945" name="Rectangle 9"/>
          <p:cNvSpPr>
            <a:spLocks noChangeArrowheads="1"/>
          </p:cNvSpPr>
          <p:nvPr/>
        </p:nvSpPr>
        <p:spPr bwMode="auto">
          <a:xfrm>
            <a:off x="6484938" y="5892800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C → L</a:t>
            </a:r>
          </a:p>
        </p:txBody>
      </p:sp>
      <p:sp>
        <p:nvSpPr>
          <p:cNvPr id="39946" name="Rectangle 10"/>
          <p:cNvSpPr>
            <a:spLocks noChangeArrowheads="1"/>
          </p:cNvSpPr>
          <p:nvPr/>
        </p:nvSpPr>
        <p:spPr bwMode="auto">
          <a:xfrm>
            <a:off x="6484938" y="6294438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39947" name="Rectangle 11"/>
          <p:cNvSpPr>
            <a:spLocks noChangeArrowheads="1"/>
          </p:cNvSpPr>
          <p:nvPr/>
        </p:nvSpPr>
        <p:spPr bwMode="auto">
          <a:xfrm>
            <a:off x="6399213" y="2535238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39948" name="Rectangle 12"/>
          <p:cNvSpPr>
            <a:spLocks noChangeArrowheads="1"/>
          </p:cNvSpPr>
          <p:nvPr/>
        </p:nvSpPr>
        <p:spPr bwMode="auto">
          <a:xfrm>
            <a:off x="6399213" y="2103438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39949" name="Rectangle 13"/>
          <p:cNvSpPr>
            <a:spLocks noChangeArrowheads="1"/>
          </p:cNvSpPr>
          <p:nvPr/>
        </p:nvSpPr>
        <p:spPr bwMode="auto">
          <a:xfrm>
            <a:off x="6491288" y="2624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A</a:t>
            </a:r>
          </a:p>
        </p:txBody>
      </p:sp>
      <p:sp>
        <p:nvSpPr>
          <p:cNvPr id="39950" name="Rectangle 14"/>
          <p:cNvSpPr>
            <a:spLocks noChangeArrowheads="1"/>
          </p:cNvSpPr>
          <p:nvPr/>
        </p:nvSpPr>
        <p:spPr bwMode="auto">
          <a:xfrm>
            <a:off x="7280275" y="2624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39951" name="Rectangle 15"/>
          <p:cNvSpPr>
            <a:spLocks noChangeArrowheads="1"/>
          </p:cNvSpPr>
          <p:nvPr/>
        </p:nvSpPr>
        <p:spPr bwMode="auto">
          <a:xfrm>
            <a:off x="6884988" y="2624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C</a:t>
            </a:r>
          </a:p>
        </p:txBody>
      </p:sp>
      <p:sp>
        <p:nvSpPr>
          <p:cNvPr id="39952" name="Rectangle 16"/>
          <p:cNvSpPr>
            <a:spLocks noChangeArrowheads="1"/>
          </p:cNvSpPr>
          <p:nvPr/>
        </p:nvSpPr>
        <p:spPr bwMode="auto">
          <a:xfrm>
            <a:off x="7673975" y="2624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39953" name="Rectangle 17"/>
          <p:cNvSpPr>
            <a:spLocks noChangeArrowheads="1"/>
          </p:cNvSpPr>
          <p:nvPr/>
        </p:nvSpPr>
        <p:spPr bwMode="auto">
          <a:xfrm>
            <a:off x="8069263" y="2624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Conflict Resolution</a:t>
            </a:r>
            <a:endParaRPr lang="en-US" altLang="en-US" smtClean="0"/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IE" altLang="en-US" smtClean="0"/>
              <a:t>What if more than one rule matches a in a particular situation? </a:t>
            </a:r>
          </a:p>
          <a:p>
            <a:pPr marL="0" indent="0" eaLnBrk="1" hangingPunct="1">
              <a:buFontTx/>
              <a:buNone/>
            </a:pPr>
            <a:r>
              <a:rPr lang="en-IE" altLang="en-US" smtClean="0"/>
              <a:t>We have actually already seen </a:t>
            </a:r>
            <a:br>
              <a:rPr lang="en-IE" altLang="en-US" smtClean="0"/>
            </a:br>
            <a:r>
              <a:rPr lang="en-IE" altLang="en-US" smtClean="0"/>
              <a:t>this in one of our examples</a:t>
            </a:r>
          </a:p>
          <a:p>
            <a:pPr marL="0" indent="0" eaLnBrk="1" hangingPunct="1">
              <a:buFontTx/>
              <a:buNone/>
            </a:pPr>
            <a:r>
              <a:rPr lang="en-IE" altLang="en-US" smtClean="0"/>
              <a:t>What should we do?</a:t>
            </a:r>
          </a:p>
          <a:p>
            <a:pPr lvl="1" eaLnBrk="1" hangingPunct="1"/>
            <a:r>
              <a:rPr lang="en-IE" altLang="en-US" smtClean="0"/>
              <a:t>The answer is referred to </a:t>
            </a:r>
            <a:br>
              <a:rPr lang="en-IE" altLang="en-US" smtClean="0"/>
            </a:br>
            <a:r>
              <a:rPr lang="en-IE" altLang="en-US" smtClean="0"/>
              <a:t>as </a:t>
            </a:r>
            <a:r>
              <a:rPr lang="en-IE" altLang="en-US" i="1" smtClean="0"/>
              <a:t>conflict resolution</a:t>
            </a:r>
            <a:endParaRPr lang="en-IE" altLang="en-US" smtClean="0"/>
          </a:p>
        </p:txBody>
      </p:sp>
      <p:sp>
        <p:nvSpPr>
          <p:cNvPr id="40964" name="Rectangle 4"/>
          <p:cNvSpPr>
            <a:spLocks noChangeArrowheads="1"/>
          </p:cNvSpPr>
          <p:nvPr/>
        </p:nvSpPr>
        <p:spPr bwMode="auto">
          <a:xfrm>
            <a:off x="6399213" y="4611688"/>
            <a:ext cx="2101850" cy="2087562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40965" name="Rectangle 5"/>
          <p:cNvSpPr>
            <a:spLocks noChangeArrowheads="1"/>
          </p:cNvSpPr>
          <p:nvPr/>
        </p:nvSpPr>
        <p:spPr bwMode="auto">
          <a:xfrm>
            <a:off x="6484938" y="4691063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Y &amp; D → Z</a:t>
            </a:r>
          </a:p>
        </p:txBody>
      </p:sp>
      <p:sp>
        <p:nvSpPr>
          <p:cNvPr id="40966" name="Rectangle 6"/>
          <p:cNvSpPr>
            <a:spLocks noChangeArrowheads="1"/>
          </p:cNvSpPr>
          <p:nvPr/>
        </p:nvSpPr>
        <p:spPr bwMode="auto">
          <a:xfrm>
            <a:off x="6399213" y="4179888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Knowledge Base</a:t>
            </a:r>
          </a:p>
        </p:txBody>
      </p:sp>
      <p:sp>
        <p:nvSpPr>
          <p:cNvPr id="40967" name="Rectangle 7"/>
          <p:cNvSpPr>
            <a:spLocks noChangeArrowheads="1"/>
          </p:cNvSpPr>
          <p:nvPr/>
        </p:nvSpPr>
        <p:spPr bwMode="auto">
          <a:xfrm>
            <a:off x="6484938" y="5091113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X &amp; B &amp; E → Y</a:t>
            </a:r>
          </a:p>
        </p:txBody>
      </p:sp>
      <p:sp>
        <p:nvSpPr>
          <p:cNvPr id="40968" name="Rectangle 8"/>
          <p:cNvSpPr>
            <a:spLocks noChangeArrowheads="1"/>
          </p:cNvSpPr>
          <p:nvPr/>
        </p:nvSpPr>
        <p:spPr bwMode="auto">
          <a:xfrm>
            <a:off x="6484938" y="5492750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A → X</a:t>
            </a:r>
          </a:p>
        </p:txBody>
      </p:sp>
      <p:sp>
        <p:nvSpPr>
          <p:cNvPr id="40969" name="Rectangle 9"/>
          <p:cNvSpPr>
            <a:spLocks noChangeArrowheads="1"/>
          </p:cNvSpPr>
          <p:nvPr/>
        </p:nvSpPr>
        <p:spPr bwMode="auto">
          <a:xfrm>
            <a:off x="6484938" y="5892800"/>
            <a:ext cx="1931987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 b="1"/>
              <a:t>C → L</a:t>
            </a:r>
          </a:p>
        </p:txBody>
      </p:sp>
      <p:sp>
        <p:nvSpPr>
          <p:cNvPr id="40970" name="Rectangle 10"/>
          <p:cNvSpPr>
            <a:spLocks noChangeArrowheads="1"/>
          </p:cNvSpPr>
          <p:nvPr/>
        </p:nvSpPr>
        <p:spPr bwMode="auto">
          <a:xfrm>
            <a:off x="6484938" y="6294438"/>
            <a:ext cx="1931987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GB" altLang="en-US"/>
              <a:t>L &amp; M → N</a:t>
            </a:r>
          </a:p>
        </p:txBody>
      </p:sp>
      <p:sp>
        <p:nvSpPr>
          <p:cNvPr id="40971" name="Rectangle 11"/>
          <p:cNvSpPr>
            <a:spLocks noChangeArrowheads="1"/>
          </p:cNvSpPr>
          <p:nvPr/>
        </p:nvSpPr>
        <p:spPr bwMode="auto">
          <a:xfrm>
            <a:off x="6399213" y="2535238"/>
            <a:ext cx="2101850" cy="112395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lang="en-GB" altLang="en-US">
              <a:latin typeface="Tahoma" panose="020B0604030504040204" pitchFamily="34" charset="0"/>
            </a:endParaRPr>
          </a:p>
        </p:txBody>
      </p:sp>
      <p:sp>
        <p:nvSpPr>
          <p:cNvPr id="40972" name="Rectangle 12"/>
          <p:cNvSpPr>
            <a:spLocks noChangeArrowheads="1"/>
          </p:cNvSpPr>
          <p:nvPr/>
        </p:nvSpPr>
        <p:spPr bwMode="auto">
          <a:xfrm>
            <a:off x="6399213" y="2103438"/>
            <a:ext cx="2101850" cy="438150"/>
          </a:xfrm>
          <a:prstGeom prst="rect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b="1">
                <a:solidFill>
                  <a:schemeClr val="bg1"/>
                </a:solidFill>
                <a:latin typeface="Tahoma" panose="020B0604030504040204" pitchFamily="34" charset="0"/>
              </a:rPr>
              <a:t>Database</a:t>
            </a:r>
          </a:p>
        </p:txBody>
      </p:sp>
      <p:sp>
        <p:nvSpPr>
          <p:cNvPr id="40973" name="Rectangle 13"/>
          <p:cNvSpPr>
            <a:spLocks noChangeArrowheads="1"/>
          </p:cNvSpPr>
          <p:nvPr/>
        </p:nvSpPr>
        <p:spPr bwMode="auto">
          <a:xfrm>
            <a:off x="6491288" y="2624138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A</a:t>
            </a:r>
          </a:p>
        </p:txBody>
      </p:sp>
      <p:sp>
        <p:nvSpPr>
          <p:cNvPr id="40974" name="Rectangle 14"/>
          <p:cNvSpPr>
            <a:spLocks noChangeArrowheads="1"/>
          </p:cNvSpPr>
          <p:nvPr/>
        </p:nvSpPr>
        <p:spPr bwMode="auto">
          <a:xfrm>
            <a:off x="7280275" y="2624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B</a:t>
            </a:r>
          </a:p>
        </p:txBody>
      </p:sp>
      <p:sp>
        <p:nvSpPr>
          <p:cNvPr id="40975" name="Rectangle 15"/>
          <p:cNvSpPr>
            <a:spLocks noChangeArrowheads="1"/>
          </p:cNvSpPr>
          <p:nvPr/>
        </p:nvSpPr>
        <p:spPr bwMode="auto">
          <a:xfrm>
            <a:off x="6884988" y="2624138"/>
            <a:ext cx="323850" cy="3238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 b="1"/>
              <a:t>C</a:t>
            </a:r>
          </a:p>
        </p:txBody>
      </p:sp>
      <p:sp>
        <p:nvSpPr>
          <p:cNvPr id="40976" name="Rectangle 16"/>
          <p:cNvSpPr>
            <a:spLocks noChangeArrowheads="1"/>
          </p:cNvSpPr>
          <p:nvPr/>
        </p:nvSpPr>
        <p:spPr bwMode="auto">
          <a:xfrm>
            <a:off x="7673975" y="2624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D</a:t>
            </a:r>
          </a:p>
        </p:txBody>
      </p:sp>
      <p:sp>
        <p:nvSpPr>
          <p:cNvPr id="40977" name="Rectangle 17"/>
          <p:cNvSpPr>
            <a:spLocks noChangeArrowheads="1"/>
          </p:cNvSpPr>
          <p:nvPr/>
        </p:nvSpPr>
        <p:spPr bwMode="auto">
          <a:xfrm>
            <a:off x="8069263" y="2624138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E</a:t>
            </a:r>
          </a:p>
        </p:txBody>
      </p:sp>
      <p:sp>
        <p:nvSpPr>
          <p:cNvPr id="510994" name="Rectangle 18"/>
          <p:cNvSpPr>
            <a:spLocks noChangeArrowheads="1"/>
          </p:cNvSpPr>
          <p:nvPr/>
        </p:nvSpPr>
        <p:spPr bwMode="auto">
          <a:xfrm>
            <a:off x="6488113" y="3003550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X</a:t>
            </a:r>
          </a:p>
        </p:txBody>
      </p:sp>
      <p:cxnSp>
        <p:nvCxnSpPr>
          <p:cNvPr id="510995" name="AutoShape 19"/>
          <p:cNvCxnSpPr>
            <a:cxnSpLocks noChangeShapeType="1"/>
            <a:stCxn id="40968" idx="1"/>
            <a:endCxn id="510994" idx="1"/>
          </p:cNvCxnSpPr>
          <p:nvPr/>
        </p:nvCxnSpPr>
        <p:spPr bwMode="auto">
          <a:xfrm rot="10800000" flipH="1">
            <a:off x="6484938" y="3165475"/>
            <a:ext cx="3175" cy="2489200"/>
          </a:xfrm>
          <a:prstGeom prst="bentConnector3">
            <a:avLst>
              <a:gd name="adj1" fmla="val -720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10996" name="Rectangle 20"/>
          <p:cNvSpPr>
            <a:spLocks noChangeArrowheads="1"/>
          </p:cNvSpPr>
          <p:nvPr/>
        </p:nvSpPr>
        <p:spPr bwMode="auto">
          <a:xfrm>
            <a:off x="6899275" y="3006725"/>
            <a:ext cx="323850" cy="32385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1600"/>
              <a:t>L</a:t>
            </a:r>
          </a:p>
        </p:txBody>
      </p:sp>
      <p:cxnSp>
        <p:nvCxnSpPr>
          <p:cNvPr id="510997" name="AutoShape 21"/>
          <p:cNvCxnSpPr>
            <a:cxnSpLocks noChangeShapeType="1"/>
            <a:stCxn id="40969" idx="3"/>
            <a:endCxn id="510996" idx="3"/>
          </p:cNvCxnSpPr>
          <p:nvPr/>
        </p:nvCxnSpPr>
        <p:spPr bwMode="auto">
          <a:xfrm flipH="1" flipV="1">
            <a:off x="7223125" y="3168650"/>
            <a:ext cx="1193800" cy="2886075"/>
          </a:xfrm>
          <a:prstGeom prst="bentConnector3">
            <a:avLst>
              <a:gd name="adj1" fmla="val -19014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10998" name="Text Box 22"/>
          <p:cNvSpPr txBox="1">
            <a:spLocks noChangeArrowheads="1"/>
          </p:cNvSpPr>
          <p:nvPr/>
        </p:nvSpPr>
        <p:spPr bwMode="auto">
          <a:xfrm>
            <a:off x="5857875" y="4165600"/>
            <a:ext cx="401638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IE" altLang="en-US" sz="2800" b="1"/>
              <a:t>?</a:t>
            </a:r>
            <a:endParaRPr lang="en-US" altLang="en-US" sz="2800" b="1"/>
          </a:p>
        </p:txBody>
      </p:sp>
      <p:sp>
        <p:nvSpPr>
          <p:cNvPr id="510999" name="Text Box 23"/>
          <p:cNvSpPr txBox="1">
            <a:spLocks noChangeArrowheads="1"/>
          </p:cNvSpPr>
          <p:nvPr/>
        </p:nvSpPr>
        <p:spPr bwMode="auto">
          <a:xfrm>
            <a:off x="8615363" y="4138613"/>
            <a:ext cx="401637" cy="519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IE" altLang="en-US" sz="2800" b="1"/>
              <a:t>?</a:t>
            </a:r>
            <a:endParaRPr lang="en-US" altLang="en-US" sz="2800" b="1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09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09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09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09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09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09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0994" grpId="0" animBg="1"/>
      <p:bldP spid="510996" grpId="0" animBg="1"/>
      <p:bldP spid="510998" grpId="0"/>
      <p:bldP spid="510999" grpId="0"/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Conflict Resolution (cont..)</a:t>
            </a:r>
            <a:endParaRPr lang="en-US" altLang="en-US" smtClean="0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IE" altLang="en-US" smtClean="0"/>
              <a:t>What if more than one rule matches a in a particular situation? </a:t>
            </a:r>
          </a:p>
          <a:p>
            <a:pPr lvl="1" eaLnBrk="1" hangingPunct="1"/>
            <a:r>
              <a:rPr lang="en-IE" altLang="en-US" smtClean="0"/>
              <a:t>Patterns are matched against conditions in rules to produce a set of satisfied rules </a:t>
            </a:r>
          </a:p>
          <a:p>
            <a:pPr lvl="2" eaLnBrk="1" hangingPunct="1"/>
            <a:r>
              <a:rPr lang="en-IE" altLang="en-US" smtClean="0"/>
              <a:t>These rules are known as the c</a:t>
            </a:r>
            <a:r>
              <a:rPr lang="en-IE" altLang="en-US" i="1" smtClean="0"/>
              <a:t>onflict set</a:t>
            </a:r>
          </a:p>
          <a:p>
            <a:pPr lvl="1" eaLnBrk="1" hangingPunct="1"/>
            <a:r>
              <a:rPr lang="en-IE" altLang="en-US" smtClean="0"/>
              <a:t>Conflict Resolution</a:t>
            </a:r>
          </a:p>
          <a:p>
            <a:pPr lvl="2" eaLnBrk="1" hangingPunct="1"/>
            <a:r>
              <a:rPr lang="en-IE" altLang="en-US" smtClean="0"/>
              <a:t>One rule is selected and fired</a:t>
            </a:r>
          </a:p>
          <a:p>
            <a:pPr lvl="2" eaLnBrk="1" hangingPunct="1"/>
            <a:r>
              <a:rPr lang="en-IE" altLang="en-US" smtClean="0"/>
              <a:t>Action is performed which changes working memory</a:t>
            </a:r>
          </a:p>
          <a:p>
            <a:pPr lvl="1" eaLnBrk="1" hangingPunct="1"/>
            <a:r>
              <a:rPr lang="en-IE" altLang="en-US" smtClean="0"/>
              <a:t>Repeat until working memory no longer matches rule conditions</a:t>
            </a:r>
            <a:endParaRPr lang="en-US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z="3600" smtClean="0"/>
              <a:t>What is a Rule-Based Expert System?</a:t>
            </a:r>
            <a:endParaRPr lang="en-US" altLang="en-US" sz="360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33500"/>
            <a:ext cx="8439150" cy="5524500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IE" altLang="en-US" smtClean="0"/>
              <a:t>If you had to explain to somebody how to cross a road you could do it with simple rules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endParaRPr lang="en-IE" altLang="en-US" smtClean="0"/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endParaRPr lang="en-IE" altLang="en-US" smtClean="0"/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endParaRPr lang="en-IE" altLang="en-US" smtClean="0"/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IE" altLang="en-US" smtClean="0"/>
              <a:t>Statements in this IF-THEN form are referred to as </a:t>
            </a:r>
            <a:r>
              <a:rPr lang="en-IE" altLang="en-US" i="1" smtClean="0"/>
              <a:t>production rules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IE" altLang="en-US" smtClean="0"/>
              <a:t>A rule-based expert system captures the knowledge of an expert in a set of production rules and combines these with observed data to generate inferences </a:t>
            </a:r>
            <a:endParaRPr lang="en-US" altLang="en-US" smtClean="0"/>
          </a:p>
        </p:txBody>
      </p:sp>
      <p:sp>
        <p:nvSpPr>
          <p:cNvPr id="6148" name="Rectangle 5"/>
          <p:cNvSpPr>
            <a:spLocks noChangeArrowheads="1"/>
          </p:cNvSpPr>
          <p:nvPr/>
        </p:nvSpPr>
        <p:spPr bwMode="auto">
          <a:xfrm>
            <a:off x="2457450" y="2319338"/>
            <a:ext cx="4572000" cy="157480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GB" altLang="en-US" sz="2200" b="1">
                <a:solidFill>
                  <a:schemeClr val="bg1"/>
                </a:solidFill>
              </a:rPr>
              <a:t>IF:	the traffic light is green</a:t>
            </a:r>
          </a:p>
          <a:p>
            <a:pPr eaLnBrk="1" hangingPunct="1"/>
            <a:r>
              <a:rPr lang="en-GB" altLang="en-US" sz="2200" b="1">
                <a:solidFill>
                  <a:schemeClr val="bg1"/>
                </a:solidFill>
              </a:rPr>
              <a:t>THEN:	the action is go</a:t>
            </a:r>
          </a:p>
          <a:p>
            <a:pPr eaLnBrk="1" hangingPunct="1"/>
            <a:endParaRPr lang="en-GB" altLang="en-US" sz="1000" b="1">
              <a:solidFill>
                <a:schemeClr val="bg1"/>
              </a:solidFill>
            </a:endParaRPr>
          </a:p>
          <a:p>
            <a:pPr eaLnBrk="1" hangingPunct="1"/>
            <a:r>
              <a:rPr lang="en-GB" altLang="en-US" sz="2200" b="1">
                <a:solidFill>
                  <a:schemeClr val="bg1"/>
                </a:solidFill>
              </a:rPr>
              <a:t>IF:	the traffic light is red</a:t>
            </a:r>
          </a:p>
          <a:p>
            <a:pPr eaLnBrk="1" hangingPunct="1"/>
            <a:r>
              <a:rPr lang="en-GB" altLang="en-US" sz="2200" b="1">
                <a:solidFill>
                  <a:schemeClr val="bg1"/>
                </a:solidFill>
              </a:rPr>
              <a:t>THEN:	the action is wait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Conflict Resolution (cont..)</a:t>
            </a:r>
            <a:endParaRPr lang="en-US" altLang="en-US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IE" altLang="en-US" smtClean="0"/>
              <a:t>How do you choose which rule from the conflict set to fire?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en-US" smtClean="0"/>
              <a:t>Rule Ordering </a:t>
            </a:r>
          </a:p>
          <a:p>
            <a:pPr lvl="2" eaLnBrk="1" hangingPunct="1">
              <a:lnSpc>
                <a:spcPct val="90000"/>
              </a:lnSpc>
            </a:pPr>
            <a:r>
              <a:rPr lang="en-US" altLang="en-US" smtClean="0"/>
              <a:t>Choose the first rule in the text, ordered top-to-bottom.</a:t>
            </a:r>
            <a:endParaRPr lang="en-IE" altLang="en-US" smtClean="0"/>
          </a:p>
          <a:p>
            <a:pPr lvl="1" eaLnBrk="1" hangingPunct="1">
              <a:lnSpc>
                <a:spcPct val="90000"/>
              </a:lnSpc>
            </a:pPr>
            <a:r>
              <a:rPr lang="en-US" altLang="en-US" smtClean="0"/>
              <a:t>Recency</a:t>
            </a:r>
          </a:p>
          <a:p>
            <a:pPr lvl="2" eaLnBrk="1" hangingPunct="1">
              <a:lnSpc>
                <a:spcPct val="90000"/>
              </a:lnSpc>
            </a:pPr>
            <a:r>
              <a:rPr lang="en-US" altLang="en-US" smtClean="0"/>
              <a:t>Prefers rules that use facts most recently added</a:t>
            </a:r>
          </a:p>
          <a:p>
            <a:pPr lvl="2" eaLnBrk="1" hangingPunct="1">
              <a:lnSpc>
                <a:spcPct val="90000"/>
              </a:lnSpc>
            </a:pPr>
            <a:r>
              <a:rPr lang="en-US" altLang="en-US" smtClean="0"/>
              <a:t>Focuses on single line of reasoning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en-US" smtClean="0"/>
              <a:t>Specificity</a:t>
            </a:r>
          </a:p>
          <a:p>
            <a:pPr lvl="2" eaLnBrk="1" hangingPunct="1">
              <a:lnSpc>
                <a:spcPct val="90000"/>
              </a:lnSpc>
            </a:pPr>
            <a:r>
              <a:rPr lang="en-US" altLang="en-US" smtClean="0"/>
              <a:t>More specific rules are preferable to more general</a:t>
            </a:r>
          </a:p>
          <a:p>
            <a:pPr lvl="2" eaLnBrk="1" hangingPunct="1">
              <a:lnSpc>
                <a:spcPct val="90000"/>
              </a:lnSpc>
            </a:pPr>
            <a:r>
              <a:rPr lang="en-US" altLang="en-US" smtClean="0"/>
              <a:t>A rule is more specific if it has more conditions - implies a rule will match fewer potential working memory patterns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Conflict Resolution (cont..)</a:t>
            </a:r>
            <a:endParaRPr lang="en-US" altLang="en-US" smtClean="0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 eaLnBrk="1" hangingPunct="1"/>
            <a:r>
              <a:rPr lang="en-US" altLang="en-US" smtClean="0"/>
              <a:t>Refraction</a:t>
            </a:r>
          </a:p>
          <a:p>
            <a:pPr lvl="2" eaLnBrk="1" hangingPunct="1"/>
            <a:r>
              <a:rPr lang="en-US" altLang="en-US" smtClean="0"/>
              <a:t>Once a rule has fired it may not fire again until working memory elements that match its conditions have been modified</a:t>
            </a:r>
          </a:p>
          <a:p>
            <a:pPr lvl="2" eaLnBrk="1" hangingPunct="1"/>
            <a:r>
              <a:rPr lang="en-US" altLang="en-US" smtClean="0"/>
              <a:t>Discourages looping</a:t>
            </a:r>
          </a:p>
          <a:p>
            <a:pPr marL="0" indent="0" eaLnBrk="1" hangingPunct="1">
              <a:buFontTx/>
              <a:buNone/>
            </a:pPr>
            <a:r>
              <a:rPr lang="en-US" altLang="en-US" smtClean="0"/>
              <a:t>Structure of rules and the conflict resolution scheme used controls the fashion in which the space is searched</a:t>
            </a:r>
          </a:p>
          <a:p>
            <a:pPr marL="0" indent="0" eaLnBrk="1" hangingPunct="1">
              <a:buFontTx/>
              <a:buNone/>
            </a:pPr>
            <a:r>
              <a:rPr lang="en-US" altLang="en-US" smtClean="0"/>
              <a:t>Allows us to encode heuristics into production rules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mtClean="0"/>
              <a:t>Summary</a:t>
            </a:r>
            <a:endParaRPr lang="en-US" altLang="en-US" smtClean="0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IE" altLang="en-US" smtClean="0"/>
              <a:t>In this lecture we have covered</a:t>
            </a:r>
          </a:p>
          <a:p>
            <a:pPr lvl="1" eaLnBrk="1" hangingPunct="1"/>
            <a:r>
              <a:rPr lang="en-IE" altLang="en-US" smtClean="0"/>
              <a:t>What is a rule-based expert systems?</a:t>
            </a:r>
          </a:p>
          <a:p>
            <a:pPr lvl="1" eaLnBrk="1" hangingPunct="1"/>
            <a:r>
              <a:rPr lang="en-IE" altLang="en-US" smtClean="0"/>
              <a:t>Overall architecture of rule-based expert systems</a:t>
            </a:r>
          </a:p>
          <a:p>
            <a:pPr lvl="1" eaLnBrk="1" hangingPunct="1"/>
            <a:r>
              <a:rPr lang="en-IE" altLang="en-US" smtClean="0"/>
              <a:t>How inference works in a rule-based expert system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Production Rules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Production rules</a:t>
            </a:r>
          </a:p>
          <a:p>
            <a:pPr lvl="1" eaLnBrk="1" hangingPunct="1">
              <a:lnSpc>
                <a:spcPct val="90000"/>
              </a:lnSpc>
            </a:pPr>
            <a:r>
              <a:rPr lang="en-GB" altLang="en-US" smtClean="0"/>
              <a:t>IF-THEN expressions</a:t>
            </a:r>
          </a:p>
          <a:p>
            <a:pPr lvl="1" eaLnBrk="1" hangingPunct="1">
              <a:lnSpc>
                <a:spcPct val="90000"/>
              </a:lnSpc>
            </a:pPr>
            <a:r>
              <a:rPr lang="en-GB" altLang="en-US" b="1" smtClean="0"/>
              <a:t>IF</a:t>
            </a:r>
            <a:r>
              <a:rPr lang="en-GB" altLang="en-US" smtClean="0"/>
              <a:t> some condition(s) exists </a:t>
            </a:r>
            <a:r>
              <a:rPr lang="en-GB" altLang="en-US" b="1" smtClean="0"/>
              <a:t>THEN</a:t>
            </a:r>
            <a:r>
              <a:rPr lang="en-GB" altLang="en-US" smtClean="0"/>
              <a:t> perform some action(s)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Condition-action pair</a:t>
            </a:r>
          </a:p>
          <a:p>
            <a:pPr lvl="1" eaLnBrk="1" hangingPunct="1">
              <a:lnSpc>
                <a:spcPct val="90000"/>
              </a:lnSpc>
            </a:pPr>
            <a:r>
              <a:rPr lang="en-GB" altLang="en-US" b="1" smtClean="0"/>
              <a:t>Condition:</a:t>
            </a:r>
            <a:r>
              <a:rPr lang="en-GB" altLang="en-US" smtClean="0"/>
              <a:t> pattern that determines when a rule may be applied to problem instance</a:t>
            </a:r>
          </a:p>
          <a:p>
            <a:pPr lvl="1" eaLnBrk="1" hangingPunct="1">
              <a:lnSpc>
                <a:spcPct val="90000"/>
              </a:lnSpc>
            </a:pPr>
            <a:r>
              <a:rPr lang="en-GB" altLang="en-US" b="1" smtClean="0"/>
              <a:t>Action:</a:t>
            </a:r>
            <a:r>
              <a:rPr lang="en-GB" altLang="en-US" smtClean="0"/>
              <a:t> defines associated problem solving step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GB" altLang="en-US" smtClean="0"/>
              <a:t>Antecedent – Consequent</a:t>
            </a:r>
          </a:p>
          <a:p>
            <a:pPr lvl="1" eaLnBrk="1" hangingPunct="1">
              <a:lnSpc>
                <a:spcPct val="90000"/>
              </a:lnSpc>
            </a:pPr>
            <a:r>
              <a:rPr lang="en-GB" altLang="en-US" smtClean="0"/>
              <a:t>IF &lt;antecedent&gt; THEN &lt;consequent&gt;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Production Rules (cont…)</a:t>
            </a:r>
          </a:p>
        </p:txBody>
      </p:sp>
      <p:sp>
        <p:nvSpPr>
          <p:cNvPr id="8195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GB" altLang="en-US" smtClean="0"/>
              <a:t>Rule can have multiple antecedents</a:t>
            </a:r>
          </a:p>
          <a:p>
            <a:pPr lvl="1" eaLnBrk="1" hangingPunct="1"/>
            <a:r>
              <a:rPr lang="en-GB" altLang="en-US" smtClean="0"/>
              <a:t>Conjunction AND</a:t>
            </a:r>
          </a:p>
          <a:p>
            <a:pPr lvl="1" eaLnBrk="1" hangingPunct="1"/>
            <a:endParaRPr lang="en-GB" altLang="en-US" smtClean="0"/>
          </a:p>
          <a:p>
            <a:pPr lvl="1" eaLnBrk="1" hangingPunct="1"/>
            <a:endParaRPr lang="en-GB" altLang="en-US" smtClean="0"/>
          </a:p>
          <a:p>
            <a:pPr lvl="1" eaLnBrk="1" hangingPunct="1"/>
            <a:r>
              <a:rPr lang="en-GB" altLang="en-US" smtClean="0"/>
              <a:t>Disjunction OR</a:t>
            </a:r>
          </a:p>
          <a:p>
            <a:pPr lvl="1" eaLnBrk="1" hangingPunct="1"/>
            <a:endParaRPr lang="en-GB" altLang="en-US" smtClean="0"/>
          </a:p>
          <a:p>
            <a:pPr lvl="1" eaLnBrk="1" hangingPunct="1"/>
            <a:endParaRPr lang="en-GB" altLang="en-US" smtClean="0"/>
          </a:p>
          <a:p>
            <a:pPr lvl="1" eaLnBrk="1" hangingPunct="1"/>
            <a:r>
              <a:rPr lang="en-GB" altLang="en-US" smtClean="0"/>
              <a:t>Or a combination of both</a:t>
            </a:r>
          </a:p>
        </p:txBody>
      </p:sp>
      <p:sp>
        <p:nvSpPr>
          <p:cNvPr id="8196" name="Rectangle 6"/>
          <p:cNvSpPr>
            <a:spLocks noChangeArrowheads="1"/>
          </p:cNvSpPr>
          <p:nvPr/>
        </p:nvSpPr>
        <p:spPr bwMode="auto">
          <a:xfrm>
            <a:off x="1412875" y="2551113"/>
            <a:ext cx="7069138" cy="760412"/>
          </a:xfrm>
          <a:prstGeom prst="rect">
            <a:avLst/>
          </a:prstGeom>
          <a:solidFill>
            <a:schemeClr val="accent2"/>
          </a:solidFill>
          <a:ln w="9525">
            <a:solidFill>
              <a:srgbClr val="000066"/>
            </a:solidFill>
            <a:miter lim="800000"/>
            <a:headEnd/>
            <a:tailEnd/>
          </a:ln>
        </p:spPr>
        <p:txBody>
          <a:bodyPr wrap="none" anchor="ctr"/>
          <a:lstStyle>
            <a:lvl1pPr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IF &lt;antecedent</a:t>
            </a:r>
            <a:r>
              <a:rPr lang="en-GB" altLang="en-US" sz="1900" b="1" baseline="-25000">
                <a:solidFill>
                  <a:schemeClr val="bg1"/>
                </a:solidFill>
              </a:rPr>
              <a:t>0</a:t>
            </a:r>
            <a:r>
              <a:rPr lang="en-GB" altLang="en-US" sz="1900" b="1">
                <a:solidFill>
                  <a:schemeClr val="bg1"/>
                </a:solidFill>
              </a:rPr>
              <a:t>&gt; AND &lt;antecedent</a:t>
            </a:r>
            <a:r>
              <a:rPr lang="en-GB" altLang="en-US" sz="1900" b="1" baseline="-25000">
                <a:solidFill>
                  <a:schemeClr val="bg1"/>
                </a:solidFill>
              </a:rPr>
              <a:t>1</a:t>
            </a:r>
            <a:r>
              <a:rPr lang="en-GB" altLang="en-US" sz="1900" b="1">
                <a:solidFill>
                  <a:schemeClr val="bg1"/>
                </a:solidFill>
              </a:rPr>
              <a:t>&gt; … AND &lt;antecedent</a:t>
            </a:r>
            <a:r>
              <a:rPr lang="en-GB" altLang="en-US" sz="1900" b="1" baseline="-25000">
                <a:solidFill>
                  <a:schemeClr val="bg1"/>
                </a:solidFill>
              </a:rPr>
              <a:t>n</a:t>
            </a:r>
            <a:r>
              <a:rPr lang="en-GB" altLang="en-US" sz="1900" b="1">
                <a:solidFill>
                  <a:schemeClr val="bg1"/>
                </a:solidFill>
              </a:rPr>
              <a:t>&gt;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THEN &lt;consequent&gt; </a:t>
            </a:r>
          </a:p>
        </p:txBody>
      </p:sp>
      <p:sp>
        <p:nvSpPr>
          <p:cNvPr id="8197" name="Rectangle 7"/>
          <p:cNvSpPr>
            <a:spLocks noChangeArrowheads="1"/>
          </p:cNvSpPr>
          <p:nvPr/>
        </p:nvSpPr>
        <p:spPr bwMode="auto">
          <a:xfrm>
            <a:off x="1414463" y="4062413"/>
            <a:ext cx="7067550" cy="760412"/>
          </a:xfrm>
          <a:prstGeom prst="rect">
            <a:avLst/>
          </a:prstGeom>
          <a:solidFill>
            <a:schemeClr val="accent2"/>
          </a:solidFill>
          <a:ln w="9525">
            <a:solidFill>
              <a:srgbClr val="000066"/>
            </a:solidFill>
            <a:miter lim="800000"/>
            <a:headEnd/>
            <a:tailEnd/>
          </a:ln>
        </p:spPr>
        <p:txBody>
          <a:bodyPr wrap="none" anchor="ctr"/>
          <a:lstStyle>
            <a:lvl1pPr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IF &lt;antecedent</a:t>
            </a:r>
            <a:r>
              <a:rPr lang="en-GB" altLang="en-US" sz="1900" b="1" baseline="-25000">
                <a:solidFill>
                  <a:schemeClr val="bg1"/>
                </a:solidFill>
              </a:rPr>
              <a:t>0</a:t>
            </a:r>
            <a:r>
              <a:rPr lang="en-GB" altLang="en-US" sz="1900" b="1">
                <a:solidFill>
                  <a:schemeClr val="bg1"/>
                </a:solidFill>
              </a:rPr>
              <a:t>&gt; OR &lt;antecedent</a:t>
            </a:r>
            <a:r>
              <a:rPr lang="en-GB" altLang="en-US" sz="1900" b="1" baseline="-25000">
                <a:solidFill>
                  <a:schemeClr val="bg1"/>
                </a:solidFill>
              </a:rPr>
              <a:t>1</a:t>
            </a:r>
            <a:r>
              <a:rPr lang="en-GB" altLang="en-US" sz="1900" b="1">
                <a:solidFill>
                  <a:schemeClr val="bg1"/>
                </a:solidFill>
              </a:rPr>
              <a:t>&gt; … OR &lt;antecedent</a:t>
            </a:r>
            <a:r>
              <a:rPr lang="en-GB" altLang="en-US" sz="1900" b="1" baseline="-25000">
                <a:solidFill>
                  <a:schemeClr val="bg1"/>
                </a:solidFill>
              </a:rPr>
              <a:t>n</a:t>
            </a:r>
            <a:r>
              <a:rPr lang="en-GB" altLang="en-US" sz="1900" b="1">
                <a:solidFill>
                  <a:schemeClr val="bg1"/>
                </a:solidFill>
              </a:rPr>
              <a:t>&gt;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THEN &lt;consequent&gt; </a:t>
            </a:r>
          </a:p>
        </p:txBody>
      </p:sp>
      <p:sp>
        <p:nvSpPr>
          <p:cNvPr id="8198" name="Rectangle 8"/>
          <p:cNvSpPr>
            <a:spLocks noChangeArrowheads="1"/>
          </p:cNvSpPr>
          <p:nvPr/>
        </p:nvSpPr>
        <p:spPr bwMode="auto">
          <a:xfrm>
            <a:off x="1414463" y="5630863"/>
            <a:ext cx="7067550" cy="955675"/>
          </a:xfrm>
          <a:prstGeom prst="rect">
            <a:avLst/>
          </a:prstGeom>
          <a:solidFill>
            <a:schemeClr val="accent2"/>
          </a:solidFill>
          <a:ln w="9525">
            <a:solidFill>
              <a:srgbClr val="000066"/>
            </a:solidFill>
            <a:miter lim="800000"/>
            <a:headEnd/>
            <a:tailEnd/>
          </a:ln>
        </p:spPr>
        <p:txBody>
          <a:bodyPr wrap="none" anchor="ctr"/>
          <a:lstStyle>
            <a:lvl1pPr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GB" altLang="en-US" b="1">
                <a:solidFill>
                  <a:schemeClr val="bg1"/>
                </a:solidFill>
              </a:rPr>
              <a:t>IF &lt;antecedent0&gt; AND &lt;antecedent1&gt; … AND &lt;antecedentn&gt;</a:t>
            </a:r>
            <a:endParaRPr lang="en-GB" altLang="en-US" sz="1900" b="1">
              <a:solidFill>
                <a:schemeClr val="bg1"/>
              </a:solidFill>
            </a:endParaRP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OR &lt;antecedent</a:t>
            </a:r>
            <a:r>
              <a:rPr lang="en-GB" altLang="en-US" sz="1900" b="1" baseline="-25000">
                <a:solidFill>
                  <a:schemeClr val="bg1"/>
                </a:solidFill>
              </a:rPr>
              <a:t>0</a:t>
            </a:r>
            <a:r>
              <a:rPr lang="en-GB" altLang="en-US" sz="1900" b="1">
                <a:solidFill>
                  <a:schemeClr val="bg1"/>
                </a:solidFill>
              </a:rPr>
              <a:t>&gt; OR &lt;antecedent</a:t>
            </a:r>
            <a:r>
              <a:rPr lang="en-GB" altLang="en-US" sz="1900" b="1" baseline="-25000">
                <a:solidFill>
                  <a:schemeClr val="bg1"/>
                </a:solidFill>
              </a:rPr>
              <a:t>1</a:t>
            </a:r>
            <a:r>
              <a:rPr lang="en-GB" altLang="en-US" sz="1900" b="1">
                <a:solidFill>
                  <a:schemeClr val="bg1"/>
                </a:solidFill>
              </a:rPr>
              <a:t>&gt; … OR &lt;antecedent</a:t>
            </a:r>
            <a:r>
              <a:rPr lang="en-GB" altLang="en-US" sz="1900" b="1" baseline="-25000">
                <a:solidFill>
                  <a:schemeClr val="bg1"/>
                </a:solidFill>
              </a:rPr>
              <a:t>n</a:t>
            </a:r>
            <a:r>
              <a:rPr lang="en-GB" altLang="en-US" sz="1900" b="1">
                <a:solidFill>
                  <a:schemeClr val="bg1"/>
                </a:solidFill>
              </a:rPr>
              <a:t>&gt;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THEN &lt;consequent&gt;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Production Rules (cont…)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FontTx/>
              <a:buNone/>
            </a:pPr>
            <a:r>
              <a:rPr lang="en-GB" altLang="en-US" smtClean="0"/>
              <a:t>Consequents can also have multiple clauses</a:t>
            </a:r>
          </a:p>
          <a:p>
            <a:pPr marL="0" indent="0" eaLnBrk="1" hangingPunct="1">
              <a:buFontTx/>
              <a:buNone/>
            </a:pPr>
            <a:endParaRPr lang="en-GB" altLang="en-US" smtClean="0"/>
          </a:p>
          <a:p>
            <a:pPr marL="0" indent="0" eaLnBrk="1" hangingPunct="1">
              <a:buFontTx/>
              <a:buNone/>
            </a:pPr>
            <a:endParaRPr lang="en-GB" altLang="en-US" smtClean="0"/>
          </a:p>
          <a:p>
            <a:pPr marL="0" indent="0" eaLnBrk="1" hangingPunct="1">
              <a:buFontTx/>
              <a:buNone/>
            </a:pPr>
            <a:r>
              <a:rPr lang="en-GB" altLang="en-US" smtClean="0"/>
              <a:t>Some production rule examples</a:t>
            </a:r>
          </a:p>
        </p:txBody>
      </p:sp>
      <p:sp>
        <p:nvSpPr>
          <p:cNvPr id="9220" name="Rectangle 5"/>
          <p:cNvSpPr>
            <a:spLocks noChangeArrowheads="1"/>
          </p:cNvSpPr>
          <p:nvPr/>
        </p:nvSpPr>
        <p:spPr bwMode="auto">
          <a:xfrm>
            <a:off x="944563" y="2127250"/>
            <a:ext cx="7250112" cy="760413"/>
          </a:xfrm>
          <a:prstGeom prst="rect">
            <a:avLst/>
          </a:prstGeom>
          <a:solidFill>
            <a:schemeClr val="accent2"/>
          </a:solidFill>
          <a:ln w="9525">
            <a:solidFill>
              <a:srgbClr val="000066"/>
            </a:solidFill>
            <a:miter lim="800000"/>
            <a:headEnd/>
            <a:tailEnd/>
          </a:ln>
        </p:spPr>
        <p:txBody>
          <a:bodyPr wrap="none" anchor="ctr"/>
          <a:lstStyle>
            <a:lvl1pPr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979488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979488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IF &lt;antecedent&gt; THEN &lt;consequent</a:t>
            </a:r>
            <a:r>
              <a:rPr lang="en-GB" altLang="en-US" sz="1900" b="1" baseline="-25000">
                <a:solidFill>
                  <a:schemeClr val="bg1"/>
                </a:solidFill>
              </a:rPr>
              <a:t>0</a:t>
            </a:r>
            <a:r>
              <a:rPr lang="en-GB" altLang="en-US" sz="1900" b="1">
                <a:solidFill>
                  <a:schemeClr val="bg1"/>
                </a:solidFill>
              </a:rPr>
              <a:t>&gt;, </a:t>
            </a:r>
            <a:r>
              <a:rPr lang="en-GB" altLang="en-US" b="1">
                <a:solidFill>
                  <a:schemeClr val="bg1"/>
                </a:solidFill>
              </a:rPr>
              <a:t>&lt;consequent</a:t>
            </a:r>
            <a:r>
              <a:rPr lang="en-GB" altLang="en-US" b="1" baseline="-25000">
                <a:solidFill>
                  <a:schemeClr val="bg1"/>
                </a:solidFill>
              </a:rPr>
              <a:t>1</a:t>
            </a:r>
            <a:r>
              <a:rPr lang="en-GB" altLang="en-US" b="1">
                <a:solidFill>
                  <a:schemeClr val="bg1"/>
                </a:solidFill>
              </a:rPr>
              <a:t>&gt;,</a:t>
            </a:r>
          </a:p>
          <a:p>
            <a:pPr eaLnBrk="1" hangingPunct="1"/>
            <a:r>
              <a:rPr lang="en-GB" altLang="en-US" b="1">
                <a:solidFill>
                  <a:schemeClr val="bg1"/>
                </a:solidFill>
              </a:rPr>
              <a:t>			    …&lt;consequent</a:t>
            </a:r>
            <a:r>
              <a:rPr lang="en-GB" altLang="en-US" b="1" baseline="-25000">
                <a:solidFill>
                  <a:schemeClr val="bg1"/>
                </a:solidFill>
              </a:rPr>
              <a:t>n-1</a:t>
            </a:r>
            <a:r>
              <a:rPr lang="en-GB" altLang="en-US" b="1">
                <a:solidFill>
                  <a:schemeClr val="bg1"/>
                </a:solidFill>
              </a:rPr>
              <a:t>&gt;,</a:t>
            </a:r>
            <a:r>
              <a:rPr lang="en-GB" altLang="en-US" sz="1900" b="1">
                <a:solidFill>
                  <a:schemeClr val="bg1"/>
                </a:solidFill>
              </a:rPr>
              <a:t> </a:t>
            </a:r>
            <a:r>
              <a:rPr lang="en-GB" altLang="en-US" b="1">
                <a:solidFill>
                  <a:schemeClr val="bg1"/>
                </a:solidFill>
              </a:rPr>
              <a:t>&lt;consequent</a:t>
            </a:r>
            <a:r>
              <a:rPr lang="en-GB" altLang="en-US" b="1" baseline="-25000">
                <a:solidFill>
                  <a:schemeClr val="bg1"/>
                </a:solidFill>
              </a:rPr>
              <a:t>n</a:t>
            </a:r>
            <a:r>
              <a:rPr lang="en-GB" altLang="en-US" b="1">
                <a:solidFill>
                  <a:schemeClr val="bg1"/>
                </a:solidFill>
              </a:rPr>
              <a:t>&gt;</a:t>
            </a:r>
          </a:p>
        </p:txBody>
      </p:sp>
      <p:sp>
        <p:nvSpPr>
          <p:cNvPr id="9221" name="Rectangle 6"/>
          <p:cNvSpPr>
            <a:spLocks noChangeArrowheads="1"/>
          </p:cNvSpPr>
          <p:nvPr/>
        </p:nvSpPr>
        <p:spPr bwMode="auto">
          <a:xfrm>
            <a:off x="962025" y="3913188"/>
            <a:ext cx="3951288" cy="695325"/>
          </a:xfrm>
          <a:prstGeom prst="rect">
            <a:avLst/>
          </a:prstGeom>
          <a:solidFill>
            <a:schemeClr val="accent2"/>
          </a:solidFill>
          <a:ln w="9525">
            <a:solidFill>
              <a:srgbClr val="000066"/>
            </a:solidFill>
            <a:miter lim="800000"/>
            <a:headEnd/>
            <a:tailEnd/>
          </a:ln>
        </p:spPr>
        <p:txBody>
          <a:bodyPr wrap="none" anchor="ctr"/>
          <a:lstStyle>
            <a:lvl1pPr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IF 	the fuel tank is empty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THEN 	the car is dead</a:t>
            </a:r>
            <a:endParaRPr lang="en-GB" altLang="en-US" b="1">
              <a:solidFill>
                <a:schemeClr val="bg1"/>
              </a:solidFill>
            </a:endParaRPr>
          </a:p>
        </p:txBody>
      </p:sp>
      <p:sp>
        <p:nvSpPr>
          <p:cNvPr id="9222" name="Rectangle 7"/>
          <p:cNvSpPr>
            <a:spLocks noChangeArrowheads="1"/>
          </p:cNvSpPr>
          <p:nvPr/>
        </p:nvSpPr>
        <p:spPr bwMode="auto">
          <a:xfrm>
            <a:off x="962025" y="4684713"/>
            <a:ext cx="3951288" cy="1298575"/>
          </a:xfrm>
          <a:prstGeom prst="rect">
            <a:avLst/>
          </a:prstGeom>
          <a:solidFill>
            <a:schemeClr val="accent2"/>
          </a:solidFill>
          <a:ln w="9525">
            <a:solidFill>
              <a:srgbClr val="000066"/>
            </a:solidFill>
            <a:miter lim="800000"/>
            <a:headEnd/>
            <a:tailEnd/>
          </a:ln>
        </p:spPr>
        <p:txBody>
          <a:bodyPr wrap="none" anchor="ctr"/>
          <a:lstStyle>
            <a:lvl1pPr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IF 	the season is autumn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AND	the sky is cloudy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AND	the forecast is drizzle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THEN 	advice is take an umbrella</a:t>
            </a:r>
            <a:endParaRPr lang="en-GB" altLang="en-US" b="1">
              <a:solidFill>
                <a:schemeClr val="bg1"/>
              </a:solidFill>
            </a:endParaRPr>
          </a:p>
        </p:txBody>
      </p:sp>
      <p:sp>
        <p:nvSpPr>
          <p:cNvPr id="9223" name="Rectangle 9"/>
          <p:cNvSpPr>
            <a:spLocks noChangeArrowheads="1"/>
          </p:cNvSpPr>
          <p:nvPr/>
        </p:nvSpPr>
        <p:spPr bwMode="auto">
          <a:xfrm>
            <a:off x="4965700" y="3913188"/>
            <a:ext cx="3951288" cy="1576387"/>
          </a:xfrm>
          <a:prstGeom prst="rect">
            <a:avLst/>
          </a:prstGeom>
          <a:solidFill>
            <a:schemeClr val="accent2"/>
          </a:solidFill>
          <a:ln w="9525">
            <a:solidFill>
              <a:srgbClr val="000066"/>
            </a:solidFill>
            <a:miter lim="800000"/>
            <a:headEnd/>
            <a:tailEnd/>
          </a:ln>
        </p:spPr>
        <p:txBody>
          <a:bodyPr wrap="none" anchor="ctr"/>
          <a:lstStyle>
            <a:lvl1pPr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8001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8001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IF 	</a:t>
            </a:r>
            <a:r>
              <a:rPr lang="en-GB" altLang="en-US" b="1">
                <a:solidFill>
                  <a:schemeClr val="bg1"/>
                </a:solidFill>
              </a:rPr>
              <a:t>patient has stomach pains</a:t>
            </a:r>
            <a:r>
              <a:rPr lang="en-GB" altLang="en-US"/>
              <a:t> 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AND	(temperature &gt; 98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OR	patient is nauseous)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THEN 	diagnosis is appendicitis,</a:t>
            </a:r>
          </a:p>
          <a:p>
            <a:pPr eaLnBrk="1" hangingPunct="1"/>
            <a:r>
              <a:rPr lang="en-GB" altLang="en-US" sz="1900" b="1">
                <a:solidFill>
                  <a:schemeClr val="bg1"/>
                </a:solidFill>
              </a:rPr>
              <a:t>	action is call the surgeon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Rule-Based Expert System Model</a:t>
            </a:r>
          </a:p>
        </p:txBody>
      </p:sp>
      <p:sp>
        <p:nvSpPr>
          <p:cNvPr id="10243" name="Rectangle 3"/>
          <p:cNvSpPr>
            <a:spLocks noChangeArrowheads="1"/>
          </p:cNvSpPr>
          <p:nvPr/>
        </p:nvSpPr>
        <p:spPr bwMode="auto">
          <a:xfrm>
            <a:off x="3387725" y="1905000"/>
            <a:ext cx="2362200" cy="91440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2000" b="1">
                <a:solidFill>
                  <a:schemeClr val="bg1"/>
                </a:solidFill>
                <a:latin typeface="Tahoma" panose="020B0604030504040204" pitchFamily="34" charset="0"/>
              </a:rPr>
              <a:t>Inference Engine</a:t>
            </a:r>
          </a:p>
        </p:txBody>
      </p:sp>
      <p:cxnSp>
        <p:nvCxnSpPr>
          <p:cNvPr id="10244" name="AutoShape 5"/>
          <p:cNvCxnSpPr>
            <a:cxnSpLocks noChangeShapeType="1"/>
            <a:stCxn id="10262" idx="3"/>
            <a:endCxn id="10243" idx="1"/>
          </p:cNvCxnSpPr>
          <p:nvPr/>
        </p:nvCxnSpPr>
        <p:spPr bwMode="auto">
          <a:xfrm flipV="1">
            <a:off x="2743200" y="2362200"/>
            <a:ext cx="644525" cy="180975"/>
          </a:xfrm>
          <a:prstGeom prst="bentConnector3">
            <a:avLst>
              <a:gd name="adj1" fmla="val 50000"/>
            </a:avLst>
          </a:prstGeom>
          <a:noFill/>
          <a:ln w="25400">
            <a:solidFill>
              <a:srgbClr val="3366FF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0245" name="AutoShape 6"/>
          <p:cNvCxnSpPr>
            <a:cxnSpLocks noChangeShapeType="1"/>
            <a:stCxn id="10256" idx="1"/>
            <a:endCxn id="10243" idx="3"/>
          </p:cNvCxnSpPr>
          <p:nvPr/>
        </p:nvCxnSpPr>
        <p:spPr bwMode="auto">
          <a:xfrm rot="10800000">
            <a:off x="5749925" y="2362200"/>
            <a:ext cx="746125" cy="182563"/>
          </a:xfrm>
          <a:prstGeom prst="bentConnector3">
            <a:avLst>
              <a:gd name="adj1" fmla="val 50000"/>
            </a:avLst>
          </a:prstGeom>
          <a:noFill/>
          <a:ln w="25400">
            <a:solidFill>
              <a:srgbClr val="3366FF"/>
            </a:solidFill>
            <a:miter lim="800000"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grpSp>
        <p:nvGrpSpPr>
          <p:cNvPr id="10246" name="Group 8"/>
          <p:cNvGrpSpPr>
            <a:grpSpLocks/>
          </p:cNvGrpSpPr>
          <p:nvPr/>
        </p:nvGrpSpPr>
        <p:grpSpPr bwMode="auto">
          <a:xfrm>
            <a:off x="381000" y="1549400"/>
            <a:ext cx="2362200" cy="1555750"/>
            <a:chOff x="624" y="1132"/>
            <a:chExt cx="1488" cy="980"/>
          </a:xfrm>
        </p:grpSpPr>
        <p:sp>
          <p:nvSpPr>
            <p:cNvPr id="10262" name="Rectangle 9"/>
            <p:cNvSpPr>
              <a:spLocks noChangeArrowheads="1"/>
            </p:cNvSpPr>
            <p:nvPr/>
          </p:nvSpPr>
          <p:spPr bwMode="auto">
            <a:xfrm>
              <a:off x="624" y="1404"/>
              <a:ext cx="1488" cy="708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grpSp>
          <p:nvGrpSpPr>
            <p:cNvPr id="10263" name="Group 10"/>
            <p:cNvGrpSpPr>
              <a:grpSpLocks/>
            </p:cNvGrpSpPr>
            <p:nvPr/>
          </p:nvGrpSpPr>
          <p:grpSpPr bwMode="auto">
            <a:xfrm>
              <a:off x="732" y="1488"/>
              <a:ext cx="1272" cy="528"/>
              <a:chOff x="708" y="1488"/>
              <a:chExt cx="1272" cy="528"/>
            </a:xfrm>
          </p:grpSpPr>
          <p:sp>
            <p:nvSpPr>
              <p:cNvPr id="10265" name="Rectangle 11"/>
              <p:cNvSpPr>
                <a:spLocks noChangeArrowheads="1"/>
              </p:cNvSpPr>
              <p:nvPr/>
            </p:nvSpPr>
            <p:spPr bwMode="auto">
              <a:xfrm>
                <a:off x="708" y="1488"/>
                <a:ext cx="1080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IE" altLang="en-US"/>
              </a:p>
            </p:txBody>
          </p:sp>
          <p:sp>
            <p:nvSpPr>
              <p:cNvPr id="10266" name="Rectangle 12"/>
              <p:cNvSpPr>
                <a:spLocks noChangeArrowheads="1"/>
              </p:cNvSpPr>
              <p:nvPr/>
            </p:nvSpPr>
            <p:spPr bwMode="auto">
              <a:xfrm>
                <a:off x="804" y="1584"/>
                <a:ext cx="1080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IE" altLang="en-US"/>
              </a:p>
            </p:txBody>
          </p:sp>
          <p:sp>
            <p:nvSpPr>
              <p:cNvPr id="10267" name="Rectangle 13"/>
              <p:cNvSpPr>
                <a:spLocks noChangeArrowheads="1"/>
              </p:cNvSpPr>
              <p:nvPr/>
            </p:nvSpPr>
            <p:spPr bwMode="auto">
              <a:xfrm>
                <a:off x="900" y="1680"/>
                <a:ext cx="1080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eaLnBrk="1" hangingPunct="1"/>
                <a:r>
                  <a:rPr lang="en-GB" altLang="en-US" sz="1600">
                    <a:latin typeface="Tahoma" panose="020B0604030504040204" pitchFamily="34" charset="0"/>
                  </a:rPr>
                  <a:t>Production Rule</a:t>
                </a:r>
              </a:p>
            </p:txBody>
          </p:sp>
        </p:grpSp>
        <p:sp>
          <p:nvSpPr>
            <p:cNvPr id="10264" name="Rectangle 14"/>
            <p:cNvSpPr>
              <a:spLocks noChangeArrowheads="1"/>
            </p:cNvSpPr>
            <p:nvPr/>
          </p:nvSpPr>
          <p:spPr bwMode="auto">
            <a:xfrm>
              <a:off x="624" y="1132"/>
              <a:ext cx="1488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Long Term Memory</a:t>
              </a:r>
            </a:p>
          </p:txBody>
        </p:sp>
      </p:grpSp>
      <p:grpSp>
        <p:nvGrpSpPr>
          <p:cNvPr id="10247" name="Group 15"/>
          <p:cNvGrpSpPr>
            <a:grpSpLocks/>
          </p:cNvGrpSpPr>
          <p:nvPr/>
        </p:nvGrpSpPr>
        <p:grpSpPr bwMode="auto">
          <a:xfrm>
            <a:off x="6496050" y="1555750"/>
            <a:ext cx="2362200" cy="1549400"/>
            <a:chOff x="3600" y="1136"/>
            <a:chExt cx="1488" cy="976"/>
          </a:xfrm>
        </p:grpSpPr>
        <p:sp>
          <p:nvSpPr>
            <p:cNvPr id="10256" name="Rectangle 16"/>
            <p:cNvSpPr>
              <a:spLocks noChangeArrowheads="1"/>
            </p:cNvSpPr>
            <p:nvPr/>
          </p:nvSpPr>
          <p:spPr bwMode="auto">
            <a:xfrm>
              <a:off x="3600" y="1405"/>
              <a:ext cx="1488" cy="707"/>
            </a:xfrm>
            <a:prstGeom prst="rect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GB" altLang="en-US">
                <a:latin typeface="Tahoma" panose="020B0604030504040204" pitchFamily="34" charset="0"/>
              </a:endParaRPr>
            </a:p>
          </p:txBody>
        </p:sp>
        <p:grpSp>
          <p:nvGrpSpPr>
            <p:cNvPr id="10257" name="Group 17"/>
            <p:cNvGrpSpPr>
              <a:grpSpLocks/>
            </p:cNvGrpSpPr>
            <p:nvPr/>
          </p:nvGrpSpPr>
          <p:grpSpPr bwMode="auto">
            <a:xfrm>
              <a:off x="3709" y="1488"/>
              <a:ext cx="1271" cy="528"/>
              <a:chOff x="3756" y="1464"/>
              <a:chExt cx="1271" cy="528"/>
            </a:xfrm>
          </p:grpSpPr>
          <p:sp>
            <p:nvSpPr>
              <p:cNvPr id="10259" name="Rectangle 18"/>
              <p:cNvSpPr>
                <a:spLocks noChangeArrowheads="1"/>
              </p:cNvSpPr>
              <p:nvPr/>
            </p:nvSpPr>
            <p:spPr bwMode="auto">
              <a:xfrm>
                <a:off x="3756" y="1464"/>
                <a:ext cx="1079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IE" altLang="en-US"/>
              </a:p>
            </p:txBody>
          </p:sp>
          <p:sp>
            <p:nvSpPr>
              <p:cNvPr id="10260" name="Rectangle 19"/>
              <p:cNvSpPr>
                <a:spLocks noChangeArrowheads="1"/>
              </p:cNvSpPr>
              <p:nvPr/>
            </p:nvSpPr>
            <p:spPr bwMode="auto">
              <a:xfrm>
                <a:off x="3852" y="1560"/>
                <a:ext cx="1079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IE" altLang="en-US"/>
              </a:p>
            </p:txBody>
          </p:sp>
          <p:sp>
            <p:nvSpPr>
              <p:cNvPr id="10261" name="Rectangle 20"/>
              <p:cNvSpPr>
                <a:spLocks noChangeArrowheads="1"/>
              </p:cNvSpPr>
              <p:nvPr/>
            </p:nvSpPr>
            <p:spPr bwMode="auto">
              <a:xfrm>
                <a:off x="3948" y="1656"/>
                <a:ext cx="1079" cy="336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eaLnBrk="1" hangingPunct="1"/>
                <a:r>
                  <a:rPr lang="en-GB" altLang="en-US" sz="1600">
                    <a:latin typeface="Tahoma" panose="020B0604030504040204" pitchFamily="34" charset="0"/>
                  </a:rPr>
                  <a:t>Fact</a:t>
                </a:r>
              </a:p>
            </p:txBody>
          </p:sp>
        </p:grpSp>
        <p:sp>
          <p:nvSpPr>
            <p:cNvPr id="10258" name="Rectangle 21"/>
            <p:cNvSpPr>
              <a:spLocks noChangeArrowheads="1"/>
            </p:cNvSpPr>
            <p:nvPr/>
          </p:nvSpPr>
          <p:spPr bwMode="auto">
            <a:xfrm>
              <a:off x="3600" y="1136"/>
              <a:ext cx="1488" cy="276"/>
            </a:xfrm>
            <a:prstGeom prst="rect">
              <a:avLst/>
            </a:prstGeom>
            <a:solidFill>
              <a:srgbClr val="3366FF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r>
                <a:rPr lang="en-GB" altLang="en-US" b="1">
                  <a:solidFill>
                    <a:schemeClr val="bg1"/>
                  </a:solidFill>
                  <a:latin typeface="Tahoma" panose="020B0604030504040204" pitchFamily="34" charset="0"/>
                </a:rPr>
                <a:t>Working Memory</a:t>
              </a:r>
            </a:p>
          </p:txBody>
        </p:sp>
      </p:grpSp>
      <p:sp>
        <p:nvSpPr>
          <p:cNvPr id="10248" name="Rectangle 22"/>
          <p:cNvSpPr>
            <a:spLocks noChangeArrowheads="1"/>
          </p:cNvSpPr>
          <p:nvPr/>
        </p:nvSpPr>
        <p:spPr bwMode="auto">
          <a:xfrm>
            <a:off x="3387725" y="3416300"/>
            <a:ext cx="2362200" cy="91440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2000" b="1">
                <a:solidFill>
                  <a:schemeClr val="bg1"/>
                </a:solidFill>
                <a:latin typeface="Tahoma" panose="020B0604030504040204" pitchFamily="34" charset="0"/>
              </a:rPr>
              <a:t>Explanation Facilities</a:t>
            </a:r>
          </a:p>
        </p:txBody>
      </p:sp>
      <p:sp>
        <p:nvSpPr>
          <p:cNvPr id="10249" name="Rectangle 23"/>
          <p:cNvSpPr>
            <a:spLocks noChangeArrowheads="1"/>
          </p:cNvSpPr>
          <p:nvPr/>
        </p:nvSpPr>
        <p:spPr bwMode="auto">
          <a:xfrm>
            <a:off x="3387725" y="4679950"/>
            <a:ext cx="2362200" cy="914400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GB" altLang="en-US" sz="2000" b="1">
                <a:solidFill>
                  <a:schemeClr val="bg1"/>
                </a:solidFill>
                <a:latin typeface="Tahoma" panose="020B0604030504040204" pitchFamily="34" charset="0"/>
              </a:rPr>
              <a:t>User Interface</a:t>
            </a:r>
          </a:p>
        </p:txBody>
      </p:sp>
      <p:sp>
        <p:nvSpPr>
          <p:cNvPr id="10250" name="AutoShape 24"/>
          <p:cNvSpPr>
            <a:spLocks noChangeArrowheads="1"/>
          </p:cNvSpPr>
          <p:nvPr/>
        </p:nvSpPr>
        <p:spPr bwMode="auto">
          <a:xfrm>
            <a:off x="4406900" y="2841625"/>
            <a:ext cx="323850" cy="542925"/>
          </a:xfrm>
          <a:prstGeom prst="upDownArrow">
            <a:avLst>
              <a:gd name="adj1" fmla="val 50000"/>
              <a:gd name="adj2" fmla="val 33529"/>
            </a:avLst>
          </a:prstGeom>
          <a:solidFill>
            <a:srgbClr val="3366FF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10251" name="AutoShape 25"/>
          <p:cNvSpPr>
            <a:spLocks noChangeArrowheads="1"/>
          </p:cNvSpPr>
          <p:nvPr/>
        </p:nvSpPr>
        <p:spPr bwMode="auto">
          <a:xfrm>
            <a:off x="4445000" y="4348163"/>
            <a:ext cx="247650" cy="314325"/>
          </a:xfrm>
          <a:prstGeom prst="upDownArrow">
            <a:avLst>
              <a:gd name="adj1" fmla="val 50000"/>
              <a:gd name="adj2" fmla="val 37178"/>
            </a:avLst>
          </a:prstGeom>
          <a:solidFill>
            <a:srgbClr val="3366FF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10252" name="Oval 27"/>
          <p:cNvSpPr>
            <a:spLocks noChangeArrowheads="1"/>
          </p:cNvSpPr>
          <p:nvPr/>
        </p:nvSpPr>
        <p:spPr bwMode="auto">
          <a:xfrm>
            <a:off x="3721100" y="5943600"/>
            <a:ext cx="1695450" cy="838200"/>
          </a:xfrm>
          <a:prstGeom prst="ellipse">
            <a:avLst/>
          </a:prstGeom>
          <a:solidFill>
            <a:schemeClr val="accent2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n-IE" altLang="en-US" b="1">
                <a:solidFill>
                  <a:schemeClr val="bg1"/>
                </a:solidFill>
              </a:rPr>
              <a:t>User</a:t>
            </a:r>
            <a:endParaRPr lang="en-US" altLang="en-US" b="1">
              <a:solidFill>
                <a:schemeClr val="bg1"/>
              </a:solidFill>
            </a:endParaRPr>
          </a:p>
        </p:txBody>
      </p:sp>
      <p:sp>
        <p:nvSpPr>
          <p:cNvPr id="10253" name="Rectangle 28"/>
          <p:cNvSpPr>
            <a:spLocks noChangeArrowheads="1"/>
          </p:cNvSpPr>
          <p:nvPr/>
        </p:nvSpPr>
        <p:spPr bwMode="auto">
          <a:xfrm>
            <a:off x="304800" y="1466850"/>
            <a:ext cx="8667750" cy="1733550"/>
          </a:xfrm>
          <a:prstGeom prst="rect">
            <a:avLst/>
          </a:prstGeom>
          <a:noFill/>
          <a:ln w="38100">
            <a:solidFill>
              <a:schemeClr val="accent2"/>
            </a:solidFill>
            <a:prstDash val="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10254" name="AutoShape 29"/>
          <p:cNvSpPr>
            <a:spLocks noChangeArrowheads="1"/>
          </p:cNvSpPr>
          <p:nvPr/>
        </p:nvSpPr>
        <p:spPr bwMode="auto">
          <a:xfrm>
            <a:off x="4445000" y="5611813"/>
            <a:ext cx="247650" cy="314325"/>
          </a:xfrm>
          <a:prstGeom prst="upDownArrow">
            <a:avLst>
              <a:gd name="adj1" fmla="val 50000"/>
              <a:gd name="adj2" fmla="val 37178"/>
            </a:avLst>
          </a:prstGeom>
          <a:solidFill>
            <a:srgbClr val="3366FF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endParaRPr lang="en-IE" altLang="en-US"/>
          </a:p>
        </p:txBody>
      </p:sp>
      <p:sp>
        <p:nvSpPr>
          <p:cNvPr id="10255" name="Text Box 30"/>
          <p:cNvSpPr txBox="1">
            <a:spLocks noChangeArrowheads="1"/>
          </p:cNvSpPr>
          <p:nvPr/>
        </p:nvSpPr>
        <p:spPr bwMode="auto">
          <a:xfrm>
            <a:off x="6719888" y="3259138"/>
            <a:ext cx="22669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/>
            <a:r>
              <a:rPr lang="en-IE" altLang="en-US" b="1">
                <a:solidFill>
                  <a:schemeClr val="accent2"/>
                </a:solidFill>
              </a:rPr>
              <a:t>Production System</a:t>
            </a:r>
            <a:endParaRPr lang="en-US" altLang="en-US" b="1">
              <a:solidFill>
                <a:schemeClr val="accent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IE" altLang="en-US" sz="3600" smtClean="0"/>
              <a:t>Characteristics of a Rule-Based Expert System</a:t>
            </a:r>
            <a:endParaRPr lang="en-US" altLang="en-US" sz="3600" smtClean="0"/>
          </a:p>
        </p:txBody>
      </p:sp>
      <p:graphicFrame>
        <p:nvGraphicFramePr>
          <p:cNvPr id="458930" name="Group 178"/>
          <p:cNvGraphicFramePr>
            <a:graphicFrameLocks noGrp="1"/>
          </p:cNvGraphicFramePr>
          <p:nvPr>
            <p:ph idx="1"/>
          </p:nvPr>
        </p:nvGraphicFramePr>
        <p:xfrm>
          <a:off x="314325" y="1365250"/>
          <a:ext cx="8491538" cy="5351612"/>
        </p:xfrm>
        <a:graphic>
          <a:graphicData uri="http://schemas.openxmlformats.org/drawingml/2006/table">
            <a:tbl>
              <a:tblPr/>
              <a:tblGrid>
                <a:gridCol w="2830513"/>
                <a:gridCol w="2830512"/>
                <a:gridCol w="2830513"/>
              </a:tblGrid>
              <a:tr h="30058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Human Experts</a:t>
                      </a:r>
                      <a:endParaRPr kumimoji="0" lang="en-US" sz="15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Expert Systems</a:t>
                      </a:r>
                      <a:endParaRPr kumimoji="0" lang="en-US" sz="15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Conventional Programs</a:t>
                      </a:r>
                      <a:endParaRPr kumimoji="0" lang="en-US" sz="15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5777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Use rules of thumb or heuristics to solve problems in a narrow domain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Use rules and inference to solve problems in a narrow domain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Process data and use algorithms to solve problems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5777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Experts store their knowledge compiled in their brains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Provide a clear separation of knowledge from its processing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Do not separate knowledge from the control structures to process this knowledge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3342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Capable of explaining a line of reasoning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Trace the rules fired to explain how a particular conclusion was reached and why particular data was needed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Do not explain how a particular result was obtained and why input data was needed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5777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Use inexact reasoning and can deal with incomplete, uncertain and fuzzy information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Permit inexact reasoning and can deal with incomplete, uncertain and fuzzy data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Work only on problems where data is complete and exact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5777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Can make mistakes when data is incomplete or fuzzy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Can make mistakes when data is incomplete or fuzzy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Provide no solution at all or a wrong one when data is incomplete or fuzzy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863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Enhance the quality of problem solving via years of learning and practical training. This is slow, inefficient and expensive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Enhance the quality of problem solving by adding new rules or adjusting existing ones. This should be cheap and fast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IE" sz="1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Enhance the quality of problem solving by changing the program code</a:t>
                      </a:r>
                      <a:endParaRPr kumimoji="0" lang="en-US" sz="15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72000" marR="72000" marT="35999" marB="3599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riansTemplate">
  <a:themeElements>
    <a:clrScheme name="BriansTemplat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rians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BriansTemplat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riansTemplat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riansTemplat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riansTemplat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riansTemplat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riansTemplat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riansTemplat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riansTemplat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riansTemplat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riansTemplat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riansTemplat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riansTemplat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GreyTop</Template>
  <TotalTime>22</TotalTime>
  <Pages>29</Pages>
  <Words>4466</Words>
  <Application>Microsoft Office PowerPoint</Application>
  <PresentationFormat>On-screen Show (4:3)</PresentationFormat>
  <Paragraphs>966</Paragraphs>
  <Slides>42</Slides>
  <Notes>42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42</vt:i4>
      </vt:variant>
    </vt:vector>
  </HeadingPairs>
  <TitlesOfParts>
    <vt:vector size="46" baseType="lpstr">
      <vt:lpstr>Arial</vt:lpstr>
      <vt:lpstr>Times New Roman</vt:lpstr>
      <vt:lpstr>Tahoma</vt:lpstr>
      <vt:lpstr>BriansTemplate</vt:lpstr>
      <vt:lpstr>DT228/3 Intelligent Systems Development</vt:lpstr>
      <vt:lpstr>Contents</vt:lpstr>
      <vt:lpstr>What is an Expert System?</vt:lpstr>
      <vt:lpstr>What is a Rule-Based Expert System?</vt:lpstr>
      <vt:lpstr>Production Rules</vt:lpstr>
      <vt:lpstr>Production Rules (cont…)</vt:lpstr>
      <vt:lpstr>Production Rules (cont…)</vt:lpstr>
      <vt:lpstr>Rule-Based Expert System Model</vt:lpstr>
      <vt:lpstr>Characteristics of a Rule-Based Expert System</vt:lpstr>
      <vt:lpstr>Production System Model</vt:lpstr>
      <vt:lpstr>Production System</vt:lpstr>
      <vt:lpstr>Production System (cont…)</vt:lpstr>
      <vt:lpstr>Data Driven Search Strategy</vt:lpstr>
      <vt:lpstr>Data-Driven: How Does it Work?</vt:lpstr>
      <vt:lpstr>Forward Chaining Example</vt:lpstr>
      <vt:lpstr>Forward Chaining Example</vt:lpstr>
      <vt:lpstr>Forward Chaining Example</vt:lpstr>
      <vt:lpstr>Forward Chaining Example</vt:lpstr>
      <vt:lpstr>Forward Chaining Example</vt:lpstr>
      <vt:lpstr>Forward Chaining Example</vt:lpstr>
      <vt:lpstr>Forward Chaining Example</vt:lpstr>
      <vt:lpstr>Forward Chaining Example</vt:lpstr>
      <vt:lpstr>Goal-Driven Search Strategy</vt:lpstr>
      <vt:lpstr>Goal Driven: How Does it Work?</vt:lpstr>
      <vt:lpstr>Backward Chaining Example</vt:lpstr>
      <vt:lpstr>Backward Chaining Example</vt:lpstr>
      <vt:lpstr>Backward Chaining Example</vt:lpstr>
      <vt:lpstr>Backward Chaining Example</vt:lpstr>
      <vt:lpstr>Backward Chaining Example</vt:lpstr>
      <vt:lpstr>Backward Chaining Example</vt:lpstr>
      <vt:lpstr>Backward Chaining Example</vt:lpstr>
      <vt:lpstr>Backward Chaining Example</vt:lpstr>
      <vt:lpstr>Backward Chaining Example</vt:lpstr>
      <vt:lpstr>Backward Chaining Example</vt:lpstr>
      <vt:lpstr>Backward Chaining Example</vt:lpstr>
      <vt:lpstr>Data Driven Vs. Goal Driven</vt:lpstr>
      <vt:lpstr>Conflict Resolution</vt:lpstr>
      <vt:lpstr>Conflict Resolution</vt:lpstr>
      <vt:lpstr>Conflict Resolution (cont..)</vt:lpstr>
      <vt:lpstr>Conflict Resolution (cont..)</vt:lpstr>
      <vt:lpstr>Conflict Resolution (cont..)</vt:lpstr>
      <vt:lpstr>Summary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FT228/3 Intelligent Systems Development</dc:title>
  <dc:subject>Choosing a solution: Expert Systems</dc:subject>
  <dc:creator>Deirdre Lawless</dc:creator>
  <cp:keywords/>
  <dc:description/>
  <cp:lastModifiedBy>Richard Lawlor</cp:lastModifiedBy>
  <cp:revision>673</cp:revision>
  <cp:lastPrinted>2000-06-26T05:25:28Z</cp:lastPrinted>
  <dcterms:created xsi:type="dcterms:W3CDTF">1996-08-02T08:06:14Z</dcterms:created>
  <dcterms:modified xsi:type="dcterms:W3CDTF">2016-10-03T22:01:57Z</dcterms:modified>
</cp:coreProperties>
</file>

<file path=docProps/thumbnail.jpeg>
</file>