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49"/>
  </p:notesMasterIdLst>
  <p:handoutMasterIdLst>
    <p:handoutMasterId r:id="rId50"/>
  </p:handoutMasterIdLst>
  <p:sldIdLst>
    <p:sldId id="311" r:id="rId2"/>
    <p:sldId id="320" r:id="rId3"/>
    <p:sldId id="257" r:id="rId4"/>
    <p:sldId id="258" r:id="rId5"/>
    <p:sldId id="315" r:id="rId6"/>
    <p:sldId id="259" r:id="rId7"/>
    <p:sldId id="262" r:id="rId8"/>
    <p:sldId id="323" r:id="rId9"/>
    <p:sldId id="264" r:id="rId10"/>
    <p:sldId id="265" r:id="rId11"/>
    <p:sldId id="266" r:id="rId12"/>
    <p:sldId id="271" r:id="rId13"/>
    <p:sldId id="268" r:id="rId14"/>
    <p:sldId id="269" r:id="rId15"/>
    <p:sldId id="272" r:id="rId16"/>
    <p:sldId id="273" r:id="rId17"/>
    <p:sldId id="274" r:id="rId18"/>
    <p:sldId id="292" r:id="rId19"/>
    <p:sldId id="275" r:id="rId20"/>
    <p:sldId id="276" r:id="rId21"/>
    <p:sldId id="283" r:id="rId22"/>
    <p:sldId id="285" r:id="rId23"/>
    <p:sldId id="279" r:id="rId24"/>
    <p:sldId id="287" r:id="rId25"/>
    <p:sldId id="286" r:id="rId26"/>
    <p:sldId id="280" r:id="rId27"/>
    <p:sldId id="278" r:id="rId28"/>
    <p:sldId id="316" r:id="rId29"/>
    <p:sldId id="317" r:id="rId30"/>
    <p:sldId id="288" r:id="rId31"/>
    <p:sldId id="289" r:id="rId32"/>
    <p:sldId id="281" r:id="rId33"/>
    <p:sldId id="282" r:id="rId34"/>
    <p:sldId id="293" r:id="rId35"/>
    <p:sldId id="294" r:id="rId36"/>
    <p:sldId id="295" r:id="rId37"/>
    <p:sldId id="296" r:id="rId38"/>
    <p:sldId id="297" r:id="rId39"/>
    <p:sldId id="300" r:id="rId40"/>
    <p:sldId id="301" r:id="rId41"/>
    <p:sldId id="302" r:id="rId42"/>
    <p:sldId id="318" r:id="rId43"/>
    <p:sldId id="319" r:id="rId44"/>
    <p:sldId id="321" r:id="rId45"/>
    <p:sldId id="310" r:id="rId46"/>
    <p:sldId id="322" r:id="rId47"/>
    <p:sldId id="308" r:id="rId48"/>
  </p:sldIdLst>
  <p:sldSz cx="9144000" cy="6858000" type="screen4x3"/>
  <p:notesSz cx="9918700" cy="67818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51" autoAdjust="0"/>
    <p:restoredTop sz="93758" autoAdjust="0"/>
  </p:normalViewPr>
  <p:slideViewPr>
    <p:cSldViewPr snapToGrid="0">
      <p:cViewPr varScale="1">
        <p:scale>
          <a:sx n="110" d="100"/>
          <a:sy n="110" d="100"/>
        </p:scale>
        <p:origin x="131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4297363" cy="339725"/>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defTabSz="912813" eaLnBrk="1" hangingPunct="1">
              <a:defRPr sz="1200" dirty="0" smtClean="0">
                <a:latin typeface="Arial" charset="0"/>
              </a:defRPr>
            </a:lvl1pPr>
          </a:lstStyle>
          <a:p>
            <a:pPr>
              <a:defRPr/>
            </a:pPr>
            <a:endParaRPr lang="en-US"/>
          </a:p>
        </p:txBody>
      </p:sp>
      <p:sp>
        <p:nvSpPr>
          <p:cNvPr id="65539" name="Rectangle 3"/>
          <p:cNvSpPr>
            <a:spLocks noGrp="1" noChangeArrowheads="1"/>
          </p:cNvSpPr>
          <p:nvPr>
            <p:ph type="dt" sz="quarter" idx="1"/>
          </p:nvPr>
        </p:nvSpPr>
        <p:spPr bwMode="auto">
          <a:xfrm>
            <a:off x="5618163" y="0"/>
            <a:ext cx="4298950" cy="339725"/>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defTabSz="912813" eaLnBrk="1" hangingPunct="1">
              <a:defRPr sz="1200" dirty="0" smtClean="0">
                <a:latin typeface="Arial" charset="0"/>
              </a:defRPr>
            </a:lvl1pPr>
          </a:lstStyle>
          <a:p>
            <a:pPr>
              <a:defRPr/>
            </a:pPr>
            <a:endParaRPr lang="en-US"/>
          </a:p>
        </p:txBody>
      </p:sp>
      <p:sp>
        <p:nvSpPr>
          <p:cNvPr id="65540" name="Rectangle 4"/>
          <p:cNvSpPr>
            <a:spLocks noGrp="1" noChangeArrowheads="1"/>
          </p:cNvSpPr>
          <p:nvPr>
            <p:ph type="ftr" sz="quarter" idx="2"/>
          </p:nvPr>
        </p:nvSpPr>
        <p:spPr bwMode="auto">
          <a:xfrm>
            <a:off x="0" y="6442075"/>
            <a:ext cx="4297363" cy="338138"/>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defTabSz="912813" eaLnBrk="1" hangingPunct="1">
              <a:defRPr sz="1200" dirty="0" smtClean="0">
                <a:latin typeface="Arial" charset="0"/>
              </a:defRPr>
            </a:lvl1pPr>
          </a:lstStyle>
          <a:p>
            <a:pPr>
              <a:defRPr/>
            </a:pPr>
            <a:endParaRPr lang="en-US"/>
          </a:p>
        </p:txBody>
      </p:sp>
      <p:sp>
        <p:nvSpPr>
          <p:cNvPr id="65541" name="Rectangle 5"/>
          <p:cNvSpPr>
            <a:spLocks noGrp="1" noChangeArrowheads="1"/>
          </p:cNvSpPr>
          <p:nvPr>
            <p:ph type="sldNum" sz="quarter" idx="3"/>
          </p:nvPr>
        </p:nvSpPr>
        <p:spPr bwMode="auto">
          <a:xfrm>
            <a:off x="5618163" y="6442075"/>
            <a:ext cx="4298950" cy="338138"/>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defTabSz="912813" eaLnBrk="1" hangingPunct="1">
              <a:defRPr sz="1200"/>
            </a:lvl1pPr>
          </a:lstStyle>
          <a:p>
            <a:fld id="{D9D37633-7E36-486B-B516-02D064960837}" type="slidenum">
              <a:rPr lang="en-US" altLang="en-US"/>
              <a:pPr/>
              <a:t>‹#›</a:t>
            </a:fld>
            <a:endParaRPr lang="en-US" altLang="en-US"/>
          </a:p>
        </p:txBody>
      </p:sp>
    </p:spTree>
    <p:extLst>
      <p:ext uri="{BB962C8B-B14F-4D97-AF65-F5344CB8AC3E}">
        <p14:creationId xmlns:p14="http://schemas.microsoft.com/office/powerpoint/2010/main" val="2595407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4297363" cy="339725"/>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defTabSz="912813" eaLnBrk="1" hangingPunct="1">
              <a:defRPr sz="1200" dirty="0" smtClean="0">
                <a:latin typeface="Arial" charset="0"/>
              </a:defRPr>
            </a:lvl1pPr>
          </a:lstStyle>
          <a:p>
            <a:pPr>
              <a:defRPr/>
            </a:pPr>
            <a:endParaRPr lang="en-US"/>
          </a:p>
        </p:txBody>
      </p:sp>
      <p:sp>
        <p:nvSpPr>
          <p:cNvPr id="28675" name="Rectangle 3"/>
          <p:cNvSpPr>
            <a:spLocks noGrp="1" noChangeArrowheads="1"/>
          </p:cNvSpPr>
          <p:nvPr>
            <p:ph type="dt" idx="1"/>
          </p:nvPr>
        </p:nvSpPr>
        <p:spPr bwMode="auto">
          <a:xfrm>
            <a:off x="5618163" y="0"/>
            <a:ext cx="4298950" cy="339725"/>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defTabSz="912813" eaLnBrk="1" hangingPunct="1">
              <a:defRPr sz="1200" dirty="0" smtClean="0">
                <a:latin typeface="Arial" charset="0"/>
              </a:defRPr>
            </a:lvl1pPr>
          </a:lstStyle>
          <a:p>
            <a:pPr>
              <a:defRPr/>
            </a:pPr>
            <a:endParaRPr lang="en-US"/>
          </a:p>
        </p:txBody>
      </p:sp>
      <p:sp>
        <p:nvSpPr>
          <p:cNvPr id="51204" name="Rectangle 4"/>
          <p:cNvSpPr>
            <a:spLocks noRot="1" noChangeArrowheads="1" noTextEdit="1"/>
          </p:cNvSpPr>
          <p:nvPr>
            <p:ph type="sldImg" idx="2"/>
          </p:nvPr>
        </p:nvSpPr>
        <p:spPr bwMode="auto">
          <a:xfrm>
            <a:off x="3263900" y="508000"/>
            <a:ext cx="3390900" cy="25431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7" name="Rectangle 5"/>
          <p:cNvSpPr>
            <a:spLocks noGrp="1" noChangeArrowheads="1"/>
          </p:cNvSpPr>
          <p:nvPr>
            <p:ph type="body" sz="quarter" idx="3"/>
          </p:nvPr>
        </p:nvSpPr>
        <p:spPr bwMode="auto">
          <a:xfrm>
            <a:off x="992188" y="3221038"/>
            <a:ext cx="7934325" cy="3052762"/>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8678" name="Rectangle 6"/>
          <p:cNvSpPr>
            <a:spLocks noGrp="1" noChangeArrowheads="1"/>
          </p:cNvSpPr>
          <p:nvPr>
            <p:ph type="ftr" sz="quarter" idx="4"/>
          </p:nvPr>
        </p:nvSpPr>
        <p:spPr bwMode="auto">
          <a:xfrm>
            <a:off x="0" y="6440488"/>
            <a:ext cx="4297363" cy="339725"/>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defTabSz="912813" eaLnBrk="1" hangingPunct="1">
              <a:defRPr sz="1200" dirty="0" smtClean="0">
                <a:latin typeface="Arial" charset="0"/>
              </a:defRPr>
            </a:lvl1pPr>
          </a:lstStyle>
          <a:p>
            <a:pPr>
              <a:defRPr/>
            </a:pPr>
            <a:endParaRPr lang="en-US"/>
          </a:p>
        </p:txBody>
      </p:sp>
      <p:sp>
        <p:nvSpPr>
          <p:cNvPr id="28679" name="Rectangle 7"/>
          <p:cNvSpPr>
            <a:spLocks noGrp="1" noChangeArrowheads="1"/>
          </p:cNvSpPr>
          <p:nvPr>
            <p:ph type="sldNum" sz="quarter" idx="5"/>
          </p:nvPr>
        </p:nvSpPr>
        <p:spPr bwMode="auto">
          <a:xfrm>
            <a:off x="5618163" y="6440488"/>
            <a:ext cx="4298950" cy="339725"/>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defTabSz="912813" eaLnBrk="1" hangingPunct="1">
              <a:defRPr sz="1200"/>
            </a:lvl1pPr>
          </a:lstStyle>
          <a:p>
            <a:fld id="{FEE2C711-26ED-4303-B445-399352732932}" type="slidenum">
              <a:rPr lang="en-US" altLang="en-US"/>
              <a:pPr/>
              <a:t>‹#›</a:t>
            </a:fld>
            <a:endParaRPr lang="en-US" altLang="en-US"/>
          </a:p>
        </p:txBody>
      </p:sp>
    </p:spTree>
    <p:extLst>
      <p:ext uri="{BB962C8B-B14F-4D97-AF65-F5344CB8AC3E}">
        <p14:creationId xmlns:p14="http://schemas.microsoft.com/office/powerpoint/2010/main" val="12477364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panose="020B0604020202020204" pitchFamily="34" charset="0"/>
              </a:defRPr>
            </a:lvl1pPr>
            <a:lvl2pPr marL="742950" indent="-285750" defTabSz="912813">
              <a:defRPr>
                <a:solidFill>
                  <a:schemeClr val="tx1"/>
                </a:solidFill>
                <a:latin typeface="Arial" panose="020B0604020202020204" pitchFamily="34" charset="0"/>
              </a:defRPr>
            </a:lvl2pPr>
            <a:lvl3pPr marL="1143000" indent="-228600" defTabSz="912813">
              <a:defRPr>
                <a:solidFill>
                  <a:schemeClr val="tx1"/>
                </a:solidFill>
                <a:latin typeface="Arial" panose="020B0604020202020204" pitchFamily="34" charset="0"/>
              </a:defRPr>
            </a:lvl3pPr>
            <a:lvl4pPr marL="1600200" indent="-228600" defTabSz="912813">
              <a:defRPr>
                <a:solidFill>
                  <a:schemeClr val="tx1"/>
                </a:solidFill>
                <a:latin typeface="Arial" panose="020B0604020202020204" pitchFamily="34" charset="0"/>
              </a:defRPr>
            </a:lvl4pPr>
            <a:lvl5pPr marL="2057400" indent="-228600" defTabSz="912813">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fld id="{F2DBC94E-5BA9-47E8-AF4C-CF8A294F9954}" type="slidenum">
              <a:rPr lang="en-US" altLang="en-US"/>
              <a:pPr/>
              <a:t>1</a:t>
            </a:fld>
            <a:endParaRPr lang="en-US" altLang="en-US"/>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val="23210828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panose="020B0604020202020204" pitchFamily="34" charset="0"/>
              </a:defRPr>
            </a:lvl1pPr>
            <a:lvl2pPr marL="742950" indent="-285750" defTabSz="912813">
              <a:defRPr>
                <a:solidFill>
                  <a:schemeClr val="tx1"/>
                </a:solidFill>
                <a:latin typeface="Arial" panose="020B0604020202020204" pitchFamily="34" charset="0"/>
              </a:defRPr>
            </a:lvl2pPr>
            <a:lvl3pPr marL="1143000" indent="-228600" defTabSz="912813">
              <a:defRPr>
                <a:solidFill>
                  <a:schemeClr val="tx1"/>
                </a:solidFill>
                <a:latin typeface="Arial" panose="020B0604020202020204" pitchFamily="34" charset="0"/>
              </a:defRPr>
            </a:lvl3pPr>
            <a:lvl4pPr marL="1600200" indent="-228600" defTabSz="912813">
              <a:defRPr>
                <a:solidFill>
                  <a:schemeClr val="tx1"/>
                </a:solidFill>
                <a:latin typeface="Arial" panose="020B0604020202020204" pitchFamily="34" charset="0"/>
              </a:defRPr>
            </a:lvl4pPr>
            <a:lvl5pPr marL="2057400" indent="-228600" defTabSz="912813">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fld id="{C67436E0-CA56-4603-9465-E28EA72A1B4D}" type="slidenum">
              <a:rPr lang="en-US" altLang="en-US"/>
              <a:pPr/>
              <a:t>21</a:t>
            </a:fld>
            <a:endParaRPr lang="en-US" altLang="en-US"/>
          </a:p>
        </p:txBody>
      </p:sp>
      <p:sp>
        <p:nvSpPr>
          <p:cNvPr id="53251" name="Rectangle 2"/>
          <p:cNvSpPr>
            <a:spLocks noRo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IE" altLang="en-US" smtClean="0">
                <a:latin typeface="Arial" panose="020B0604020202020204" pitchFamily="34" charset="0"/>
                <a:cs typeface="Times New Roman" panose="02020603050405020304" pitchFamily="18" charset="0"/>
              </a:rPr>
              <a:t>When we see an object in the world and reason about it, that perception of an object is first mapped onto a concept in our minds.</a:t>
            </a:r>
          </a:p>
          <a:p>
            <a:pPr eaLnBrk="1" hangingPunct="1"/>
            <a:endParaRPr lang="en-US" altLang="en-US" smtClean="0">
              <a:latin typeface="Arial" panose="020B0604020202020204" pitchFamily="34" charset="0"/>
              <a:cs typeface="Times New Roman" panose="02020603050405020304" pitchFamily="18" charset="0"/>
            </a:endParaRPr>
          </a:p>
          <a:p>
            <a:pPr eaLnBrk="1" hangingPunct="1"/>
            <a:r>
              <a:rPr lang="en-IE" altLang="en-US" smtClean="0">
                <a:latin typeface="Arial" panose="020B0604020202020204" pitchFamily="34" charset="0"/>
                <a:cs typeface="Times New Roman" panose="02020603050405020304" pitchFamily="18" charset="0"/>
              </a:rPr>
              <a:t>This concept is either already part of our knowledge of the world or we form a new concept to hold it.</a:t>
            </a:r>
            <a:endParaRPr lang="en-US" altLang="en-US" smtClean="0">
              <a:latin typeface="Arial" panose="020B0604020202020204" pitchFamily="34" charset="0"/>
              <a:cs typeface="Times New Roman" panose="02020603050405020304" pitchFamily="18" charset="0"/>
            </a:endParaRPr>
          </a:p>
          <a:p>
            <a:pPr eaLnBrk="1" hangingPunct="1"/>
            <a:r>
              <a:rPr lang="en-IE" altLang="en-US" smtClean="0">
                <a:latin typeface="Arial" panose="020B0604020202020204" pitchFamily="34" charset="0"/>
                <a:cs typeface="Times New Roman" panose="02020603050405020304" pitchFamily="18" charset="0"/>
              </a:rPr>
              <a:t>It is then connected through appropriate relationships with other concepts.</a:t>
            </a:r>
          </a:p>
          <a:p>
            <a:pPr eaLnBrk="1" hangingPunct="1"/>
            <a:endParaRPr lang="en-IE" altLang="en-US" smtClean="0">
              <a:latin typeface="Arial" panose="020B0604020202020204" pitchFamily="34" charset="0"/>
              <a:cs typeface="Times New Roman" panose="02020603050405020304" pitchFamily="18" charset="0"/>
            </a:endParaRPr>
          </a:p>
          <a:p>
            <a:pPr eaLnBrk="1" hangingPunct="1"/>
            <a:r>
              <a:rPr lang="en-IE" altLang="en-US" smtClean="0">
                <a:latin typeface="Arial" panose="020B0604020202020204" pitchFamily="34" charset="0"/>
                <a:cs typeface="Times New Roman" panose="02020603050405020304" pitchFamily="18" charset="0"/>
              </a:rPr>
              <a:t>For example, if we think of the word </a:t>
            </a:r>
            <a:r>
              <a:rPr lang="en-IE" altLang="en-US" i="1" smtClean="0">
                <a:latin typeface="Arial" panose="020B0604020202020204" pitchFamily="34" charset="0"/>
                <a:cs typeface="Times New Roman" panose="02020603050405020304" pitchFamily="18" charset="0"/>
              </a:rPr>
              <a:t>snow</a:t>
            </a:r>
            <a:r>
              <a:rPr lang="en-IE" altLang="en-US" smtClean="0">
                <a:latin typeface="Arial" panose="020B0604020202020204" pitchFamily="34" charset="0"/>
                <a:cs typeface="Times New Roman" panose="02020603050405020304" pitchFamily="18" charset="0"/>
              </a:rPr>
              <a:t> we can associate this with the concepts </a:t>
            </a:r>
            <a:r>
              <a:rPr lang="en-IE" altLang="en-US" i="1" smtClean="0">
                <a:latin typeface="Arial" panose="020B0604020202020204" pitchFamily="34" charset="0"/>
                <a:cs typeface="Times New Roman" panose="02020603050405020304" pitchFamily="18" charset="0"/>
              </a:rPr>
              <a:t>white, ice, cold, snowman, slippery, </a:t>
            </a:r>
            <a:r>
              <a:rPr lang="en-IE" altLang="en-US" smtClean="0">
                <a:latin typeface="Arial" panose="020B0604020202020204" pitchFamily="34" charset="0"/>
                <a:cs typeface="Times New Roman" panose="02020603050405020304" pitchFamily="18" charset="0"/>
              </a:rPr>
              <a:t>etc.</a:t>
            </a:r>
            <a:r>
              <a:rPr lang="en-US" altLang="en-US" smtClean="0">
                <a:latin typeface="Arial" panose="020B0604020202020204" pitchFamily="34" charset="0"/>
                <a:cs typeface="Times New Roman" panose="02020603050405020304" pitchFamily="18" charset="0"/>
              </a:rPr>
              <a:t> </a:t>
            </a:r>
            <a:r>
              <a:rPr lang="en-IE" altLang="en-US" smtClean="0">
                <a:latin typeface="Arial" panose="020B0604020202020204" pitchFamily="34" charset="0"/>
                <a:cs typeface="Times New Roman" panose="02020603050405020304" pitchFamily="18" charset="0"/>
              </a:rPr>
              <a:t>Thus, via our interpretation of this network we can make assertions about the truth of statements such as </a:t>
            </a:r>
            <a:r>
              <a:rPr lang="en-IE" altLang="en-US" i="1" smtClean="0">
                <a:latin typeface="Arial" panose="020B0604020202020204" pitchFamily="34" charset="0"/>
                <a:cs typeface="Times New Roman" panose="02020603050405020304" pitchFamily="18" charset="0"/>
              </a:rPr>
              <a:t>snow is white</a:t>
            </a:r>
            <a:r>
              <a:rPr lang="en-IE" altLang="en-US" smtClean="0">
                <a:latin typeface="Arial" panose="020B0604020202020204" pitchFamily="34" charset="0"/>
                <a:cs typeface="Times New Roman" panose="02020603050405020304" pitchFamily="18" charset="0"/>
              </a:rPr>
              <a:t>.</a:t>
            </a:r>
          </a:p>
          <a:p>
            <a:pPr eaLnBrk="1" hangingPunct="1"/>
            <a:endParaRPr lang="en-US" altLang="en-US" smtClean="0">
              <a:latin typeface="Arial" panose="020B0604020202020204" pitchFamily="34" charset="0"/>
              <a:cs typeface="Times New Roman" panose="02020603050405020304" pitchFamily="18" charset="0"/>
            </a:endParaRPr>
          </a:p>
        </p:txBody>
      </p:sp>
    </p:spTree>
    <p:extLst>
      <p:ext uri="{BB962C8B-B14F-4D97-AF65-F5344CB8AC3E}">
        <p14:creationId xmlns:p14="http://schemas.microsoft.com/office/powerpoint/2010/main" val="3671676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a:defRPr>
                <a:solidFill>
                  <a:schemeClr val="tx1"/>
                </a:solidFill>
                <a:latin typeface="Arial" panose="020B0604020202020204" pitchFamily="34" charset="0"/>
              </a:defRPr>
            </a:lvl1pPr>
            <a:lvl2pPr marL="742950" indent="-285750" defTabSz="912813">
              <a:defRPr>
                <a:solidFill>
                  <a:schemeClr val="tx1"/>
                </a:solidFill>
                <a:latin typeface="Arial" panose="020B0604020202020204" pitchFamily="34" charset="0"/>
              </a:defRPr>
            </a:lvl2pPr>
            <a:lvl3pPr marL="1143000" indent="-228600" defTabSz="912813">
              <a:defRPr>
                <a:solidFill>
                  <a:schemeClr val="tx1"/>
                </a:solidFill>
                <a:latin typeface="Arial" panose="020B0604020202020204" pitchFamily="34" charset="0"/>
              </a:defRPr>
            </a:lvl3pPr>
            <a:lvl4pPr marL="1600200" indent="-228600" defTabSz="912813">
              <a:defRPr>
                <a:solidFill>
                  <a:schemeClr val="tx1"/>
                </a:solidFill>
                <a:latin typeface="Arial" panose="020B0604020202020204" pitchFamily="34" charset="0"/>
              </a:defRPr>
            </a:lvl4pPr>
            <a:lvl5pPr marL="2057400" indent="-228600" defTabSz="912813">
              <a:defRPr>
                <a:solidFill>
                  <a:schemeClr val="tx1"/>
                </a:solidFill>
                <a:latin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defRPr>
            </a:lvl9pPr>
          </a:lstStyle>
          <a:p>
            <a:fld id="{C2C75CA0-DA5B-4DC7-8FF2-CB4DA090EAD8}" type="slidenum">
              <a:rPr lang="en-US" altLang="en-US"/>
              <a:pPr/>
              <a:t>22</a:t>
            </a:fld>
            <a:endParaRPr lang="en-US" altLang="en-US"/>
          </a:p>
        </p:txBody>
      </p:sp>
      <p:sp>
        <p:nvSpPr>
          <p:cNvPr id="54275" name="Rectangle 2"/>
          <p:cNvSpPr>
            <a:spLocks noRo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IE" altLang="en-US" smtClean="0">
                <a:latin typeface="Arial" panose="020B0604020202020204" pitchFamily="34" charset="0"/>
                <a:cs typeface="Times New Roman" panose="02020603050405020304" pitchFamily="18" charset="0"/>
              </a:rPr>
              <a:t>The questions posed to subjects focused principally on properties of birds.</a:t>
            </a:r>
            <a:endParaRPr lang="en-US" altLang="en-US" smtClean="0">
              <a:latin typeface="Arial" panose="020B0604020202020204" pitchFamily="34" charset="0"/>
              <a:cs typeface="Times New Roman" panose="02020603050405020304" pitchFamily="18" charset="0"/>
            </a:endParaRPr>
          </a:p>
          <a:p>
            <a:pPr eaLnBrk="1" hangingPunct="1"/>
            <a:endParaRPr lang="en-US" altLang="en-US" smtClean="0">
              <a:latin typeface="Arial" panose="020B0604020202020204" pitchFamily="34" charset="0"/>
            </a:endParaRPr>
          </a:p>
        </p:txBody>
      </p:sp>
    </p:spTree>
    <p:extLst>
      <p:ext uri="{BB962C8B-B14F-4D97-AF65-F5344CB8AC3E}">
        <p14:creationId xmlns:p14="http://schemas.microsoft.com/office/powerpoint/2010/main" val="1544000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hidden">
          <a:xfrm>
            <a:off x="700088" y="1690688"/>
            <a:ext cx="7999412" cy="2533650"/>
          </a:xfrm>
          <a:prstGeom prst="rect">
            <a:avLst/>
          </a:prstGeom>
          <a:solidFill>
            <a:srgbClr val="C0C0C0"/>
          </a:solidFill>
          <a:ln w="66675" cmpd="tri">
            <a:solidFill>
              <a:schemeClr val="tx1"/>
            </a:solidFill>
            <a:miter lim="800000"/>
            <a:headEnd/>
            <a:tailEnd/>
          </a:ln>
        </p:spPr>
        <p:txBody>
          <a:bodyPr/>
          <a:lstStyle/>
          <a:p>
            <a:pPr eaLnBrk="1" hangingPunct="1">
              <a:defRPr/>
            </a:pPr>
            <a:endParaRPr lang="en-GB" sz="2400" dirty="0">
              <a:latin typeface="Times New Roman" pitchFamily="18" charset="0"/>
            </a:endParaRPr>
          </a:p>
        </p:txBody>
      </p:sp>
      <p:sp>
        <p:nvSpPr>
          <p:cNvPr id="106502" name="Rectangle 6"/>
          <p:cNvSpPr>
            <a:spLocks noGrp="1" noChangeArrowheads="1"/>
          </p:cNvSpPr>
          <p:nvPr>
            <p:ph type="ctrTitle"/>
          </p:nvPr>
        </p:nvSpPr>
        <p:spPr>
          <a:xfrm>
            <a:off x="1231900" y="1866900"/>
            <a:ext cx="7023100" cy="2209800"/>
          </a:xfrm>
          <a:noFill/>
          <a:ln>
            <a:noFill/>
          </a:ln>
        </p:spPr>
        <p:txBody>
          <a:bodyPr lIns="91440"/>
          <a:lstStyle>
            <a:lvl1pPr algn="ctr">
              <a:defRPr sz="4200"/>
            </a:lvl1pPr>
          </a:lstStyle>
          <a:p>
            <a:r>
              <a:rPr lang="en-GB"/>
              <a:t>Click to edit Master title style</a:t>
            </a:r>
          </a:p>
        </p:txBody>
      </p:sp>
      <p:sp>
        <p:nvSpPr>
          <p:cNvPr id="106503" name="Rectangle 7"/>
          <p:cNvSpPr>
            <a:spLocks noGrp="1" noChangeArrowheads="1"/>
          </p:cNvSpPr>
          <p:nvPr>
            <p:ph type="subTitle" idx="1"/>
          </p:nvPr>
        </p:nvSpPr>
        <p:spPr>
          <a:xfrm>
            <a:off x="1892300" y="4432300"/>
            <a:ext cx="6019800" cy="1447800"/>
          </a:xfrm>
          <a:ln>
            <a:noFill/>
          </a:ln>
        </p:spPr>
        <p:txBody>
          <a:bodyPr lIns="91440" tIns="45720"/>
          <a:lstStyle>
            <a:lvl1pPr marL="0" indent="0">
              <a:buFont typeface="Wingdings" pitchFamily="2" charset="2"/>
              <a:buNone/>
              <a:defRPr sz="2500"/>
            </a:lvl1pPr>
          </a:lstStyle>
          <a:p>
            <a:r>
              <a:rPr lang="en-GB"/>
              <a:t>Click to edit Master subtitle style</a:t>
            </a:r>
          </a:p>
        </p:txBody>
      </p:sp>
      <p:sp>
        <p:nvSpPr>
          <p:cNvPr id="5" name="Rectangle 3"/>
          <p:cNvSpPr>
            <a:spLocks noGrp="1" noChangeArrowheads="1"/>
          </p:cNvSpPr>
          <p:nvPr>
            <p:ph type="dt" sz="half" idx="10"/>
          </p:nvPr>
        </p:nvSpPr>
        <p:spPr>
          <a:xfrm>
            <a:off x="457200" y="6248400"/>
            <a:ext cx="2133600" cy="457200"/>
          </a:xfrm>
        </p:spPr>
        <p:txBody>
          <a:bodyPr/>
          <a:lstStyle>
            <a:lvl1pPr>
              <a:defRPr smtClean="0"/>
            </a:lvl1pPr>
          </a:lstStyle>
          <a:p>
            <a:pPr>
              <a:defRPr/>
            </a:pPr>
            <a:fld id="{720F0FB1-00E4-44EB-B26F-AEE2245C8F19}" type="datetime1">
              <a:rPr lang="en-US"/>
              <a:pPr>
                <a:defRPr/>
              </a:pPr>
              <a:t>02-Dec-16</a:t>
            </a:fld>
            <a:endParaRPr lang="en-GB" dirty="0"/>
          </a:p>
        </p:txBody>
      </p:sp>
      <p:sp>
        <p:nvSpPr>
          <p:cNvPr id="6" name="Rectangle 4"/>
          <p:cNvSpPr>
            <a:spLocks noGrp="1" noChangeArrowheads="1"/>
          </p:cNvSpPr>
          <p:nvPr>
            <p:ph type="ftr" sz="quarter" idx="11"/>
          </p:nvPr>
        </p:nvSpPr>
        <p:spPr/>
        <p:txBody>
          <a:bodyPr/>
          <a:lstStyle>
            <a:lvl1pPr>
              <a:defRPr dirty="0" smtClean="0"/>
            </a:lvl1pPr>
          </a:lstStyle>
          <a:p>
            <a:pPr>
              <a:defRPr/>
            </a:pPr>
            <a:endParaRPr lang="en-GB"/>
          </a:p>
        </p:txBody>
      </p:sp>
      <p:sp>
        <p:nvSpPr>
          <p:cNvPr id="7" name="Rectangle 5"/>
          <p:cNvSpPr>
            <a:spLocks noGrp="1" noChangeArrowheads="1"/>
          </p:cNvSpPr>
          <p:nvPr>
            <p:ph type="sldNum" sz="quarter" idx="12"/>
          </p:nvPr>
        </p:nvSpPr>
        <p:spPr>
          <a:xfrm>
            <a:off x="6553200" y="6248400"/>
            <a:ext cx="2133600" cy="457200"/>
          </a:xfrm>
          <a:noFill/>
          <a:ln>
            <a:noFill/>
          </a:ln>
        </p:spPr>
        <p:txBody>
          <a:bodyPr/>
          <a:lstStyle>
            <a:lvl1pPr>
              <a:defRPr sz="1200" b="0" dirty="0" smtClean="0">
                <a:latin typeface="Arial Black" pitchFamily="34" charset="0"/>
              </a:defRPr>
            </a:lvl1pPr>
          </a:lstStyle>
          <a:p>
            <a:pPr>
              <a:defRPr/>
            </a:pPr>
            <a:endParaRPr lang="en-GB"/>
          </a:p>
        </p:txBody>
      </p:sp>
    </p:spTree>
    <p:extLst>
      <p:ext uri="{BB962C8B-B14F-4D97-AF65-F5344CB8AC3E}">
        <p14:creationId xmlns:p14="http://schemas.microsoft.com/office/powerpoint/2010/main" val="12638012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fld id="{17A0BEE2-28AB-4DBC-BDC5-97961E0319A8}" type="slidenum">
              <a:rPr lang="en-GB" altLang="en-US"/>
              <a:pPr/>
              <a:t>‹#›</a:t>
            </a:fld>
            <a:r>
              <a:rPr lang="en-GB" altLang="en-US"/>
              <a:t>/46</a:t>
            </a:r>
          </a:p>
        </p:txBody>
      </p:sp>
      <p:sp>
        <p:nvSpPr>
          <p:cNvPr id="6" name="Rectangle 6"/>
          <p:cNvSpPr>
            <a:spLocks noGrp="1" noChangeArrowheads="1"/>
          </p:cNvSpPr>
          <p:nvPr>
            <p:ph type="dt" sz="half" idx="12"/>
          </p:nvPr>
        </p:nvSpPr>
        <p:spPr>
          <a:ln/>
        </p:spPr>
        <p:txBody>
          <a:bodyPr/>
          <a:lstStyle>
            <a:lvl1pPr>
              <a:defRPr/>
            </a:lvl1pPr>
          </a:lstStyle>
          <a:p>
            <a:pPr>
              <a:defRPr/>
            </a:pPr>
            <a:fld id="{7E68E070-CE19-46B8-B562-BA7D832FFF57}" type="datetime1">
              <a:rPr lang="en-US"/>
              <a:pPr>
                <a:defRPr/>
              </a:pPr>
              <a:t>02-Dec-16</a:t>
            </a:fld>
            <a:endParaRPr lang="en-GB" dirty="0"/>
          </a:p>
        </p:txBody>
      </p:sp>
    </p:spTree>
    <p:extLst>
      <p:ext uri="{BB962C8B-B14F-4D97-AF65-F5344CB8AC3E}">
        <p14:creationId xmlns:p14="http://schemas.microsoft.com/office/powerpoint/2010/main" val="24582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457200"/>
            <a:ext cx="2092325" cy="6121400"/>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457200"/>
            <a:ext cx="6124575" cy="6121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fld id="{8FBC34E7-A865-4D2C-9DE4-483F32B7D803}" type="slidenum">
              <a:rPr lang="en-GB" altLang="en-US"/>
              <a:pPr/>
              <a:t>‹#›</a:t>
            </a:fld>
            <a:r>
              <a:rPr lang="en-GB" altLang="en-US"/>
              <a:t>/46</a:t>
            </a:r>
          </a:p>
        </p:txBody>
      </p:sp>
      <p:sp>
        <p:nvSpPr>
          <p:cNvPr id="6" name="Rectangle 6"/>
          <p:cNvSpPr>
            <a:spLocks noGrp="1" noChangeArrowheads="1"/>
          </p:cNvSpPr>
          <p:nvPr>
            <p:ph type="dt" sz="half" idx="12"/>
          </p:nvPr>
        </p:nvSpPr>
        <p:spPr>
          <a:ln/>
        </p:spPr>
        <p:txBody>
          <a:bodyPr/>
          <a:lstStyle>
            <a:lvl1pPr>
              <a:defRPr/>
            </a:lvl1pPr>
          </a:lstStyle>
          <a:p>
            <a:pPr>
              <a:defRPr/>
            </a:pPr>
            <a:fld id="{4EB755B5-9063-4F0D-A67B-AB5526981514}" type="datetime1">
              <a:rPr lang="en-US"/>
              <a:pPr>
                <a:defRPr/>
              </a:pPr>
              <a:t>02-Dec-16</a:t>
            </a:fld>
            <a:endParaRPr lang="en-GB" dirty="0"/>
          </a:p>
        </p:txBody>
      </p:sp>
    </p:spTree>
    <p:extLst>
      <p:ext uri="{BB962C8B-B14F-4D97-AF65-F5344CB8AC3E}">
        <p14:creationId xmlns:p14="http://schemas.microsoft.com/office/powerpoint/2010/main" val="2281595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fld id="{CAD59675-C1D5-4D08-A8C2-F937EC0BB021}" type="slidenum">
              <a:rPr lang="en-GB" altLang="en-US"/>
              <a:pPr/>
              <a:t>‹#›</a:t>
            </a:fld>
            <a:r>
              <a:rPr lang="en-GB" altLang="en-US"/>
              <a:t>/46</a:t>
            </a:r>
          </a:p>
        </p:txBody>
      </p:sp>
      <p:sp>
        <p:nvSpPr>
          <p:cNvPr id="6" name="Rectangle 6"/>
          <p:cNvSpPr>
            <a:spLocks noGrp="1" noChangeArrowheads="1"/>
          </p:cNvSpPr>
          <p:nvPr>
            <p:ph type="dt" sz="half" idx="12"/>
          </p:nvPr>
        </p:nvSpPr>
        <p:spPr>
          <a:ln/>
        </p:spPr>
        <p:txBody>
          <a:bodyPr/>
          <a:lstStyle>
            <a:lvl1pPr>
              <a:defRPr/>
            </a:lvl1pPr>
          </a:lstStyle>
          <a:p>
            <a:pPr>
              <a:defRPr/>
            </a:pPr>
            <a:fld id="{50319101-630E-4AC9-8CF5-EDBF377257F7}" type="datetime1">
              <a:rPr lang="en-US"/>
              <a:pPr>
                <a:defRPr/>
              </a:pPr>
              <a:t>02-Dec-16</a:t>
            </a:fld>
            <a:endParaRPr lang="en-GB" dirty="0"/>
          </a:p>
        </p:txBody>
      </p:sp>
    </p:spTree>
    <p:extLst>
      <p:ext uri="{BB962C8B-B14F-4D97-AF65-F5344CB8AC3E}">
        <p14:creationId xmlns:p14="http://schemas.microsoft.com/office/powerpoint/2010/main" val="159152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endParaRPr lang="en-GB"/>
          </a:p>
        </p:txBody>
      </p:sp>
      <p:sp>
        <p:nvSpPr>
          <p:cNvPr id="5" name="Rectangle 3"/>
          <p:cNvSpPr>
            <a:spLocks noGrp="1" noChangeArrowheads="1"/>
          </p:cNvSpPr>
          <p:nvPr>
            <p:ph type="sldNum" sz="quarter" idx="11"/>
          </p:nvPr>
        </p:nvSpPr>
        <p:spPr>
          <a:ln/>
        </p:spPr>
        <p:txBody>
          <a:bodyPr/>
          <a:lstStyle>
            <a:lvl1pPr>
              <a:defRPr/>
            </a:lvl1pPr>
          </a:lstStyle>
          <a:p>
            <a:fld id="{E7DB31E1-5F7E-4649-A722-4F8F5EB28015}" type="slidenum">
              <a:rPr lang="en-GB" altLang="en-US"/>
              <a:pPr/>
              <a:t>‹#›</a:t>
            </a:fld>
            <a:r>
              <a:rPr lang="en-GB" altLang="en-US"/>
              <a:t>/46</a:t>
            </a:r>
          </a:p>
        </p:txBody>
      </p:sp>
      <p:sp>
        <p:nvSpPr>
          <p:cNvPr id="6" name="Rectangle 6"/>
          <p:cNvSpPr>
            <a:spLocks noGrp="1" noChangeArrowheads="1"/>
          </p:cNvSpPr>
          <p:nvPr>
            <p:ph type="dt" sz="half" idx="12"/>
          </p:nvPr>
        </p:nvSpPr>
        <p:spPr>
          <a:ln/>
        </p:spPr>
        <p:txBody>
          <a:bodyPr/>
          <a:lstStyle>
            <a:lvl1pPr>
              <a:defRPr/>
            </a:lvl1pPr>
          </a:lstStyle>
          <a:p>
            <a:pPr>
              <a:defRPr/>
            </a:pPr>
            <a:fld id="{A0892B94-E966-4421-A5A7-1C8C46482379}" type="datetime1">
              <a:rPr lang="en-US"/>
              <a:pPr>
                <a:defRPr/>
              </a:pPr>
              <a:t>02-Dec-16</a:t>
            </a:fld>
            <a:endParaRPr lang="en-GB" dirty="0"/>
          </a:p>
        </p:txBody>
      </p:sp>
    </p:spTree>
    <p:extLst>
      <p:ext uri="{BB962C8B-B14F-4D97-AF65-F5344CB8AC3E}">
        <p14:creationId xmlns:p14="http://schemas.microsoft.com/office/powerpoint/2010/main" val="3965046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460500"/>
            <a:ext cx="4108450" cy="5118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718050" y="1460500"/>
            <a:ext cx="4108450" cy="5118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fld id="{375078B5-046E-4794-9883-7BBB49FA7733}" type="slidenum">
              <a:rPr lang="en-GB" altLang="en-US"/>
              <a:pPr/>
              <a:t>‹#›</a:t>
            </a:fld>
            <a:r>
              <a:rPr lang="en-GB" altLang="en-US"/>
              <a:t>/46</a:t>
            </a:r>
          </a:p>
        </p:txBody>
      </p:sp>
      <p:sp>
        <p:nvSpPr>
          <p:cNvPr id="7" name="Rectangle 6"/>
          <p:cNvSpPr>
            <a:spLocks noGrp="1" noChangeArrowheads="1"/>
          </p:cNvSpPr>
          <p:nvPr>
            <p:ph type="dt" sz="half" idx="12"/>
          </p:nvPr>
        </p:nvSpPr>
        <p:spPr>
          <a:ln/>
        </p:spPr>
        <p:txBody>
          <a:bodyPr/>
          <a:lstStyle>
            <a:lvl1pPr>
              <a:defRPr/>
            </a:lvl1pPr>
          </a:lstStyle>
          <a:p>
            <a:pPr>
              <a:defRPr/>
            </a:pPr>
            <a:fld id="{2AEA0A85-6A7A-4ECA-8A62-8661B0C715B1}" type="datetime1">
              <a:rPr lang="en-US"/>
              <a:pPr>
                <a:defRPr/>
              </a:pPr>
              <a:t>02-Dec-16</a:t>
            </a:fld>
            <a:endParaRPr lang="en-GB" dirty="0"/>
          </a:p>
        </p:txBody>
      </p:sp>
    </p:spTree>
    <p:extLst>
      <p:ext uri="{BB962C8B-B14F-4D97-AF65-F5344CB8AC3E}">
        <p14:creationId xmlns:p14="http://schemas.microsoft.com/office/powerpoint/2010/main" val="273496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Rectangle 2"/>
          <p:cNvSpPr>
            <a:spLocks noGrp="1" noChangeArrowheads="1"/>
          </p:cNvSpPr>
          <p:nvPr>
            <p:ph type="ftr" sz="quarter" idx="10"/>
          </p:nvPr>
        </p:nvSpPr>
        <p:spPr>
          <a:ln/>
        </p:spPr>
        <p:txBody>
          <a:bodyPr/>
          <a:lstStyle>
            <a:lvl1pPr>
              <a:defRPr/>
            </a:lvl1pPr>
          </a:lstStyle>
          <a:p>
            <a:pPr>
              <a:defRPr/>
            </a:pPr>
            <a:endParaRPr lang="en-GB"/>
          </a:p>
        </p:txBody>
      </p:sp>
      <p:sp>
        <p:nvSpPr>
          <p:cNvPr id="8" name="Rectangle 3"/>
          <p:cNvSpPr>
            <a:spLocks noGrp="1" noChangeArrowheads="1"/>
          </p:cNvSpPr>
          <p:nvPr>
            <p:ph type="sldNum" sz="quarter" idx="11"/>
          </p:nvPr>
        </p:nvSpPr>
        <p:spPr>
          <a:ln/>
        </p:spPr>
        <p:txBody>
          <a:bodyPr/>
          <a:lstStyle>
            <a:lvl1pPr>
              <a:defRPr/>
            </a:lvl1pPr>
          </a:lstStyle>
          <a:p>
            <a:fld id="{5D937E78-74BD-4C3F-A90F-613D7F3ACAF4}" type="slidenum">
              <a:rPr lang="en-GB" altLang="en-US"/>
              <a:pPr/>
              <a:t>‹#›</a:t>
            </a:fld>
            <a:r>
              <a:rPr lang="en-GB" altLang="en-US"/>
              <a:t>/46</a:t>
            </a:r>
          </a:p>
        </p:txBody>
      </p:sp>
      <p:sp>
        <p:nvSpPr>
          <p:cNvPr id="9" name="Rectangle 6"/>
          <p:cNvSpPr>
            <a:spLocks noGrp="1" noChangeArrowheads="1"/>
          </p:cNvSpPr>
          <p:nvPr>
            <p:ph type="dt" sz="half" idx="12"/>
          </p:nvPr>
        </p:nvSpPr>
        <p:spPr>
          <a:ln/>
        </p:spPr>
        <p:txBody>
          <a:bodyPr/>
          <a:lstStyle>
            <a:lvl1pPr>
              <a:defRPr/>
            </a:lvl1pPr>
          </a:lstStyle>
          <a:p>
            <a:pPr>
              <a:defRPr/>
            </a:pPr>
            <a:fld id="{01FDDF4C-AE1D-4566-AFC2-2DF73BBD1596}" type="datetime1">
              <a:rPr lang="en-US"/>
              <a:pPr>
                <a:defRPr/>
              </a:pPr>
              <a:t>02-Dec-16</a:t>
            </a:fld>
            <a:endParaRPr lang="en-GB" dirty="0"/>
          </a:p>
        </p:txBody>
      </p:sp>
    </p:spTree>
    <p:extLst>
      <p:ext uri="{BB962C8B-B14F-4D97-AF65-F5344CB8AC3E}">
        <p14:creationId xmlns:p14="http://schemas.microsoft.com/office/powerpoint/2010/main" val="1201079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Rectangle 2"/>
          <p:cNvSpPr>
            <a:spLocks noGrp="1" noChangeArrowheads="1"/>
          </p:cNvSpPr>
          <p:nvPr>
            <p:ph type="ftr" sz="quarter" idx="10"/>
          </p:nvPr>
        </p:nvSpPr>
        <p:spPr>
          <a:ln/>
        </p:spPr>
        <p:txBody>
          <a:bodyPr/>
          <a:lstStyle>
            <a:lvl1pPr>
              <a:defRPr/>
            </a:lvl1pPr>
          </a:lstStyle>
          <a:p>
            <a:pPr>
              <a:defRPr/>
            </a:pPr>
            <a:endParaRPr lang="en-GB"/>
          </a:p>
        </p:txBody>
      </p:sp>
      <p:sp>
        <p:nvSpPr>
          <p:cNvPr id="4" name="Rectangle 3"/>
          <p:cNvSpPr>
            <a:spLocks noGrp="1" noChangeArrowheads="1"/>
          </p:cNvSpPr>
          <p:nvPr>
            <p:ph type="sldNum" sz="quarter" idx="11"/>
          </p:nvPr>
        </p:nvSpPr>
        <p:spPr>
          <a:ln/>
        </p:spPr>
        <p:txBody>
          <a:bodyPr/>
          <a:lstStyle>
            <a:lvl1pPr>
              <a:defRPr/>
            </a:lvl1pPr>
          </a:lstStyle>
          <a:p>
            <a:fld id="{24206005-3101-44D0-A6BA-9C78D449F262}" type="slidenum">
              <a:rPr lang="en-GB" altLang="en-US"/>
              <a:pPr/>
              <a:t>‹#›</a:t>
            </a:fld>
            <a:r>
              <a:rPr lang="en-GB" altLang="en-US"/>
              <a:t>/46</a:t>
            </a:r>
          </a:p>
        </p:txBody>
      </p:sp>
      <p:sp>
        <p:nvSpPr>
          <p:cNvPr id="5" name="Rectangle 6"/>
          <p:cNvSpPr>
            <a:spLocks noGrp="1" noChangeArrowheads="1"/>
          </p:cNvSpPr>
          <p:nvPr>
            <p:ph type="dt" sz="half" idx="12"/>
          </p:nvPr>
        </p:nvSpPr>
        <p:spPr>
          <a:ln/>
        </p:spPr>
        <p:txBody>
          <a:bodyPr/>
          <a:lstStyle>
            <a:lvl1pPr>
              <a:defRPr/>
            </a:lvl1pPr>
          </a:lstStyle>
          <a:p>
            <a:pPr>
              <a:defRPr/>
            </a:pPr>
            <a:fld id="{CEE54888-A5FF-4F81-82A2-31BD9979DBFB}" type="datetime1">
              <a:rPr lang="en-US"/>
              <a:pPr>
                <a:defRPr/>
              </a:pPr>
              <a:t>02-Dec-16</a:t>
            </a:fld>
            <a:endParaRPr lang="en-GB" dirty="0"/>
          </a:p>
        </p:txBody>
      </p:sp>
    </p:spTree>
    <p:extLst>
      <p:ext uri="{BB962C8B-B14F-4D97-AF65-F5344CB8AC3E}">
        <p14:creationId xmlns:p14="http://schemas.microsoft.com/office/powerpoint/2010/main" val="4176190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n-GB"/>
          </a:p>
        </p:txBody>
      </p:sp>
      <p:sp>
        <p:nvSpPr>
          <p:cNvPr id="3" name="Rectangle 3"/>
          <p:cNvSpPr>
            <a:spLocks noGrp="1" noChangeArrowheads="1"/>
          </p:cNvSpPr>
          <p:nvPr>
            <p:ph type="sldNum" sz="quarter" idx="11"/>
          </p:nvPr>
        </p:nvSpPr>
        <p:spPr>
          <a:ln/>
        </p:spPr>
        <p:txBody>
          <a:bodyPr/>
          <a:lstStyle>
            <a:lvl1pPr>
              <a:defRPr/>
            </a:lvl1pPr>
          </a:lstStyle>
          <a:p>
            <a:fld id="{6A4EDBF1-A7EE-4819-B73C-2193DBAC2A0F}" type="slidenum">
              <a:rPr lang="en-GB" altLang="en-US"/>
              <a:pPr/>
              <a:t>‹#›</a:t>
            </a:fld>
            <a:r>
              <a:rPr lang="en-GB" altLang="en-US"/>
              <a:t>/46</a:t>
            </a:r>
          </a:p>
        </p:txBody>
      </p:sp>
      <p:sp>
        <p:nvSpPr>
          <p:cNvPr id="4" name="Rectangle 6"/>
          <p:cNvSpPr>
            <a:spLocks noGrp="1" noChangeArrowheads="1"/>
          </p:cNvSpPr>
          <p:nvPr>
            <p:ph type="dt" sz="half" idx="12"/>
          </p:nvPr>
        </p:nvSpPr>
        <p:spPr>
          <a:ln/>
        </p:spPr>
        <p:txBody>
          <a:bodyPr/>
          <a:lstStyle>
            <a:lvl1pPr>
              <a:defRPr/>
            </a:lvl1pPr>
          </a:lstStyle>
          <a:p>
            <a:pPr>
              <a:defRPr/>
            </a:pPr>
            <a:fld id="{69A29AEA-017A-4D25-8EE3-0B2B2412CF9F}" type="datetime1">
              <a:rPr lang="en-US"/>
              <a:pPr>
                <a:defRPr/>
              </a:pPr>
              <a:t>02-Dec-16</a:t>
            </a:fld>
            <a:endParaRPr lang="en-GB" dirty="0"/>
          </a:p>
        </p:txBody>
      </p:sp>
    </p:spTree>
    <p:extLst>
      <p:ext uri="{BB962C8B-B14F-4D97-AF65-F5344CB8AC3E}">
        <p14:creationId xmlns:p14="http://schemas.microsoft.com/office/powerpoint/2010/main" val="441603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fld id="{ACB6F68C-6F73-44E7-838F-5FB062AE8943}" type="slidenum">
              <a:rPr lang="en-GB" altLang="en-US"/>
              <a:pPr/>
              <a:t>‹#›</a:t>
            </a:fld>
            <a:r>
              <a:rPr lang="en-GB" altLang="en-US"/>
              <a:t>/46</a:t>
            </a:r>
          </a:p>
        </p:txBody>
      </p:sp>
      <p:sp>
        <p:nvSpPr>
          <p:cNvPr id="7" name="Rectangle 6"/>
          <p:cNvSpPr>
            <a:spLocks noGrp="1" noChangeArrowheads="1"/>
          </p:cNvSpPr>
          <p:nvPr>
            <p:ph type="dt" sz="half" idx="12"/>
          </p:nvPr>
        </p:nvSpPr>
        <p:spPr>
          <a:ln/>
        </p:spPr>
        <p:txBody>
          <a:bodyPr/>
          <a:lstStyle>
            <a:lvl1pPr>
              <a:defRPr/>
            </a:lvl1pPr>
          </a:lstStyle>
          <a:p>
            <a:pPr>
              <a:defRPr/>
            </a:pPr>
            <a:fld id="{B54DD2CF-6096-4F83-8224-47D1381110CC}" type="datetime1">
              <a:rPr lang="en-US"/>
              <a:pPr>
                <a:defRPr/>
              </a:pPr>
              <a:t>02-Dec-16</a:t>
            </a:fld>
            <a:endParaRPr lang="en-GB" dirty="0"/>
          </a:p>
        </p:txBody>
      </p:sp>
    </p:spTree>
    <p:extLst>
      <p:ext uri="{BB962C8B-B14F-4D97-AF65-F5344CB8AC3E}">
        <p14:creationId xmlns:p14="http://schemas.microsoft.com/office/powerpoint/2010/main" val="19637110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E"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endParaRPr lang="en-GB"/>
          </a:p>
        </p:txBody>
      </p:sp>
      <p:sp>
        <p:nvSpPr>
          <p:cNvPr id="6" name="Rectangle 3"/>
          <p:cNvSpPr>
            <a:spLocks noGrp="1" noChangeArrowheads="1"/>
          </p:cNvSpPr>
          <p:nvPr>
            <p:ph type="sldNum" sz="quarter" idx="11"/>
          </p:nvPr>
        </p:nvSpPr>
        <p:spPr>
          <a:ln/>
        </p:spPr>
        <p:txBody>
          <a:bodyPr/>
          <a:lstStyle>
            <a:lvl1pPr>
              <a:defRPr/>
            </a:lvl1pPr>
          </a:lstStyle>
          <a:p>
            <a:fld id="{B5615E83-90FA-4756-B7FA-4783DCBCF6E8}" type="slidenum">
              <a:rPr lang="en-GB" altLang="en-US"/>
              <a:pPr/>
              <a:t>‹#›</a:t>
            </a:fld>
            <a:r>
              <a:rPr lang="en-GB" altLang="en-US"/>
              <a:t>/46</a:t>
            </a:r>
          </a:p>
        </p:txBody>
      </p:sp>
      <p:sp>
        <p:nvSpPr>
          <p:cNvPr id="7" name="Rectangle 6"/>
          <p:cNvSpPr>
            <a:spLocks noGrp="1" noChangeArrowheads="1"/>
          </p:cNvSpPr>
          <p:nvPr>
            <p:ph type="dt" sz="half" idx="12"/>
          </p:nvPr>
        </p:nvSpPr>
        <p:spPr>
          <a:ln/>
        </p:spPr>
        <p:txBody>
          <a:bodyPr/>
          <a:lstStyle>
            <a:lvl1pPr>
              <a:defRPr/>
            </a:lvl1pPr>
          </a:lstStyle>
          <a:p>
            <a:pPr>
              <a:defRPr/>
            </a:pPr>
            <a:fld id="{6766E3D9-7BDA-4D7B-86E8-25C1F764F011}" type="datetime1">
              <a:rPr lang="en-US"/>
              <a:pPr>
                <a:defRPr/>
              </a:pPr>
              <a:t>02-Dec-16</a:t>
            </a:fld>
            <a:endParaRPr lang="en-GB" dirty="0"/>
          </a:p>
        </p:txBody>
      </p:sp>
    </p:spTree>
    <p:extLst>
      <p:ext uri="{BB962C8B-B14F-4D97-AF65-F5344CB8AC3E}">
        <p14:creationId xmlns:p14="http://schemas.microsoft.com/office/powerpoint/2010/main" val="3772607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dirty="0" smtClean="0">
                <a:latin typeface="Arial" charset="0"/>
              </a:defRPr>
            </a:lvl1pPr>
          </a:lstStyle>
          <a:p>
            <a:pPr>
              <a:defRPr/>
            </a:pPr>
            <a:endParaRPr lang="en-GB"/>
          </a:p>
        </p:txBody>
      </p:sp>
      <p:sp>
        <p:nvSpPr>
          <p:cNvPr id="105475" name="Rectangle 3"/>
          <p:cNvSpPr>
            <a:spLocks noGrp="1" noChangeArrowheads="1"/>
          </p:cNvSpPr>
          <p:nvPr>
            <p:ph type="sldNum" sz="quarter" idx="4"/>
          </p:nvPr>
        </p:nvSpPr>
        <p:spPr bwMode="auto">
          <a:xfrm>
            <a:off x="8123238" y="457200"/>
            <a:ext cx="704850" cy="1003300"/>
          </a:xfrm>
          <a:prstGeom prst="rect">
            <a:avLst/>
          </a:prstGeom>
          <a:solidFill>
            <a:srgbClr val="C0C0C0"/>
          </a:solidFill>
          <a:ln w="9525">
            <a:solidFill>
              <a:schemeClr val="tx1"/>
            </a:solid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600" b="1"/>
            </a:lvl1pPr>
          </a:lstStyle>
          <a:p>
            <a:fld id="{FD27803D-18E2-4329-9972-249EFE92FA32}" type="slidenum">
              <a:rPr lang="en-GB" altLang="en-US"/>
              <a:pPr/>
              <a:t>‹#›</a:t>
            </a:fld>
            <a:r>
              <a:rPr lang="en-GB" altLang="en-US"/>
              <a:t>/46</a:t>
            </a:r>
          </a:p>
        </p:txBody>
      </p:sp>
      <p:sp>
        <p:nvSpPr>
          <p:cNvPr id="1028" name="Rectangle 4"/>
          <p:cNvSpPr>
            <a:spLocks noGrp="1" noChangeArrowheads="1"/>
          </p:cNvSpPr>
          <p:nvPr>
            <p:ph type="title"/>
          </p:nvPr>
        </p:nvSpPr>
        <p:spPr bwMode="auto">
          <a:xfrm>
            <a:off x="457200" y="457200"/>
            <a:ext cx="7740650" cy="1003300"/>
          </a:xfrm>
          <a:prstGeom prst="rect">
            <a:avLst/>
          </a:prstGeom>
          <a:solidFill>
            <a:srgbClr val="C0C0C0"/>
          </a:solidFill>
          <a:ln w="9525">
            <a:solidFill>
              <a:schemeClr val="tx1"/>
            </a:solidFill>
            <a:miter lim="800000"/>
            <a:headEnd/>
            <a:tailEnd/>
          </a:ln>
        </p:spPr>
        <p:txBody>
          <a:bodyPr vert="horz" wrap="square" lIns="126000" tIns="45720" rIns="91440" bIns="45720" numCol="1" anchor="ctr" anchorCtr="0" compatLnSpc="1">
            <a:prstTxWarp prst="textNoShape">
              <a:avLst/>
            </a:prstTxWarp>
          </a:bodyPr>
          <a:lstStyle/>
          <a:p>
            <a:pPr lvl="0"/>
            <a:r>
              <a:rPr lang="en-GB" altLang="en-US" smtClean="0"/>
              <a:t>Click to edit Master title style</a:t>
            </a:r>
          </a:p>
        </p:txBody>
      </p:sp>
      <p:sp>
        <p:nvSpPr>
          <p:cNvPr id="1029" name="Rectangle 5"/>
          <p:cNvSpPr>
            <a:spLocks noGrp="1" noChangeArrowheads="1"/>
          </p:cNvSpPr>
          <p:nvPr>
            <p:ph type="body" idx="1"/>
          </p:nvPr>
        </p:nvSpPr>
        <p:spPr bwMode="auto">
          <a:xfrm>
            <a:off x="457200" y="1460500"/>
            <a:ext cx="8369300" cy="51181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162000" tIns="22680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105478" name="Rectangle 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atin typeface="Arial" charset="0"/>
              </a:defRPr>
            </a:lvl1pPr>
          </a:lstStyle>
          <a:p>
            <a:pPr>
              <a:defRPr/>
            </a:pPr>
            <a:fld id="{0D6CCDC3-58AD-405A-A4FE-C4B64642D7E0}" type="datetime1">
              <a:rPr lang="en-US"/>
              <a:pPr>
                <a:defRPr/>
              </a:pPr>
              <a:t>02-Dec-16</a:t>
            </a:fld>
            <a:endParaRPr lang="en-GB" dirty="0"/>
          </a:p>
        </p:txBody>
      </p:sp>
    </p:spTree>
  </p:cSld>
  <p:clrMap bg1="lt1" tx1="dk1" bg2="lt2" tx2="dk2" accent1="accent1" accent2="accent2" accent3="accent3" accent4="accent4" accent5="accent5" accent6="accent6" hlink="hlink" folHlink="folHlink"/>
  <p:sldLayoutIdLst>
    <p:sldLayoutId id="2147483674"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charset="0"/>
        </a:defRPr>
      </a:lvl2pPr>
      <a:lvl3pPr algn="l" rtl="0" eaLnBrk="0" fontAlgn="base" hangingPunct="0">
        <a:spcBef>
          <a:spcPct val="0"/>
        </a:spcBef>
        <a:spcAft>
          <a:spcPct val="0"/>
        </a:spcAft>
        <a:defRPr sz="3600">
          <a:solidFill>
            <a:schemeClr val="tx1"/>
          </a:solidFill>
          <a:latin typeface="Arial" charset="0"/>
        </a:defRPr>
      </a:lvl3pPr>
      <a:lvl4pPr algn="l" rtl="0" eaLnBrk="0" fontAlgn="base" hangingPunct="0">
        <a:spcBef>
          <a:spcPct val="0"/>
        </a:spcBef>
        <a:spcAft>
          <a:spcPct val="0"/>
        </a:spcAft>
        <a:defRPr sz="3600">
          <a:solidFill>
            <a:schemeClr val="tx1"/>
          </a:solidFill>
          <a:latin typeface="Arial" charset="0"/>
        </a:defRPr>
      </a:lvl4pPr>
      <a:lvl5pPr algn="l" rtl="0" eaLnBrk="0" fontAlgn="base" hangingPunct="0">
        <a:spcBef>
          <a:spcPct val="0"/>
        </a:spcBef>
        <a:spcAft>
          <a:spcPct val="0"/>
        </a:spcAft>
        <a:defRPr sz="3600">
          <a:solidFill>
            <a:schemeClr val="tx1"/>
          </a:solidFill>
          <a:latin typeface="Arial" charset="0"/>
        </a:defRPr>
      </a:lvl5pPr>
      <a:lvl6pPr marL="457200" algn="l" rtl="0" fontAlgn="base">
        <a:spcBef>
          <a:spcPct val="0"/>
        </a:spcBef>
        <a:spcAft>
          <a:spcPct val="0"/>
        </a:spcAft>
        <a:defRPr sz="3600">
          <a:solidFill>
            <a:schemeClr val="tx1"/>
          </a:solidFill>
          <a:latin typeface="Arial" charset="0"/>
        </a:defRPr>
      </a:lvl6pPr>
      <a:lvl7pPr marL="914400" algn="l" rtl="0" fontAlgn="base">
        <a:spcBef>
          <a:spcPct val="0"/>
        </a:spcBef>
        <a:spcAft>
          <a:spcPct val="0"/>
        </a:spcAft>
        <a:defRPr sz="3600">
          <a:solidFill>
            <a:schemeClr val="tx1"/>
          </a:solidFill>
          <a:latin typeface="Arial" charset="0"/>
        </a:defRPr>
      </a:lvl7pPr>
      <a:lvl8pPr marL="1371600" algn="l" rtl="0" fontAlgn="base">
        <a:spcBef>
          <a:spcPct val="0"/>
        </a:spcBef>
        <a:spcAft>
          <a:spcPct val="0"/>
        </a:spcAft>
        <a:defRPr sz="3600">
          <a:solidFill>
            <a:schemeClr val="tx1"/>
          </a:solidFill>
          <a:latin typeface="Arial" charset="0"/>
        </a:defRPr>
      </a:lvl8pPr>
      <a:lvl9pPr marL="1828800" algn="l" rtl="0" fontAlgn="base">
        <a:spcBef>
          <a:spcPct val="0"/>
        </a:spcBef>
        <a:spcAft>
          <a:spcPct val="0"/>
        </a:spcAft>
        <a:defRPr sz="3600">
          <a:solidFill>
            <a:schemeClr val="tx1"/>
          </a:solidFill>
          <a:latin typeface="Arial" charset="0"/>
        </a:defRPr>
      </a:lvl9pPr>
    </p:titleStyle>
    <p:bodyStyle>
      <a:lvl1pPr marL="342900" indent="-342900" algn="l" rtl="0" eaLnBrk="0" fontAlgn="base" hangingPunct="0">
        <a:spcBef>
          <a:spcPct val="20000"/>
        </a:spcBef>
        <a:spcAft>
          <a:spcPct val="0"/>
        </a:spcAft>
        <a:buClr>
          <a:schemeClr val="tx1"/>
        </a:buClr>
        <a:buSzPct val="75000"/>
        <a:buFont typeface="Wingdings" panose="05000000000000000000" pitchFamily="2" charset="2"/>
        <a:buChar char="q"/>
        <a:defRPr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Font typeface="Wingdings" panose="05000000000000000000" pitchFamily="2" charset="2"/>
        <a:buChar char="§"/>
        <a:defRPr sz="2000">
          <a:solidFill>
            <a:schemeClr val="tx1"/>
          </a:solidFill>
          <a:latin typeface="+mn-lt"/>
        </a:defRPr>
      </a:lvl2pPr>
      <a:lvl3pPr marL="1143000" indent="-228600" algn="l" rtl="0" eaLnBrk="0" fontAlgn="base" hangingPunct="0">
        <a:spcBef>
          <a:spcPct val="20000"/>
        </a:spcBef>
        <a:spcAft>
          <a:spcPct val="0"/>
        </a:spcAft>
        <a:buClr>
          <a:schemeClr val="tx1"/>
        </a:buClr>
        <a:buFont typeface="Wingdings" panose="05000000000000000000" pitchFamily="2" charset="2"/>
        <a:buChar char="§"/>
        <a:defRPr>
          <a:solidFill>
            <a:schemeClr val="tx1"/>
          </a:solidFill>
          <a:latin typeface="+mn-lt"/>
        </a:defRPr>
      </a:lvl3pPr>
      <a:lvl4pPr marL="1600200" indent="-228600" algn="l" rtl="0" eaLnBrk="0" fontAlgn="base" hangingPunct="0">
        <a:spcBef>
          <a:spcPct val="20000"/>
        </a:spcBef>
        <a:spcAft>
          <a:spcPct val="0"/>
        </a:spcAft>
        <a:buClr>
          <a:schemeClr val="accent2"/>
        </a:buClr>
        <a:buSzPct val="60000"/>
        <a:buFont typeface="Wingdings" panose="05000000000000000000" pitchFamily="2" charset="2"/>
        <a:defRPr>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anose="05000000000000000000" pitchFamily="2" charset="2"/>
        <a:defRPr sz="16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defRPr sz="16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defRPr sz="16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defRPr sz="16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groups.csail.mit.edu/medg/ftp/psz/k-rep.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noFill/>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IE" altLang="en-US" sz="3000" smtClean="0"/>
              <a:t>Knowledge Representation </a:t>
            </a:r>
            <a:br>
              <a:rPr lang="en-IE" altLang="en-US" sz="3000" smtClean="0"/>
            </a:br>
            <a:r>
              <a:rPr lang="en-IE" altLang="en-US" sz="2400" smtClean="0"/>
              <a:t>Semantic networks </a:t>
            </a:r>
            <a:br>
              <a:rPr lang="en-IE" altLang="en-US" sz="2400" smtClean="0"/>
            </a:br>
            <a:r>
              <a:rPr lang="en-IE" altLang="en-US" sz="2400" smtClean="0"/>
              <a:t>Frames</a:t>
            </a:r>
            <a:endParaRPr lang="en-US" alt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F433F56-0D8B-41CA-95EA-D1F7414A42C1}" type="slidenum">
              <a:rPr lang="en-GB" altLang="en-US"/>
              <a:pPr/>
              <a:t>10</a:t>
            </a:fld>
            <a:r>
              <a:rPr lang="en-GB" altLang="en-US"/>
              <a:t>/46</a:t>
            </a:r>
          </a:p>
        </p:txBody>
      </p:sp>
      <p:sp>
        <p:nvSpPr>
          <p:cNvPr id="12291" name="Rectangle 4"/>
          <p:cNvSpPr>
            <a:spLocks noGrp="1" noChangeArrowheads="1"/>
          </p:cNvSpPr>
          <p:nvPr>
            <p:ph type="title"/>
          </p:nvPr>
        </p:nvSpPr>
        <p:spPr/>
        <p:txBody>
          <a:bodyPr/>
          <a:lstStyle/>
          <a:p>
            <a:pPr eaLnBrk="1" hangingPunct="1"/>
            <a:r>
              <a:rPr lang="en-US" altLang="en-US" smtClean="0"/>
              <a:t>Role I: A KR is a Surrogate</a:t>
            </a:r>
          </a:p>
        </p:txBody>
      </p:sp>
      <p:sp>
        <p:nvSpPr>
          <p:cNvPr id="12292" name="Rectangle 5"/>
          <p:cNvSpPr>
            <a:spLocks noGrp="1" noChangeArrowheads="1"/>
          </p:cNvSpPr>
          <p:nvPr>
            <p:ph type="body" idx="1"/>
          </p:nvPr>
        </p:nvSpPr>
        <p:spPr/>
        <p:txBody>
          <a:bodyPr/>
          <a:lstStyle/>
          <a:p>
            <a:pPr eaLnBrk="1" hangingPunct="1"/>
            <a:r>
              <a:rPr lang="en-US" altLang="en-US" smtClean="0"/>
              <a:t>A KR is used to model objects in the world.</a:t>
            </a:r>
          </a:p>
          <a:p>
            <a:pPr lvl="1" eaLnBrk="1" hangingPunct="1"/>
            <a:r>
              <a:rPr lang="en-US" altLang="en-US" smtClean="0"/>
              <a:t>A KR is a substitute for direct interaction with the world.</a:t>
            </a:r>
          </a:p>
          <a:p>
            <a:pPr lvl="1" eaLnBrk="1" hangingPunct="1"/>
            <a:r>
              <a:rPr lang="en-US" altLang="en-US" smtClean="0"/>
              <a:t>Since a KR cannot possibly represent everything in the world, a KR must necessarily focus on certain objects and properties while ignoring others.</a:t>
            </a:r>
          </a:p>
          <a:p>
            <a:pPr lvl="1" eaLnBrk="1" hangingPunct="1"/>
            <a:r>
              <a:rPr lang="en-US" altLang="en-US" smtClean="0"/>
              <a:t>As a result only objects and properties that are relevant to reasoning are modeled.</a:t>
            </a:r>
          </a:p>
          <a:p>
            <a:pPr eaLnBrk="1" hangingPunct="1"/>
            <a:r>
              <a:rPr lang="en-US" altLang="en-US" smtClean="0"/>
              <a:t>Consequences</a:t>
            </a:r>
          </a:p>
          <a:p>
            <a:pPr lvl="1" eaLnBrk="1" hangingPunct="1"/>
            <a:r>
              <a:rPr lang="en-IE" altLang="en-US" smtClean="0"/>
              <a:t>Since our representation is not perfect, we will have errors (at least by omission) and we may even introduce new artifacts which not present</a:t>
            </a:r>
          </a:p>
          <a:p>
            <a:pPr lvl="1" eaLnBrk="1" hangingPunct="1"/>
            <a:r>
              <a:rPr lang="en-US" altLang="en-US" smtClean="0"/>
              <a:t>All sufficiently broad-based reasoning will eventually reach conclusions that are incorrect; sound inference or better KR does not help</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2437E13-5A99-4C4A-B4D5-F25E220DBB09}" type="slidenum">
              <a:rPr lang="en-GB" altLang="en-US"/>
              <a:pPr/>
              <a:t>11</a:t>
            </a:fld>
            <a:r>
              <a:rPr lang="en-GB" altLang="en-US"/>
              <a:t>/46</a:t>
            </a:r>
          </a:p>
        </p:txBody>
      </p:sp>
      <p:sp>
        <p:nvSpPr>
          <p:cNvPr id="13315" name="Rectangle 8"/>
          <p:cNvSpPr>
            <a:spLocks noGrp="1" noChangeArrowheads="1"/>
          </p:cNvSpPr>
          <p:nvPr>
            <p:ph type="title"/>
          </p:nvPr>
        </p:nvSpPr>
        <p:spPr/>
        <p:txBody>
          <a:bodyPr/>
          <a:lstStyle/>
          <a:p>
            <a:pPr eaLnBrk="1" hangingPunct="1"/>
            <a:r>
              <a:rPr lang="en-US" altLang="en-US" smtClean="0"/>
              <a:t>Role I: A KR is a Surrogate</a:t>
            </a:r>
          </a:p>
        </p:txBody>
      </p:sp>
      <p:sp>
        <p:nvSpPr>
          <p:cNvPr id="13316" name="Rectangle 9"/>
          <p:cNvSpPr>
            <a:spLocks noGrp="1" noChangeArrowheads="1"/>
          </p:cNvSpPr>
          <p:nvPr>
            <p:ph type="body" idx="1"/>
          </p:nvPr>
        </p:nvSpPr>
        <p:spPr/>
        <p:txBody>
          <a:bodyPr/>
          <a:lstStyle/>
          <a:p>
            <a:pPr eaLnBrk="1" hangingPunct="1">
              <a:buFont typeface="Wingdings" panose="05000000000000000000" pitchFamily="2" charset="2"/>
              <a:buNone/>
            </a:pPr>
            <a:endParaRPr lang="en-US" altLang="en-US" smtClean="0"/>
          </a:p>
          <a:p>
            <a:pPr eaLnBrk="1" hangingPunct="1"/>
            <a:r>
              <a:rPr lang="en-US" altLang="en-US" smtClean="0"/>
              <a:t>The only complete accurate representation of an object is the object itself.</a:t>
            </a:r>
          </a:p>
          <a:p>
            <a:pPr eaLnBrk="1" hangingPunct="1"/>
            <a:endParaRPr lang="en-US" altLang="en-US" smtClean="0"/>
          </a:p>
          <a:p>
            <a:pPr eaLnBrk="1" hangingPunct="1"/>
            <a:r>
              <a:rPr lang="en-US" altLang="en-US" smtClean="0"/>
              <a:t>All other representations are inaccurate.</a:t>
            </a:r>
          </a:p>
          <a:p>
            <a:pPr eaLnBrk="1" hangingPunct="1"/>
            <a:endParaRPr lang="en-US"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B0AAA5A-A5BE-4605-AF18-B36631474E80}" type="slidenum">
              <a:rPr lang="en-GB" altLang="en-US"/>
              <a:pPr/>
              <a:t>12</a:t>
            </a:fld>
            <a:r>
              <a:rPr lang="en-GB" altLang="en-US"/>
              <a:t>/46</a:t>
            </a:r>
          </a:p>
        </p:txBody>
      </p:sp>
      <p:sp>
        <p:nvSpPr>
          <p:cNvPr id="14339" name="Rectangle 8"/>
          <p:cNvSpPr>
            <a:spLocks noGrp="1" noChangeArrowheads="1"/>
          </p:cNvSpPr>
          <p:nvPr>
            <p:ph type="title"/>
          </p:nvPr>
        </p:nvSpPr>
        <p:spPr/>
        <p:txBody>
          <a:bodyPr/>
          <a:lstStyle/>
          <a:p>
            <a:pPr eaLnBrk="1" hangingPunct="1"/>
            <a:r>
              <a:rPr lang="en-US" altLang="en-US" sz="3200" smtClean="0"/>
              <a:t>Role II: A KR is a set of</a:t>
            </a:r>
            <a:br>
              <a:rPr lang="en-US" altLang="en-US" sz="3200" smtClean="0"/>
            </a:br>
            <a:r>
              <a:rPr lang="en-US" altLang="en-US" sz="3200" smtClean="0"/>
              <a:t>Ontological Commitments</a:t>
            </a:r>
          </a:p>
        </p:txBody>
      </p:sp>
      <p:sp>
        <p:nvSpPr>
          <p:cNvPr id="14340" name="Rectangle 9"/>
          <p:cNvSpPr>
            <a:spLocks noGrp="1" noChangeArrowheads="1"/>
          </p:cNvSpPr>
          <p:nvPr>
            <p:ph type="body" idx="1"/>
          </p:nvPr>
        </p:nvSpPr>
        <p:spPr/>
        <p:txBody>
          <a:bodyPr/>
          <a:lstStyle/>
          <a:p>
            <a:pPr eaLnBrk="1" hangingPunct="1"/>
            <a:r>
              <a:rPr lang="en-US" altLang="en-US" smtClean="0"/>
              <a:t>All representations are approximations to reality and they are invariably imperfect. Therefore we need to focus on only some parts of the world, and ignore the others.</a:t>
            </a:r>
          </a:p>
          <a:p>
            <a:pPr eaLnBrk="1" hangingPunct="1"/>
            <a:endParaRPr lang="en-US" altLang="en-US" smtClean="0"/>
          </a:p>
          <a:p>
            <a:pPr eaLnBrk="1" hangingPunct="1"/>
            <a:r>
              <a:rPr lang="en-US" altLang="en-US" smtClean="0"/>
              <a:t>Ontological commitments determine what part of the world we need to look at, and how to view it.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EC634AA-052B-45A1-A23C-B1FDBA7E2F1F}" type="slidenum">
              <a:rPr lang="en-GB" altLang="en-US"/>
              <a:pPr/>
              <a:t>13</a:t>
            </a:fld>
            <a:r>
              <a:rPr lang="en-GB" altLang="en-US"/>
              <a:t>/46</a:t>
            </a:r>
          </a:p>
        </p:txBody>
      </p:sp>
      <p:sp>
        <p:nvSpPr>
          <p:cNvPr id="15363" name="Rectangle 6"/>
          <p:cNvSpPr>
            <a:spLocks noGrp="1" noChangeArrowheads="1"/>
          </p:cNvSpPr>
          <p:nvPr>
            <p:ph type="title"/>
          </p:nvPr>
        </p:nvSpPr>
        <p:spPr/>
        <p:txBody>
          <a:bodyPr/>
          <a:lstStyle/>
          <a:p>
            <a:pPr eaLnBrk="1" hangingPunct="1"/>
            <a:r>
              <a:rPr lang="en-US" altLang="en-US" sz="3200" smtClean="0"/>
              <a:t>Role II: A KR is a set of</a:t>
            </a:r>
            <a:br>
              <a:rPr lang="en-US" altLang="en-US" sz="3200" smtClean="0"/>
            </a:br>
            <a:r>
              <a:rPr lang="en-US" altLang="en-US" sz="3200" smtClean="0"/>
              <a:t>Ontological Commitments</a:t>
            </a:r>
          </a:p>
        </p:txBody>
      </p:sp>
      <p:sp>
        <p:nvSpPr>
          <p:cNvPr id="15364" name="Rectangle 7"/>
          <p:cNvSpPr>
            <a:spLocks noGrp="1" noChangeArrowheads="1"/>
          </p:cNvSpPr>
          <p:nvPr>
            <p:ph type="body" idx="1"/>
          </p:nvPr>
        </p:nvSpPr>
        <p:spPr/>
        <p:txBody>
          <a:bodyPr/>
          <a:lstStyle/>
          <a:p>
            <a:pPr eaLnBrk="1" hangingPunct="1">
              <a:lnSpc>
                <a:spcPct val="90000"/>
              </a:lnSpc>
            </a:pPr>
            <a:r>
              <a:rPr lang="en-IE" altLang="en-US" sz="2000" smtClean="0"/>
              <a:t>The ontological commitments are accumulated in layers:</a:t>
            </a:r>
          </a:p>
          <a:p>
            <a:pPr lvl="1" eaLnBrk="1" hangingPunct="1">
              <a:lnSpc>
                <a:spcPct val="90000"/>
              </a:lnSpc>
            </a:pPr>
            <a:r>
              <a:rPr lang="en-IE" altLang="en-US" sz="1800" b="1" smtClean="0"/>
              <a:t>First layer</a:t>
            </a:r>
            <a:r>
              <a:rPr lang="en-IE" altLang="en-US" sz="1800" smtClean="0"/>
              <a:t> – representation technologies.</a:t>
            </a:r>
          </a:p>
          <a:p>
            <a:pPr lvl="1" eaLnBrk="1" hangingPunct="1">
              <a:lnSpc>
                <a:spcPct val="90000"/>
              </a:lnSpc>
              <a:buFont typeface="Wingdings" panose="05000000000000000000" pitchFamily="2" charset="2"/>
              <a:buNone/>
            </a:pPr>
            <a:r>
              <a:rPr lang="en-IE" altLang="en-US" sz="1800" smtClean="0"/>
              <a:t>	For example: logic or semantic networks (entities and relations) vs. frames (prototypes)</a:t>
            </a:r>
          </a:p>
          <a:p>
            <a:pPr lvl="1" eaLnBrk="1" hangingPunct="1">
              <a:lnSpc>
                <a:spcPct val="90000"/>
              </a:lnSpc>
            </a:pPr>
            <a:endParaRPr lang="en-IE" altLang="en-US" sz="1800" smtClean="0"/>
          </a:p>
          <a:p>
            <a:pPr lvl="1" eaLnBrk="1" hangingPunct="1">
              <a:lnSpc>
                <a:spcPct val="90000"/>
              </a:lnSpc>
            </a:pPr>
            <a:r>
              <a:rPr lang="en-IE" altLang="en-US" sz="1800" b="1" smtClean="0"/>
              <a:t>Second layer</a:t>
            </a:r>
            <a:r>
              <a:rPr lang="en-IE" altLang="en-US" sz="1800" smtClean="0"/>
              <a:t> – how will we model the world.</a:t>
            </a:r>
          </a:p>
          <a:p>
            <a:pPr lvl="1" eaLnBrk="1" hangingPunct="1">
              <a:lnSpc>
                <a:spcPct val="90000"/>
              </a:lnSpc>
              <a:buFont typeface="Wingdings" panose="05000000000000000000" pitchFamily="2" charset="2"/>
              <a:buNone/>
            </a:pPr>
            <a:r>
              <a:rPr lang="en-IE" altLang="en-US" sz="1800" smtClean="0"/>
              <a:t>	Example from a frame-based system:</a:t>
            </a:r>
          </a:p>
          <a:p>
            <a:pPr lvl="2" eaLnBrk="1" hangingPunct="1">
              <a:lnSpc>
                <a:spcPct val="90000"/>
              </a:lnSpc>
              <a:buFont typeface="Wingdings" panose="05000000000000000000" pitchFamily="2" charset="2"/>
              <a:buNone/>
            </a:pPr>
            <a:r>
              <a:rPr lang="en-IE" altLang="en-US" sz="1600" smtClean="0"/>
              <a:t>	“The KB underlying INTERNIST system is composed of two basic types of elements: disease entities and manifestations […] It also contains a hierarchy of disease categories organised primarily around the concept of organ systems having at the top level such categories as ’liver disease’, ’kidney disease’, etc”</a:t>
            </a:r>
          </a:p>
          <a:p>
            <a:pPr lvl="2" eaLnBrk="1" hangingPunct="1">
              <a:lnSpc>
                <a:spcPct val="90000"/>
              </a:lnSpc>
              <a:buFont typeface="Wingdings" panose="05000000000000000000" pitchFamily="2" charset="2"/>
              <a:buNone/>
            </a:pPr>
            <a:r>
              <a:rPr lang="en-IE" altLang="en-US" sz="1600" smtClean="0"/>
              <a:t>	Commits to model prototypical diseases which will be organised in a taxonomy by organ failure</a:t>
            </a:r>
          </a:p>
          <a:p>
            <a:pPr lvl="2" eaLnBrk="1" hangingPunct="1">
              <a:lnSpc>
                <a:spcPct val="90000"/>
              </a:lnSpc>
            </a:pPr>
            <a:endParaRPr lang="en-IE" altLang="en-US" sz="1600" smtClean="0"/>
          </a:p>
          <a:p>
            <a:pPr lvl="1" eaLnBrk="1" hangingPunct="1">
              <a:lnSpc>
                <a:spcPct val="90000"/>
              </a:lnSpc>
            </a:pPr>
            <a:r>
              <a:rPr lang="en-IE" altLang="en-US" sz="1800" b="1" smtClean="0"/>
              <a:t>Third layer (conceptual)</a:t>
            </a:r>
            <a:r>
              <a:rPr lang="en-IE" altLang="en-US" sz="1800" smtClean="0"/>
              <a:t> – which objects will be modelled.</a:t>
            </a:r>
          </a:p>
          <a:p>
            <a:pPr lvl="1" eaLnBrk="1" hangingPunct="1">
              <a:lnSpc>
                <a:spcPct val="90000"/>
              </a:lnSpc>
              <a:buFont typeface="Wingdings" panose="05000000000000000000" pitchFamily="2" charset="2"/>
              <a:buNone/>
            </a:pPr>
            <a:r>
              <a:rPr lang="en-IE" altLang="en-US" sz="1800" smtClean="0"/>
              <a:t>	What is considered a disease (abnormal state requiring cure),  e.g. alcoholism, chronic fatigue syndrome?</a:t>
            </a:r>
            <a:endParaRPr lang="en-US" altLang="en-US" sz="18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700F154-37D4-4603-99F4-5717473E877A}" type="slidenum">
              <a:rPr lang="en-GB" altLang="en-US"/>
              <a:pPr/>
              <a:t>14</a:t>
            </a:fld>
            <a:r>
              <a:rPr lang="en-GB" altLang="en-US"/>
              <a:t>/46</a:t>
            </a:r>
          </a:p>
        </p:txBody>
      </p:sp>
      <p:sp>
        <p:nvSpPr>
          <p:cNvPr id="16387" name="Rectangle 6"/>
          <p:cNvSpPr>
            <a:spLocks noGrp="1" noChangeArrowheads="1"/>
          </p:cNvSpPr>
          <p:nvPr>
            <p:ph type="title"/>
          </p:nvPr>
        </p:nvSpPr>
        <p:spPr/>
        <p:txBody>
          <a:bodyPr/>
          <a:lstStyle/>
          <a:p>
            <a:pPr eaLnBrk="1" hangingPunct="1"/>
            <a:r>
              <a:rPr lang="en-US" altLang="en-US" sz="3200" smtClean="0"/>
              <a:t>Role III : A KR is a Fragmentary</a:t>
            </a:r>
            <a:br>
              <a:rPr lang="en-US" altLang="en-US" sz="3200" smtClean="0"/>
            </a:br>
            <a:r>
              <a:rPr lang="en-US" altLang="en-US" sz="3200" smtClean="0"/>
              <a:t>Theory of Intelligent Reasoning</a:t>
            </a:r>
          </a:p>
        </p:txBody>
      </p:sp>
      <p:sp>
        <p:nvSpPr>
          <p:cNvPr id="16388" name="Rectangle 7"/>
          <p:cNvSpPr>
            <a:spLocks noGrp="1" noChangeArrowheads="1"/>
          </p:cNvSpPr>
          <p:nvPr>
            <p:ph type="body" idx="1"/>
          </p:nvPr>
        </p:nvSpPr>
        <p:spPr/>
        <p:txBody>
          <a:bodyPr/>
          <a:lstStyle/>
          <a:p>
            <a:pPr eaLnBrk="1" hangingPunct="1"/>
            <a:r>
              <a:rPr lang="en-US" altLang="en-US" smtClean="0"/>
              <a:t>Intelligent reasoning</a:t>
            </a:r>
          </a:p>
          <a:p>
            <a:pPr lvl="1" eaLnBrk="1" hangingPunct="1"/>
            <a:r>
              <a:rPr lang="en-US" altLang="en-US" smtClean="0"/>
              <a:t>“What is intelligent reasoning?”</a:t>
            </a:r>
          </a:p>
          <a:p>
            <a:pPr lvl="1" eaLnBrk="1" hangingPunct="1"/>
            <a:r>
              <a:rPr lang="en-US" altLang="en-US" smtClean="0"/>
              <a:t>The views of intelligence normally come from fields outside of AI: mathematics, psychology, biology, statistics and economics.</a:t>
            </a:r>
            <a:endParaRPr lang="en-IE" altLang="en-US" smtClean="0"/>
          </a:p>
          <a:p>
            <a:pPr eaLnBrk="1" hangingPunct="1"/>
            <a:r>
              <a:rPr lang="en-US" altLang="en-US" smtClean="0"/>
              <a:t>Fragmentary</a:t>
            </a:r>
          </a:p>
          <a:p>
            <a:pPr lvl="1" eaLnBrk="1" hangingPunct="1"/>
            <a:r>
              <a:rPr lang="en-US" altLang="en-US" smtClean="0"/>
              <a:t>the representation typically incorporates only part of the insight or belief that motivated it</a:t>
            </a:r>
          </a:p>
          <a:p>
            <a:pPr lvl="1" eaLnBrk="1" hangingPunct="1"/>
            <a:r>
              <a:rPr lang="en-US" altLang="en-US" smtClean="0"/>
              <a:t>that insight or belief is in turn only a part of the complex and multi-faceted phenomenon of intelligent reasoning</a:t>
            </a:r>
          </a:p>
          <a:p>
            <a:pPr eaLnBrk="1" hangingPunct="1"/>
            <a:r>
              <a:rPr lang="en-US" altLang="en-US" smtClean="0"/>
              <a:t>There are three components: </a:t>
            </a:r>
          </a:p>
          <a:p>
            <a:pPr lvl="1" eaLnBrk="1" hangingPunct="1"/>
            <a:r>
              <a:rPr lang="en-US" altLang="en-US" smtClean="0"/>
              <a:t>What does it mean to reason intelligently?</a:t>
            </a:r>
          </a:p>
          <a:p>
            <a:pPr lvl="1" eaLnBrk="1" hangingPunct="1"/>
            <a:r>
              <a:rPr lang="en-US" altLang="en-US" smtClean="0"/>
              <a:t>What can we infer from what we know?</a:t>
            </a:r>
          </a:p>
          <a:p>
            <a:pPr lvl="1" eaLnBrk="1" hangingPunct="1"/>
            <a:r>
              <a:rPr lang="en-US" altLang="en-US" smtClean="0"/>
              <a:t>What ought we to infer from what we know?</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6E7A2B7-01BA-4379-8AB8-4445C1D9924D}" type="slidenum">
              <a:rPr lang="en-GB" altLang="en-US"/>
              <a:pPr/>
              <a:t>15</a:t>
            </a:fld>
            <a:r>
              <a:rPr lang="en-GB" altLang="en-US"/>
              <a:t>/46</a:t>
            </a:r>
          </a:p>
        </p:txBody>
      </p:sp>
      <p:sp>
        <p:nvSpPr>
          <p:cNvPr id="17411" name="Rectangle 6"/>
          <p:cNvSpPr>
            <a:spLocks noGrp="1" noChangeArrowheads="1"/>
          </p:cNvSpPr>
          <p:nvPr>
            <p:ph type="title"/>
          </p:nvPr>
        </p:nvSpPr>
        <p:spPr/>
        <p:txBody>
          <a:bodyPr/>
          <a:lstStyle/>
          <a:p>
            <a:pPr eaLnBrk="1" hangingPunct="1"/>
            <a:r>
              <a:rPr lang="en-US" altLang="en-US" sz="3200" smtClean="0"/>
              <a:t>Role IV: A KR is a medium for</a:t>
            </a:r>
            <a:br>
              <a:rPr lang="en-US" altLang="en-US" sz="3200" smtClean="0"/>
            </a:br>
            <a:r>
              <a:rPr lang="en-US" altLang="en-US" sz="3200" smtClean="0"/>
              <a:t>efficient computation</a:t>
            </a:r>
          </a:p>
        </p:txBody>
      </p:sp>
      <p:sp>
        <p:nvSpPr>
          <p:cNvPr id="17412" name="Rectangle 7"/>
          <p:cNvSpPr>
            <a:spLocks noGrp="1" noChangeArrowheads="1"/>
          </p:cNvSpPr>
          <p:nvPr>
            <p:ph type="body" idx="1"/>
          </p:nvPr>
        </p:nvSpPr>
        <p:spPr/>
        <p:txBody>
          <a:bodyPr/>
          <a:lstStyle/>
          <a:p>
            <a:pPr eaLnBrk="1" hangingPunct="1"/>
            <a:r>
              <a:rPr lang="en-US" altLang="en-US" smtClean="0"/>
              <a:t>The knowledge representation should make recommended inferences efficient.</a:t>
            </a:r>
          </a:p>
          <a:p>
            <a:pPr eaLnBrk="1" hangingPunct="1"/>
            <a:r>
              <a:rPr lang="en-US" altLang="en-US" smtClean="0"/>
              <a:t>The information should be organized in such a way to facilitate making those inferences.</a:t>
            </a:r>
          </a:p>
          <a:p>
            <a:pPr eaLnBrk="1" hangingPunct="1"/>
            <a:endParaRPr lang="en-US" altLang="en-US" smtClean="0"/>
          </a:p>
          <a:p>
            <a:pPr eaLnBrk="1" hangingPunct="1"/>
            <a:r>
              <a:rPr lang="en-US" altLang="en-US" smtClean="0"/>
              <a:t>Usually a trade-off between </a:t>
            </a:r>
          </a:p>
          <a:p>
            <a:pPr lvl="1" eaLnBrk="1" hangingPunct="1"/>
            <a:r>
              <a:rPr lang="en-US" altLang="en-US" smtClean="0"/>
              <a:t>the power of expression (how much can be expressed and reasoned about in a language) and </a:t>
            </a:r>
          </a:p>
          <a:p>
            <a:pPr lvl="1" eaLnBrk="1" hangingPunct="1"/>
            <a:r>
              <a:rPr lang="en-US" altLang="en-US" smtClean="0"/>
              <a:t>how computationally efficient the language is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322EB17-E6E2-456A-A00E-48A3CFBCDE12}" type="slidenum">
              <a:rPr lang="en-GB" altLang="en-US"/>
              <a:pPr/>
              <a:t>16</a:t>
            </a:fld>
            <a:r>
              <a:rPr lang="en-GB" altLang="en-US"/>
              <a:t>/46</a:t>
            </a:r>
          </a:p>
        </p:txBody>
      </p:sp>
      <p:sp>
        <p:nvSpPr>
          <p:cNvPr id="18435" name="Rectangle 6"/>
          <p:cNvSpPr>
            <a:spLocks noGrp="1" noChangeArrowheads="1"/>
          </p:cNvSpPr>
          <p:nvPr>
            <p:ph type="title"/>
          </p:nvPr>
        </p:nvSpPr>
        <p:spPr/>
        <p:txBody>
          <a:bodyPr/>
          <a:lstStyle/>
          <a:p>
            <a:pPr eaLnBrk="1" hangingPunct="1"/>
            <a:r>
              <a:rPr lang="en-US" altLang="en-US" sz="3200" smtClean="0"/>
              <a:t>Role V: A KR is a medium of</a:t>
            </a:r>
            <a:br>
              <a:rPr lang="en-US" altLang="en-US" sz="3200" smtClean="0"/>
            </a:br>
            <a:r>
              <a:rPr lang="en-US" altLang="en-US" sz="3200" smtClean="0"/>
              <a:t>human expression</a:t>
            </a:r>
          </a:p>
        </p:txBody>
      </p:sp>
      <p:sp>
        <p:nvSpPr>
          <p:cNvPr id="18436" name="Rectangle 7"/>
          <p:cNvSpPr>
            <a:spLocks noGrp="1" noChangeArrowheads="1"/>
          </p:cNvSpPr>
          <p:nvPr>
            <p:ph type="body" idx="1"/>
          </p:nvPr>
        </p:nvSpPr>
        <p:spPr/>
        <p:txBody>
          <a:bodyPr/>
          <a:lstStyle/>
          <a:p>
            <a:pPr eaLnBrk="1" hangingPunct="1"/>
            <a:r>
              <a:rPr lang="en-US" altLang="en-US" smtClean="0"/>
              <a:t>A representation is a language in which we communicate</a:t>
            </a:r>
          </a:p>
          <a:p>
            <a:pPr lvl="1" eaLnBrk="1" hangingPunct="1"/>
            <a:r>
              <a:rPr lang="en-US" altLang="en-US" smtClean="0"/>
              <a:t>How well does the representation function as a medium of expression?</a:t>
            </a:r>
          </a:p>
          <a:p>
            <a:pPr lvl="1" eaLnBrk="1" hangingPunct="1"/>
            <a:r>
              <a:rPr lang="en-US" altLang="en-US" smtClean="0"/>
              <a:t>How general is it?</a:t>
            </a:r>
          </a:p>
          <a:p>
            <a:pPr lvl="1" eaLnBrk="1" hangingPunct="1"/>
            <a:r>
              <a:rPr lang="en-US" altLang="en-US" smtClean="0"/>
              <a:t>How precise?</a:t>
            </a:r>
          </a:p>
          <a:p>
            <a:pPr lvl="1" eaLnBrk="1" hangingPunct="1"/>
            <a:r>
              <a:rPr lang="en-US" altLang="en-US" smtClean="0"/>
              <a:t>Does it provide expressive adequacy?</a:t>
            </a:r>
          </a:p>
          <a:p>
            <a:pPr lvl="2" eaLnBrk="1" hangingPunct="1"/>
            <a:endParaRPr lang="en-US" altLang="en-US" smtClean="0"/>
          </a:p>
          <a:p>
            <a:pPr eaLnBrk="1" hangingPunct="1"/>
            <a:r>
              <a:rPr lang="en-US" altLang="en-US" smtClean="0"/>
              <a:t>How well does it function as a medium of communication?</a:t>
            </a:r>
          </a:p>
          <a:p>
            <a:pPr lvl="1" eaLnBrk="1" hangingPunct="1"/>
            <a:r>
              <a:rPr lang="en-US" altLang="en-US" smtClean="0"/>
              <a:t>How easy is it for us to ‘talk’ or think in that language?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F8AEEA1-BB04-44CA-A5FC-7E8C3B073101}" type="slidenum">
              <a:rPr lang="en-GB" altLang="en-US"/>
              <a:pPr/>
              <a:t>17</a:t>
            </a:fld>
            <a:r>
              <a:rPr lang="en-GB" altLang="en-US"/>
              <a:t>/46</a:t>
            </a:r>
          </a:p>
        </p:txBody>
      </p:sp>
      <p:sp>
        <p:nvSpPr>
          <p:cNvPr id="19459" name="Rectangle 4"/>
          <p:cNvSpPr>
            <a:spLocks noGrp="1" noChangeArrowheads="1"/>
          </p:cNvSpPr>
          <p:nvPr>
            <p:ph type="title"/>
          </p:nvPr>
        </p:nvSpPr>
        <p:spPr/>
        <p:txBody>
          <a:bodyPr/>
          <a:lstStyle/>
          <a:p>
            <a:pPr eaLnBrk="1" hangingPunct="1"/>
            <a:r>
              <a:rPr lang="en-US" altLang="en-US" smtClean="0"/>
              <a:t>Consequences of this KR</a:t>
            </a:r>
          </a:p>
        </p:txBody>
      </p:sp>
      <p:sp>
        <p:nvSpPr>
          <p:cNvPr id="19460" name="Rectangle 5"/>
          <p:cNvSpPr>
            <a:spLocks noGrp="1" noChangeArrowheads="1"/>
          </p:cNvSpPr>
          <p:nvPr>
            <p:ph type="body" idx="1"/>
          </p:nvPr>
        </p:nvSpPr>
        <p:spPr/>
        <p:txBody>
          <a:bodyPr/>
          <a:lstStyle/>
          <a:p>
            <a:pPr eaLnBrk="1" hangingPunct="1"/>
            <a:r>
              <a:rPr lang="en-US" altLang="en-US" smtClean="0"/>
              <a:t>The spirit should be indulged, not overcome</a:t>
            </a:r>
          </a:p>
          <a:p>
            <a:pPr lvl="1" eaLnBrk="1" hangingPunct="1"/>
            <a:r>
              <a:rPr lang="en-US" altLang="en-US" smtClean="0"/>
              <a:t>KRs should be used only in ways that they are intended to be used, that is the source of their power.</a:t>
            </a:r>
          </a:p>
          <a:p>
            <a:pPr eaLnBrk="1" hangingPunct="1"/>
            <a:r>
              <a:rPr lang="en-US" altLang="en-US" smtClean="0"/>
              <a:t>Representation and reasoning are intertwined</a:t>
            </a:r>
          </a:p>
          <a:p>
            <a:pPr lvl="1" eaLnBrk="1" hangingPunct="1"/>
            <a:r>
              <a:rPr lang="en-US" altLang="en-US" smtClean="0"/>
              <a:t>i.e. a recommended method of inference is needed to make sense of a set of facts.</a:t>
            </a:r>
          </a:p>
          <a:p>
            <a:pPr eaLnBrk="1" hangingPunct="1"/>
            <a:r>
              <a:rPr lang="en-US" altLang="en-US" smtClean="0"/>
              <a:t>Some researchers claim equivalence between KRs, i.e. “frames are just a new syntax for first-order logic”. However, such claims ignore the important ontological commitments and computational properties of a representation.</a:t>
            </a:r>
          </a:p>
          <a:p>
            <a:pPr eaLnBrk="1" hangingPunct="1"/>
            <a:r>
              <a:rPr lang="en-US" altLang="en-US" smtClean="0"/>
              <a:t>All five roles of a KR matter</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8C601B4-DF9F-48EC-B1A0-E29F5C5E0A73}" type="slidenum">
              <a:rPr lang="en-GB" altLang="en-US"/>
              <a:pPr/>
              <a:t>18</a:t>
            </a:fld>
            <a:r>
              <a:rPr lang="en-GB" altLang="en-US"/>
              <a:t>/46</a:t>
            </a:r>
          </a:p>
        </p:txBody>
      </p:sp>
      <p:sp>
        <p:nvSpPr>
          <p:cNvPr id="20483" name="Rectangle 4"/>
          <p:cNvSpPr>
            <a:spLocks noGrp="1" noChangeArrowheads="1"/>
          </p:cNvSpPr>
          <p:nvPr>
            <p:ph type="title"/>
          </p:nvPr>
        </p:nvSpPr>
        <p:spPr/>
        <p:txBody>
          <a:bodyPr/>
          <a:lstStyle/>
          <a:p>
            <a:pPr eaLnBrk="1" hangingPunct="1"/>
            <a:r>
              <a:rPr lang="en-IE" altLang="en-US" smtClean="0"/>
              <a:t>Requirements for KR languages</a:t>
            </a:r>
            <a:endParaRPr lang="en-US" altLang="en-US" smtClean="0"/>
          </a:p>
        </p:txBody>
      </p:sp>
      <p:sp>
        <p:nvSpPr>
          <p:cNvPr id="20484" name="Rectangle 5"/>
          <p:cNvSpPr>
            <a:spLocks noGrp="1" noChangeArrowheads="1"/>
          </p:cNvSpPr>
          <p:nvPr>
            <p:ph type="body" idx="1"/>
          </p:nvPr>
        </p:nvSpPr>
        <p:spPr/>
        <p:txBody>
          <a:bodyPr/>
          <a:lstStyle/>
          <a:p>
            <a:pPr eaLnBrk="1" hangingPunct="1"/>
            <a:r>
              <a:rPr lang="en-IE" altLang="en-US" smtClean="0"/>
              <a:t>Representation adequacy</a:t>
            </a:r>
          </a:p>
          <a:p>
            <a:pPr lvl="1" eaLnBrk="1" hangingPunct="1"/>
            <a:r>
              <a:rPr lang="en-IE" altLang="en-US" smtClean="0"/>
              <a:t>should to allow for representing all the required knowledge</a:t>
            </a:r>
          </a:p>
          <a:p>
            <a:pPr eaLnBrk="1" hangingPunct="1"/>
            <a:r>
              <a:rPr lang="en-IE" altLang="en-US" smtClean="0"/>
              <a:t>Inferential adequacy</a:t>
            </a:r>
          </a:p>
          <a:p>
            <a:pPr lvl="1" eaLnBrk="1" hangingPunct="1"/>
            <a:r>
              <a:rPr lang="en-IE" altLang="en-US" smtClean="0"/>
              <a:t>should allow inferring new knowledge</a:t>
            </a:r>
          </a:p>
          <a:p>
            <a:pPr eaLnBrk="1" hangingPunct="1"/>
            <a:r>
              <a:rPr lang="en-IE" altLang="en-US" smtClean="0"/>
              <a:t>Inferential efficiency	</a:t>
            </a:r>
          </a:p>
          <a:p>
            <a:pPr lvl="1" eaLnBrk="1" hangingPunct="1"/>
            <a:r>
              <a:rPr lang="en-IE" altLang="en-US" smtClean="0"/>
              <a:t>inferences should be efficient</a:t>
            </a:r>
          </a:p>
          <a:p>
            <a:pPr eaLnBrk="1" hangingPunct="1"/>
            <a:r>
              <a:rPr lang="en-IE" altLang="en-US" smtClean="0"/>
              <a:t>Clear syntax and semantics</a:t>
            </a:r>
          </a:p>
          <a:p>
            <a:pPr lvl="1" eaLnBrk="1" hangingPunct="1"/>
            <a:r>
              <a:rPr lang="en-IE" altLang="en-US" smtClean="0"/>
              <a:t>unambiguous and well-defined syntax and semantics</a:t>
            </a:r>
          </a:p>
          <a:p>
            <a:pPr eaLnBrk="1" hangingPunct="1"/>
            <a:r>
              <a:rPr lang="en-IE" altLang="en-US" smtClean="0"/>
              <a:t>Naturalness</a:t>
            </a:r>
          </a:p>
          <a:p>
            <a:pPr lvl="1" eaLnBrk="1" hangingPunct="1"/>
            <a:r>
              <a:rPr lang="en-IE" altLang="en-US" smtClean="0"/>
              <a:t>easy to read and use</a:t>
            </a:r>
            <a:endParaRPr lang="en-US"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D9644C6-7C0D-4EDB-AC22-64E8D4861D64}" type="slidenum">
              <a:rPr lang="en-GB" altLang="en-US"/>
              <a:pPr/>
              <a:t>19</a:t>
            </a:fld>
            <a:r>
              <a:rPr lang="en-GB" altLang="en-US"/>
              <a:t>/46</a:t>
            </a:r>
          </a:p>
        </p:txBody>
      </p:sp>
      <p:sp>
        <p:nvSpPr>
          <p:cNvPr id="21507" name="Rectangle 4"/>
          <p:cNvSpPr>
            <a:spLocks noGrp="1" noChangeArrowheads="1"/>
          </p:cNvSpPr>
          <p:nvPr>
            <p:ph type="title"/>
          </p:nvPr>
        </p:nvSpPr>
        <p:spPr/>
        <p:txBody>
          <a:bodyPr/>
          <a:lstStyle/>
          <a:p>
            <a:pPr eaLnBrk="1" hangingPunct="1"/>
            <a:r>
              <a:rPr lang="en-IE" altLang="en-US" sz="3200" smtClean="0"/>
              <a:t>Knowledge representation formalisms</a:t>
            </a:r>
            <a:endParaRPr lang="en-US" altLang="en-US" sz="3200" smtClean="0"/>
          </a:p>
        </p:txBody>
      </p:sp>
      <p:sp>
        <p:nvSpPr>
          <p:cNvPr id="21508" name="Rectangle 5"/>
          <p:cNvSpPr>
            <a:spLocks noGrp="1" noChangeArrowheads="1"/>
          </p:cNvSpPr>
          <p:nvPr>
            <p:ph type="body" idx="1"/>
          </p:nvPr>
        </p:nvSpPr>
        <p:spPr/>
        <p:txBody>
          <a:bodyPr/>
          <a:lstStyle/>
          <a:p>
            <a:pPr eaLnBrk="1" hangingPunct="1"/>
            <a:r>
              <a:rPr lang="en-US" altLang="en-US" smtClean="0"/>
              <a:t>Production systems, expert systems</a:t>
            </a:r>
            <a:endParaRPr lang="en-IE" altLang="en-US" smtClean="0"/>
          </a:p>
          <a:p>
            <a:pPr eaLnBrk="1" hangingPunct="1"/>
            <a:r>
              <a:rPr lang="en-US" altLang="en-US" smtClean="0"/>
              <a:t>Semantic networks</a:t>
            </a:r>
            <a:endParaRPr lang="en-IE" altLang="en-US" smtClean="0"/>
          </a:p>
          <a:p>
            <a:pPr eaLnBrk="1" hangingPunct="1"/>
            <a:r>
              <a:rPr lang="en-US" altLang="en-US" smtClean="0"/>
              <a:t>Frames</a:t>
            </a:r>
            <a:endParaRPr lang="en-IE" altLang="en-US" smtClean="0"/>
          </a:p>
          <a:p>
            <a:pPr eaLnBrk="1" hangingPunct="1"/>
            <a:r>
              <a:rPr lang="en-GB" altLang="en-US" smtClean="0"/>
              <a:t>Case-based reasoning</a:t>
            </a:r>
            <a:endParaRPr lang="en-IE" altLang="en-US" smtClean="0"/>
          </a:p>
          <a:p>
            <a:pPr eaLnBrk="1" hangingPunct="1"/>
            <a:r>
              <a:rPr lang="en-US" altLang="en-US" smtClean="0"/>
              <a:t>Biologically inspired approaches</a:t>
            </a:r>
          </a:p>
          <a:p>
            <a:pPr lvl="1" eaLnBrk="1" hangingPunct="1"/>
            <a:r>
              <a:rPr lang="en-US" altLang="en-US" smtClean="0"/>
              <a:t>neural networks</a:t>
            </a:r>
          </a:p>
          <a:p>
            <a:pPr lvl="1" eaLnBrk="1" hangingPunct="1"/>
            <a:r>
              <a:rPr lang="en-US" altLang="en-US" smtClean="0"/>
              <a:t>genetic algorithms</a:t>
            </a:r>
          </a:p>
          <a:p>
            <a:pPr eaLnBrk="1" hangingPunct="1"/>
            <a:endParaRPr lang="en-US"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FCA5CE7-BA2C-4E2D-85E5-12CA8EF8D13B}" type="slidenum">
              <a:rPr lang="en-GB" altLang="en-US"/>
              <a:pPr/>
              <a:t>2</a:t>
            </a:fld>
            <a:r>
              <a:rPr lang="en-GB" altLang="en-US"/>
              <a:t>/46</a:t>
            </a:r>
          </a:p>
        </p:txBody>
      </p:sp>
      <p:sp>
        <p:nvSpPr>
          <p:cNvPr id="4099" name="Rectangle 2"/>
          <p:cNvSpPr>
            <a:spLocks noGrp="1" noChangeArrowheads="1"/>
          </p:cNvSpPr>
          <p:nvPr>
            <p:ph type="title"/>
          </p:nvPr>
        </p:nvSpPr>
        <p:spPr/>
        <p:txBody>
          <a:bodyPr/>
          <a:lstStyle/>
          <a:p>
            <a:pPr eaLnBrk="1" hangingPunct="1"/>
            <a:r>
              <a:rPr lang="en-IE" altLang="en-US" smtClean="0"/>
              <a:t>Lecture overview</a:t>
            </a:r>
            <a:endParaRPr lang="en-GB" altLang="en-US" smtClean="0"/>
          </a:p>
        </p:txBody>
      </p:sp>
      <p:sp>
        <p:nvSpPr>
          <p:cNvPr id="4100" name="Rectangle 3"/>
          <p:cNvSpPr>
            <a:spLocks noGrp="1" noChangeArrowheads="1"/>
          </p:cNvSpPr>
          <p:nvPr>
            <p:ph type="body" idx="1"/>
          </p:nvPr>
        </p:nvSpPr>
        <p:spPr/>
        <p:txBody>
          <a:bodyPr/>
          <a:lstStyle/>
          <a:p>
            <a:pPr eaLnBrk="1" hangingPunct="1"/>
            <a:r>
              <a:rPr lang="en-IE" altLang="en-US" smtClean="0"/>
              <a:t>Knowledge representation</a:t>
            </a:r>
          </a:p>
          <a:p>
            <a:pPr eaLnBrk="1" hangingPunct="1"/>
            <a:r>
              <a:rPr lang="en-IE" altLang="en-US" smtClean="0"/>
              <a:t>Roles and requirements of a knowledge representation</a:t>
            </a:r>
          </a:p>
          <a:p>
            <a:pPr eaLnBrk="1" hangingPunct="1"/>
            <a:r>
              <a:rPr lang="en-IE" altLang="en-US" smtClean="0"/>
              <a:t>Semantic networks</a:t>
            </a:r>
          </a:p>
          <a:p>
            <a:pPr eaLnBrk="1" hangingPunct="1"/>
            <a:r>
              <a:rPr lang="en-IE" altLang="en-US" smtClean="0"/>
              <a:t>Frames</a:t>
            </a:r>
          </a:p>
          <a:p>
            <a:pPr eaLnBrk="1" hangingPunct="1"/>
            <a:r>
              <a:rPr lang="en-IE" altLang="en-US" smtClean="0"/>
              <a:t>Inference</a:t>
            </a:r>
          </a:p>
          <a:p>
            <a:pPr eaLnBrk="1" hangingPunct="1">
              <a:buFont typeface="Wingdings" panose="05000000000000000000" pitchFamily="2" charset="2"/>
              <a:buNone/>
            </a:pPr>
            <a:endParaRPr lang="en-GB"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67C4D76-BB77-4AC5-ABD7-F3E3ABA145C2}" type="slidenum">
              <a:rPr lang="en-GB" altLang="en-US"/>
              <a:pPr/>
              <a:t>20</a:t>
            </a:fld>
            <a:r>
              <a:rPr lang="en-GB" altLang="en-US"/>
              <a:t>/46</a:t>
            </a:r>
          </a:p>
        </p:txBody>
      </p:sp>
      <p:sp>
        <p:nvSpPr>
          <p:cNvPr id="22531" name="Rectangle 4"/>
          <p:cNvSpPr>
            <a:spLocks noGrp="1" noChangeArrowheads="1"/>
          </p:cNvSpPr>
          <p:nvPr>
            <p:ph type="title"/>
          </p:nvPr>
        </p:nvSpPr>
        <p:spPr/>
        <p:txBody>
          <a:bodyPr/>
          <a:lstStyle/>
          <a:p>
            <a:pPr eaLnBrk="1" hangingPunct="1"/>
            <a:r>
              <a:rPr lang="en-IE" altLang="en-US" smtClean="0"/>
              <a:t>Semantic networks - history</a:t>
            </a:r>
            <a:endParaRPr lang="en-US" altLang="en-US" smtClean="0"/>
          </a:p>
        </p:txBody>
      </p:sp>
      <p:sp>
        <p:nvSpPr>
          <p:cNvPr id="22532" name="Rectangle 5"/>
          <p:cNvSpPr>
            <a:spLocks noGrp="1" noChangeArrowheads="1"/>
          </p:cNvSpPr>
          <p:nvPr>
            <p:ph type="body" idx="1"/>
          </p:nvPr>
        </p:nvSpPr>
        <p:spPr/>
        <p:txBody>
          <a:bodyPr/>
          <a:lstStyle/>
          <a:p>
            <a:pPr eaLnBrk="1" hangingPunct="1"/>
            <a:r>
              <a:rPr lang="en-IE" altLang="en-US" smtClean="0"/>
              <a:t>Network notations are almost as old as logic</a:t>
            </a:r>
          </a:p>
          <a:p>
            <a:pPr lvl="1" eaLnBrk="1" hangingPunct="1"/>
            <a:r>
              <a:rPr lang="en-IE" altLang="en-US" smtClean="0"/>
              <a:t>Porphyry (3rd century AD) –  tree-based hierarchies to describe Aristotle’s categories</a:t>
            </a:r>
          </a:p>
          <a:p>
            <a:pPr lvl="1" eaLnBrk="1" hangingPunct="1"/>
            <a:r>
              <a:rPr lang="en-US" altLang="en-US" smtClean="0"/>
              <a:t>Frege (1879) - concept writing, a tree notation for the first complete version of first-order logic   </a:t>
            </a:r>
          </a:p>
          <a:p>
            <a:pPr lvl="1" eaLnBrk="1" hangingPunct="1"/>
            <a:r>
              <a:rPr lang="en-IE" altLang="en-US" smtClean="0"/>
              <a:t>Charles Peirce (</a:t>
            </a:r>
            <a:r>
              <a:rPr lang="en-US" altLang="en-US" smtClean="0"/>
              <a:t>1897) – existential graphs</a:t>
            </a:r>
          </a:p>
          <a:p>
            <a:pPr lvl="1" eaLnBrk="1" hangingPunct="1"/>
            <a:endParaRPr lang="en-IE" altLang="en-US" smtClean="0"/>
          </a:p>
          <a:p>
            <a:pPr eaLnBrk="1" hangingPunct="1"/>
            <a:r>
              <a:rPr lang="en-IE" altLang="en-US" smtClean="0"/>
              <a:t>First implementation of semantic networks</a:t>
            </a:r>
          </a:p>
          <a:p>
            <a:pPr lvl="1" eaLnBrk="1" hangingPunct="1"/>
            <a:r>
              <a:rPr lang="en-IE" altLang="en-US" smtClean="0"/>
              <a:t>Masterman (1961) – defines 100 concept types which are used to define 15,000 concepts organised in a lattice</a:t>
            </a:r>
          </a:p>
          <a:p>
            <a:pPr lvl="1" eaLnBrk="1" hangingPunct="1"/>
            <a:r>
              <a:rPr lang="en-IE" altLang="en-US" smtClean="0"/>
              <a:t>Quillian (1967) – word concepts, defines English words in terms of other words </a:t>
            </a:r>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C2D6319-CCEA-45AC-AF32-590F63AAB084}" type="slidenum">
              <a:rPr lang="en-GB" altLang="en-US"/>
              <a:pPr/>
              <a:t>21</a:t>
            </a:fld>
            <a:r>
              <a:rPr lang="en-GB" altLang="en-US"/>
              <a:t>/46</a:t>
            </a:r>
          </a:p>
        </p:txBody>
      </p:sp>
      <p:sp>
        <p:nvSpPr>
          <p:cNvPr id="23555" name="Rectangle 4"/>
          <p:cNvSpPr>
            <a:spLocks noGrp="1" noChangeArrowheads="1"/>
          </p:cNvSpPr>
          <p:nvPr>
            <p:ph type="title"/>
          </p:nvPr>
        </p:nvSpPr>
        <p:spPr/>
        <p:txBody>
          <a:bodyPr/>
          <a:lstStyle/>
          <a:p>
            <a:pPr eaLnBrk="1" hangingPunct="1"/>
            <a:r>
              <a:rPr lang="en-IE" altLang="en-US" smtClean="0"/>
              <a:t>Semantic networks - history</a:t>
            </a:r>
            <a:endParaRPr lang="en-US" altLang="en-US" smtClean="0"/>
          </a:p>
        </p:txBody>
      </p:sp>
      <p:sp>
        <p:nvSpPr>
          <p:cNvPr id="23556" name="Rectangle 5"/>
          <p:cNvSpPr>
            <a:spLocks noGrp="1" noChangeArrowheads="1"/>
          </p:cNvSpPr>
          <p:nvPr>
            <p:ph type="body" idx="1"/>
          </p:nvPr>
        </p:nvSpPr>
        <p:spPr/>
        <p:txBody>
          <a:bodyPr/>
          <a:lstStyle/>
          <a:p>
            <a:pPr eaLnBrk="1" hangingPunct="1"/>
            <a:r>
              <a:rPr lang="en-IE" altLang="en-US" smtClean="0"/>
              <a:t>Developed by Ross Quillian, 1968, as “a psychological model of associative memory”.</a:t>
            </a:r>
            <a:endParaRPr lang="en-US" altLang="en-US" smtClean="0"/>
          </a:p>
          <a:p>
            <a:pPr eaLnBrk="1" hangingPunct="1"/>
            <a:r>
              <a:rPr lang="en-IE" altLang="en-US" smtClean="0"/>
              <a:t>Associationist theories define the meaning of an object in terms of a network of associations with other objects in a domain or a knowledge base.</a:t>
            </a:r>
          </a:p>
          <a:p>
            <a:pPr eaLnBrk="1" hangingPunct="1"/>
            <a:r>
              <a:rPr lang="en-IE" altLang="en-US" smtClean="0"/>
              <a:t>Quillian’s model of a semantic network is based, not only on this idea of networks of information and knowledge, but on evidence that we also organise that knowledge hierarchically.</a:t>
            </a:r>
            <a:endParaRPr lang="en-US" altLang="en-US" smtClean="0"/>
          </a:p>
          <a:p>
            <a:pPr eaLnBrk="1" hangingPunct="1"/>
            <a:endParaRPr lang="en-US"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8F9C473-39B9-4190-960D-167870E6AFA4}" type="slidenum">
              <a:rPr lang="en-GB" altLang="en-US"/>
              <a:pPr/>
              <a:t>22</a:t>
            </a:fld>
            <a:r>
              <a:rPr lang="en-GB" altLang="en-US"/>
              <a:t>/46</a:t>
            </a:r>
          </a:p>
        </p:txBody>
      </p:sp>
      <p:sp>
        <p:nvSpPr>
          <p:cNvPr id="24579" name="Rectangle 4"/>
          <p:cNvSpPr>
            <a:spLocks noGrp="1" noChangeArrowheads="1"/>
          </p:cNvSpPr>
          <p:nvPr>
            <p:ph type="title"/>
          </p:nvPr>
        </p:nvSpPr>
        <p:spPr/>
        <p:txBody>
          <a:bodyPr/>
          <a:lstStyle/>
          <a:p>
            <a:pPr eaLnBrk="1" hangingPunct="1"/>
            <a:r>
              <a:rPr lang="en-IE" altLang="en-US" smtClean="0"/>
              <a:t>Semantic networks - history</a:t>
            </a:r>
            <a:endParaRPr lang="en-US" altLang="en-US" smtClean="0"/>
          </a:p>
        </p:txBody>
      </p:sp>
      <p:sp>
        <p:nvSpPr>
          <p:cNvPr id="24580" name="Rectangle 5"/>
          <p:cNvSpPr>
            <a:spLocks noGrp="1" noChangeArrowheads="1"/>
          </p:cNvSpPr>
          <p:nvPr>
            <p:ph type="body" idx="1"/>
          </p:nvPr>
        </p:nvSpPr>
        <p:spPr/>
        <p:txBody>
          <a:bodyPr/>
          <a:lstStyle/>
          <a:p>
            <a:pPr eaLnBrk="1" hangingPunct="1"/>
            <a:r>
              <a:rPr lang="en-IE" altLang="en-US" smtClean="0"/>
              <a:t>The structure of their networks was devised from laboratory testing of human response times to questions.</a:t>
            </a:r>
          </a:p>
          <a:p>
            <a:pPr eaLnBrk="1" hangingPunct="1"/>
            <a:r>
              <a:rPr lang="en-IE" altLang="en-US" smtClean="0"/>
              <a:t>Questions</a:t>
            </a:r>
          </a:p>
          <a:p>
            <a:pPr lvl="1" eaLnBrk="1" hangingPunct="1"/>
            <a:r>
              <a:rPr lang="en-IE" altLang="en-US" smtClean="0"/>
              <a:t>“Is a canary a bird?”, “Can a canary sing?”, or “Can a canary fly?”</a:t>
            </a:r>
            <a:endParaRPr lang="en-US" altLang="en-US" smtClean="0"/>
          </a:p>
          <a:p>
            <a:pPr eaLnBrk="1" hangingPunct="1"/>
            <a:r>
              <a:rPr lang="en-IE" altLang="en-US" smtClean="0"/>
              <a:t>Response times</a:t>
            </a:r>
          </a:p>
          <a:p>
            <a:pPr lvl="1" eaLnBrk="1" hangingPunct="1"/>
            <a:r>
              <a:rPr lang="en-IE" altLang="en-US" smtClean="0"/>
              <a:t>“Can a canary fly?” longer response than “Can a canary sing?”.</a:t>
            </a:r>
            <a:endParaRPr lang="en-US" altLang="en-US" smtClean="0"/>
          </a:p>
          <a:p>
            <a:pPr eaLnBrk="1" hangingPunct="1"/>
            <a:r>
              <a:rPr lang="en-IE" altLang="en-US" smtClean="0"/>
              <a:t>The results of this test were analysed and Quillian concluded that humans store information at its most abstract level</a:t>
            </a:r>
            <a:endParaRPr lang="en-US"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08D4C7A-8A21-4260-9363-D1A64A1104D8}" type="slidenum">
              <a:rPr lang="en-GB" altLang="en-US"/>
              <a:pPr/>
              <a:t>23</a:t>
            </a:fld>
            <a:r>
              <a:rPr lang="en-GB" altLang="en-US"/>
              <a:t>/46</a:t>
            </a:r>
          </a:p>
        </p:txBody>
      </p:sp>
      <p:pic>
        <p:nvPicPr>
          <p:cNvPr id="25603" name="Picture 4" descr="collin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550" y="2098675"/>
            <a:ext cx="77057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Rectangle 6"/>
          <p:cNvSpPr>
            <a:spLocks noGrp="1" noChangeArrowheads="1"/>
          </p:cNvSpPr>
          <p:nvPr>
            <p:ph type="title"/>
          </p:nvPr>
        </p:nvSpPr>
        <p:spPr/>
        <p:txBody>
          <a:bodyPr/>
          <a:lstStyle/>
          <a:p>
            <a:pPr eaLnBrk="1" hangingPunct="1"/>
            <a:r>
              <a:rPr lang="en-IE" altLang="en-US" smtClean="0"/>
              <a:t>Semantic networks - history</a:t>
            </a:r>
            <a:endParaRPr lang="en-US" altLang="en-US" smtClean="0"/>
          </a:p>
        </p:txBody>
      </p:sp>
      <p:sp>
        <p:nvSpPr>
          <p:cNvPr id="25605" name="Rectangle 7"/>
          <p:cNvSpPr>
            <a:spLocks noGrp="1" noChangeArrowheads="1"/>
          </p:cNvSpPr>
          <p:nvPr>
            <p:ph type="body" idx="1"/>
          </p:nvPr>
        </p:nvSpPr>
        <p:spPr/>
        <p:txBody>
          <a:bodyPr/>
          <a:lstStyle/>
          <a:p>
            <a:pPr eaLnBrk="1" hangingPunct="1"/>
            <a:endParaRPr lang="en-GB"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C36293E-2D6B-44FC-A59C-C46CD4F102B4}" type="slidenum">
              <a:rPr lang="en-GB" altLang="en-US"/>
              <a:pPr/>
              <a:t>24</a:t>
            </a:fld>
            <a:r>
              <a:rPr lang="en-GB" altLang="en-US"/>
              <a:t>/46</a:t>
            </a:r>
          </a:p>
        </p:txBody>
      </p:sp>
      <p:sp>
        <p:nvSpPr>
          <p:cNvPr id="26627" name="Rectangle 6"/>
          <p:cNvSpPr>
            <a:spLocks noGrp="1" noChangeArrowheads="1"/>
          </p:cNvSpPr>
          <p:nvPr>
            <p:ph type="title"/>
          </p:nvPr>
        </p:nvSpPr>
        <p:spPr/>
        <p:txBody>
          <a:bodyPr/>
          <a:lstStyle/>
          <a:p>
            <a:pPr eaLnBrk="1" hangingPunct="1"/>
            <a:r>
              <a:rPr lang="en-GB" altLang="en-US" smtClean="0"/>
              <a:t>Semantic networks</a:t>
            </a:r>
          </a:p>
        </p:txBody>
      </p:sp>
      <p:sp>
        <p:nvSpPr>
          <p:cNvPr id="26628" name="Rectangle 7"/>
          <p:cNvSpPr>
            <a:spLocks noGrp="1" noChangeArrowheads="1"/>
          </p:cNvSpPr>
          <p:nvPr>
            <p:ph type="body" idx="1"/>
          </p:nvPr>
        </p:nvSpPr>
        <p:spPr/>
        <p:txBody>
          <a:bodyPr/>
          <a:lstStyle/>
          <a:p>
            <a:pPr eaLnBrk="1" hangingPunct="1"/>
            <a:r>
              <a:rPr lang="en-IE" altLang="en-US" smtClean="0"/>
              <a:t>Instead of trying to recall that a canary flies, and a robin flies, and a swallow flies etc., humans remember that canaries, robins, swallows etc. are birds and that birds usually have an associated property of flying.</a:t>
            </a:r>
            <a:endParaRPr lang="en-US" altLang="en-US" smtClean="0"/>
          </a:p>
          <a:p>
            <a:pPr eaLnBrk="1" hangingPunct="1"/>
            <a:r>
              <a:rPr lang="en-IE" altLang="en-US" smtClean="0"/>
              <a:t>More general properties, such as eating, breathing, moving etc. are stored at an even higher level associated with the concept animal.</a:t>
            </a:r>
            <a:endParaRPr lang="en-US" altLang="en-US" smtClean="0"/>
          </a:p>
          <a:p>
            <a:pPr eaLnBrk="1" hangingPunct="1"/>
            <a:r>
              <a:rPr lang="en-IE" altLang="en-US" smtClean="0"/>
              <a:t>Thus reaction times to questions such as “Can a canary breathe?” were even longer again as more travel up the hierarchy is necessary to determine the answer.</a:t>
            </a:r>
            <a:endParaRPr lang="en-US" altLang="en-US" smtClean="0"/>
          </a:p>
          <a:p>
            <a:pPr eaLnBrk="1" hangingPunct="1"/>
            <a:r>
              <a:rPr lang="en-IE" altLang="en-US" smtClean="0"/>
              <a:t>The fasted recall was for traits specific to the bird such as “Is a canary yellow?” or “Can a canary sing?”</a:t>
            </a:r>
            <a:endParaRPr lang="en-US"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12FED45-9BF4-487A-83BC-CB2B44CFDABF}" type="slidenum">
              <a:rPr lang="en-GB" altLang="en-US"/>
              <a:pPr/>
              <a:t>25</a:t>
            </a:fld>
            <a:r>
              <a:rPr lang="en-GB" altLang="en-US"/>
              <a:t>/46</a:t>
            </a:r>
          </a:p>
        </p:txBody>
      </p:sp>
      <p:sp>
        <p:nvSpPr>
          <p:cNvPr id="27651" name="Rectangle 4"/>
          <p:cNvSpPr>
            <a:spLocks noGrp="1" noChangeArrowheads="1"/>
          </p:cNvSpPr>
          <p:nvPr>
            <p:ph type="title"/>
          </p:nvPr>
        </p:nvSpPr>
        <p:spPr/>
        <p:txBody>
          <a:bodyPr/>
          <a:lstStyle/>
          <a:p>
            <a:pPr eaLnBrk="1" hangingPunct="1"/>
            <a:r>
              <a:rPr lang="en-IE" altLang="en-US" smtClean="0"/>
              <a:t>Handling exceptions</a:t>
            </a:r>
            <a:endParaRPr lang="en-US" altLang="en-US" smtClean="0"/>
          </a:p>
        </p:txBody>
      </p:sp>
      <p:sp>
        <p:nvSpPr>
          <p:cNvPr id="27652" name="Rectangle 5"/>
          <p:cNvSpPr>
            <a:spLocks noGrp="1" noChangeArrowheads="1"/>
          </p:cNvSpPr>
          <p:nvPr>
            <p:ph type="body" idx="1"/>
          </p:nvPr>
        </p:nvSpPr>
        <p:spPr/>
        <p:txBody>
          <a:bodyPr/>
          <a:lstStyle/>
          <a:p>
            <a:pPr eaLnBrk="1" hangingPunct="1"/>
            <a:r>
              <a:rPr lang="en-IE" altLang="en-US" smtClean="0"/>
              <a:t>Handling exception cases also appears to be done at the most specific level.</a:t>
            </a:r>
            <a:endParaRPr lang="en-US" altLang="en-US" smtClean="0"/>
          </a:p>
          <a:p>
            <a:pPr eaLnBrk="1" hangingPunct="1"/>
            <a:r>
              <a:rPr lang="en-IE" altLang="en-US" smtClean="0"/>
              <a:t>“Can an ostrich fly?” – quicker response than for canary</a:t>
            </a:r>
            <a:endParaRPr lang="en-US" altLang="en-US" smtClean="0"/>
          </a:p>
          <a:p>
            <a:pPr lvl="1" eaLnBrk="1" hangingPunct="1"/>
            <a:r>
              <a:rPr lang="en-IE" altLang="en-US" smtClean="0"/>
              <a:t>The conclusion reached by this is that the hierarchy 			ostrich -&gt; bird -&gt; animal </a:t>
            </a:r>
          </a:p>
          <a:p>
            <a:pPr lvl="2" eaLnBrk="1" hangingPunct="1">
              <a:buFont typeface="Wingdings" panose="05000000000000000000" pitchFamily="2" charset="2"/>
              <a:buNone/>
            </a:pPr>
            <a:r>
              <a:rPr lang="en-IE" altLang="en-US" smtClean="0"/>
              <a:t>is not traversed in order to understand this exception information.</a:t>
            </a:r>
            <a:endParaRPr lang="en-US" altLang="en-US" smtClean="0"/>
          </a:p>
          <a:p>
            <a:pPr eaLnBrk="1" hangingPunct="1"/>
            <a:endParaRPr lang="en-IE" altLang="en-US" smtClean="0"/>
          </a:p>
          <a:p>
            <a:pPr eaLnBrk="1" hangingPunct="1"/>
            <a:r>
              <a:rPr lang="en-IE" altLang="en-US" smtClean="0"/>
              <a:t>Inheritance systems allow us to store information at the highest level of abstraction – allows us to</a:t>
            </a:r>
          </a:p>
          <a:p>
            <a:pPr lvl="1" eaLnBrk="1" hangingPunct="1"/>
            <a:r>
              <a:rPr lang="en-IE" altLang="en-US" smtClean="0"/>
              <a:t>reduces the size of the knowledge base </a:t>
            </a:r>
          </a:p>
          <a:p>
            <a:pPr lvl="1" eaLnBrk="1" hangingPunct="1"/>
            <a:r>
              <a:rPr lang="en-IE" altLang="en-US" smtClean="0"/>
              <a:t>helps prevent update inconsistencies</a:t>
            </a:r>
            <a:r>
              <a:rPr lang="en-GB" altLang="en-US" smtClean="0"/>
              <a:t> </a:t>
            </a:r>
            <a:endParaRPr lang="en-US"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8B94626-BB90-4FBA-A530-7553C503DC00}" type="slidenum">
              <a:rPr lang="en-GB" altLang="en-US"/>
              <a:pPr/>
              <a:t>26</a:t>
            </a:fld>
            <a:r>
              <a:rPr lang="en-GB" altLang="en-US"/>
              <a:t>/46</a:t>
            </a:r>
          </a:p>
        </p:txBody>
      </p:sp>
      <p:sp>
        <p:nvSpPr>
          <p:cNvPr id="28675" name="Rectangle 67"/>
          <p:cNvSpPr>
            <a:spLocks noGrp="1" noChangeArrowheads="1"/>
          </p:cNvSpPr>
          <p:nvPr>
            <p:ph type="title"/>
          </p:nvPr>
        </p:nvSpPr>
        <p:spPr/>
        <p:txBody>
          <a:bodyPr/>
          <a:lstStyle/>
          <a:p>
            <a:pPr eaLnBrk="1" hangingPunct="1"/>
            <a:r>
              <a:rPr lang="en-IE" altLang="en-US" smtClean="0"/>
              <a:t>What is a semantic network?</a:t>
            </a:r>
            <a:endParaRPr lang="en-US" altLang="en-US" smtClean="0"/>
          </a:p>
        </p:txBody>
      </p:sp>
      <p:sp>
        <p:nvSpPr>
          <p:cNvPr id="28676" name="Rectangle 68"/>
          <p:cNvSpPr>
            <a:spLocks noGrp="1" noChangeArrowheads="1"/>
          </p:cNvSpPr>
          <p:nvPr>
            <p:ph type="body" idx="1"/>
          </p:nvPr>
        </p:nvSpPr>
        <p:spPr/>
        <p:txBody>
          <a:bodyPr/>
          <a:lstStyle/>
          <a:p>
            <a:pPr eaLnBrk="1" hangingPunct="1"/>
            <a:endParaRPr lang="en-GB" altLang="en-US" smtClean="0"/>
          </a:p>
        </p:txBody>
      </p:sp>
      <p:grpSp>
        <p:nvGrpSpPr>
          <p:cNvPr id="28677" name="Group 66"/>
          <p:cNvGrpSpPr>
            <a:grpSpLocks/>
          </p:cNvGrpSpPr>
          <p:nvPr/>
        </p:nvGrpSpPr>
        <p:grpSpPr bwMode="auto">
          <a:xfrm>
            <a:off x="1633538" y="2063750"/>
            <a:ext cx="6437312" cy="4065588"/>
            <a:chOff x="1117" y="1324"/>
            <a:chExt cx="3719" cy="2297"/>
          </a:xfrm>
        </p:grpSpPr>
        <p:sp>
          <p:nvSpPr>
            <p:cNvPr id="28678" name="Line 37"/>
            <p:cNvSpPr>
              <a:spLocks noChangeShapeType="1"/>
            </p:cNvSpPr>
            <p:nvPr/>
          </p:nvSpPr>
          <p:spPr bwMode="auto">
            <a:xfrm flipH="1" flipV="1">
              <a:off x="2284" y="1556"/>
              <a:ext cx="321" cy="47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79" name="Line 38"/>
            <p:cNvSpPr>
              <a:spLocks noChangeShapeType="1"/>
            </p:cNvSpPr>
            <p:nvPr/>
          </p:nvSpPr>
          <p:spPr bwMode="auto">
            <a:xfrm flipV="1">
              <a:off x="1645" y="1556"/>
              <a:ext cx="366" cy="46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80" name="Oval 39"/>
            <p:cNvSpPr>
              <a:spLocks noChangeArrowheads="1"/>
            </p:cNvSpPr>
            <p:nvPr/>
          </p:nvSpPr>
          <p:spPr bwMode="auto">
            <a:xfrm>
              <a:off x="1748" y="1324"/>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animal</a:t>
              </a:r>
            </a:p>
          </p:txBody>
        </p:sp>
        <p:sp>
          <p:nvSpPr>
            <p:cNvPr id="28681" name="Oval 40"/>
            <p:cNvSpPr>
              <a:spLocks noChangeArrowheads="1"/>
            </p:cNvSpPr>
            <p:nvPr/>
          </p:nvSpPr>
          <p:spPr bwMode="auto">
            <a:xfrm>
              <a:off x="1117" y="1971"/>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reptile</a:t>
              </a:r>
            </a:p>
          </p:txBody>
        </p:sp>
        <p:sp>
          <p:nvSpPr>
            <p:cNvPr id="28682" name="Oval 41"/>
            <p:cNvSpPr>
              <a:spLocks noChangeArrowheads="1"/>
            </p:cNvSpPr>
            <p:nvPr/>
          </p:nvSpPr>
          <p:spPr bwMode="auto">
            <a:xfrm>
              <a:off x="2317" y="1985"/>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mammal</a:t>
              </a:r>
            </a:p>
          </p:txBody>
        </p:sp>
        <p:sp>
          <p:nvSpPr>
            <p:cNvPr id="28683" name="Text Box 42"/>
            <p:cNvSpPr txBox="1">
              <a:spLocks noChangeArrowheads="1"/>
            </p:cNvSpPr>
            <p:nvPr/>
          </p:nvSpPr>
          <p:spPr bwMode="auto">
            <a:xfrm>
              <a:off x="1528" y="1643"/>
              <a:ext cx="20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28684" name="Text Box 43"/>
            <p:cNvSpPr txBox="1">
              <a:spLocks noChangeArrowheads="1"/>
            </p:cNvSpPr>
            <p:nvPr/>
          </p:nvSpPr>
          <p:spPr bwMode="auto">
            <a:xfrm>
              <a:off x="2418" y="1624"/>
              <a:ext cx="20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28685" name="Oval 44"/>
            <p:cNvSpPr>
              <a:spLocks noChangeArrowheads="1"/>
            </p:cNvSpPr>
            <p:nvPr/>
          </p:nvSpPr>
          <p:spPr bwMode="auto">
            <a:xfrm>
              <a:off x="2317" y="2639"/>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elephant</a:t>
              </a:r>
            </a:p>
          </p:txBody>
        </p:sp>
        <p:sp>
          <p:nvSpPr>
            <p:cNvPr id="28686" name="Line 45"/>
            <p:cNvSpPr>
              <a:spLocks noChangeShapeType="1"/>
            </p:cNvSpPr>
            <p:nvPr/>
          </p:nvSpPr>
          <p:spPr bwMode="auto">
            <a:xfrm flipH="1" flipV="1">
              <a:off x="2701" y="2225"/>
              <a:ext cx="0" cy="41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87" name="Text Box 46"/>
            <p:cNvSpPr txBox="1">
              <a:spLocks noChangeArrowheads="1"/>
            </p:cNvSpPr>
            <p:nvPr/>
          </p:nvSpPr>
          <p:spPr bwMode="auto">
            <a:xfrm>
              <a:off x="2666" y="2380"/>
              <a:ext cx="20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28688" name="Oval 47"/>
            <p:cNvSpPr>
              <a:spLocks noChangeArrowheads="1"/>
            </p:cNvSpPr>
            <p:nvPr/>
          </p:nvSpPr>
          <p:spPr bwMode="auto">
            <a:xfrm>
              <a:off x="3543" y="1985"/>
              <a:ext cx="694"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head</a:t>
              </a:r>
            </a:p>
          </p:txBody>
        </p:sp>
        <p:sp>
          <p:nvSpPr>
            <p:cNvPr id="28689" name="Text Box 48"/>
            <p:cNvSpPr txBox="1">
              <a:spLocks noChangeArrowheads="1"/>
            </p:cNvSpPr>
            <p:nvPr/>
          </p:nvSpPr>
          <p:spPr bwMode="auto">
            <a:xfrm>
              <a:off x="3076" y="1951"/>
              <a:ext cx="40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has_part</a:t>
              </a:r>
            </a:p>
          </p:txBody>
        </p:sp>
        <p:sp>
          <p:nvSpPr>
            <p:cNvPr id="28690" name="Line 49"/>
            <p:cNvSpPr>
              <a:spLocks noChangeShapeType="1"/>
            </p:cNvSpPr>
            <p:nvPr/>
          </p:nvSpPr>
          <p:spPr bwMode="auto">
            <a:xfrm>
              <a:off x="3085" y="2129"/>
              <a:ext cx="46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91" name="Oval 50"/>
            <p:cNvSpPr>
              <a:spLocks noChangeArrowheads="1"/>
            </p:cNvSpPr>
            <p:nvPr/>
          </p:nvSpPr>
          <p:spPr bwMode="auto">
            <a:xfrm>
              <a:off x="1763" y="3381"/>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Clyde</a:t>
              </a:r>
            </a:p>
          </p:txBody>
        </p:sp>
        <p:sp>
          <p:nvSpPr>
            <p:cNvPr id="28692" name="Oval 51"/>
            <p:cNvSpPr>
              <a:spLocks noChangeArrowheads="1"/>
            </p:cNvSpPr>
            <p:nvPr/>
          </p:nvSpPr>
          <p:spPr bwMode="auto">
            <a:xfrm>
              <a:off x="2915" y="3381"/>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Nellie</a:t>
              </a:r>
            </a:p>
          </p:txBody>
        </p:sp>
        <p:sp>
          <p:nvSpPr>
            <p:cNvPr id="28693" name="Oval 52"/>
            <p:cNvSpPr>
              <a:spLocks noChangeArrowheads="1"/>
            </p:cNvSpPr>
            <p:nvPr/>
          </p:nvSpPr>
          <p:spPr bwMode="auto">
            <a:xfrm>
              <a:off x="1117" y="2639"/>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large</a:t>
              </a:r>
            </a:p>
          </p:txBody>
        </p:sp>
        <p:sp>
          <p:nvSpPr>
            <p:cNvPr id="28694" name="Text Box 53"/>
            <p:cNvSpPr txBox="1">
              <a:spLocks noChangeArrowheads="1"/>
            </p:cNvSpPr>
            <p:nvPr/>
          </p:nvSpPr>
          <p:spPr bwMode="auto">
            <a:xfrm>
              <a:off x="1971" y="2639"/>
              <a:ext cx="24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size</a:t>
              </a:r>
            </a:p>
          </p:txBody>
        </p:sp>
        <p:sp>
          <p:nvSpPr>
            <p:cNvPr id="28695" name="Line 54"/>
            <p:cNvSpPr>
              <a:spLocks noChangeShapeType="1"/>
            </p:cNvSpPr>
            <p:nvPr/>
          </p:nvSpPr>
          <p:spPr bwMode="auto">
            <a:xfrm flipH="1" flipV="1">
              <a:off x="1885" y="2783"/>
              <a:ext cx="432"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96" name="Line 55"/>
            <p:cNvSpPr>
              <a:spLocks noChangeShapeType="1"/>
            </p:cNvSpPr>
            <p:nvPr/>
          </p:nvSpPr>
          <p:spPr bwMode="auto">
            <a:xfrm flipV="1">
              <a:off x="2266" y="2871"/>
              <a:ext cx="333" cy="497"/>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97" name="Text Box 56"/>
            <p:cNvSpPr txBox="1">
              <a:spLocks noChangeArrowheads="1"/>
            </p:cNvSpPr>
            <p:nvPr/>
          </p:nvSpPr>
          <p:spPr bwMode="auto">
            <a:xfrm>
              <a:off x="1766" y="3079"/>
              <a:ext cx="51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28698" name="Line 57"/>
            <p:cNvSpPr>
              <a:spLocks noChangeShapeType="1"/>
            </p:cNvSpPr>
            <p:nvPr/>
          </p:nvSpPr>
          <p:spPr bwMode="auto">
            <a:xfrm flipH="1" flipV="1">
              <a:off x="2821" y="2865"/>
              <a:ext cx="280" cy="54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699" name="Text Box 58"/>
            <p:cNvSpPr txBox="1">
              <a:spLocks noChangeArrowheads="1"/>
            </p:cNvSpPr>
            <p:nvPr/>
          </p:nvSpPr>
          <p:spPr bwMode="auto">
            <a:xfrm flipH="1">
              <a:off x="3004" y="3051"/>
              <a:ext cx="51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28700" name="Oval 59"/>
            <p:cNvSpPr>
              <a:spLocks noChangeArrowheads="1"/>
            </p:cNvSpPr>
            <p:nvPr/>
          </p:nvSpPr>
          <p:spPr bwMode="auto">
            <a:xfrm>
              <a:off x="4067" y="3380"/>
              <a:ext cx="769" cy="240"/>
            </a:xfrm>
            <a:prstGeom prst="ellipse">
              <a:avLst/>
            </a:prstGeom>
            <a:solidFill>
              <a:srgbClr val="C0C0C0"/>
            </a:solidFill>
            <a:ln w="9525">
              <a:solidFill>
                <a:schemeClr val="tx1"/>
              </a:solidFill>
              <a:round/>
              <a:headEnd/>
              <a:tailEnd/>
            </a:ln>
          </p:spPr>
          <p:txBody>
            <a:bodyPr wrap="none" lIns="90000" tIns="46800" rIns="90000" bIns="468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apples</a:t>
              </a:r>
            </a:p>
          </p:txBody>
        </p:sp>
        <p:sp>
          <p:nvSpPr>
            <p:cNvPr id="28701" name="Text Box 60"/>
            <p:cNvSpPr txBox="1">
              <a:spLocks noChangeArrowheads="1"/>
            </p:cNvSpPr>
            <p:nvPr/>
          </p:nvSpPr>
          <p:spPr bwMode="auto">
            <a:xfrm>
              <a:off x="3721" y="3381"/>
              <a:ext cx="273"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likes</a:t>
              </a:r>
            </a:p>
          </p:txBody>
        </p:sp>
        <p:sp>
          <p:nvSpPr>
            <p:cNvPr id="28702" name="Line 61"/>
            <p:cNvSpPr>
              <a:spLocks noChangeShapeType="1"/>
            </p:cNvSpPr>
            <p:nvPr/>
          </p:nvSpPr>
          <p:spPr bwMode="auto">
            <a:xfrm>
              <a:off x="3683" y="3525"/>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28703" name="Oval 62"/>
            <p:cNvSpPr>
              <a:spLocks noChangeArrowheads="1"/>
            </p:cNvSpPr>
            <p:nvPr/>
          </p:nvSpPr>
          <p:spPr bwMode="auto">
            <a:xfrm>
              <a:off x="3469" y="2639"/>
              <a:ext cx="768" cy="24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grey</a:t>
              </a:r>
            </a:p>
          </p:txBody>
        </p:sp>
        <p:sp>
          <p:nvSpPr>
            <p:cNvPr id="28704" name="Text Box 63"/>
            <p:cNvSpPr txBox="1">
              <a:spLocks noChangeArrowheads="1"/>
            </p:cNvSpPr>
            <p:nvPr/>
          </p:nvSpPr>
          <p:spPr bwMode="auto">
            <a:xfrm>
              <a:off x="3123" y="2639"/>
              <a:ext cx="332"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colour</a:t>
              </a:r>
            </a:p>
          </p:txBody>
        </p:sp>
        <p:sp>
          <p:nvSpPr>
            <p:cNvPr id="28705" name="Line 64"/>
            <p:cNvSpPr>
              <a:spLocks noChangeShapeType="1"/>
            </p:cNvSpPr>
            <p:nvPr/>
          </p:nvSpPr>
          <p:spPr bwMode="auto">
            <a:xfrm>
              <a:off x="3085" y="2783"/>
              <a:ext cx="38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0E8284-B3CC-4AA0-A01A-3DF20856AAE4}" type="slidenum">
              <a:rPr lang="en-GB" altLang="en-US"/>
              <a:pPr/>
              <a:t>27</a:t>
            </a:fld>
            <a:r>
              <a:rPr lang="en-GB" altLang="en-US"/>
              <a:t>/46</a:t>
            </a:r>
          </a:p>
        </p:txBody>
      </p:sp>
      <p:sp>
        <p:nvSpPr>
          <p:cNvPr id="29699" name="Rectangle 4"/>
          <p:cNvSpPr>
            <a:spLocks noGrp="1" noChangeArrowheads="1"/>
          </p:cNvSpPr>
          <p:nvPr>
            <p:ph type="title"/>
          </p:nvPr>
        </p:nvSpPr>
        <p:spPr/>
        <p:txBody>
          <a:bodyPr/>
          <a:lstStyle/>
          <a:p>
            <a:pPr eaLnBrk="1" hangingPunct="1"/>
            <a:r>
              <a:rPr lang="en-IE" altLang="en-US" smtClean="0"/>
              <a:t>Semantic networks: syntax</a:t>
            </a:r>
            <a:endParaRPr lang="en-US" altLang="en-US" smtClean="0"/>
          </a:p>
        </p:txBody>
      </p:sp>
      <p:sp>
        <p:nvSpPr>
          <p:cNvPr id="29700" name="Rectangle 5"/>
          <p:cNvSpPr>
            <a:spLocks noGrp="1" noChangeArrowheads="1"/>
          </p:cNvSpPr>
          <p:nvPr>
            <p:ph type="body" idx="1"/>
          </p:nvPr>
        </p:nvSpPr>
        <p:spPr/>
        <p:txBody>
          <a:bodyPr/>
          <a:lstStyle/>
          <a:p>
            <a:pPr eaLnBrk="1" hangingPunct="1"/>
            <a:r>
              <a:rPr lang="en-US" altLang="en-US" smtClean="0"/>
              <a:t>Represented as a graph.</a:t>
            </a:r>
          </a:p>
          <a:p>
            <a:pPr eaLnBrk="1" hangingPunct="1"/>
            <a:endParaRPr lang="en-US" altLang="en-US" smtClean="0"/>
          </a:p>
          <a:p>
            <a:pPr eaLnBrk="1" hangingPunct="1"/>
            <a:r>
              <a:rPr lang="en-US" altLang="en-US" smtClean="0"/>
              <a:t>Nodes represent concepts, actions or objects in the world.</a:t>
            </a:r>
          </a:p>
          <a:p>
            <a:pPr eaLnBrk="1" hangingPunct="1"/>
            <a:r>
              <a:rPr lang="en-US" altLang="en-US" smtClean="0"/>
              <a:t>Links represent directional and labeled relationships between the nodes.</a:t>
            </a:r>
          </a:p>
          <a:p>
            <a:pPr lvl="1" eaLnBrk="1" hangingPunct="1"/>
            <a:r>
              <a:rPr lang="en-US" altLang="en-US" smtClean="0"/>
              <a:t>Inheritance-oriented links: ”isa”, ”instance_of”</a:t>
            </a:r>
          </a:p>
          <a:p>
            <a:pPr lvl="1" eaLnBrk="1" hangingPunct="1"/>
            <a:r>
              <a:rPr lang="en-US" altLang="en-US" smtClean="0"/>
              <a:t>General links: ”has_part”, ”causes”</a:t>
            </a:r>
          </a:p>
          <a:p>
            <a:pPr lvl="1" eaLnBrk="1" hangingPunct="1"/>
            <a:r>
              <a:rPr lang="en-US" altLang="en-US" smtClean="0"/>
              <a:t>Domain-specific links: ”has_disease”, ”father_of”</a:t>
            </a:r>
          </a:p>
          <a:p>
            <a:pPr lvl="1" eaLnBrk="1" hangingPunct="1"/>
            <a:endParaRPr lang="en-US"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E26FB6-EA8C-4C37-B1D7-CA3C4B5A8C9D}" type="slidenum">
              <a:rPr lang="en-GB" altLang="en-US"/>
              <a:pPr/>
              <a:t>28</a:t>
            </a:fld>
            <a:r>
              <a:rPr lang="en-GB" altLang="en-US"/>
              <a:t>/46</a:t>
            </a:r>
          </a:p>
        </p:txBody>
      </p:sp>
      <p:sp>
        <p:nvSpPr>
          <p:cNvPr id="30723" name="Rectangle 40"/>
          <p:cNvSpPr>
            <a:spLocks noGrp="1" noChangeArrowheads="1"/>
          </p:cNvSpPr>
          <p:nvPr>
            <p:ph type="title"/>
          </p:nvPr>
        </p:nvSpPr>
        <p:spPr/>
        <p:txBody>
          <a:bodyPr/>
          <a:lstStyle/>
          <a:p>
            <a:pPr eaLnBrk="1" hangingPunct="1"/>
            <a:r>
              <a:rPr lang="en-IE" altLang="en-US" smtClean="0"/>
              <a:t>Semantic network – example 1</a:t>
            </a:r>
            <a:endParaRPr lang="en-US" altLang="en-US" smtClean="0"/>
          </a:p>
        </p:txBody>
      </p:sp>
      <p:sp>
        <p:nvSpPr>
          <p:cNvPr id="30724" name="Rectangle 41"/>
          <p:cNvSpPr>
            <a:spLocks noGrp="1" noChangeArrowheads="1"/>
          </p:cNvSpPr>
          <p:nvPr>
            <p:ph type="body" idx="1"/>
          </p:nvPr>
        </p:nvSpPr>
        <p:spPr/>
        <p:txBody>
          <a:bodyPr/>
          <a:lstStyle/>
          <a:p>
            <a:pPr eaLnBrk="1" hangingPunct="1"/>
            <a:endParaRPr lang="en-GB" altLang="en-US" smtClean="0"/>
          </a:p>
        </p:txBody>
      </p:sp>
      <p:sp>
        <p:nvSpPr>
          <p:cNvPr id="30725" name="Oval 7"/>
          <p:cNvSpPr>
            <a:spLocks noChangeArrowheads="1"/>
          </p:cNvSpPr>
          <p:nvPr/>
        </p:nvSpPr>
        <p:spPr bwMode="auto">
          <a:xfrm>
            <a:off x="1666875" y="2314575"/>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Bilbo</a:t>
            </a:r>
          </a:p>
        </p:txBody>
      </p:sp>
      <p:sp>
        <p:nvSpPr>
          <p:cNvPr id="30726" name="Oval 8"/>
          <p:cNvSpPr>
            <a:spLocks noChangeArrowheads="1"/>
          </p:cNvSpPr>
          <p:nvPr/>
        </p:nvSpPr>
        <p:spPr bwMode="auto">
          <a:xfrm>
            <a:off x="3725863" y="2305050"/>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hobit</a:t>
            </a:r>
          </a:p>
        </p:txBody>
      </p:sp>
      <p:sp>
        <p:nvSpPr>
          <p:cNvPr id="30727" name="Oval 9"/>
          <p:cNvSpPr>
            <a:spLocks noChangeArrowheads="1"/>
          </p:cNvSpPr>
          <p:nvPr/>
        </p:nvSpPr>
        <p:spPr bwMode="auto">
          <a:xfrm>
            <a:off x="5649913" y="2314575"/>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person</a:t>
            </a:r>
          </a:p>
        </p:txBody>
      </p:sp>
      <p:sp>
        <p:nvSpPr>
          <p:cNvPr id="30728" name="Text Box 10"/>
          <p:cNvSpPr txBox="1">
            <a:spLocks noChangeArrowheads="1"/>
          </p:cNvSpPr>
          <p:nvPr/>
        </p:nvSpPr>
        <p:spPr bwMode="auto">
          <a:xfrm>
            <a:off x="2867025" y="2243138"/>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0729" name="Text Box 11"/>
          <p:cNvSpPr txBox="1">
            <a:spLocks noChangeArrowheads="1"/>
          </p:cNvSpPr>
          <p:nvPr/>
        </p:nvSpPr>
        <p:spPr bwMode="auto">
          <a:xfrm>
            <a:off x="5026025" y="2228850"/>
            <a:ext cx="3540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30730" name="Oval 12"/>
          <p:cNvSpPr>
            <a:spLocks noChangeArrowheads="1"/>
          </p:cNvSpPr>
          <p:nvPr/>
        </p:nvSpPr>
        <p:spPr bwMode="auto">
          <a:xfrm>
            <a:off x="3443288" y="36687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magicRing</a:t>
            </a:r>
          </a:p>
        </p:txBody>
      </p:sp>
      <p:sp>
        <p:nvSpPr>
          <p:cNvPr id="30731" name="Text Box 16"/>
          <p:cNvSpPr txBox="1">
            <a:spLocks noChangeArrowheads="1"/>
          </p:cNvSpPr>
          <p:nvPr/>
        </p:nvSpPr>
        <p:spPr bwMode="auto">
          <a:xfrm>
            <a:off x="2235200" y="4421188"/>
            <a:ext cx="6778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location</a:t>
            </a:r>
          </a:p>
        </p:txBody>
      </p:sp>
      <p:sp>
        <p:nvSpPr>
          <p:cNvPr id="30732" name="Oval 18"/>
          <p:cNvSpPr>
            <a:spLocks noChangeArrowheads="1"/>
          </p:cNvSpPr>
          <p:nvPr/>
        </p:nvSpPr>
        <p:spPr bwMode="auto">
          <a:xfrm>
            <a:off x="2600325" y="490378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cave</a:t>
            </a:r>
          </a:p>
        </p:txBody>
      </p:sp>
      <p:sp>
        <p:nvSpPr>
          <p:cNvPr id="30733" name="Oval 19"/>
          <p:cNvSpPr>
            <a:spLocks noChangeArrowheads="1"/>
          </p:cNvSpPr>
          <p:nvPr/>
        </p:nvSpPr>
        <p:spPr bwMode="auto">
          <a:xfrm>
            <a:off x="4598988" y="492283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Gollum</a:t>
            </a:r>
          </a:p>
        </p:txBody>
      </p:sp>
      <p:sp>
        <p:nvSpPr>
          <p:cNvPr id="30734" name="Oval 20"/>
          <p:cNvSpPr>
            <a:spLocks noChangeArrowheads="1"/>
          </p:cNvSpPr>
          <p:nvPr/>
        </p:nvSpPr>
        <p:spPr bwMode="auto">
          <a:xfrm>
            <a:off x="1276350" y="36687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find</a:t>
            </a:r>
          </a:p>
        </p:txBody>
      </p:sp>
      <p:sp>
        <p:nvSpPr>
          <p:cNvPr id="30735" name="Text Box 21"/>
          <p:cNvSpPr txBox="1">
            <a:spLocks noChangeArrowheads="1"/>
          </p:cNvSpPr>
          <p:nvPr/>
        </p:nvSpPr>
        <p:spPr bwMode="auto">
          <a:xfrm>
            <a:off x="4570413" y="3573463"/>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0736" name="Text Box 24"/>
          <p:cNvSpPr txBox="1">
            <a:spLocks noChangeArrowheads="1"/>
          </p:cNvSpPr>
          <p:nvPr/>
        </p:nvSpPr>
        <p:spPr bwMode="auto">
          <a:xfrm>
            <a:off x="2044700" y="3052763"/>
            <a:ext cx="515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agent</a:t>
            </a:r>
          </a:p>
        </p:txBody>
      </p:sp>
      <p:sp>
        <p:nvSpPr>
          <p:cNvPr id="30737" name="Text Box 26"/>
          <p:cNvSpPr txBox="1">
            <a:spLocks noChangeArrowheads="1"/>
          </p:cNvSpPr>
          <p:nvPr/>
        </p:nvSpPr>
        <p:spPr bwMode="auto">
          <a:xfrm flipH="1">
            <a:off x="3808413" y="4811713"/>
            <a:ext cx="56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owner</a:t>
            </a:r>
          </a:p>
        </p:txBody>
      </p:sp>
      <p:sp>
        <p:nvSpPr>
          <p:cNvPr id="30738" name="Oval 30"/>
          <p:cNvSpPr>
            <a:spLocks noChangeArrowheads="1"/>
          </p:cNvSpPr>
          <p:nvPr/>
        </p:nvSpPr>
        <p:spPr bwMode="auto">
          <a:xfrm>
            <a:off x="5456238" y="36687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ring</a:t>
            </a:r>
          </a:p>
        </p:txBody>
      </p:sp>
      <p:sp>
        <p:nvSpPr>
          <p:cNvPr id="30739" name="Text Box 31"/>
          <p:cNvSpPr txBox="1">
            <a:spLocks noChangeArrowheads="1"/>
          </p:cNvSpPr>
          <p:nvPr/>
        </p:nvSpPr>
        <p:spPr bwMode="auto">
          <a:xfrm>
            <a:off x="2697163" y="3529013"/>
            <a:ext cx="558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object</a:t>
            </a:r>
          </a:p>
        </p:txBody>
      </p:sp>
      <p:cxnSp>
        <p:nvCxnSpPr>
          <p:cNvPr id="30740" name="AutoShape 33"/>
          <p:cNvCxnSpPr>
            <a:cxnSpLocks noChangeShapeType="1"/>
            <a:stCxn id="30725" idx="6"/>
            <a:endCxn id="30726" idx="2"/>
          </p:cNvCxnSpPr>
          <p:nvPr/>
        </p:nvCxnSpPr>
        <p:spPr bwMode="auto">
          <a:xfrm flipV="1">
            <a:off x="2886075" y="2495550"/>
            <a:ext cx="839788" cy="95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1" name="AutoShape 34"/>
          <p:cNvCxnSpPr>
            <a:cxnSpLocks noChangeShapeType="1"/>
            <a:stCxn id="30726" idx="6"/>
            <a:endCxn id="30727" idx="2"/>
          </p:cNvCxnSpPr>
          <p:nvPr/>
        </p:nvCxnSpPr>
        <p:spPr bwMode="auto">
          <a:xfrm>
            <a:off x="4945063" y="2495550"/>
            <a:ext cx="704850" cy="95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2" name="AutoShape 35"/>
          <p:cNvCxnSpPr>
            <a:cxnSpLocks noChangeShapeType="1"/>
            <a:stCxn id="30734" idx="0"/>
            <a:endCxn id="30725" idx="4"/>
          </p:cNvCxnSpPr>
          <p:nvPr/>
        </p:nvCxnSpPr>
        <p:spPr bwMode="auto">
          <a:xfrm flipV="1">
            <a:off x="1885950" y="2695575"/>
            <a:ext cx="390525" cy="97313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3" name="AutoShape 36"/>
          <p:cNvCxnSpPr>
            <a:cxnSpLocks noChangeShapeType="1"/>
            <a:stCxn id="30734" idx="6"/>
            <a:endCxn id="30730" idx="2"/>
          </p:cNvCxnSpPr>
          <p:nvPr/>
        </p:nvCxnSpPr>
        <p:spPr bwMode="auto">
          <a:xfrm>
            <a:off x="2495550" y="3859213"/>
            <a:ext cx="947738"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4" name="AutoShape 37"/>
          <p:cNvCxnSpPr>
            <a:cxnSpLocks noChangeShapeType="1"/>
            <a:stCxn id="30730" idx="6"/>
            <a:endCxn id="30738" idx="2"/>
          </p:cNvCxnSpPr>
          <p:nvPr/>
        </p:nvCxnSpPr>
        <p:spPr bwMode="auto">
          <a:xfrm>
            <a:off x="4662488" y="3859213"/>
            <a:ext cx="7937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5" name="AutoShape 38"/>
          <p:cNvCxnSpPr>
            <a:cxnSpLocks noChangeShapeType="1"/>
            <a:stCxn id="30734" idx="4"/>
            <a:endCxn id="30732" idx="2"/>
          </p:cNvCxnSpPr>
          <p:nvPr/>
        </p:nvCxnSpPr>
        <p:spPr bwMode="auto">
          <a:xfrm>
            <a:off x="1885950" y="4049713"/>
            <a:ext cx="714375" cy="104457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0746" name="AutoShape 39"/>
          <p:cNvCxnSpPr>
            <a:cxnSpLocks noChangeShapeType="1"/>
            <a:stCxn id="30732" idx="6"/>
            <a:endCxn id="30733" idx="2"/>
          </p:cNvCxnSpPr>
          <p:nvPr/>
        </p:nvCxnSpPr>
        <p:spPr bwMode="auto">
          <a:xfrm>
            <a:off x="3819525" y="5094288"/>
            <a:ext cx="779463" cy="190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A8DAFAB-55D8-4378-A613-DE7B07209BE9}" type="slidenum">
              <a:rPr lang="en-GB" altLang="en-US"/>
              <a:pPr/>
              <a:t>29</a:t>
            </a:fld>
            <a:r>
              <a:rPr lang="en-GB" altLang="en-US"/>
              <a:t>/46</a:t>
            </a:r>
          </a:p>
        </p:txBody>
      </p:sp>
      <p:sp>
        <p:nvSpPr>
          <p:cNvPr id="31747" name="Rectangle 32"/>
          <p:cNvSpPr>
            <a:spLocks noGrp="1" noChangeArrowheads="1"/>
          </p:cNvSpPr>
          <p:nvPr>
            <p:ph type="title"/>
          </p:nvPr>
        </p:nvSpPr>
        <p:spPr/>
        <p:txBody>
          <a:bodyPr/>
          <a:lstStyle/>
          <a:p>
            <a:pPr eaLnBrk="1" hangingPunct="1"/>
            <a:r>
              <a:rPr lang="en-IE" altLang="en-US" smtClean="0"/>
              <a:t>Semantic network – example 2</a:t>
            </a:r>
            <a:endParaRPr lang="en-US" altLang="en-US" smtClean="0"/>
          </a:p>
        </p:txBody>
      </p:sp>
      <p:sp>
        <p:nvSpPr>
          <p:cNvPr id="31748" name="Rectangle 33"/>
          <p:cNvSpPr>
            <a:spLocks noGrp="1" noChangeArrowheads="1"/>
          </p:cNvSpPr>
          <p:nvPr>
            <p:ph type="body" idx="1"/>
          </p:nvPr>
        </p:nvSpPr>
        <p:spPr/>
        <p:txBody>
          <a:bodyPr/>
          <a:lstStyle/>
          <a:p>
            <a:pPr eaLnBrk="1" hangingPunct="1"/>
            <a:endParaRPr lang="en-GB" altLang="en-US" smtClean="0"/>
          </a:p>
        </p:txBody>
      </p:sp>
      <p:sp>
        <p:nvSpPr>
          <p:cNvPr id="31749" name="Oval 3"/>
          <p:cNvSpPr>
            <a:spLocks noChangeArrowheads="1"/>
          </p:cNvSpPr>
          <p:nvPr/>
        </p:nvSpPr>
        <p:spPr bwMode="auto">
          <a:xfrm>
            <a:off x="1276350" y="2305050"/>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Bilbo</a:t>
            </a:r>
          </a:p>
        </p:txBody>
      </p:sp>
      <p:sp>
        <p:nvSpPr>
          <p:cNvPr id="31750" name="Oval 4"/>
          <p:cNvSpPr>
            <a:spLocks noChangeArrowheads="1"/>
          </p:cNvSpPr>
          <p:nvPr/>
        </p:nvSpPr>
        <p:spPr bwMode="auto">
          <a:xfrm>
            <a:off x="3459163" y="2305050"/>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hobit</a:t>
            </a:r>
          </a:p>
        </p:txBody>
      </p:sp>
      <p:sp>
        <p:nvSpPr>
          <p:cNvPr id="31751" name="Oval 5"/>
          <p:cNvSpPr>
            <a:spLocks noChangeArrowheads="1"/>
          </p:cNvSpPr>
          <p:nvPr/>
        </p:nvSpPr>
        <p:spPr bwMode="auto">
          <a:xfrm>
            <a:off x="5459413" y="2305050"/>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person</a:t>
            </a:r>
          </a:p>
        </p:txBody>
      </p:sp>
      <p:sp>
        <p:nvSpPr>
          <p:cNvPr id="31752" name="Text Box 6"/>
          <p:cNvSpPr txBox="1">
            <a:spLocks noChangeArrowheads="1"/>
          </p:cNvSpPr>
          <p:nvPr/>
        </p:nvSpPr>
        <p:spPr bwMode="auto">
          <a:xfrm>
            <a:off x="2514600" y="2252663"/>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1753" name="Text Box 7"/>
          <p:cNvSpPr txBox="1">
            <a:spLocks noChangeArrowheads="1"/>
          </p:cNvSpPr>
          <p:nvPr/>
        </p:nvSpPr>
        <p:spPr bwMode="auto">
          <a:xfrm>
            <a:off x="4768850" y="2228850"/>
            <a:ext cx="35401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31754" name="Oval 8"/>
          <p:cNvSpPr>
            <a:spLocks noChangeArrowheads="1"/>
          </p:cNvSpPr>
          <p:nvPr/>
        </p:nvSpPr>
        <p:spPr bwMode="auto">
          <a:xfrm>
            <a:off x="3443288" y="36687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magicRing</a:t>
            </a:r>
          </a:p>
        </p:txBody>
      </p:sp>
      <p:sp>
        <p:nvSpPr>
          <p:cNvPr id="31755" name="Text Box 9"/>
          <p:cNvSpPr txBox="1">
            <a:spLocks noChangeArrowheads="1"/>
          </p:cNvSpPr>
          <p:nvPr/>
        </p:nvSpPr>
        <p:spPr bwMode="auto">
          <a:xfrm>
            <a:off x="3117850" y="4138613"/>
            <a:ext cx="677863"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location</a:t>
            </a:r>
          </a:p>
        </p:txBody>
      </p:sp>
      <p:sp>
        <p:nvSpPr>
          <p:cNvPr id="31756" name="Oval 10"/>
          <p:cNvSpPr>
            <a:spLocks noChangeArrowheads="1"/>
          </p:cNvSpPr>
          <p:nvPr/>
        </p:nvSpPr>
        <p:spPr bwMode="auto">
          <a:xfrm>
            <a:off x="3413125" y="459263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cave7</a:t>
            </a:r>
          </a:p>
        </p:txBody>
      </p:sp>
      <p:sp>
        <p:nvSpPr>
          <p:cNvPr id="31757" name="Oval 11"/>
          <p:cNvSpPr>
            <a:spLocks noChangeArrowheads="1"/>
          </p:cNvSpPr>
          <p:nvPr/>
        </p:nvSpPr>
        <p:spPr bwMode="auto">
          <a:xfrm>
            <a:off x="5446713" y="443388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Gollum</a:t>
            </a:r>
          </a:p>
        </p:txBody>
      </p:sp>
      <p:sp>
        <p:nvSpPr>
          <p:cNvPr id="31758" name="Oval 12"/>
          <p:cNvSpPr>
            <a:spLocks noChangeArrowheads="1"/>
          </p:cNvSpPr>
          <p:nvPr/>
        </p:nvSpPr>
        <p:spPr bwMode="auto">
          <a:xfrm>
            <a:off x="1047750" y="365918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event5</a:t>
            </a:r>
          </a:p>
        </p:txBody>
      </p:sp>
      <p:sp>
        <p:nvSpPr>
          <p:cNvPr id="31759" name="Text Box 13"/>
          <p:cNvSpPr txBox="1">
            <a:spLocks noChangeArrowheads="1"/>
          </p:cNvSpPr>
          <p:nvPr/>
        </p:nvSpPr>
        <p:spPr bwMode="auto">
          <a:xfrm>
            <a:off x="4570413" y="3573463"/>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1760" name="Text Box 14"/>
          <p:cNvSpPr txBox="1">
            <a:spLocks noChangeArrowheads="1"/>
          </p:cNvSpPr>
          <p:nvPr/>
        </p:nvSpPr>
        <p:spPr bwMode="auto">
          <a:xfrm>
            <a:off x="1901825" y="3052763"/>
            <a:ext cx="515938"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agent</a:t>
            </a:r>
          </a:p>
        </p:txBody>
      </p:sp>
      <p:sp>
        <p:nvSpPr>
          <p:cNvPr id="31761" name="Text Box 15"/>
          <p:cNvSpPr txBox="1">
            <a:spLocks noChangeArrowheads="1"/>
          </p:cNvSpPr>
          <p:nvPr/>
        </p:nvSpPr>
        <p:spPr bwMode="auto">
          <a:xfrm flipH="1">
            <a:off x="4598988" y="4402138"/>
            <a:ext cx="5651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owner</a:t>
            </a:r>
          </a:p>
        </p:txBody>
      </p:sp>
      <p:sp>
        <p:nvSpPr>
          <p:cNvPr id="31762" name="Oval 16"/>
          <p:cNvSpPr>
            <a:spLocks noChangeArrowheads="1"/>
          </p:cNvSpPr>
          <p:nvPr/>
        </p:nvSpPr>
        <p:spPr bwMode="auto">
          <a:xfrm>
            <a:off x="5456238" y="36687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ring</a:t>
            </a:r>
          </a:p>
        </p:txBody>
      </p:sp>
      <p:sp>
        <p:nvSpPr>
          <p:cNvPr id="31763" name="Text Box 17"/>
          <p:cNvSpPr txBox="1">
            <a:spLocks noChangeArrowheads="1"/>
          </p:cNvSpPr>
          <p:nvPr/>
        </p:nvSpPr>
        <p:spPr bwMode="auto">
          <a:xfrm>
            <a:off x="2697163" y="3529013"/>
            <a:ext cx="5588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object</a:t>
            </a:r>
          </a:p>
        </p:txBody>
      </p:sp>
      <p:cxnSp>
        <p:nvCxnSpPr>
          <p:cNvPr id="31764" name="AutoShape 18"/>
          <p:cNvCxnSpPr>
            <a:cxnSpLocks noChangeShapeType="1"/>
            <a:stCxn id="31749" idx="6"/>
            <a:endCxn id="31750" idx="2"/>
          </p:cNvCxnSpPr>
          <p:nvPr/>
        </p:nvCxnSpPr>
        <p:spPr bwMode="auto">
          <a:xfrm>
            <a:off x="2495550" y="2495550"/>
            <a:ext cx="963613"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65" name="AutoShape 19"/>
          <p:cNvCxnSpPr>
            <a:cxnSpLocks noChangeShapeType="1"/>
            <a:stCxn id="31750" idx="6"/>
            <a:endCxn id="31751" idx="2"/>
          </p:cNvCxnSpPr>
          <p:nvPr/>
        </p:nvCxnSpPr>
        <p:spPr bwMode="auto">
          <a:xfrm>
            <a:off x="4678363" y="2495550"/>
            <a:ext cx="7810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66" name="AutoShape 20"/>
          <p:cNvCxnSpPr>
            <a:cxnSpLocks noChangeShapeType="1"/>
            <a:stCxn id="31758" idx="0"/>
            <a:endCxn id="31749" idx="4"/>
          </p:cNvCxnSpPr>
          <p:nvPr/>
        </p:nvCxnSpPr>
        <p:spPr bwMode="auto">
          <a:xfrm flipV="1">
            <a:off x="1657350" y="2686050"/>
            <a:ext cx="228600" cy="973138"/>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67" name="AutoShape 21"/>
          <p:cNvCxnSpPr>
            <a:cxnSpLocks noChangeShapeType="1"/>
            <a:stCxn id="31758" idx="6"/>
            <a:endCxn id="31754" idx="2"/>
          </p:cNvCxnSpPr>
          <p:nvPr/>
        </p:nvCxnSpPr>
        <p:spPr bwMode="auto">
          <a:xfrm>
            <a:off x="2266950" y="3849688"/>
            <a:ext cx="1176338" cy="95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68" name="AutoShape 22"/>
          <p:cNvCxnSpPr>
            <a:cxnSpLocks noChangeShapeType="1"/>
            <a:stCxn id="31754" idx="6"/>
            <a:endCxn id="31762" idx="2"/>
          </p:cNvCxnSpPr>
          <p:nvPr/>
        </p:nvCxnSpPr>
        <p:spPr bwMode="auto">
          <a:xfrm>
            <a:off x="4662488" y="3859213"/>
            <a:ext cx="793750"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69" name="AutoShape 23"/>
          <p:cNvCxnSpPr>
            <a:cxnSpLocks noChangeShapeType="1"/>
            <a:stCxn id="31758" idx="5"/>
            <a:endCxn id="31756" idx="2"/>
          </p:cNvCxnSpPr>
          <p:nvPr/>
        </p:nvCxnSpPr>
        <p:spPr bwMode="auto">
          <a:xfrm>
            <a:off x="2089150" y="3984625"/>
            <a:ext cx="1323975" cy="79851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31770" name="AutoShape 24"/>
          <p:cNvCxnSpPr>
            <a:cxnSpLocks noChangeShapeType="1"/>
            <a:stCxn id="31756" idx="6"/>
            <a:endCxn id="31757" idx="2"/>
          </p:cNvCxnSpPr>
          <p:nvPr/>
        </p:nvCxnSpPr>
        <p:spPr bwMode="auto">
          <a:xfrm flipV="1">
            <a:off x="4632325" y="4624388"/>
            <a:ext cx="814388" cy="15875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771" name="Oval 25"/>
          <p:cNvSpPr>
            <a:spLocks noChangeArrowheads="1"/>
          </p:cNvSpPr>
          <p:nvPr/>
        </p:nvSpPr>
        <p:spPr bwMode="auto">
          <a:xfrm>
            <a:off x="1301750" y="4989513"/>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find</a:t>
            </a:r>
          </a:p>
        </p:txBody>
      </p:sp>
      <p:cxnSp>
        <p:nvCxnSpPr>
          <p:cNvPr id="31772" name="AutoShape 26"/>
          <p:cNvCxnSpPr>
            <a:cxnSpLocks noChangeShapeType="1"/>
            <a:stCxn id="31758" idx="4"/>
            <a:endCxn id="31771" idx="0"/>
          </p:cNvCxnSpPr>
          <p:nvPr/>
        </p:nvCxnSpPr>
        <p:spPr bwMode="auto">
          <a:xfrm>
            <a:off x="1657350" y="4040188"/>
            <a:ext cx="254000" cy="949325"/>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773" name="Text Box 28"/>
          <p:cNvSpPr txBox="1">
            <a:spLocks noChangeArrowheads="1"/>
          </p:cNvSpPr>
          <p:nvPr/>
        </p:nvSpPr>
        <p:spPr bwMode="auto">
          <a:xfrm flipH="1">
            <a:off x="1852613" y="4322763"/>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1774" name="Oval 29"/>
          <p:cNvSpPr>
            <a:spLocks noChangeArrowheads="1"/>
          </p:cNvSpPr>
          <p:nvPr/>
        </p:nvSpPr>
        <p:spPr bwMode="auto">
          <a:xfrm>
            <a:off x="5503863" y="5030788"/>
            <a:ext cx="1219200" cy="381000"/>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cave</a:t>
            </a:r>
          </a:p>
        </p:txBody>
      </p:sp>
      <p:cxnSp>
        <p:nvCxnSpPr>
          <p:cNvPr id="31775" name="AutoShape 30"/>
          <p:cNvCxnSpPr>
            <a:cxnSpLocks noChangeShapeType="1"/>
            <a:stCxn id="31756" idx="5"/>
            <a:endCxn id="31774" idx="2"/>
          </p:cNvCxnSpPr>
          <p:nvPr/>
        </p:nvCxnSpPr>
        <p:spPr bwMode="auto">
          <a:xfrm>
            <a:off x="4454525" y="4918075"/>
            <a:ext cx="1049338" cy="303213"/>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31776" name="Text Box 31"/>
          <p:cNvSpPr txBox="1">
            <a:spLocks noChangeArrowheads="1"/>
          </p:cNvSpPr>
          <p:nvPr/>
        </p:nvSpPr>
        <p:spPr bwMode="auto">
          <a:xfrm flipH="1">
            <a:off x="4405313" y="5116513"/>
            <a:ext cx="8890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FF0C3B0-6ECE-4CD6-B94E-1C7D962A9B64}" type="slidenum">
              <a:rPr lang="en-GB" altLang="en-US"/>
              <a:pPr/>
              <a:t>3</a:t>
            </a:fld>
            <a:r>
              <a:rPr lang="en-GB" altLang="en-US"/>
              <a:t>/46</a:t>
            </a:r>
          </a:p>
        </p:txBody>
      </p:sp>
      <p:sp>
        <p:nvSpPr>
          <p:cNvPr id="5123" name="Rectangle 6"/>
          <p:cNvSpPr>
            <a:spLocks noGrp="1" noChangeArrowheads="1"/>
          </p:cNvSpPr>
          <p:nvPr>
            <p:ph type="title"/>
          </p:nvPr>
        </p:nvSpPr>
        <p:spPr/>
        <p:txBody>
          <a:bodyPr/>
          <a:lstStyle/>
          <a:p>
            <a:pPr eaLnBrk="1" hangingPunct="1"/>
            <a:r>
              <a:rPr lang="en-IE" altLang="en-US" smtClean="0"/>
              <a:t>What is knowledge representation?</a:t>
            </a:r>
            <a:endParaRPr lang="en-US" altLang="en-US" smtClean="0"/>
          </a:p>
        </p:txBody>
      </p:sp>
      <p:sp>
        <p:nvSpPr>
          <p:cNvPr id="5124" name="Rectangle 7"/>
          <p:cNvSpPr>
            <a:spLocks noGrp="1" noChangeArrowheads="1"/>
          </p:cNvSpPr>
          <p:nvPr>
            <p:ph type="body" idx="1"/>
          </p:nvPr>
        </p:nvSpPr>
        <p:spPr/>
        <p:txBody>
          <a:bodyPr/>
          <a:lstStyle/>
          <a:p>
            <a:pPr eaLnBrk="1" hangingPunct="1"/>
            <a:r>
              <a:rPr lang="en-US" altLang="en-US" smtClean="0"/>
              <a:t>What is representation?</a:t>
            </a:r>
          </a:p>
          <a:p>
            <a:pPr lvl="1" eaLnBrk="1" hangingPunct="1"/>
            <a:r>
              <a:rPr lang="en-US" altLang="en-US" smtClean="0"/>
              <a:t>Representation refers to a symbol or thing which represents (’refers to’, ’stands for’) something else.</a:t>
            </a:r>
          </a:p>
          <a:p>
            <a:pPr lvl="1" eaLnBrk="1" hangingPunct="1"/>
            <a:endParaRPr lang="en-US" altLang="en-US" smtClean="0"/>
          </a:p>
          <a:p>
            <a:pPr eaLnBrk="1" hangingPunct="1"/>
            <a:r>
              <a:rPr lang="en-US" altLang="en-US" smtClean="0"/>
              <a:t>When do we need to represent?</a:t>
            </a:r>
          </a:p>
          <a:p>
            <a:pPr lvl="1" eaLnBrk="1" hangingPunct="1"/>
            <a:r>
              <a:rPr lang="en-US" altLang="en-US" smtClean="0"/>
              <a:t>We need to represent a thing in the natural world when we don’t have, for some reason, the possibility to use the original ’thing’.</a:t>
            </a:r>
          </a:p>
          <a:p>
            <a:pPr lvl="1" eaLnBrk="1" hangingPunct="1">
              <a:buFont typeface="Wingdings" panose="05000000000000000000" pitchFamily="2" charset="2"/>
              <a:buNone/>
            </a:pPr>
            <a:endParaRPr lang="en-US" altLang="en-US" smtClean="0"/>
          </a:p>
          <a:p>
            <a:pPr eaLnBrk="1" hangingPunct="1"/>
            <a:r>
              <a:rPr lang="en-IE" altLang="en-US" smtClean="0"/>
              <a:t>The object of knowledge representation is to express the problem in computer-understandable form</a:t>
            </a:r>
            <a:endParaRPr lang="en-US" alt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7B4760F-43A9-469A-9251-62C316E49DA6}" type="slidenum">
              <a:rPr lang="en-GB" altLang="en-US"/>
              <a:pPr/>
              <a:t>30</a:t>
            </a:fld>
            <a:r>
              <a:rPr lang="en-GB" altLang="en-US"/>
              <a:t>/46</a:t>
            </a:r>
          </a:p>
        </p:txBody>
      </p:sp>
      <p:sp>
        <p:nvSpPr>
          <p:cNvPr id="32771" name="Rectangle 4"/>
          <p:cNvSpPr>
            <a:spLocks noGrp="1" noChangeArrowheads="1"/>
          </p:cNvSpPr>
          <p:nvPr>
            <p:ph type="title"/>
          </p:nvPr>
        </p:nvSpPr>
        <p:spPr/>
        <p:txBody>
          <a:bodyPr/>
          <a:lstStyle/>
          <a:p>
            <a:pPr eaLnBrk="1" hangingPunct="1"/>
            <a:r>
              <a:rPr lang="en-GB" altLang="en-US" smtClean="0"/>
              <a:t>Problems with semantic networks</a:t>
            </a:r>
          </a:p>
        </p:txBody>
      </p:sp>
      <p:sp>
        <p:nvSpPr>
          <p:cNvPr id="32772" name="Rectangle 5"/>
          <p:cNvSpPr>
            <a:spLocks noGrp="1" noChangeArrowheads="1"/>
          </p:cNvSpPr>
          <p:nvPr>
            <p:ph type="body" idx="1"/>
          </p:nvPr>
        </p:nvSpPr>
        <p:spPr/>
        <p:txBody>
          <a:bodyPr/>
          <a:lstStyle/>
          <a:p>
            <a:pPr eaLnBrk="1" hangingPunct="1"/>
            <a:r>
              <a:rPr lang="en-IE" altLang="en-US" sz="2000" smtClean="0"/>
              <a:t>Naming standards</a:t>
            </a:r>
          </a:p>
          <a:p>
            <a:pPr lvl="1" eaLnBrk="1" hangingPunct="1"/>
            <a:r>
              <a:rPr lang="en-IE" altLang="en-US" sz="1800" smtClean="0"/>
              <a:t>lack of naming standards for relationships</a:t>
            </a:r>
          </a:p>
          <a:p>
            <a:pPr lvl="1" eaLnBrk="1" hangingPunct="1"/>
            <a:r>
              <a:rPr lang="en-IE" altLang="en-US" sz="1800" smtClean="0"/>
              <a:t>naming of nodes, e.g. if a node is labelled ‘chair’ does it represent:</a:t>
            </a:r>
            <a:endParaRPr lang="en-US" altLang="en-US" sz="1800" smtClean="0"/>
          </a:p>
          <a:p>
            <a:pPr lvl="2" eaLnBrk="1" hangingPunct="1"/>
            <a:r>
              <a:rPr lang="en-IE" altLang="en-US" sz="1600" smtClean="0"/>
              <a:t>A specific chair,</a:t>
            </a:r>
            <a:endParaRPr lang="en-US" altLang="en-US" sz="1600" smtClean="0"/>
          </a:p>
          <a:p>
            <a:pPr lvl="2" eaLnBrk="1" hangingPunct="1"/>
            <a:r>
              <a:rPr lang="en-IE" altLang="en-US" sz="1600" smtClean="0"/>
              <a:t>The class of all chairs,</a:t>
            </a:r>
            <a:endParaRPr lang="en-US" altLang="en-US" sz="1600" smtClean="0"/>
          </a:p>
          <a:p>
            <a:pPr lvl="2" eaLnBrk="1" hangingPunct="1"/>
            <a:r>
              <a:rPr lang="en-IE" altLang="en-US" sz="1600" smtClean="0"/>
              <a:t>The concept of a chair,</a:t>
            </a:r>
            <a:endParaRPr lang="en-US" altLang="en-US" sz="1600" smtClean="0"/>
          </a:p>
          <a:p>
            <a:pPr lvl="2" eaLnBrk="1" hangingPunct="1"/>
            <a:r>
              <a:rPr lang="en-IE" altLang="en-US" sz="1600" smtClean="0"/>
              <a:t>The person who is the chair of a meeting?</a:t>
            </a:r>
            <a:endParaRPr lang="en-US" altLang="en-US" sz="1600" smtClean="0"/>
          </a:p>
          <a:p>
            <a:pPr eaLnBrk="1" hangingPunct="1"/>
            <a:r>
              <a:rPr lang="en-IE" altLang="en-US" sz="2000" smtClean="0"/>
              <a:t>For a semantic network to represent definitive knowledge, i.e. knowledge that can be defined, the relationship and node names must be rigorously standardised.</a:t>
            </a:r>
          </a:p>
          <a:p>
            <a:pPr eaLnBrk="1" hangingPunct="1">
              <a:buFont typeface="Wingdings" panose="05000000000000000000" pitchFamily="2" charset="2"/>
              <a:buNone/>
            </a:pPr>
            <a:endParaRPr lang="en-IE" altLang="en-US" sz="2000" smtClean="0"/>
          </a:p>
          <a:p>
            <a:pPr eaLnBrk="1" hangingPunct="1"/>
            <a:r>
              <a:rPr lang="en-IE" altLang="en-US" sz="2000" smtClean="0"/>
              <a:t>Often it is hard to distinguish between </a:t>
            </a:r>
          </a:p>
          <a:p>
            <a:pPr lvl="1" eaLnBrk="1" hangingPunct="1"/>
            <a:r>
              <a:rPr lang="en-IE" altLang="en-US" sz="1800" smtClean="0"/>
              <a:t>statements about object relationships with the world, and</a:t>
            </a:r>
          </a:p>
          <a:p>
            <a:pPr lvl="1" eaLnBrk="1" hangingPunct="1"/>
            <a:r>
              <a:rPr lang="en-IE" altLang="en-US" sz="1800" smtClean="0"/>
              <a:t>properties of the object</a:t>
            </a:r>
            <a:endParaRPr lang="en-US" altLang="en-US" sz="180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9F87629-3448-4309-AFEA-0649AC5A630D}" type="slidenum">
              <a:rPr lang="en-GB" altLang="en-US"/>
              <a:pPr/>
              <a:t>31</a:t>
            </a:fld>
            <a:r>
              <a:rPr lang="en-GB" altLang="en-US"/>
              <a:t>/46</a:t>
            </a:r>
          </a:p>
        </p:txBody>
      </p:sp>
      <p:sp>
        <p:nvSpPr>
          <p:cNvPr id="33795" name="Rectangle 6"/>
          <p:cNvSpPr>
            <a:spLocks noGrp="1" noChangeArrowheads="1"/>
          </p:cNvSpPr>
          <p:nvPr>
            <p:ph type="title"/>
          </p:nvPr>
        </p:nvSpPr>
        <p:spPr/>
        <p:txBody>
          <a:bodyPr/>
          <a:lstStyle/>
          <a:p>
            <a:pPr eaLnBrk="1" hangingPunct="1"/>
            <a:r>
              <a:rPr lang="en-GB" altLang="en-US" smtClean="0"/>
              <a:t>Problems with semantic networks</a:t>
            </a:r>
          </a:p>
        </p:txBody>
      </p:sp>
      <p:sp>
        <p:nvSpPr>
          <p:cNvPr id="33796" name="Rectangle 7"/>
          <p:cNvSpPr>
            <a:spLocks noGrp="1" noChangeArrowheads="1"/>
          </p:cNvSpPr>
          <p:nvPr>
            <p:ph type="body" idx="1"/>
          </p:nvPr>
        </p:nvSpPr>
        <p:spPr/>
        <p:txBody>
          <a:bodyPr/>
          <a:lstStyle/>
          <a:p>
            <a:pPr eaLnBrk="1" hangingPunct="1"/>
            <a:r>
              <a:rPr lang="en-IE" altLang="en-US" sz="2000" smtClean="0"/>
              <a:t>Searching</a:t>
            </a:r>
          </a:p>
          <a:p>
            <a:pPr lvl="1" eaLnBrk="1" hangingPunct="1"/>
            <a:r>
              <a:rPr lang="en-IE" altLang="en-US" sz="1800" smtClean="0"/>
              <a:t>possible </a:t>
            </a:r>
            <a:r>
              <a:rPr lang="en-IE" altLang="en-US" sz="1800" u="sng" smtClean="0"/>
              <a:t>combinatorial explosion</a:t>
            </a:r>
            <a:r>
              <a:rPr lang="en-IE" altLang="en-US" sz="1800" smtClean="0"/>
              <a:t>, especially if the response to a query is negative.</a:t>
            </a:r>
          </a:p>
          <a:p>
            <a:pPr lvl="1" eaLnBrk="1" hangingPunct="1">
              <a:buFont typeface="Wingdings" panose="05000000000000000000" pitchFamily="2" charset="2"/>
              <a:buNone/>
            </a:pPr>
            <a:endParaRPr lang="en-US" altLang="en-US" sz="1800" smtClean="0"/>
          </a:p>
          <a:p>
            <a:pPr lvl="1" eaLnBrk="1" hangingPunct="1"/>
            <a:r>
              <a:rPr lang="en-IE" altLang="en-US" sz="1800" smtClean="0"/>
              <a:t>Semantic networks, as we know, were originally devised as models of human associative memory in which one node has links to others and information retrieval occurs due to a spreading activation of the nodes.</a:t>
            </a:r>
            <a:endParaRPr lang="en-US" altLang="en-US" sz="1800" smtClean="0"/>
          </a:p>
          <a:p>
            <a:pPr lvl="1" eaLnBrk="1" hangingPunct="1"/>
            <a:r>
              <a:rPr lang="en-IE" altLang="en-US" sz="1800" smtClean="0"/>
              <a:t>However, other forms of reasoning must be available to the brain, as it does not take a long time to answer the question “Is there a football team on Pluto?”</a:t>
            </a:r>
          </a:p>
          <a:p>
            <a:pPr lvl="1" eaLnBrk="1" hangingPunct="1"/>
            <a:endParaRPr lang="en-IE" altLang="en-US" sz="1800" smtClean="0"/>
          </a:p>
          <a:p>
            <a:pPr eaLnBrk="1" hangingPunct="1"/>
            <a:r>
              <a:rPr lang="en-IE" altLang="en-US" sz="2000" smtClean="0"/>
              <a:t>Unable to represent </a:t>
            </a:r>
          </a:p>
          <a:p>
            <a:pPr lvl="1" eaLnBrk="1" hangingPunct="1"/>
            <a:r>
              <a:rPr lang="en-IE" altLang="en-US" sz="1800" smtClean="0"/>
              <a:t>Negation</a:t>
            </a:r>
          </a:p>
          <a:p>
            <a:pPr lvl="1" eaLnBrk="1" hangingPunct="1"/>
            <a:r>
              <a:rPr lang="en-IE" altLang="en-US" sz="1800" smtClean="0"/>
              <a:t>Quantification</a:t>
            </a:r>
          </a:p>
          <a:p>
            <a:pPr lvl="1" eaLnBrk="1" hangingPunct="1"/>
            <a:r>
              <a:rPr lang="en-IE" altLang="en-US" sz="1800" smtClean="0"/>
              <a:t>Disjunction</a:t>
            </a:r>
            <a:endParaRPr lang="en-US" altLang="en-US" sz="18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B26DCA9-9001-4AA0-9571-0D311B9A4818}" type="slidenum">
              <a:rPr lang="en-GB" altLang="en-US"/>
              <a:pPr/>
              <a:t>32</a:t>
            </a:fld>
            <a:r>
              <a:rPr lang="en-GB" altLang="en-US"/>
              <a:t>/46</a:t>
            </a:r>
          </a:p>
        </p:txBody>
      </p:sp>
      <p:sp>
        <p:nvSpPr>
          <p:cNvPr id="34819" name="Rectangle 4"/>
          <p:cNvSpPr>
            <a:spLocks noGrp="1" noChangeArrowheads="1"/>
          </p:cNvSpPr>
          <p:nvPr>
            <p:ph type="title"/>
          </p:nvPr>
        </p:nvSpPr>
        <p:spPr/>
        <p:txBody>
          <a:bodyPr/>
          <a:lstStyle/>
          <a:p>
            <a:pPr eaLnBrk="1" hangingPunct="1"/>
            <a:r>
              <a:rPr lang="en-IE" altLang="en-US" smtClean="0"/>
              <a:t>Semantic networks</a:t>
            </a:r>
            <a:endParaRPr lang="en-US" altLang="en-US" smtClean="0"/>
          </a:p>
        </p:txBody>
      </p:sp>
      <p:sp>
        <p:nvSpPr>
          <p:cNvPr id="34820" name="Rectangle 5"/>
          <p:cNvSpPr>
            <a:spLocks noGrp="1" noChangeArrowheads="1"/>
          </p:cNvSpPr>
          <p:nvPr>
            <p:ph type="body" idx="1"/>
          </p:nvPr>
        </p:nvSpPr>
        <p:spPr/>
        <p:txBody>
          <a:bodyPr/>
          <a:lstStyle/>
          <a:p>
            <a:pPr eaLnBrk="1" hangingPunct="1"/>
            <a:r>
              <a:rPr lang="en-IE" altLang="en-US" smtClean="0"/>
              <a:t>Semantic networks nowadays</a:t>
            </a:r>
          </a:p>
          <a:p>
            <a:pPr lvl="1" eaLnBrk="1" hangingPunct="1"/>
            <a:r>
              <a:rPr lang="en-IE" altLang="en-US" smtClean="0"/>
              <a:t>Conceptual graphs (John Sowa)</a:t>
            </a:r>
          </a:p>
          <a:p>
            <a:pPr lvl="1" eaLnBrk="1" hangingPunct="1"/>
            <a:r>
              <a:rPr lang="en-US" altLang="en-US" smtClean="0"/>
              <a:t>SNePS (Stuart Shapiro)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B1C5906-9D6E-4DFF-9B01-7AAE1A954047}" type="slidenum">
              <a:rPr lang="en-GB" altLang="en-US"/>
              <a:pPr/>
              <a:t>33</a:t>
            </a:fld>
            <a:r>
              <a:rPr lang="en-GB" altLang="en-US"/>
              <a:t>/46</a:t>
            </a:r>
          </a:p>
        </p:txBody>
      </p:sp>
      <p:sp>
        <p:nvSpPr>
          <p:cNvPr id="35843" name="Rectangle 5"/>
          <p:cNvSpPr>
            <a:spLocks noGrp="1" noChangeArrowheads="1"/>
          </p:cNvSpPr>
          <p:nvPr>
            <p:ph type="title"/>
          </p:nvPr>
        </p:nvSpPr>
        <p:spPr/>
        <p:txBody>
          <a:bodyPr/>
          <a:lstStyle/>
          <a:p>
            <a:pPr eaLnBrk="1" hangingPunct="1"/>
            <a:r>
              <a:rPr lang="en-IE" altLang="en-US" smtClean="0"/>
              <a:t>Frames</a:t>
            </a:r>
            <a:endParaRPr lang="en-US" altLang="en-US" smtClean="0"/>
          </a:p>
        </p:txBody>
      </p:sp>
      <p:sp>
        <p:nvSpPr>
          <p:cNvPr id="35844" name="Rectangle 6"/>
          <p:cNvSpPr>
            <a:spLocks noGrp="1" noChangeArrowheads="1"/>
          </p:cNvSpPr>
          <p:nvPr>
            <p:ph type="body" idx="1"/>
          </p:nvPr>
        </p:nvSpPr>
        <p:spPr/>
        <p:txBody>
          <a:bodyPr/>
          <a:lstStyle/>
          <a:p>
            <a:pPr eaLnBrk="1" hangingPunct="1"/>
            <a:r>
              <a:rPr lang="en-IE" altLang="en-US" sz="2200" smtClean="0"/>
              <a:t>Frames are a variant of semantic networks</a:t>
            </a:r>
          </a:p>
          <a:p>
            <a:pPr eaLnBrk="1" hangingPunct="1"/>
            <a:r>
              <a:rPr lang="en-US" altLang="en-US" sz="2200" smtClean="0"/>
              <a:t>A frame is </a:t>
            </a:r>
          </a:p>
          <a:p>
            <a:pPr eaLnBrk="1" hangingPunct="1">
              <a:buFont typeface="Wingdings" panose="05000000000000000000" pitchFamily="2" charset="2"/>
              <a:buNone/>
            </a:pPr>
            <a:r>
              <a:rPr lang="en-US" altLang="en-US" sz="2200" smtClean="0"/>
              <a:t>	“a data structure for representing a stereotypical situation like …going to a child’s birthday party” (Minksy 1981).</a:t>
            </a:r>
          </a:p>
          <a:p>
            <a:pPr eaLnBrk="1" hangingPunct="1"/>
            <a:endParaRPr lang="en-US" altLang="en-US" sz="2200" smtClean="0"/>
          </a:p>
          <a:p>
            <a:pPr eaLnBrk="1" hangingPunct="1"/>
            <a:endParaRPr lang="en-US" altLang="en-US" sz="2200" smtClean="0"/>
          </a:p>
          <a:p>
            <a:pPr eaLnBrk="1" hangingPunct="1"/>
            <a:endParaRPr lang="en-US" altLang="en-US" sz="2200" smtClean="0"/>
          </a:p>
          <a:p>
            <a:pPr eaLnBrk="1" hangingPunct="1"/>
            <a:endParaRPr lang="en-US" altLang="en-US" sz="2200" smtClean="0"/>
          </a:p>
          <a:p>
            <a:pPr eaLnBrk="1" hangingPunct="1"/>
            <a:endParaRPr lang="en-US" altLang="en-US" sz="800" smtClean="0"/>
          </a:p>
          <a:p>
            <a:pPr eaLnBrk="1" hangingPunct="1"/>
            <a:r>
              <a:rPr lang="en-US" altLang="en-US" sz="2200" smtClean="0"/>
              <a:t>All the information relevant to a concept is stored in a single complex entity called a frame.</a:t>
            </a:r>
          </a:p>
          <a:p>
            <a:pPr eaLnBrk="1" hangingPunct="1"/>
            <a:r>
              <a:rPr lang="en-US" altLang="en-US" sz="2200" smtClean="0"/>
              <a:t>Superficially, frames look like record data structures or class, however, at the very least frames also support inheritance.</a:t>
            </a:r>
          </a:p>
        </p:txBody>
      </p:sp>
      <p:sp>
        <p:nvSpPr>
          <p:cNvPr id="35845" name="Text Box 4"/>
          <p:cNvSpPr txBox="1">
            <a:spLocks noChangeArrowheads="1"/>
          </p:cNvSpPr>
          <p:nvPr/>
        </p:nvSpPr>
        <p:spPr bwMode="auto">
          <a:xfrm>
            <a:off x="1814513" y="3436938"/>
            <a:ext cx="2794000" cy="13239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600" b="1">
                <a:latin typeface="Times New Roman" panose="02020603050405020304" pitchFamily="18" charset="0"/>
              </a:rPr>
              <a:t>class </a:t>
            </a:r>
            <a:r>
              <a:rPr lang="en-US" altLang="en-US" sz="1600">
                <a:latin typeface="Times New Roman" panose="02020603050405020304" pitchFamily="18" charset="0"/>
              </a:rPr>
              <a:t> </a:t>
            </a:r>
            <a:r>
              <a:rPr lang="en-US" altLang="en-US" sz="1600" i="1">
                <a:latin typeface="Times New Roman" panose="02020603050405020304" pitchFamily="18" charset="0"/>
              </a:rPr>
              <a:t>Book</a:t>
            </a:r>
            <a:r>
              <a:rPr lang="en-US" altLang="en-US" sz="1600">
                <a:latin typeface="Times New Roman" panose="02020603050405020304" pitchFamily="18" charset="0"/>
              </a:rPr>
              <a:t> {</a:t>
            </a:r>
          </a:p>
          <a:p>
            <a:pPr lvl="1"/>
            <a:r>
              <a:rPr lang="en-US" altLang="en-US" sz="1600" b="1">
                <a:latin typeface="Times New Roman" panose="02020603050405020304" pitchFamily="18" charset="0"/>
              </a:rPr>
              <a:t>Person </a:t>
            </a:r>
            <a:r>
              <a:rPr lang="en-US" altLang="en-US" sz="1600">
                <a:latin typeface="Times New Roman" panose="02020603050405020304" pitchFamily="18" charset="0"/>
              </a:rPr>
              <a:t>author;</a:t>
            </a:r>
          </a:p>
          <a:p>
            <a:pPr lvl="1"/>
            <a:r>
              <a:rPr lang="en-US" altLang="en-US" sz="1600" b="1">
                <a:latin typeface="Times New Roman" panose="02020603050405020304" pitchFamily="18" charset="0"/>
              </a:rPr>
              <a:t>String </a:t>
            </a:r>
            <a:r>
              <a:rPr lang="en-US" altLang="en-US" sz="1600">
                <a:latin typeface="Times New Roman" panose="02020603050405020304" pitchFamily="18" charset="0"/>
              </a:rPr>
              <a:t>title;</a:t>
            </a:r>
            <a:endParaRPr lang="en-IE" altLang="en-US" sz="1600" b="1">
              <a:latin typeface="Times New Roman" panose="02020603050405020304" pitchFamily="18" charset="0"/>
            </a:endParaRPr>
          </a:p>
          <a:p>
            <a:pPr lvl="1"/>
            <a:r>
              <a:rPr lang="en-IE" altLang="en-US" sz="1600" b="1">
                <a:latin typeface="Times New Roman" panose="02020603050405020304" pitchFamily="18" charset="0"/>
              </a:rPr>
              <a:t>int  </a:t>
            </a:r>
            <a:r>
              <a:rPr lang="en-IE" altLang="en-US" sz="1600">
                <a:latin typeface="Times New Roman" panose="02020603050405020304" pitchFamily="18" charset="0"/>
              </a:rPr>
              <a:t>price</a:t>
            </a:r>
            <a:r>
              <a:rPr lang="en-IE" altLang="en-US" sz="1600" b="1">
                <a:latin typeface="Times New Roman" panose="02020603050405020304" pitchFamily="18" charset="0"/>
              </a:rPr>
              <a:t>;</a:t>
            </a:r>
          </a:p>
          <a:p>
            <a:r>
              <a:rPr lang="en-US" altLang="en-US" sz="1600">
                <a:latin typeface="Times New Roman" panose="02020603050405020304" pitchFamily="18" charset="0"/>
              </a:rPr>
              <a:t>}</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B93AFB41-5880-4BEE-9872-63514BA7768E}" type="slidenum">
              <a:rPr lang="en-GB" altLang="en-US"/>
              <a:pPr/>
              <a:t>34</a:t>
            </a:fld>
            <a:r>
              <a:rPr lang="en-GB" altLang="en-US"/>
              <a:t>/46</a:t>
            </a:r>
          </a:p>
        </p:txBody>
      </p:sp>
      <p:sp>
        <p:nvSpPr>
          <p:cNvPr id="36867" name="Rectangle 4"/>
          <p:cNvSpPr>
            <a:spLocks noGrp="1" noChangeArrowheads="1"/>
          </p:cNvSpPr>
          <p:nvPr>
            <p:ph type="title"/>
          </p:nvPr>
        </p:nvSpPr>
        <p:spPr/>
        <p:txBody>
          <a:bodyPr/>
          <a:lstStyle/>
          <a:p>
            <a:pPr eaLnBrk="1" hangingPunct="1"/>
            <a:r>
              <a:rPr lang="en-IE" altLang="en-US" smtClean="0"/>
              <a:t>Frames</a:t>
            </a:r>
            <a:endParaRPr lang="en-US" altLang="en-US" smtClean="0"/>
          </a:p>
        </p:txBody>
      </p:sp>
      <p:sp>
        <p:nvSpPr>
          <p:cNvPr id="36868" name="Rectangle 5"/>
          <p:cNvSpPr>
            <a:spLocks noGrp="1" noChangeArrowheads="1"/>
          </p:cNvSpPr>
          <p:nvPr>
            <p:ph type="body" idx="1"/>
          </p:nvPr>
        </p:nvSpPr>
        <p:spPr/>
        <p:txBody>
          <a:bodyPr/>
          <a:lstStyle/>
          <a:p>
            <a:pPr eaLnBrk="1" hangingPunct="1"/>
            <a:r>
              <a:rPr lang="en-US" altLang="en-US" smtClean="0"/>
              <a:t>In frame-based systems we refer to</a:t>
            </a:r>
          </a:p>
          <a:p>
            <a:pPr lvl="1" eaLnBrk="1" hangingPunct="1"/>
            <a:r>
              <a:rPr lang="en-US" altLang="en-US" smtClean="0"/>
              <a:t>objects – Mammal, Elephant, and Nellie;</a:t>
            </a:r>
          </a:p>
          <a:p>
            <a:pPr lvl="1" eaLnBrk="1" hangingPunct="1"/>
            <a:r>
              <a:rPr lang="en-US" altLang="en-US" smtClean="0"/>
              <a:t>slots – properties such as colour and size;</a:t>
            </a:r>
          </a:p>
          <a:p>
            <a:pPr lvl="1" eaLnBrk="1" hangingPunct="1"/>
            <a:r>
              <a:rPr lang="en-US" altLang="en-US" smtClean="0"/>
              <a:t>slot-values – values stored in the slots, e.g. grey and large.</a:t>
            </a:r>
          </a:p>
          <a:p>
            <a:pPr lvl="1" eaLnBrk="1" hangingPunct="1"/>
            <a:endParaRPr lang="en-US" altLang="en-US" smtClean="0"/>
          </a:p>
          <a:p>
            <a:pPr eaLnBrk="1" hangingPunct="1"/>
            <a:r>
              <a:rPr lang="en-US" altLang="en-US" smtClean="0"/>
              <a:t>Slots and the corresponding slot-values are inherited through the class hierarchy</a:t>
            </a:r>
          </a:p>
          <a:p>
            <a:pPr eaLnBrk="1" hangingPunct="1"/>
            <a:endParaRPr lang="en-US"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9BD12C9-D9BA-4B55-BA4E-556B914F71B6}" type="slidenum">
              <a:rPr lang="en-GB" altLang="en-US"/>
              <a:pPr/>
              <a:t>35</a:t>
            </a:fld>
            <a:r>
              <a:rPr lang="en-GB" altLang="en-US"/>
              <a:t>/46</a:t>
            </a:r>
          </a:p>
        </p:txBody>
      </p:sp>
      <p:sp>
        <p:nvSpPr>
          <p:cNvPr id="37891" name="Rectangle 36"/>
          <p:cNvSpPr>
            <a:spLocks noGrp="1" noChangeArrowheads="1"/>
          </p:cNvSpPr>
          <p:nvPr>
            <p:ph type="title"/>
          </p:nvPr>
        </p:nvSpPr>
        <p:spPr/>
        <p:txBody>
          <a:bodyPr/>
          <a:lstStyle/>
          <a:p>
            <a:pPr eaLnBrk="1" hangingPunct="1"/>
            <a:r>
              <a:rPr lang="en-IE" altLang="en-US" smtClean="0"/>
              <a:t>Frames - example</a:t>
            </a:r>
            <a:endParaRPr lang="en-US" altLang="en-US" smtClean="0"/>
          </a:p>
        </p:txBody>
      </p:sp>
      <p:sp>
        <p:nvSpPr>
          <p:cNvPr id="37892" name="Rectangle 37"/>
          <p:cNvSpPr>
            <a:spLocks noGrp="1" noChangeArrowheads="1"/>
          </p:cNvSpPr>
          <p:nvPr>
            <p:ph type="body" idx="1"/>
          </p:nvPr>
        </p:nvSpPr>
        <p:spPr/>
        <p:txBody>
          <a:bodyPr/>
          <a:lstStyle/>
          <a:p>
            <a:pPr eaLnBrk="1" hangingPunct="1"/>
            <a:r>
              <a:rPr lang="en-IE" altLang="en-US" smtClean="0"/>
              <a:t>The previous example can be also represented as frames:</a:t>
            </a:r>
            <a:endParaRPr lang="en-US" altLang="en-US" smtClean="0"/>
          </a:p>
        </p:txBody>
      </p:sp>
      <p:sp>
        <p:nvSpPr>
          <p:cNvPr id="37893" name="Text Box 5"/>
          <p:cNvSpPr txBox="1">
            <a:spLocks noChangeArrowheads="1"/>
          </p:cNvSpPr>
          <p:nvPr/>
        </p:nvSpPr>
        <p:spPr bwMode="auto">
          <a:xfrm>
            <a:off x="668338" y="2773363"/>
            <a:ext cx="3048000" cy="32924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b="1">
                <a:latin typeface="Times New Roman" panose="02020603050405020304" pitchFamily="18" charset="0"/>
              </a:rPr>
              <a:t>Mammal</a:t>
            </a:r>
            <a:r>
              <a:rPr lang="en-US" altLang="en-US" sz="1400">
                <a:latin typeface="Times New Roman" panose="02020603050405020304" pitchFamily="18" charset="0"/>
              </a:rPr>
              <a:t>:			</a:t>
            </a:r>
          </a:p>
          <a:p>
            <a:r>
              <a:rPr lang="en-US" altLang="en-US" sz="1400">
                <a:latin typeface="Times New Roman" panose="02020603050405020304" pitchFamily="18" charset="0"/>
              </a:rPr>
              <a:t>	subclass:	Animal	</a:t>
            </a:r>
          </a:p>
          <a:p>
            <a:r>
              <a:rPr lang="en-US" altLang="en-US" sz="1400">
                <a:latin typeface="Times New Roman" panose="02020603050405020304" pitchFamily="18" charset="0"/>
              </a:rPr>
              <a:t>	has-part:	head	</a:t>
            </a:r>
          </a:p>
          <a:p>
            <a:endParaRPr lang="en-US" altLang="en-US" sz="1400">
              <a:latin typeface="Times New Roman" panose="02020603050405020304" pitchFamily="18" charset="0"/>
            </a:endParaRPr>
          </a:p>
          <a:p>
            <a:r>
              <a:rPr lang="en-US" altLang="en-US" sz="1400" b="1">
                <a:latin typeface="Times New Roman" panose="02020603050405020304" pitchFamily="18" charset="0"/>
              </a:rPr>
              <a:t>Elephant</a:t>
            </a:r>
            <a:r>
              <a:rPr lang="en-US" altLang="en-US" sz="1400">
                <a:latin typeface="Times New Roman" panose="02020603050405020304" pitchFamily="18" charset="0"/>
              </a:rPr>
              <a:t>:			</a:t>
            </a:r>
          </a:p>
          <a:p>
            <a:r>
              <a:rPr lang="en-US" altLang="en-US" sz="1400">
                <a:latin typeface="Times New Roman" panose="02020603050405020304" pitchFamily="18" charset="0"/>
              </a:rPr>
              <a:t>	subclass:	Mammal	</a:t>
            </a:r>
          </a:p>
          <a:p>
            <a:r>
              <a:rPr lang="en-US" altLang="en-US" sz="1400">
                <a:latin typeface="Times New Roman" panose="02020603050405020304" pitchFamily="18" charset="0"/>
              </a:rPr>
              <a:t>	colour:	grey</a:t>
            </a:r>
          </a:p>
          <a:p>
            <a:r>
              <a:rPr lang="en-US" altLang="en-US" sz="1400">
                <a:latin typeface="Times New Roman" panose="02020603050405020304" pitchFamily="18" charset="0"/>
              </a:rPr>
              <a:t>	size:	large</a:t>
            </a:r>
          </a:p>
          <a:p>
            <a:endParaRPr lang="en-IE" altLang="en-US" sz="1400">
              <a:latin typeface="Times New Roman" panose="02020603050405020304" pitchFamily="18" charset="0"/>
            </a:endParaRPr>
          </a:p>
          <a:p>
            <a:r>
              <a:rPr lang="en-US" altLang="en-US" sz="1400" b="1">
                <a:latin typeface="Times New Roman" panose="02020603050405020304" pitchFamily="18" charset="0"/>
              </a:rPr>
              <a:t>Nellie</a:t>
            </a:r>
            <a:r>
              <a:rPr lang="en-US" altLang="en-US" sz="1400">
                <a:latin typeface="Times New Roman" panose="02020603050405020304" pitchFamily="18" charset="0"/>
              </a:rPr>
              <a:t>:</a:t>
            </a:r>
          </a:p>
          <a:p>
            <a:r>
              <a:rPr lang="en-US" altLang="en-US" sz="1400">
                <a:latin typeface="Times New Roman" panose="02020603050405020304" pitchFamily="18" charset="0"/>
              </a:rPr>
              <a:t>	instance: 	Elephant</a:t>
            </a:r>
          </a:p>
          <a:p>
            <a:r>
              <a:rPr lang="en-US" altLang="en-US" sz="1400">
                <a:latin typeface="Times New Roman" panose="02020603050405020304" pitchFamily="18" charset="0"/>
              </a:rPr>
              <a:t>	likes:	apples</a:t>
            </a:r>
          </a:p>
          <a:p>
            <a:endParaRPr lang="en-US" altLang="en-US" sz="1400">
              <a:latin typeface="Times New Roman" panose="02020603050405020304" pitchFamily="18" charset="0"/>
            </a:endParaRPr>
          </a:p>
          <a:p>
            <a:r>
              <a:rPr lang="en-US" altLang="en-US" sz="1400" b="1">
                <a:latin typeface="Times New Roman" panose="02020603050405020304" pitchFamily="18" charset="0"/>
              </a:rPr>
              <a:t>Clyde</a:t>
            </a:r>
            <a:r>
              <a:rPr lang="en-US" altLang="en-US" sz="1400">
                <a:latin typeface="Times New Roman" panose="02020603050405020304" pitchFamily="18" charset="0"/>
              </a:rPr>
              <a:t>:</a:t>
            </a:r>
          </a:p>
          <a:p>
            <a:r>
              <a:rPr lang="en-US" altLang="en-US" sz="1400">
                <a:latin typeface="Times New Roman" panose="02020603050405020304" pitchFamily="18" charset="0"/>
              </a:rPr>
              <a:t>	instance: Elephant</a:t>
            </a:r>
          </a:p>
        </p:txBody>
      </p:sp>
      <p:grpSp>
        <p:nvGrpSpPr>
          <p:cNvPr id="37894" name="Group 35"/>
          <p:cNvGrpSpPr>
            <a:grpSpLocks/>
          </p:cNvGrpSpPr>
          <p:nvPr/>
        </p:nvGrpSpPr>
        <p:grpSpPr bwMode="auto">
          <a:xfrm>
            <a:off x="3979863" y="2811463"/>
            <a:ext cx="4725987" cy="2913062"/>
            <a:chOff x="2376" y="1959"/>
            <a:chExt cx="2882" cy="1888"/>
          </a:xfrm>
        </p:grpSpPr>
        <p:sp>
          <p:nvSpPr>
            <p:cNvPr id="37895" name="Line 7"/>
            <p:cNvSpPr>
              <a:spLocks noChangeShapeType="1"/>
            </p:cNvSpPr>
            <p:nvPr/>
          </p:nvSpPr>
          <p:spPr bwMode="auto">
            <a:xfrm flipH="1" flipV="1">
              <a:off x="3550" y="2176"/>
              <a:ext cx="14" cy="303"/>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896" name="Oval 9"/>
            <p:cNvSpPr>
              <a:spLocks noChangeArrowheads="1"/>
            </p:cNvSpPr>
            <p:nvPr/>
          </p:nvSpPr>
          <p:spPr bwMode="auto">
            <a:xfrm>
              <a:off x="3226" y="1959"/>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animal</a:t>
              </a:r>
            </a:p>
          </p:txBody>
        </p:sp>
        <p:sp>
          <p:nvSpPr>
            <p:cNvPr id="37897" name="Oval 11"/>
            <p:cNvSpPr>
              <a:spLocks noChangeArrowheads="1"/>
            </p:cNvSpPr>
            <p:nvPr/>
          </p:nvSpPr>
          <p:spPr bwMode="auto">
            <a:xfrm>
              <a:off x="3262" y="2483"/>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mammal</a:t>
              </a:r>
            </a:p>
          </p:txBody>
        </p:sp>
        <p:sp>
          <p:nvSpPr>
            <p:cNvPr id="37898" name="Text Box 13"/>
            <p:cNvSpPr txBox="1">
              <a:spLocks noChangeArrowheads="1"/>
            </p:cNvSpPr>
            <p:nvPr/>
          </p:nvSpPr>
          <p:spPr bwMode="auto">
            <a:xfrm>
              <a:off x="3546" y="2256"/>
              <a:ext cx="216"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37899" name="Oval 14"/>
            <p:cNvSpPr>
              <a:spLocks noChangeArrowheads="1"/>
            </p:cNvSpPr>
            <p:nvPr/>
          </p:nvSpPr>
          <p:spPr bwMode="auto">
            <a:xfrm>
              <a:off x="3262" y="3074"/>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elephant</a:t>
              </a:r>
            </a:p>
          </p:txBody>
        </p:sp>
        <p:sp>
          <p:nvSpPr>
            <p:cNvPr id="37900" name="Line 15"/>
            <p:cNvSpPr>
              <a:spLocks noChangeShapeType="1"/>
            </p:cNvSpPr>
            <p:nvPr/>
          </p:nvSpPr>
          <p:spPr bwMode="auto">
            <a:xfrm flipH="1" flipV="1">
              <a:off x="3576" y="2700"/>
              <a:ext cx="0" cy="37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01" name="Text Box 16"/>
            <p:cNvSpPr txBox="1">
              <a:spLocks noChangeArrowheads="1"/>
            </p:cNvSpPr>
            <p:nvPr/>
          </p:nvSpPr>
          <p:spPr bwMode="auto">
            <a:xfrm>
              <a:off x="3546" y="2840"/>
              <a:ext cx="216"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isa</a:t>
              </a:r>
            </a:p>
          </p:txBody>
        </p:sp>
        <p:sp>
          <p:nvSpPr>
            <p:cNvPr id="37902" name="Oval 17"/>
            <p:cNvSpPr>
              <a:spLocks noChangeArrowheads="1"/>
            </p:cNvSpPr>
            <p:nvPr/>
          </p:nvSpPr>
          <p:spPr bwMode="auto">
            <a:xfrm>
              <a:off x="4263" y="2483"/>
              <a:ext cx="566"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head</a:t>
              </a:r>
            </a:p>
          </p:txBody>
        </p:sp>
        <p:sp>
          <p:nvSpPr>
            <p:cNvPr id="37903" name="Text Box 18"/>
            <p:cNvSpPr txBox="1">
              <a:spLocks noChangeArrowheads="1"/>
            </p:cNvSpPr>
            <p:nvPr/>
          </p:nvSpPr>
          <p:spPr bwMode="auto">
            <a:xfrm>
              <a:off x="3861" y="2452"/>
              <a:ext cx="428"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has_part</a:t>
              </a:r>
            </a:p>
          </p:txBody>
        </p:sp>
        <p:sp>
          <p:nvSpPr>
            <p:cNvPr id="37904" name="Line 19"/>
            <p:cNvSpPr>
              <a:spLocks noChangeShapeType="1"/>
            </p:cNvSpPr>
            <p:nvPr/>
          </p:nvSpPr>
          <p:spPr bwMode="auto">
            <a:xfrm>
              <a:off x="3889" y="2613"/>
              <a:ext cx="38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05" name="Oval 20"/>
            <p:cNvSpPr>
              <a:spLocks noChangeArrowheads="1"/>
            </p:cNvSpPr>
            <p:nvPr/>
          </p:nvSpPr>
          <p:spPr bwMode="auto">
            <a:xfrm>
              <a:off x="2750" y="3630"/>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Clyde</a:t>
              </a:r>
            </a:p>
          </p:txBody>
        </p:sp>
        <p:sp>
          <p:nvSpPr>
            <p:cNvPr id="37906" name="Oval 21"/>
            <p:cNvSpPr>
              <a:spLocks noChangeArrowheads="1"/>
            </p:cNvSpPr>
            <p:nvPr/>
          </p:nvSpPr>
          <p:spPr bwMode="auto">
            <a:xfrm>
              <a:off x="3690" y="3630"/>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Nellie</a:t>
              </a:r>
            </a:p>
          </p:txBody>
        </p:sp>
        <p:sp>
          <p:nvSpPr>
            <p:cNvPr id="37907" name="Oval 22"/>
            <p:cNvSpPr>
              <a:spLocks noChangeArrowheads="1"/>
            </p:cNvSpPr>
            <p:nvPr/>
          </p:nvSpPr>
          <p:spPr bwMode="auto">
            <a:xfrm>
              <a:off x="2376" y="3087"/>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large</a:t>
              </a:r>
            </a:p>
          </p:txBody>
        </p:sp>
        <p:sp>
          <p:nvSpPr>
            <p:cNvPr id="37908" name="Text Box 23"/>
            <p:cNvSpPr txBox="1">
              <a:spLocks noChangeArrowheads="1"/>
            </p:cNvSpPr>
            <p:nvPr/>
          </p:nvSpPr>
          <p:spPr bwMode="auto">
            <a:xfrm>
              <a:off x="2980" y="3073"/>
              <a:ext cx="258"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size</a:t>
              </a:r>
            </a:p>
          </p:txBody>
        </p:sp>
        <p:sp>
          <p:nvSpPr>
            <p:cNvPr id="37909" name="Line 24"/>
            <p:cNvSpPr>
              <a:spLocks noChangeShapeType="1"/>
            </p:cNvSpPr>
            <p:nvPr/>
          </p:nvSpPr>
          <p:spPr bwMode="auto">
            <a:xfrm flipH="1" flipV="1">
              <a:off x="2998" y="3204"/>
              <a:ext cx="264"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10" name="Line 25"/>
            <p:cNvSpPr>
              <a:spLocks noChangeShapeType="1"/>
            </p:cNvSpPr>
            <p:nvPr/>
          </p:nvSpPr>
          <p:spPr bwMode="auto">
            <a:xfrm flipV="1">
              <a:off x="3242" y="3283"/>
              <a:ext cx="250" cy="35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11" name="Text Box 26"/>
            <p:cNvSpPr txBox="1">
              <a:spLocks noChangeArrowheads="1"/>
            </p:cNvSpPr>
            <p:nvPr/>
          </p:nvSpPr>
          <p:spPr bwMode="auto">
            <a:xfrm>
              <a:off x="2787" y="3426"/>
              <a:ext cx="543"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7912" name="Line 27"/>
            <p:cNvSpPr>
              <a:spLocks noChangeShapeType="1"/>
            </p:cNvSpPr>
            <p:nvPr/>
          </p:nvSpPr>
          <p:spPr bwMode="auto">
            <a:xfrm flipH="1" flipV="1">
              <a:off x="3674" y="3278"/>
              <a:ext cx="174" cy="364"/>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13" name="Text Box 28"/>
            <p:cNvSpPr txBox="1">
              <a:spLocks noChangeArrowheads="1"/>
            </p:cNvSpPr>
            <p:nvPr/>
          </p:nvSpPr>
          <p:spPr bwMode="auto">
            <a:xfrm flipH="1">
              <a:off x="3804" y="3398"/>
              <a:ext cx="542"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instance_of</a:t>
              </a:r>
            </a:p>
          </p:txBody>
        </p:sp>
        <p:sp>
          <p:nvSpPr>
            <p:cNvPr id="37914" name="Oval 29"/>
            <p:cNvSpPr>
              <a:spLocks noChangeArrowheads="1"/>
            </p:cNvSpPr>
            <p:nvPr/>
          </p:nvSpPr>
          <p:spPr bwMode="auto">
            <a:xfrm>
              <a:off x="4630" y="3629"/>
              <a:ext cx="628" cy="217"/>
            </a:xfrm>
            <a:prstGeom prst="ellipse">
              <a:avLst/>
            </a:prstGeom>
            <a:solidFill>
              <a:srgbClr val="C0C0C0"/>
            </a:solidFill>
            <a:ln w="9525">
              <a:solidFill>
                <a:schemeClr val="tx1"/>
              </a:solidFill>
              <a:round/>
              <a:headEnd/>
              <a:tailEnd/>
            </a:ln>
          </p:spPr>
          <p:txBody>
            <a:bodyPr wrap="none" lIns="90000" tIns="46800" rIns="90000" bIns="46800"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apples</a:t>
              </a:r>
            </a:p>
          </p:txBody>
        </p:sp>
        <p:sp>
          <p:nvSpPr>
            <p:cNvPr id="37915" name="Text Box 30"/>
            <p:cNvSpPr txBox="1">
              <a:spLocks noChangeArrowheads="1"/>
            </p:cNvSpPr>
            <p:nvPr/>
          </p:nvSpPr>
          <p:spPr bwMode="auto">
            <a:xfrm>
              <a:off x="4348" y="3629"/>
              <a:ext cx="288"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likes</a:t>
              </a:r>
            </a:p>
          </p:txBody>
        </p:sp>
        <p:sp>
          <p:nvSpPr>
            <p:cNvPr id="37916" name="Line 31"/>
            <p:cNvSpPr>
              <a:spLocks noChangeShapeType="1"/>
            </p:cNvSpPr>
            <p:nvPr/>
          </p:nvSpPr>
          <p:spPr bwMode="auto">
            <a:xfrm>
              <a:off x="4317" y="3760"/>
              <a:ext cx="3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37917" name="Oval 32"/>
            <p:cNvSpPr>
              <a:spLocks noChangeArrowheads="1"/>
            </p:cNvSpPr>
            <p:nvPr/>
          </p:nvSpPr>
          <p:spPr bwMode="auto">
            <a:xfrm>
              <a:off x="4202" y="3074"/>
              <a:ext cx="627" cy="217"/>
            </a:xfrm>
            <a:prstGeom prst="ellipse">
              <a:avLst/>
            </a:prstGeom>
            <a:solidFill>
              <a:srgbClr val="C0C0C0"/>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1600">
                  <a:latin typeface="Times New Roman" panose="02020603050405020304" pitchFamily="18" charset="0"/>
                </a:rPr>
                <a:t>grey</a:t>
              </a:r>
            </a:p>
          </p:txBody>
        </p:sp>
        <p:sp>
          <p:nvSpPr>
            <p:cNvPr id="37918" name="Text Box 33"/>
            <p:cNvSpPr txBox="1">
              <a:spLocks noChangeArrowheads="1"/>
            </p:cNvSpPr>
            <p:nvPr/>
          </p:nvSpPr>
          <p:spPr bwMode="auto">
            <a:xfrm>
              <a:off x="3867" y="3040"/>
              <a:ext cx="362" cy="1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200">
                  <a:latin typeface="Times New Roman" panose="02020603050405020304" pitchFamily="18" charset="0"/>
                </a:rPr>
                <a:t>colour</a:t>
              </a:r>
            </a:p>
          </p:txBody>
        </p:sp>
        <p:sp>
          <p:nvSpPr>
            <p:cNvPr id="37919" name="Line 34"/>
            <p:cNvSpPr>
              <a:spLocks noChangeShapeType="1"/>
            </p:cNvSpPr>
            <p:nvPr/>
          </p:nvSpPr>
          <p:spPr bwMode="auto">
            <a:xfrm>
              <a:off x="3889" y="3204"/>
              <a:ext cx="313"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DC37F81-695E-4911-8C8A-E0C8AB033CF6}" type="slidenum">
              <a:rPr lang="en-GB" altLang="en-US"/>
              <a:pPr/>
              <a:t>36</a:t>
            </a:fld>
            <a:r>
              <a:rPr lang="en-GB" altLang="en-US"/>
              <a:t>/46</a:t>
            </a:r>
          </a:p>
        </p:txBody>
      </p:sp>
      <p:sp>
        <p:nvSpPr>
          <p:cNvPr id="38915" name="Rectangle 4"/>
          <p:cNvSpPr>
            <a:spLocks noGrp="1" noChangeArrowheads="1"/>
          </p:cNvSpPr>
          <p:nvPr>
            <p:ph type="title"/>
          </p:nvPr>
        </p:nvSpPr>
        <p:spPr/>
        <p:txBody>
          <a:bodyPr/>
          <a:lstStyle/>
          <a:p>
            <a:pPr eaLnBrk="1" hangingPunct="1"/>
            <a:r>
              <a:rPr lang="en-IE" altLang="en-US" smtClean="0"/>
              <a:t>Inheritance and default values</a:t>
            </a:r>
            <a:endParaRPr lang="en-US" altLang="en-US" smtClean="0"/>
          </a:p>
        </p:txBody>
      </p:sp>
      <p:sp>
        <p:nvSpPr>
          <p:cNvPr id="38916" name="Rectangle 5"/>
          <p:cNvSpPr>
            <a:spLocks noGrp="1" noChangeArrowheads="1"/>
          </p:cNvSpPr>
          <p:nvPr>
            <p:ph type="body" idx="1"/>
          </p:nvPr>
        </p:nvSpPr>
        <p:spPr/>
        <p:txBody>
          <a:bodyPr/>
          <a:lstStyle/>
          <a:p>
            <a:pPr eaLnBrk="1" hangingPunct="1"/>
            <a:r>
              <a:rPr lang="en-US" altLang="en-US" smtClean="0"/>
              <a:t>In general children classes inherit the properties of the parent class</a:t>
            </a:r>
          </a:p>
          <a:p>
            <a:pPr eaLnBrk="1" hangingPunct="1"/>
            <a:endParaRPr lang="en-IE" altLang="en-US" smtClean="0"/>
          </a:p>
          <a:p>
            <a:pPr eaLnBrk="1" hangingPunct="1"/>
            <a:r>
              <a:rPr lang="en-IE" altLang="en-US" smtClean="0"/>
              <a:t>Default values - properties that are typical for a class</a:t>
            </a:r>
            <a:endParaRPr lang="en-US" altLang="en-US" smtClean="0"/>
          </a:p>
          <a:p>
            <a:pPr eaLnBrk="1" hangingPunct="1"/>
            <a:r>
              <a:rPr lang="en-US" altLang="en-US" smtClean="0"/>
              <a:t>Instances or subclasses whose properties differ from these default values are able to override them.</a:t>
            </a:r>
          </a:p>
          <a:p>
            <a:pPr eaLnBrk="1" hangingPunct="1"/>
            <a:endParaRPr lang="en-US" altLang="en-US" smtClean="0"/>
          </a:p>
          <a:p>
            <a:pPr eaLnBrk="1" hangingPunct="1"/>
            <a:r>
              <a:rPr lang="en-US" altLang="en-US" smtClean="0"/>
              <a:t>There are various ways of achieving overriding, for example:</a:t>
            </a:r>
          </a:p>
          <a:p>
            <a:pPr lvl="1" eaLnBrk="1" hangingPunct="1"/>
            <a:r>
              <a:rPr lang="en-US" altLang="en-US" smtClean="0"/>
              <a:t>any default value may be overridden</a:t>
            </a:r>
          </a:p>
          <a:p>
            <a:pPr lvl="1" eaLnBrk="1" hangingPunct="1"/>
            <a:r>
              <a:rPr lang="en-US" altLang="en-US" smtClean="0"/>
              <a:t>only marked slots allow the default value to be overridden</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85726A3-9867-4DAF-AA9D-1EDD54A11143}" type="slidenum">
              <a:rPr lang="en-GB" altLang="en-US"/>
              <a:pPr/>
              <a:t>37</a:t>
            </a:fld>
            <a:r>
              <a:rPr lang="en-GB" altLang="en-US"/>
              <a:t>/46</a:t>
            </a:r>
          </a:p>
        </p:txBody>
      </p:sp>
      <p:sp>
        <p:nvSpPr>
          <p:cNvPr id="39939" name="Rectangle 5"/>
          <p:cNvSpPr>
            <a:spLocks noGrp="1" noChangeArrowheads="1"/>
          </p:cNvSpPr>
          <p:nvPr>
            <p:ph type="title"/>
          </p:nvPr>
        </p:nvSpPr>
        <p:spPr/>
        <p:txBody>
          <a:bodyPr/>
          <a:lstStyle/>
          <a:p>
            <a:pPr eaLnBrk="1" hangingPunct="1"/>
            <a:r>
              <a:rPr lang="en-IE" altLang="en-US" smtClean="0"/>
              <a:t>Default values</a:t>
            </a:r>
            <a:endParaRPr lang="en-US" altLang="en-US" smtClean="0"/>
          </a:p>
        </p:txBody>
      </p:sp>
      <p:sp>
        <p:nvSpPr>
          <p:cNvPr id="39940" name="Rectangle 6"/>
          <p:cNvSpPr>
            <a:spLocks noGrp="1" noChangeArrowheads="1"/>
          </p:cNvSpPr>
          <p:nvPr>
            <p:ph type="body" idx="1"/>
          </p:nvPr>
        </p:nvSpPr>
        <p:spPr/>
        <p:txBody>
          <a:bodyPr/>
          <a:lstStyle/>
          <a:p>
            <a:pPr eaLnBrk="1" hangingPunct="1"/>
            <a:r>
              <a:rPr lang="en-US" altLang="en-US" sz="2200" smtClean="0"/>
              <a:t>In this example only slots marked with an asterisk may be overridden.</a:t>
            </a:r>
          </a:p>
        </p:txBody>
      </p:sp>
      <p:sp>
        <p:nvSpPr>
          <p:cNvPr id="39941" name="Text Box 4"/>
          <p:cNvSpPr txBox="1">
            <a:spLocks noChangeArrowheads="1"/>
          </p:cNvSpPr>
          <p:nvPr/>
        </p:nvSpPr>
        <p:spPr bwMode="auto">
          <a:xfrm>
            <a:off x="1704975" y="2365375"/>
            <a:ext cx="5248275" cy="4143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a:latin typeface="Times New Roman" panose="02020603050405020304" pitchFamily="18" charset="0"/>
              </a:rPr>
              <a:t>Mammal:	</a:t>
            </a:r>
          </a:p>
          <a:p>
            <a:r>
              <a:rPr lang="en-US" altLang="en-US" sz="1400">
                <a:latin typeface="Times New Roman" panose="02020603050405020304" pitchFamily="18" charset="0"/>
              </a:rPr>
              <a:t>	subclass:		Animal</a:t>
            </a:r>
          </a:p>
          <a:p>
            <a:r>
              <a:rPr lang="en-US" altLang="en-US" sz="1400">
                <a:latin typeface="Times New Roman" panose="02020603050405020304" pitchFamily="18" charset="0"/>
              </a:rPr>
              <a:t>	has-part:		head</a:t>
            </a:r>
          </a:p>
          <a:p>
            <a:r>
              <a:rPr lang="en-US" altLang="en-US" sz="1400">
                <a:latin typeface="Times New Roman" panose="02020603050405020304" pitchFamily="18" charset="0"/>
              </a:rPr>
              <a:t>	warm-blooded:	yes</a:t>
            </a:r>
          </a:p>
          <a:p>
            <a:r>
              <a:rPr lang="en-US" altLang="en-US" sz="1400">
                <a:latin typeface="Times New Roman" panose="02020603050405020304" pitchFamily="18" charset="0"/>
              </a:rPr>
              <a:t>	</a:t>
            </a:r>
            <a:r>
              <a:rPr lang="en-US" altLang="en-US" sz="1400">
                <a:solidFill>
                  <a:srgbClr val="FF0000"/>
                </a:solidFill>
                <a:latin typeface="Times New Roman" panose="02020603050405020304" pitchFamily="18" charset="0"/>
              </a:rPr>
              <a:t>*furry:		yes</a:t>
            </a:r>
          </a:p>
          <a:p>
            <a:endParaRPr lang="en-US" altLang="en-US" sz="1400">
              <a:solidFill>
                <a:srgbClr val="FF0000"/>
              </a:solidFill>
              <a:latin typeface="Times New Roman" panose="02020603050405020304" pitchFamily="18" charset="0"/>
            </a:endParaRPr>
          </a:p>
          <a:p>
            <a:r>
              <a:rPr lang="en-US" altLang="en-US" sz="1400">
                <a:latin typeface="Times New Roman" panose="02020603050405020304" pitchFamily="18" charset="0"/>
              </a:rPr>
              <a:t>Elephant:		</a:t>
            </a:r>
          </a:p>
          <a:p>
            <a:r>
              <a:rPr lang="en-US" altLang="en-US" sz="1400">
                <a:latin typeface="Times New Roman" panose="02020603050405020304" pitchFamily="18" charset="0"/>
              </a:rPr>
              <a:t>	subclass:		Mammal</a:t>
            </a:r>
          </a:p>
          <a:p>
            <a:r>
              <a:rPr lang="en-US" altLang="en-US" sz="1400">
                <a:latin typeface="Times New Roman" panose="02020603050405020304" pitchFamily="18" charset="0"/>
              </a:rPr>
              <a:t>	</a:t>
            </a:r>
            <a:r>
              <a:rPr lang="en-US" altLang="en-US" sz="1400">
                <a:solidFill>
                  <a:srgbClr val="FF0000"/>
                </a:solidFill>
                <a:latin typeface="Times New Roman" panose="02020603050405020304" pitchFamily="18" charset="0"/>
              </a:rPr>
              <a:t>*colour:		grey</a:t>
            </a:r>
          </a:p>
          <a:p>
            <a:r>
              <a:rPr lang="en-US" altLang="en-US" sz="1400">
                <a:solidFill>
                  <a:srgbClr val="FF0000"/>
                </a:solidFill>
                <a:latin typeface="Times New Roman" panose="02020603050405020304" pitchFamily="18" charset="0"/>
              </a:rPr>
              <a:t>	*size:		large</a:t>
            </a:r>
          </a:p>
          <a:p>
            <a:r>
              <a:rPr lang="en-US" altLang="en-US" sz="1400">
                <a:solidFill>
                  <a:srgbClr val="FF0000"/>
                </a:solidFill>
                <a:latin typeface="Times New Roman" panose="02020603050405020304" pitchFamily="18" charset="0"/>
              </a:rPr>
              <a:t>	*furry:		no</a:t>
            </a:r>
          </a:p>
          <a:p>
            <a:r>
              <a:rPr lang="en-US" altLang="en-US" sz="1400">
                <a:latin typeface="Times New Roman" panose="02020603050405020304" pitchFamily="18" charset="0"/>
              </a:rPr>
              <a:t>Nellie:</a:t>
            </a:r>
          </a:p>
          <a:p>
            <a:r>
              <a:rPr lang="en-US" altLang="en-US" sz="1400">
                <a:latin typeface="Times New Roman" panose="02020603050405020304" pitchFamily="18" charset="0"/>
              </a:rPr>
              <a:t>	instance:		Elephant</a:t>
            </a:r>
            <a:endParaRPr lang="en-IE" altLang="en-US" sz="1400">
              <a:latin typeface="Times New Roman" panose="02020603050405020304" pitchFamily="18" charset="0"/>
            </a:endParaRPr>
          </a:p>
          <a:p>
            <a:r>
              <a:rPr lang="en-US" altLang="en-US" sz="1400">
                <a:latin typeface="Times New Roman" panose="02020603050405020304" pitchFamily="18" charset="0"/>
              </a:rPr>
              <a:t>	likes:		apples</a:t>
            </a:r>
          </a:p>
          <a:p>
            <a:r>
              <a:rPr lang="en-US" altLang="en-US" sz="1400">
                <a:latin typeface="Times New Roman" panose="02020603050405020304" pitchFamily="18" charset="0"/>
              </a:rPr>
              <a:t>	owner:		Fred</a:t>
            </a:r>
          </a:p>
          <a:p>
            <a:r>
              <a:rPr lang="en-US" altLang="en-US" sz="1400">
                <a:latin typeface="Times New Roman" panose="02020603050405020304" pitchFamily="18" charset="0"/>
              </a:rPr>
              <a:t>	colour:		pink</a:t>
            </a:r>
          </a:p>
          <a:p>
            <a:r>
              <a:rPr lang="en-US" altLang="en-US" sz="1400">
                <a:latin typeface="Times New Roman" panose="02020603050405020304" pitchFamily="18" charset="0"/>
              </a:rPr>
              <a:t>Clyde:</a:t>
            </a:r>
          </a:p>
          <a:p>
            <a:r>
              <a:rPr lang="en-US" altLang="en-US" sz="1400">
                <a:latin typeface="Times New Roman" panose="02020603050405020304" pitchFamily="18" charset="0"/>
              </a:rPr>
              <a:t>	instance:		Elephant</a:t>
            </a:r>
          </a:p>
          <a:p>
            <a:r>
              <a:rPr lang="en-US" altLang="en-US" sz="1400">
                <a:latin typeface="Times New Roman" panose="02020603050405020304" pitchFamily="18" charset="0"/>
              </a:rPr>
              <a:t>	size:		small</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72F45C1-1817-40DA-B5B3-FF58F8354F81}" type="slidenum">
              <a:rPr lang="en-GB" altLang="en-US"/>
              <a:pPr/>
              <a:t>38</a:t>
            </a:fld>
            <a:r>
              <a:rPr lang="en-GB" altLang="en-US"/>
              <a:t>/46</a:t>
            </a:r>
          </a:p>
        </p:txBody>
      </p:sp>
      <p:sp>
        <p:nvSpPr>
          <p:cNvPr id="40963" name="Rectangle 4"/>
          <p:cNvSpPr>
            <a:spLocks noGrp="1" noChangeArrowheads="1"/>
          </p:cNvSpPr>
          <p:nvPr>
            <p:ph type="title"/>
          </p:nvPr>
        </p:nvSpPr>
        <p:spPr/>
        <p:txBody>
          <a:bodyPr/>
          <a:lstStyle/>
          <a:p>
            <a:pPr eaLnBrk="1" hangingPunct="1"/>
            <a:r>
              <a:rPr lang="en-IE" altLang="en-US" smtClean="0"/>
              <a:t>Inheritance</a:t>
            </a:r>
            <a:endParaRPr lang="en-US" altLang="en-US" smtClean="0"/>
          </a:p>
        </p:txBody>
      </p:sp>
      <p:sp>
        <p:nvSpPr>
          <p:cNvPr id="40964" name="Rectangle 5"/>
          <p:cNvSpPr>
            <a:spLocks noGrp="1" noChangeArrowheads="1"/>
          </p:cNvSpPr>
          <p:nvPr>
            <p:ph type="body" idx="1"/>
          </p:nvPr>
        </p:nvSpPr>
        <p:spPr/>
        <p:txBody>
          <a:bodyPr/>
          <a:lstStyle/>
          <a:p>
            <a:pPr eaLnBrk="1" hangingPunct="1">
              <a:lnSpc>
                <a:spcPct val="80000"/>
              </a:lnSpc>
            </a:pPr>
            <a:r>
              <a:rPr lang="en-US" altLang="en-US" sz="2000" smtClean="0"/>
              <a:t>Children classes inherit the default properties of their parent classes unless they have an individual property value that conflicts with the inherited one.</a:t>
            </a:r>
          </a:p>
          <a:p>
            <a:pPr eaLnBrk="1" hangingPunct="1">
              <a:lnSpc>
                <a:spcPct val="80000"/>
              </a:lnSpc>
            </a:pPr>
            <a:endParaRPr lang="en-US" altLang="en-US" sz="2000" smtClean="0"/>
          </a:p>
          <a:p>
            <a:pPr eaLnBrk="1" hangingPunct="1">
              <a:lnSpc>
                <a:spcPct val="80000"/>
              </a:lnSpc>
            </a:pPr>
            <a:r>
              <a:rPr lang="en-US" altLang="en-US" sz="2000" smtClean="0"/>
              <a:t>We use the term simple (or single) inheritance when each object and class has only a single parent class.</a:t>
            </a:r>
          </a:p>
          <a:p>
            <a:pPr eaLnBrk="1" hangingPunct="1">
              <a:lnSpc>
                <a:spcPct val="80000"/>
              </a:lnSpc>
            </a:pPr>
            <a:endParaRPr lang="en-US" altLang="en-US" sz="2000" smtClean="0"/>
          </a:p>
          <a:p>
            <a:pPr eaLnBrk="1" hangingPunct="1">
              <a:lnSpc>
                <a:spcPct val="80000"/>
              </a:lnSpc>
            </a:pPr>
            <a:r>
              <a:rPr lang="en-US" altLang="en-US" sz="2000" smtClean="0"/>
              <a:t>Multiple Inheritance considers those cases where there is more than one parent class (e.g. Clyde is an instance of both Elephant and Circus-Animal)</a:t>
            </a:r>
          </a:p>
          <a:p>
            <a:pPr lvl="1" eaLnBrk="1" hangingPunct="1">
              <a:lnSpc>
                <a:spcPct val="80000"/>
              </a:lnSpc>
            </a:pPr>
            <a:r>
              <a:rPr lang="en-IE" altLang="en-US" sz="1800" smtClean="0"/>
              <a:t>The frame system must be able to decide on precedence of inheritance</a:t>
            </a:r>
            <a:endParaRPr lang="en-US" altLang="en-US" sz="1800" smtClean="0"/>
          </a:p>
          <a:p>
            <a:pPr eaLnBrk="1" hangingPunct="1">
              <a:lnSpc>
                <a:spcPct val="80000"/>
              </a:lnSpc>
            </a:pPr>
            <a:endParaRPr lang="en-US" altLang="en-US" sz="2000" smtClean="0"/>
          </a:p>
          <a:p>
            <a:pPr eaLnBrk="1" hangingPunct="1">
              <a:lnSpc>
                <a:spcPct val="80000"/>
              </a:lnSpc>
            </a:pPr>
            <a:r>
              <a:rPr lang="en-US" altLang="en-US" sz="2000" smtClean="0"/>
              <a:t>The complication occurs when some property may be inherited from more than one parent class.  Some kind of mechanism is required to select which class the property is to be inherited from.</a:t>
            </a:r>
          </a:p>
          <a:p>
            <a:pPr lvl="1" eaLnBrk="1" hangingPunct="1">
              <a:lnSpc>
                <a:spcPct val="80000"/>
              </a:lnSpc>
            </a:pPr>
            <a:r>
              <a:rPr lang="en-US" altLang="en-US" sz="1800" smtClean="0"/>
              <a:t>The simplest solution is to define an order of precedence for the parent classes.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99EE703-BEDB-4FDC-8E29-DDA8D4576E2A}" type="slidenum">
              <a:rPr lang="en-GB" altLang="en-US"/>
              <a:pPr/>
              <a:t>39</a:t>
            </a:fld>
            <a:r>
              <a:rPr lang="en-GB" altLang="en-US"/>
              <a:t>/46</a:t>
            </a:r>
          </a:p>
        </p:txBody>
      </p:sp>
      <p:sp>
        <p:nvSpPr>
          <p:cNvPr id="41987" name="Rectangle 6"/>
          <p:cNvSpPr>
            <a:spLocks noGrp="1" noChangeArrowheads="1"/>
          </p:cNvSpPr>
          <p:nvPr>
            <p:ph type="title"/>
          </p:nvPr>
        </p:nvSpPr>
        <p:spPr/>
        <p:txBody>
          <a:bodyPr/>
          <a:lstStyle/>
          <a:p>
            <a:pPr eaLnBrk="1" hangingPunct="1"/>
            <a:r>
              <a:rPr lang="en-GB" altLang="en-US" smtClean="0"/>
              <a:t>Multiple inheritance</a:t>
            </a:r>
          </a:p>
        </p:txBody>
      </p:sp>
      <p:sp>
        <p:nvSpPr>
          <p:cNvPr id="41988" name="Rectangle 7"/>
          <p:cNvSpPr>
            <a:spLocks noGrp="1" noChangeArrowheads="1"/>
          </p:cNvSpPr>
          <p:nvPr>
            <p:ph type="body" idx="1"/>
          </p:nvPr>
        </p:nvSpPr>
        <p:spPr/>
        <p:txBody>
          <a:bodyPr/>
          <a:lstStyle/>
          <a:p>
            <a:pPr eaLnBrk="1" hangingPunct="1"/>
            <a:r>
              <a:rPr lang="en-GB" altLang="en-US" smtClean="0"/>
              <a:t>Let us consider the Elephant example where we consider a Circus-Animal:</a:t>
            </a:r>
          </a:p>
          <a:p>
            <a:pPr eaLnBrk="1" hangingPunct="1"/>
            <a:endParaRPr lang="en-GB" altLang="en-US" smtClean="0"/>
          </a:p>
          <a:p>
            <a:pPr eaLnBrk="1" hangingPunct="1"/>
            <a:endParaRPr lang="en-GB" altLang="en-US" smtClean="0"/>
          </a:p>
          <a:p>
            <a:pPr eaLnBrk="1" hangingPunct="1"/>
            <a:endParaRPr lang="en-GB" altLang="en-US" smtClean="0"/>
          </a:p>
          <a:p>
            <a:pPr eaLnBrk="1" hangingPunct="1"/>
            <a:endParaRPr lang="en-GB" altLang="en-US" smtClean="0"/>
          </a:p>
          <a:p>
            <a:pPr eaLnBrk="1" hangingPunct="1"/>
            <a:endParaRPr lang="en-GB" altLang="en-US" smtClean="0"/>
          </a:p>
          <a:p>
            <a:pPr eaLnBrk="1" hangingPunct="1"/>
            <a:endParaRPr lang="en-GB" altLang="en-US" smtClean="0"/>
          </a:p>
          <a:p>
            <a:pPr eaLnBrk="1" hangingPunct="1"/>
            <a:endParaRPr lang="en-GB" altLang="en-US" smtClean="0"/>
          </a:p>
          <a:p>
            <a:pPr eaLnBrk="1" hangingPunct="1"/>
            <a:r>
              <a:rPr lang="en-GB" altLang="en-US" smtClean="0"/>
              <a:t>What about the size of Clyde? How can we inherit ‘habitat’ from Circus-Animal but ‘size’ from Elephant?</a:t>
            </a:r>
          </a:p>
        </p:txBody>
      </p:sp>
      <p:sp>
        <p:nvSpPr>
          <p:cNvPr id="41989" name="Text Box 4"/>
          <p:cNvSpPr txBox="1">
            <a:spLocks noChangeArrowheads="1"/>
          </p:cNvSpPr>
          <p:nvPr/>
        </p:nvSpPr>
        <p:spPr bwMode="auto">
          <a:xfrm>
            <a:off x="881063" y="2528888"/>
            <a:ext cx="7510462" cy="26543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400">
                <a:latin typeface="Times New Roman" panose="02020603050405020304" pitchFamily="18" charset="0"/>
              </a:rPr>
              <a:t>Elephant:				Cylde:</a:t>
            </a:r>
          </a:p>
          <a:p>
            <a:r>
              <a:rPr lang="en-US" altLang="en-US" sz="1400">
                <a:latin typeface="Times New Roman" panose="02020603050405020304" pitchFamily="18" charset="0"/>
              </a:rPr>
              <a:t>	subclass:	Mammal			instance:	</a:t>
            </a:r>
            <a:r>
              <a:rPr lang="en-US" altLang="en-US" sz="1400">
                <a:solidFill>
                  <a:srgbClr val="FF0000"/>
                </a:solidFill>
                <a:latin typeface="Times New Roman" panose="02020603050405020304" pitchFamily="18" charset="0"/>
              </a:rPr>
              <a:t>Circus-Animal Elephant</a:t>
            </a:r>
          </a:p>
          <a:p>
            <a:r>
              <a:rPr lang="en-US" altLang="en-US" sz="1400">
                <a:latin typeface="Times New Roman" panose="02020603050405020304" pitchFamily="18" charset="0"/>
              </a:rPr>
              <a:t>	has-trunk:	yes			colour:	pink</a:t>
            </a:r>
          </a:p>
          <a:p>
            <a:r>
              <a:rPr lang="en-US" altLang="en-US" sz="1400">
                <a:latin typeface="Times New Roman" panose="02020603050405020304" pitchFamily="18" charset="0"/>
              </a:rPr>
              <a:t>	*colour:	grey			owner:	Fred</a:t>
            </a:r>
          </a:p>
          <a:p>
            <a:r>
              <a:rPr lang="en-US" altLang="en-US" sz="1400">
                <a:latin typeface="Times New Roman" panose="02020603050405020304" pitchFamily="18" charset="0"/>
              </a:rPr>
              <a:t>	</a:t>
            </a:r>
            <a:r>
              <a:rPr lang="en-US" altLang="en-US" sz="1400">
                <a:solidFill>
                  <a:srgbClr val="FF0000"/>
                </a:solidFill>
                <a:latin typeface="Times New Roman" panose="02020603050405020304" pitchFamily="18" charset="0"/>
              </a:rPr>
              <a:t>*size:	large</a:t>
            </a:r>
          </a:p>
          <a:p>
            <a:r>
              <a:rPr lang="en-US" altLang="en-US" sz="1400">
                <a:latin typeface="Times New Roman" panose="02020603050405020304" pitchFamily="18" charset="0"/>
              </a:rPr>
              <a:t>	*habitat:	jungle		Nellie:</a:t>
            </a:r>
          </a:p>
          <a:p>
            <a:r>
              <a:rPr lang="en-US" altLang="en-US" sz="1400">
                <a:latin typeface="Times New Roman" panose="02020603050405020304" pitchFamily="18" charset="0"/>
              </a:rPr>
              <a:t>					instance:	Circus-Animal</a:t>
            </a:r>
          </a:p>
          <a:p>
            <a:r>
              <a:rPr lang="en-US" altLang="en-US" sz="1400">
                <a:latin typeface="Times New Roman" panose="02020603050405020304" pitchFamily="18" charset="0"/>
              </a:rPr>
              <a:t>Circus-Animal:					</a:t>
            </a:r>
          </a:p>
          <a:p>
            <a:r>
              <a:rPr lang="en-US" altLang="en-US" sz="1400">
                <a:latin typeface="Times New Roman" panose="02020603050405020304" pitchFamily="18" charset="0"/>
              </a:rPr>
              <a:t>	subclass:	Animal</a:t>
            </a:r>
          </a:p>
          <a:p>
            <a:r>
              <a:rPr lang="en-US" altLang="en-US" sz="1400">
                <a:latin typeface="Times New Roman" panose="02020603050405020304" pitchFamily="18" charset="0"/>
              </a:rPr>
              <a:t>	habitat:	tent</a:t>
            </a:r>
          </a:p>
          <a:p>
            <a:r>
              <a:rPr lang="en-US" altLang="en-US" sz="1400">
                <a:latin typeface="Times New Roman" panose="02020603050405020304" pitchFamily="18" charset="0"/>
              </a:rPr>
              <a:t>	skills:	balancing-on-ball</a:t>
            </a:r>
          </a:p>
          <a:p>
            <a:r>
              <a:rPr lang="en-IE" altLang="en-US" sz="1400">
                <a:latin typeface="Times New Roman" panose="02020603050405020304" pitchFamily="18" charset="0"/>
              </a:rPr>
              <a:t>	</a:t>
            </a:r>
            <a:r>
              <a:rPr lang="en-IE" altLang="en-US" sz="1400">
                <a:solidFill>
                  <a:srgbClr val="FF0000"/>
                </a:solidFill>
                <a:latin typeface="Times New Roman" panose="02020603050405020304" pitchFamily="18" charset="0"/>
              </a:rPr>
              <a:t>*size: 	small</a:t>
            </a:r>
            <a:endParaRPr lang="en-US" altLang="en-US" sz="1400">
              <a:solidFill>
                <a:srgbClr val="FF0000"/>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FF203BA-A278-4BA9-8DDD-4F91028977BE}" type="slidenum">
              <a:rPr lang="en-GB" altLang="en-US"/>
              <a:pPr/>
              <a:t>4</a:t>
            </a:fld>
            <a:r>
              <a:rPr lang="en-GB" altLang="en-US"/>
              <a:t>/46</a:t>
            </a:r>
          </a:p>
        </p:txBody>
      </p:sp>
      <p:sp>
        <p:nvSpPr>
          <p:cNvPr id="6147" name="Rectangle 4"/>
          <p:cNvSpPr>
            <a:spLocks noGrp="1" noChangeArrowheads="1"/>
          </p:cNvSpPr>
          <p:nvPr>
            <p:ph type="title"/>
          </p:nvPr>
        </p:nvSpPr>
        <p:spPr/>
        <p:txBody>
          <a:bodyPr/>
          <a:lstStyle/>
          <a:p>
            <a:pPr eaLnBrk="1" hangingPunct="1"/>
            <a:r>
              <a:rPr lang="en-IE" altLang="en-US" smtClean="0"/>
              <a:t>Aspects of KR</a:t>
            </a:r>
            <a:endParaRPr lang="en-US" altLang="en-US" smtClean="0"/>
          </a:p>
        </p:txBody>
      </p:sp>
      <p:sp>
        <p:nvSpPr>
          <p:cNvPr id="6148" name="Rectangle 5"/>
          <p:cNvSpPr>
            <a:spLocks noGrp="1" noChangeArrowheads="1"/>
          </p:cNvSpPr>
          <p:nvPr>
            <p:ph type="body" idx="1"/>
          </p:nvPr>
        </p:nvSpPr>
        <p:spPr/>
        <p:txBody>
          <a:bodyPr/>
          <a:lstStyle/>
          <a:p>
            <a:pPr eaLnBrk="1" hangingPunct="1"/>
            <a:r>
              <a:rPr lang="en-IE" altLang="en-US" sz="2000" smtClean="0"/>
              <a:t>Syntactic</a:t>
            </a:r>
          </a:p>
          <a:p>
            <a:pPr lvl="1" eaLnBrk="1" hangingPunct="1"/>
            <a:r>
              <a:rPr lang="en-IE" altLang="en-US" sz="1800" smtClean="0"/>
              <a:t>Possible (allowed) constructions</a:t>
            </a:r>
          </a:p>
          <a:p>
            <a:pPr lvl="1" eaLnBrk="1" hangingPunct="1"/>
            <a:r>
              <a:rPr lang="en-IE" altLang="en-US" sz="1800" smtClean="0"/>
              <a:t>Each individual representation is often called a sentence.</a:t>
            </a:r>
          </a:p>
          <a:p>
            <a:pPr lvl="1" eaLnBrk="1" hangingPunct="1"/>
            <a:r>
              <a:rPr lang="en-IE" altLang="en-US" sz="1800" smtClean="0"/>
              <a:t>For example: color(my_car, red), my_car(red), red(my_car), etc.</a:t>
            </a:r>
          </a:p>
          <a:p>
            <a:pPr lvl="1" eaLnBrk="1" hangingPunct="1">
              <a:buFont typeface="Wingdings" panose="05000000000000000000" pitchFamily="2" charset="2"/>
              <a:buNone/>
            </a:pPr>
            <a:endParaRPr lang="en-IE" altLang="en-US" sz="1800" smtClean="0"/>
          </a:p>
          <a:p>
            <a:pPr eaLnBrk="1" hangingPunct="1"/>
            <a:r>
              <a:rPr lang="en-IE" altLang="en-US" sz="2000" smtClean="0"/>
              <a:t>Semantic</a:t>
            </a:r>
          </a:p>
          <a:p>
            <a:pPr lvl="1" eaLnBrk="1" hangingPunct="1"/>
            <a:r>
              <a:rPr lang="en-IE" altLang="en-US" sz="1800" smtClean="0"/>
              <a:t>What does the representation mean (maps the sentences to the world)</a:t>
            </a:r>
          </a:p>
          <a:p>
            <a:pPr lvl="1" eaLnBrk="1" hangingPunct="1"/>
            <a:r>
              <a:rPr lang="en-IE" altLang="en-US" sz="1800" smtClean="0"/>
              <a:t>For example:</a:t>
            </a:r>
          </a:p>
          <a:p>
            <a:pPr lvl="1" eaLnBrk="1" hangingPunct="1">
              <a:buFont typeface="Wingdings" panose="05000000000000000000" pitchFamily="2" charset="2"/>
              <a:buNone/>
            </a:pPr>
            <a:r>
              <a:rPr lang="en-IE" altLang="en-US" sz="1800" smtClean="0"/>
              <a:t>	color(my_car, red) → ??  </a:t>
            </a:r>
          </a:p>
          <a:p>
            <a:pPr lvl="1" eaLnBrk="1" hangingPunct="1">
              <a:buFont typeface="Wingdings" panose="05000000000000000000" pitchFamily="2" charset="2"/>
              <a:buNone/>
            </a:pPr>
            <a:r>
              <a:rPr lang="en-IE" altLang="en-US" sz="1800" smtClean="0"/>
              <a:t>				      </a:t>
            </a:r>
            <a:r>
              <a:rPr lang="en-IE" altLang="en-US" sz="1800" i="1" smtClean="0"/>
              <a:t>‘my car is red’, ‘paint my car red’, etc.</a:t>
            </a:r>
          </a:p>
          <a:p>
            <a:pPr eaLnBrk="1" hangingPunct="1"/>
            <a:r>
              <a:rPr lang="en-IE" altLang="en-US" sz="2000" smtClean="0"/>
              <a:t>Inferential</a:t>
            </a:r>
          </a:p>
          <a:p>
            <a:pPr lvl="1" eaLnBrk="1" hangingPunct="1"/>
            <a:r>
              <a:rPr lang="en-IE" altLang="en-US" sz="1800" smtClean="0"/>
              <a:t>The interpreter</a:t>
            </a:r>
          </a:p>
          <a:p>
            <a:pPr lvl="1" eaLnBrk="1" hangingPunct="1"/>
            <a:r>
              <a:rPr lang="en-IE" altLang="en-US" sz="1800" smtClean="0"/>
              <a:t>Decides what kind of conclusions can be drawn</a:t>
            </a:r>
          </a:p>
          <a:p>
            <a:pPr lvl="1" eaLnBrk="1" hangingPunct="1"/>
            <a:r>
              <a:rPr lang="en-IE" altLang="en-US" sz="1800" smtClean="0"/>
              <a:t>For example: Modus ponens (P, P→Q, therefore Q)</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FECAA34-6288-43FE-909A-C63637BF4E59}" type="slidenum">
              <a:rPr lang="en-GB" altLang="en-US"/>
              <a:pPr/>
              <a:t>40</a:t>
            </a:fld>
            <a:r>
              <a:rPr lang="en-GB" altLang="en-US"/>
              <a:t>/46</a:t>
            </a:r>
          </a:p>
        </p:txBody>
      </p:sp>
      <p:sp>
        <p:nvSpPr>
          <p:cNvPr id="43011" name="Rectangle 4"/>
          <p:cNvSpPr>
            <a:spLocks noGrp="1" noChangeArrowheads="1"/>
          </p:cNvSpPr>
          <p:nvPr>
            <p:ph type="title"/>
          </p:nvPr>
        </p:nvSpPr>
        <p:spPr/>
        <p:txBody>
          <a:bodyPr/>
          <a:lstStyle/>
          <a:p>
            <a:pPr eaLnBrk="1" hangingPunct="1"/>
            <a:r>
              <a:rPr lang="en-GB" altLang="en-US" smtClean="0"/>
              <a:t>Slots and procedures</a:t>
            </a:r>
          </a:p>
        </p:txBody>
      </p:sp>
      <p:sp>
        <p:nvSpPr>
          <p:cNvPr id="43012" name="Rectangle 5"/>
          <p:cNvSpPr>
            <a:spLocks noGrp="1" noChangeArrowheads="1"/>
          </p:cNvSpPr>
          <p:nvPr>
            <p:ph type="body" idx="1"/>
          </p:nvPr>
        </p:nvSpPr>
        <p:spPr/>
        <p:txBody>
          <a:bodyPr/>
          <a:lstStyle/>
          <a:p>
            <a:pPr eaLnBrk="1" hangingPunct="1"/>
            <a:r>
              <a:rPr lang="en-GB" altLang="en-US" smtClean="0"/>
              <a:t>Both slot values and slots may be frames.</a:t>
            </a:r>
          </a:p>
          <a:p>
            <a:pPr eaLnBrk="1" hangingPunct="1"/>
            <a:r>
              <a:rPr lang="en-GB" altLang="en-US" smtClean="0"/>
              <a:t>In the multiple inheritance example, we represented that Fred was Clyde’s owner.  We may want to know some details about Fred, so we can use a frame to describe Fred’s properties.</a:t>
            </a:r>
          </a:p>
          <a:p>
            <a:pPr eaLnBrk="1" hangingPunct="1"/>
            <a:r>
              <a:rPr lang="en-GB" altLang="en-US" smtClean="0"/>
              <a:t>Allowing a slot to be a frame means that we can specify a range of properties for a slot. </a:t>
            </a:r>
          </a:p>
          <a:p>
            <a:pPr lvl="1" eaLnBrk="1" hangingPunct="1"/>
            <a:r>
              <a:rPr lang="en-GB" altLang="en-US" smtClean="0"/>
              <a:t>For example, we could specify that the slot owner </a:t>
            </a:r>
          </a:p>
          <a:p>
            <a:pPr lvl="2" eaLnBrk="1" hangingPunct="1"/>
            <a:r>
              <a:rPr lang="en-GB" altLang="en-US" smtClean="0"/>
              <a:t>could only take the values of the class Person, </a:t>
            </a:r>
          </a:p>
          <a:p>
            <a:pPr lvl="2" eaLnBrk="1" hangingPunct="1"/>
            <a:r>
              <a:rPr lang="en-GB" altLang="en-US" smtClean="0"/>
              <a:t>has an inverse slot </a:t>
            </a:r>
            <a:r>
              <a:rPr lang="en-GB" altLang="en-US" i="1" smtClean="0"/>
              <a:t>owns</a:t>
            </a:r>
            <a:r>
              <a:rPr lang="en-GB" altLang="en-US" smtClean="0"/>
              <a:t>, and </a:t>
            </a:r>
          </a:p>
          <a:p>
            <a:pPr lvl="2" eaLnBrk="1" hangingPunct="1"/>
            <a:r>
              <a:rPr lang="en-GB" altLang="en-US" smtClean="0"/>
              <a:t>can take multiple values (i.e. a person can own many things).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3774EFE-67D8-467F-8F66-BABCE0B0C520}" type="slidenum">
              <a:rPr lang="en-GB" altLang="en-US"/>
              <a:pPr/>
              <a:t>41</a:t>
            </a:fld>
            <a:r>
              <a:rPr lang="en-GB" altLang="en-US"/>
              <a:t>/46</a:t>
            </a:r>
          </a:p>
        </p:txBody>
      </p:sp>
      <p:sp>
        <p:nvSpPr>
          <p:cNvPr id="44035" name="Rectangle 6"/>
          <p:cNvSpPr>
            <a:spLocks noGrp="1" noChangeArrowheads="1"/>
          </p:cNvSpPr>
          <p:nvPr>
            <p:ph type="title"/>
          </p:nvPr>
        </p:nvSpPr>
        <p:spPr/>
        <p:txBody>
          <a:bodyPr/>
          <a:lstStyle/>
          <a:p>
            <a:pPr eaLnBrk="1" hangingPunct="1"/>
            <a:r>
              <a:rPr lang="en-GB" altLang="en-US" smtClean="0"/>
              <a:t>Slots and procedures</a:t>
            </a:r>
          </a:p>
        </p:txBody>
      </p:sp>
      <p:sp>
        <p:nvSpPr>
          <p:cNvPr id="44036" name="Rectangle 7"/>
          <p:cNvSpPr>
            <a:spLocks noGrp="1" noChangeArrowheads="1"/>
          </p:cNvSpPr>
          <p:nvPr>
            <p:ph type="body" idx="1"/>
          </p:nvPr>
        </p:nvSpPr>
        <p:spPr/>
        <p:txBody>
          <a:bodyPr/>
          <a:lstStyle/>
          <a:p>
            <a:pPr eaLnBrk="1" hangingPunct="1">
              <a:lnSpc>
                <a:spcPct val="80000"/>
              </a:lnSpc>
            </a:pPr>
            <a:r>
              <a:rPr lang="en-GB" altLang="en-US" sz="2000" smtClean="0"/>
              <a:t>Many systems allow slots to include procedures.  The term, procedural attachment is used to represent this.</a:t>
            </a:r>
          </a:p>
          <a:p>
            <a:pPr eaLnBrk="1" hangingPunct="1">
              <a:lnSpc>
                <a:spcPct val="80000"/>
              </a:lnSpc>
            </a:pPr>
            <a:endParaRPr lang="en-GB" altLang="en-US" sz="2000" smtClean="0"/>
          </a:p>
          <a:p>
            <a:pPr eaLnBrk="1" hangingPunct="1">
              <a:lnSpc>
                <a:spcPct val="80000"/>
              </a:lnSpc>
            </a:pPr>
            <a:r>
              <a:rPr lang="en-GB" altLang="en-US" sz="2000" smtClean="0"/>
              <a:t>A piece of program code may be placed in a slot and be run every time a value for that slot is needed.</a:t>
            </a:r>
          </a:p>
          <a:p>
            <a:pPr eaLnBrk="1" hangingPunct="1">
              <a:lnSpc>
                <a:spcPct val="80000"/>
              </a:lnSpc>
              <a:buFont typeface="Wingdings" panose="05000000000000000000" pitchFamily="2" charset="2"/>
              <a:buNone/>
            </a:pPr>
            <a:r>
              <a:rPr lang="en-GB" altLang="en-US" sz="2000" smtClean="0"/>
              <a:t>	The code may also be run when a value is entered into the slot (event driven code). This code could do consistency checks or be used to propagate results to other slots.</a:t>
            </a:r>
          </a:p>
          <a:p>
            <a:pPr eaLnBrk="1" hangingPunct="1">
              <a:lnSpc>
                <a:spcPct val="80000"/>
              </a:lnSpc>
            </a:pPr>
            <a:endParaRPr lang="en-GB" altLang="en-US" sz="2000" smtClean="0"/>
          </a:p>
          <a:p>
            <a:pPr eaLnBrk="1" hangingPunct="1">
              <a:lnSpc>
                <a:spcPct val="80000"/>
              </a:lnSpc>
            </a:pPr>
            <a:r>
              <a:rPr lang="en-GB" altLang="en-US" sz="2000" smtClean="0"/>
              <a:t>The use of procedures and multiple inheritance can make it hard to predict what will be inferred about a given object just by looking at the set of frames.  We need to know about the underlying system (the inference engine).</a:t>
            </a:r>
          </a:p>
          <a:p>
            <a:pPr eaLnBrk="1" hangingPunct="1">
              <a:lnSpc>
                <a:spcPct val="80000"/>
              </a:lnSpc>
            </a:pPr>
            <a:endParaRPr lang="en-GB" altLang="en-US" sz="2000" smtClean="0"/>
          </a:p>
          <a:p>
            <a:pPr eaLnBrk="1" hangingPunct="1">
              <a:lnSpc>
                <a:spcPct val="80000"/>
              </a:lnSpc>
            </a:pPr>
            <a:r>
              <a:rPr lang="en-GB" altLang="en-US" sz="2000" smtClean="0"/>
              <a:t>We say that the system has a procedural, rather than a declarative semantics, as the precise meaning of the frames depends on how the system infers new knowledge.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A68C929-39CC-488A-8823-F9FA61EE6652}" type="slidenum">
              <a:rPr lang="en-GB" altLang="en-US"/>
              <a:pPr/>
              <a:t>42</a:t>
            </a:fld>
            <a:r>
              <a:rPr lang="en-GB" altLang="en-US"/>
              <a:t>/46</a:t>
            </a:r>
          </a:p>
        </p:txBody>
      </p:sp>
      <p:sp>
        <p:nvSpPr>
          <p:cNvPr id="45059" name="Rectangle 4"/>
          <p:cNvSpPr>
            <a:spLocks noGrp="1" noChangeArrowheads="1"/>
          </p:cNvSpPr>
          <p:nvPr>
            <p:ph type="title"/>
          </p:nvPr>
        </p:nvSpPr>
        <p:spPr/>
        <p:txBody>
          <a:bodyPr/>
          <a:lstStyle/>
          <a:p>
            <a:pPr eaLnBrk="1" hangingPunct="1"/>
            <a:r>
              <a:rPr lang="en-IE" altLang="en-US" smtClean="0"/>
              <a:t>Inference in semantic networks and frames </a:t>
            </a:r>
            <a:endParaRPr lang="en-US" altLang="en-US" smtClean="0"/>
          </a:p>
        </p:txBody>
      </p:sp>
      <p:sp>
        <p:nvSpPr>
          <p:cNvPr id="45060" name="Rectangle 5"/>
          <p:cNvSpPr>
            <a:spLocks noGrp="1" noChangeArrowheads="1"/>
          </p:cNvSpPr>
          <p:nvPr>
            <p:ph type="body" idx="1"/>
          </p:nvPr>
        </p:nvSpPr>
        <p:spPr/>
        <p:txBody>
          <a:bodyPr/>
          <a:lstStyle/>
          <a:p>
            <a:pPr eaLnBrk="1" hangingPunct="1"/>
            <a:r>
              <a:rPr lang="en-GB" altLang="en-US" smtClean="0"/>
              <a:t>Semantic networks and frames provide a fairly simple and clear way of representing the properties and categories of objects. </a:t>
            </a:r>
          </a:p>
          <a:p>
            <a:pPr eaLnBrk="1" hangingPunct="1"/>
            <a:r>
              <a:rPr lang="en-GB" altLang="en-US" smtClean="0"/>
              <a:t>A basic type of inference is defined whereby objects may inherit properties of parent objects.</a:t>
            </a:r>
          </a:p>
          <a:p>
            <a:pPr eaLnBrk="1" hangingPunct="1"/>
            <a:r>
              <a:rPr lang="en-GB" altLang="en-US" smtClean="0"/>
              <a:t>However, inheriting properties from more than one parent, or defining conflicting properties if often problematic.</a:t>
            </a:r>
          </a:p>
          <a:p>
            <a:pPr eaLnBrk="1" hangingPunct="1"/>
            <a:endParaRPr lang="en-US" alt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0D804F0-1121-40B6-95C6-0A8E3A4C455B}" type="slidenum">
              <a:rPr lang="en-GB" altLang="en-US"/>
              <a:pPr/>
              <a:t>43</a:t>
            </a:fld>
            <a:r>
              <a:rPr lang="en-GB" altLang="en-US"/>
              <a:t>/46</a:t>
            </a:r>
          </a:p>
        </p:txBody>
      </p:sp>
      <p:sp>
        <p:nvSpPr>
          <p:cNvPr id="46083" name="Rectangle 6"/>
          <p:cNvSpPr>
            <a:spLocks noGrp="1" noChangeArrowheads="1"/>
          </p:cNvSpPr>
          <p:nvPr>
            <p:ph type="title"/>
          </p:nvPr>
        </p:nvSpPr>
        <p:spPr/>
        <p:txBody>
          <a:bodyPr/>
          <a:lstStyle/>
          <a:p>
            <a:pPr eaLnBrk="1" hangingPunct="1"/>
            <a:r>
              <a:rPr lang="en-IE" altLang="en-US" smtClean="0"/>
              <a:t>Software - </a:t>
            </a:r>
            <a:r>
              <a:rPr lang="en-US" altLang="en-US" smtClean="0"/>
              <a:t>Protégé</a:t>
            </a:r>
          </a:p>
        </p:txBody>
      </p:sp>
      <p:sp>
        <p:nvSpPr>
          <p:cNvPr id="46084" name="Rectangle 7"/>
          <p:cNvSpPr>
            <a:spLocks noGrp="1" noChangeArrowheads="1"/>
          </p:cNvSpPr>
          <p:nvPr>
            <p:ph type="body" idx="1"/>
          </p:nvPr>
        </p:nvSpPr>
        <p:spPr/>
        <p:txBody>
          <a:bodyPr/>
          <a:lstStyle/>
          <a:p>
            <a:pPr eaLnBrk="1" hangingPunct="1"/>
            <a:endParaRPr lang="en-GB" altLang="en-US" smtClean="0"/>
          </a:p>
        </p:txBody>
      </p:sp>
      <p:pic>
        <p:nvPicPr>
          <p:cNvPr id="46085" name="Picture 4" descr="prote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4125" y="1595438"/>
            <a:ext cx="5751513" cy="45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Rectangle 5"/>
          <p:cNvSpPr>
            <a:spLocks noChangeArrowheads="1"/>
          </p:cNvSpPr>
          <p:nvPr/>
        </p:nvSpPr>
        <p:spPr bwMode="auto">
          <a:xfrm>
            <a:off x="1243013" y="6180138"/>
            <a:ext cx="42672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Clr>
                <a:schemeClr val="bg2"/>
              </a:buClr>
              <a:buSzPct val="75000"/>
              <a:buFont typeface="Wingdings" panose="05000000000000000000" pitchFamily="2" charset="2"/>
              <a:buNone/>
            </a:pPr>
            <a:r>
              <a:rPr lang="en-US" altLang="en-US" i="1"/>
              <a:t>http://protege.stanford.edu/</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06ED8DF-7A7D-49BF-A701-40E0DBE25FE0}" type="slidenum">
              <a:rPr lang="en-GB" altLang="en-US"/>
              <a:pPr/>
              <a:t>44</a:t>
            </a:fld>
            <a:r>
              <a:rPr lang="en-GB" altLang="en-US"/>
              <a:t>/46</a:t>
            </a:r>
          </a:p>
        </p:txBody>
      </p:sp>
      <p:sp>
        <p:nvSpPr>
          <p:cNvPr id="47107" name="Rectangle 2"/>
          <p:cNvSpPr>
            <a:spLocks noGrp="1" noChangeArrowheads="1"/>
          </p:cNvSpPr>
          <p:nvPr>
            <p:ph type="title"/>
          </p:nvPr>
        </p:nvSpPr>
        <p:spPr/>
        <p:txBody>
          <a:bodyPr/>
          <a:lstStyle/>
          <a:p>
            <a:pPr eaLnBrk="1" hangingPunct="1"/>
            <a:r>
              <a:rPr lang="en-IE" altLang="en-US" smtClean="0"/>
              <a:t>Conclusions</a:t>
            </a:r>
            <a:endParaRPr lang="en-GB" altLang="en-US" smtClean="0"/>
          </a:p>
        </p:txBody>
      </p:sp>
      <p:sp>
        <p:nvSpPr>
          <p:cNvPr id="47108" name="Rectangle 3"/>
          <p:cNvSpPr>
            <a:spLocks noGrp="1" noChangeArrowheads="1"/>
          </p:cNvSpPr>
          <p:nvPr>
            <p:ph type="body" idx="1"/>
          </p:nvPr>
        </p:nvSpPr>
        <p:spPr/>
        <p:txBody>
          <a:bodyPr/>
          <a:lstStyle/>
          <a:p>
            <a:pPr eaLnBrk="1" hangingPunct="1"/>
            <a:r>
              <a:rPr lang="en-IE" altLang="en-US" smtClean="0"/>
              <a:t>Knowledge representation</a:t>
            </a:r>
          </a:p>
          <a:p>
            <a:pPr eaLnBrk="1" hangingPunct="1"/>
            <a:r>
              <a:rPr lang="en-IE" altLang="en-US" smtClean="0"/>
              <a:t>Roles and requirements of a knowledge representation</a:t>
            </a:r>
          </a:p>
          <a:p>
            <a:pPr eaLnBrk="1" hangingPunct="1"/>
            <a:r>
              <a:rPr lang="en-IE" altLang="en-US" smtClean="0"/>
              <a:t>Semantic networks</a:t>
            </a:r>
          </a:p>
          <a:p>
            <a:pPr eaLnBrk="1" hangingPunct="1"/>
            <a:r>
              <a:rPr lang="en-IE" altLang="en-US" smtClean="0"/>
              <a:t>Frames</a:t>
            </a:r>
          </a:p>
          <a:p>
            <a:pPr eaLnBrk="1" hangingPunct="1"/>
            <a:r>
              <a:rPr lang="en-IE" altLang="en-US" smtClean="0"/>
              <a:t>Inference</a:t>
            </a:r>
            <a:endParaRPr lang="en-GB" alt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74D03CF-C817-4A7B-A734-E1AB85029007}" type="slidenum">
              <a:rPr lang="en-GB" altLang="en-US"/>
              <a:pPr/>
              <a:t>45</a:t>
            </a:fld>
            <a:r>
              <a:rPr lang="en-GB" altLang="en-US"/>
              <a:t>/46</a:t>
            </a:r>
          </a:p>
        </p:txBody>
      </p:sp>
      <p:sp>
        <p:nvSpPr>
          <p:cNvPr id="48131" name="Rectangle 4"/>
          <p:cNvSpPr>
            <a:spLocks noGrp="1" noChangeArrowheads="1"/>
          </p:cNvSpPr>
          <p:nvPr>
            <p:ph type="title"/>
          </p:nvPr>
        </p:nvSpPr>
        <p:spPr/>
        <p:txBody>
          <a:bodyPr/>
          <a:lstStyle/>
          <a:p>
            <a:pPr eaLnBrk="1" hangingPunct="1"/>
            <a:r>
              <a:rPr lang="en-IE" altLang="en-US" smtClean="0"/>
              <a:t>Exercise (1)</a:t>
            </a:r>
            <a:endParaRPr lang="en-US" altLang="en-US" smtClean="0"/>
          </a:p>
        </p:txBody>
      </p:sp>
      <p:sp>
        <p:nvSpPr>
          <p:cNvPr id="48132" name="Rectangle 5"/>
          <p:cNvSpPr>
            <a:spLocks noGrp="1" noChangeArrowheads="1"/>
          </p:cNvSpPr>
          <p:nvPr>
            <p:ph type="body" idx="1"/>
          </p:nvPr>
        </p:nvSpPr>
        <p:spPr/>
        <p:txBody>
          <a:bodyPr/>
          <a:lstStyle/>
          <a:p>
            <a:pPr eaLnBrk="1" hangingPunct="1"/>
            <a:r>
              <a:rPr lang="en-US" altLang="en-US" smtClean="0"/>
              <a:t>Represent the following as a set of frames</a:t>
            </a:r>
          </a:p>
          <a:p>
            <a:pPr eaLnBrk="1" hangingPunct="1"/>
            <a:endParaRPr lang="en-US" altLang="en-US" smtClean="0"/>
          </a:p>
          <a:p>
            <a:pPr lvl="1" eaLnBrk="1" hangingPunct="1"/>
            <a:r>
              <a:rPr lang="en-US" altLang="en-US" smtClean="0"/>
              <a:t>The aorta is a particular kind of artery which has a diameter of 2.5cm. An artery is a kind of blood vessel. An artery always has a muscular wall, and generally has a diameter of 0.4cm. A vein is a kind of blood vessel, but has a fibrous wall. Blood vessels all have tubular form and contain blood.</a:t>
            </a:r>
          </a:p>
          <a:p>
            <a:pPr eaLnBrk="1" hangingPunct="1"/>
            <a:endParaRPr lang="en-US" altLang="en-US"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AD30983-708C-4218-B5F7-A7D939EB030C}" type="slidenum">
              <a:rPr lang="en-GB" altLang="en-US"/>
              <a:pPr/>
              <a:t>46</a:t>
            </a:fld>
            <a:r>
              <a:rPr lang="en-GB" altLang="en-US"/>
              <a:t>/46</a:t>
            </a:r>
          </a:p>
        </p:txBody>
      </p:sp>
      <p:sp>
        <p:nvSpPr>
          <p:cNvPr id="49155" name="Rectangle 2"/>
          <p:cNvSpPr>
            <a:spLocks noGrp="1" noChangeArrowheads="1"/>
          </p:cNvSpPr>
          <p:nvPr>
            <p:ph type="title"/>
          </p:nvPr>
        </p:nvSpPr>
        <p:spPr/>
        <p:txBody>
          <a:bodyPr/>
          <a:lstStyle/>
          <a:p>
            <a:pPr eaLnBrk="1" hangingPunct="1"/>
            <a:r>
              <a:rPr lang="en-US" altLang="en-US" smtClean="0"/>
              <a:t>Exercise 1 (solution)</a:t>
            </a:r>
            <a:endParaRPr lang="en-GB" altLang="en-US" smtClean="0"/>
          </a:p>
        </p:txBody>
      </p:sp>
      <p:sp>
        <p:nvSpPr>
          <p:cNvPr id="49156" name="Rectangle 3"/>
          <p:cNvSpPr>
            <a:spLocks noGrp="1" noChangeArrowheads="1"/>
          </p:cNvSpPr>
          <p:nvPr>
            <p:ph type="body" idx="1"/>
          </p:nvPr>
        </p:nvSpPr>
        <p:spPr/>
        <p:txBody>
          <a:bodyPr/>
          <a:lstStyle/>
          <a:p>
            <a:pPr eaLnBrk="1" hangingPunct="1">
              <a:buFont typeface="Wingdings" panose="05000000000000000000" pitchFamily="2" charset="2"/>
              <a:buNone/>
            </a:pPr>
            <a:r>
              <a:rPr lang="en-US" altLang="en-US" sz="2000" smtClean="0"/>
              <a:t>Blood vessel:</a:t>
            </a:r>
          </a:p>
          <a:p>
            <a:pPr eaLnBrk="1" hangingPunct="1">
              <a:buFont typeface="Wingdings" panose="05000000000000000000" pitchFamily="2" charset="2"/>
              <a:buNone/>
            </a:pPr>
            <a:r>
              <a:rPr lang="en-US" altLang="en-US" sz="2000" smtClean="0"/>
              <a:t>	form: tubular</a:t>
            </a:r>
          </a:p>
          <a:p>
            <a:pPr eaLnBrk="1" hangingPunct="1">
              <a:buFont typeface="Wingdings" panose="05000000000000000000" pitchFamily="2" charset="2"/>
              <a:buNone/>
            </a:pPr>
            <a:r>
              <a:rPr lang="en-US" altLang="en-US" sz="2000" smtClean="0"/>
              <a:t>	contain: blood</a:t>
            </a:r>
          </a:p>
          <a:p>
            <a:pPr eaLnBrk="1" hangingPunct="1">
              <a:buFont typeface="Wingdings" panose="05000000000000000000" pitchFamily="2" charset="2"/>
              <a:buNone/>
            </a:pPr>
            <a:r>
              <a:rPr lang="en-US" altLang="en-US" sz="2000" smtClean="0"/>
              <a:t>Artery:</a:t>
            </a:r>
          </a:p>
          <a:p>
            <a:pPr eaLnBrk="1" hangingPunct="1">
              <a:buFont typeface="Wingdings" panose="05000000000000000000" pitchFamily="2" charset="2"/>
              <a:buNone/>
            </a:pPr>
            <a:r>
              <a:rPr lang="en-US" altLang="en-US" sz="2000" smtClean="0"/>
              <a:t>	subclass: Blood vessel</a:t>
            </a:r>
          </a:p>
          <a:p>
            <a:pPr eaLnBrk="1" hangingPunct="1">
              <a:buFont typeface="Wingdings" panose="05000000000000000000" pitchFamily="2" charset="2"/>
              <a:buNone/>
            </a:pPr>
            <a:r>
              <a:rPr lang="en-US" altLang="en-US" sz="2000" smtClean="0"/>
              <a:t>	wall_type: muscular</a:t>
            </a:r>
          </a:p>
          <a:p>
            <a:pPr eaLnBrk="1" hangingPunct="1">
              <a:buFont typeface="Wingdings" panose="05000000000000000000" pitchFamily="2" charset="2"/>
              <a:buNone/>
            </a:pPr>
            <a:r>
              <a:rPr lang="en-US" altLang="en-US" sz="2000" smtClean="0"/>
              <a:t>	diameter: 0.4cm</a:t>
            </a:r>
          </a:p>
          <a:p>
            <a:pPr eaLnBrk="1" hangingPunct="1">
              <a:buFont typeface="Wingdings" panose="05000000000000000000" pitchFamily="2" charset="2"/>
              <a:buNone/>
            </a:pPr>
            <a:r>
              <a:rPr lang="en-US" altLang="en-US" sz="2000" smtClean="0"/>
              <a:t>Vein:</a:t>
            </a:r>
          </a:p>
          <a:p>
            <a:pPr eaLnBrk="1" hangingPunct="1">
              <a:buFont typeface="Wingdings" panose="05000000000000000000" pitchFamily="2" charset="2"/>
              <a:buNone/>
            </a:pPr>
            <a:r>
              <a:rPr lang="en-US" altLang="en-US" sz="2000" smtClean="0"/>
              <a:t>	subclass: Blood vessel</a:t>
            </a:r>
          </a:p>
          <a:p>
            <a:pPr eaLnBrk="1" hangingPunct="1">
              <a:buFont typeface="Wingdings" panose="05000000000000000000" pitchFamily="2" charset="2"/>
              <a:buNone/>
            </a:pPr>
            <a:r>
              <a:rPr lang="en-US" altLang="en-US" sz="2000" smtClean="0"/>
              <a:t>	wall_type: fibrous</a:t>
            </a:r>
          </a:p>
          <a:p>
            <a:pPr eaLnBrk="1" hangingPunct="1">
              <a:buFont typeface="Wingdings" panose="05000000000000000000" pitchFamily="2" charset="2"/>
              <a:buNone/>
            </a:pPr>
            <a:r>
              <a:rPr lang="en-US" altLang="en-US" sz="2000" smtClean="0"/>
              <a:t>Aorta:</a:t>
            </a:r>
          </a:p>
          <a:p>
            <a:pPr eaLnBrk="1" hangingPunct="1">
              <a:buFont typeface="Wingdings" panose="05000000000000000000" pitchFamily="2" charset="2"/>
              <a:buNone/>
            </a:pPr>
            <a:r>
              <a:rPr lang="en-US" altLang="en-US" sz="2000" smtClean="0"/>
              <a:t>	subclass: Artery</a:t>
            </a:r>
          </a:p>
          <a:p>
            <a:pPr eaLnBrk="1" hangingPunct="1">
              <a:buFont typeface="Wingdings" panose="05000000000000000000" pitchFamily="2" charset="2"/>
              <a:buNone/>
            </a:pPr>
            <a:r>
              <a:rPr lang="en-US" altLang="en-US" sz="2000" smtClean="0"/>
              <a:t>	diameter: 2.5cm</a:t>
            </a:r>
            <a:endParaRPr lang="en-GB" altLang="en-US" sz="2000" smtClean="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F31DB2D-7057-4546-877D-7C16930B11CC}" type="slidenum">
              <a:rPr lang="en-GB" altLang="en-US"/>
              <a:pPr/>
              <a:t>47</a:t>
            </a:fld>
            <a:r>
              <a:rPr lang="en-GB" altLang="en-US"/>
              <a:t>/46</a:t>
            </a:r>
          </a:p>
        </p:txBody>
      </p:sp>
      <p:sp>
        <p:nvSpPr>
          <p:cNvPr id="50179" name="Rectangle 4"/>
          <p:cNvSpPr>
            <a:spLocks noGrp="1" noChangeArrowheads="1"/>
          </p:cNvSpPr>
          <p:nvPr>
            <p:ph type="title"/>
          </p:nvPr>
        </p:nvSpPr>
        <p:spPr/>
        <p:txBody>
          <a:bodyPr/>
          <a:lstStyle/>
          <a:p>
            <a:pPr eaLnBrk="1" hangingPunct="1"/>
            <a:r>
              <a:rPr lang="en-US" altLang="en-US" smtClean="0"/>
              <a:t>Exercise (2)</a:t>
            </a:r>
          </a:p>
        </p:txBody>
      </p:sp>
      <p:sp>
        <p:nvSpPr>
          <p:cNvPr id="50180" name="Rectangle 5"/>
          <p:cNvSpPr>
            <a:spLocks noGrp="1" noChangeArrowheads="1"/>
          </p:cNvSpPr>
          <p:nvPr>
            <p:ph type="body" idx="1"/>
          </p:nvPr>
        </p:nvSpPr>
        <p:spPr/>
        <p:txBody>
          <a:bodyPr/>
          <a:lstStyle/>
          <a:p>
            <a:pPr eaLnBrk="1" hangingPunct="1">
              <a:lnSpc>
                <a:spcPct val="80000"/>
              </a:lnSpc>
            </a:pPr>
            <a:r>
              <a:rPr lang="en-US" altLang="en-US" sz="1800" smtClean="0"/>
              <a:t>Represent the following as a semantic network</a:t>
            </a:r>
          </a:p>
          <a:p>
            <a:pPr eaLnBrk="1" hangingPunct="1">
              <a:lnSpc>
                <a:spcPct val="80000"/>
              </a:lnSpc>
              <a:buFont typeface="Wingdings" panose="05000000000000000000" pitchFamily="2" charset="2"/>
              <a:buNone/>
            </a:pPr>
            <a:r>
              <a:rPr lang="en-US" altLang="en-US" sz="1800" smtClean="0"/>
              <a:t> </a:t>
            </a:r>
          </a:p>
          <a:p>
            <a:pPr eaLnBrk="1" hangingPunct="1">
              <a:lnSpc>
                <a:spcPct val="80000"/>
              </a:lnSpc>
              <a:buFont typeface="Wingdings" panose="05000000000000000000" pitchFamily="2" charset="2"/>
              <a:buNone/>
            </a:pPr>
            <a:r>
              <a:rPr lang="en-US" altLang="en-US" sz="1800" smtClean="0"/>
              <a:t>	We consider any individual studying or conducting research at a university to be an academic. Within the academic community, there are two categories: students and staff.</a:t>
            </a:r>
          </a:p>
          <a:p>
            <a:pPr lvl="1" eaLnBrk="1" hangingPunct="1">
              <a:lnSpc>
                <a:spcPct val="80000"/>
              </a:lnSpc>
              <a:buFont typeface="Wingdings" panose="05000000000000000000" pitchFamily="2" charset="2"/>
              <a:buNone/>
            </a:pPr>
            <a:r>
              <a:rPr lang="en-US" altLang="en-US" sz="1600" smtClean="0"/>
              <a:t> </a:t>
            </a:r>
          </a:p>
          <a:p>
            <a:pPr eaLnBrk="1" hangingPunct="1">
              <a:lnSpc>
                <a:spcPct val="80000"/>
              </a:lnSpc>
              <a:buFont typeface="Wingdings" panose="05000000000000000000" pitchFamily="2" charset="2"/>
              <a:buNone/>
            </a:pPr>
            <a:r>
              <a:rPr lang="en-US" altLang="en-US" sz="1800" smtClean="0"/>
              <a:t>	Students get some form of funding and staff get a salary. Students who are studying for their primary degree are called undergraduates, and attend a particular course (e.g. Mathematics, Computer Science, Geography, etc.). All other students are called post-graduates and have a primary degree.  They also have some research area (e.g. Artificial Intelligence).</a:t>
            </a:r>
          </a:p>
          <a:p>
            <a:pPr lvl="1" eaLnBrk="1" hangingPunct="1">
              <a:lnSpc>
                <a:spcPct val="80000"/>
              </a:lnSpc>
              <a:buFont typeface="Wingdings" panose="05000000000000000000" pitchFamily="2" charset="2"/>
              <a:buNone/>
            </a:pPr>
            <a:endParaRPr lang="en-US" altLang="en-US" sz="1600" smtClean="0"/>
          </a:p>
          <a:p>
            <a:pPr eaLnBrk="1" hangingPunct="1">
              <a:lnSpc>
                <a:spcPct val="80000"/>
              </a:lnSpc>
              <a:buFont typeface="Wingdings" panose="05000000000000000000" pitchFamily="2" charset="2"/>
              <a:buNone/>
            </a:pPr>
            <a:r>
              <a:rPr lang="en-US" altLang="en-US" sz="1800" smtClean="0"/>
              <a:t>	Three categories of staff exist: lecturers, demonstrators, and researchers. Lecturers give a course (e.g. C/C++ Programming),  and demonstrators provide support for those courses.  On the other hand, researchers conduct research into a particular research area.</a:t>
            </a:r>
          </a:p>
          <a:p>
            <a:pPr eaLnBrk="1" hangingPunct="1">
              <a:lnSpc>
                <a:spcPct val="80000"/>
              </a:lnSpc>
              <a:buFont typeface="Wingdings" panose="05000000000000000000" pitchFamily="2" charset="2"/>
              <a:buNone/>
            </a:pPr>
            <a:r>
              <a:rPr lang="en-US" altLang="en-US" sz="1800" smtClean="0"/>
              <a:t>	</a:t>
            </a:r>
          </a:p>
          <a:p>
            <a:pPr eaLnBrk="1" hangingPunct="1">
              <a:lnSpc>
                <a:spcPct val="80000"/>
              </a:lnSpc>
              <a:buFont typeface="Wingdings" panose="05000000000000000000" pitchFamily="2" charset="2"/>
              <a:buNone/>
            </a:pPr>
            <a:r>
              <a:rPr lang="en-US" altLang="en-US" sz="1800" smtClean="0"/>
              <a:t>	John is a student studying Computer Science. Mary is a lecturer in Computer Science.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E0336C3-1B9E-4921-8C0A-D3C3863E05AF}" type="slidenum">
              <a:rPr lang="en-GB" altLang="en-US"/>
              <a:pPr/>
              <a:t>5</a:t>
            </a:fld>
            <a:r>
              <a:rPr lang="en-GB" altLang="en-US"/>
              <a:t>/46</a:t>
            </a:r>
          </a:p>
        </p:txBody>
      </p:sp>
      <p:sp>
        <p:nvSpPr>
          <p:cNvPr id="7171" name="Rectangle 21"/>
          <p:cNvSpPr>
            <a:spLocks noGrp="1" noChangeArrowheads="1"/>
          </p:cNvSpPr>
          <p:nvPr>
            <p:ph type="title"/>
          </p:nvPr>
        </p:nvSpPr>
        <p:spPr/>
        <p:txBody>
          <a:bodyPr/>
          <a:lstStyle/>
          <a:p>
            <a:pPr eaLnBrk="1" hangingPunct="1"/>
            <a:r>
              <a:rPr lang="en-US" altLang="en-US" smtClean="0"/>
              <a:t>Well-defined syntax/semantics</a:t>
            </a:r>
          </a:p>
        </p:txBody>
      </p:sp>
      <p:sp>
        <p:nvSpPr>
          <p:cNvPr id="7172" name="Rectangle 22"/>
          <p:cNvSpPr>
            <a:spLocks noGrp="1" noChangeArrowheads="1"/>
          </p:cNvSpPr>
          <p:nvPr>
            <p:ph type="body" idx="1"/>
          </p:nvPr>
        </p:nvSpPr>
        <p:spPr/>
        <p:txBody>
          <a:bodyPr/>
          <a:lstStyle/>
          <a:p>
            <a:pPr eaLnBrk="1" hangingPunct="1"/>
            <a:r>
              <a:rPr lang="en-US" altLang="en-US" smtClean="0"/>
              <a:t>Knowledge representation languages should have precise syntax and semantics.</a:t>
            </a:r>
          </a:p>
          <a:p>
            <a:pPr eaLnBrk="1" hangingPunct="1"/>
            <a:r>
              <a:rPr lang="en-US" altLang="en-US" smtClean="0"/>
              <a:t>You must know exactly what an expression means in terms of objects in the real world.</a:t>
            </a:r>
          </a:p>
          <a:p>
            <a:pPr eaLnBrk="1" hangingPunct="1"/>
            <a:endParaRPr lang="en-US" altLang="en-US" smtClean="0"/>
          </a:p>
        </p:txBody>
      </p:sp>
      <p:grpSp>
        <p:nvGrpSpPr>
          <p:cNvPr id="7173" name="Group 20"/>
          <p:cNvGrpSpPr>
            <a:grpSpLocks/>
          </p:cNvGrpSpPr>
          <p:nvPr/>
        </p:nvGrpSpPr>
        <p:grpSpPr bwMode="auto">
          <a:xfrm>
            <a:off x="1047750" y="3902075"/>
            <a:ext cx="6610350" cy="2293938"/>
            <a:chOff x="324" y="2500"/>
            <a:chExt cx="4164" cy="1445"/>
          </a:xfrm>
        </p:grpSpPr>
        <p:sp>
          <p:nvSpPr>
            <p:cNvPr id="7174" name="Rectangle 4"/>
            <p:cNvSpPr>
              <a:spLocks noChangeArrowheads="1"/>
            </p:cNvSpPr>
            <p:nvPr/>
          </p:nvSpPr>
          <p:spPr bwMode="auto">
            <a:xfrm>
              <a:off x="536" y="3521"/>
              <a:ext cx="1396" cy="409"/>
            </a:xfrm>
            <a:prstGeom prst="rect">
              <a:avLst/>
            </a:prstGeom>
            <a:solidFill>
              <a:srgbClr val="00CCFF"/>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a:latin typeface="Times New Roman" panose="02020603050405020304" pitchFamily="18" charset="0"/>
                </a:rPr>
                <a:t>Representation</a:t>
              </a:r>
            </a:p>
            <a:p>
              <a:pPr algn="ctr"/>
              <a:r>
                <a:rPr lang="en-US" altLang="en-US" sz="2000">
                  <a:latin typeface="Times New Roman" panose="02020603050405020304" pitchFamily="18" charset="0"/>
                </a:rPr>
                <a:t>of facts in the world</a:t>
              </a:r>
            </a:p>
          </p:txBody>
        </p:sp>
        <p:sp>
          <p:nvSpPr>
            <p:cNvPr id="7175" name="Rectangle 6"/>
            <p:cNvSpPr>
              <a:spLocks noChangeArrowheads="1"/>
            </p:cNvSpPr>
            <p:nvPr/>
          </p:nvSpPr>
          <p:spPr bwMode="auto">
            <a:xfrm>
              <a:off x="2912" y="3537"/>
              <a:ext cx="1396" cy="408"/>
            </a:xfrm>
            <a:prstGeom prst="rect">
              <a:avLst/>
            </a:prstGeom>
            <a:solidFill>
              <a:srgbClr val="00CCFF"/>
            </a:solidFill>
            <a:ln w="9525">
              <a:solidFill>
                <a:schemeClr val="tx1"/>
              </a:solidFill>
              <a:miter lim="800000"/>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a:latin typeface="Times New Roman" panose="02020603050405020304" pitchFamily="18" charset="0"/>
                </a:rPr>
                <a:t>New </a:t>
              </a:r>
            </a:p>
            <a:p>
              <a:pPr algn="ctr"/>
              <a:r>
                <a:rPr lang="en-US" altLang="en-US" sz="2000">
                  <a:latin typeface="Times New Roman" panose="02020603050405020304" pitchFamily="18" charset="0"/>
                </a:rPr>
                <a:t>conclusions</a:t>
              </a:r>
            </a:p>
          </p:txBody>
        </p:sp>
        <p:sp>
          <p:nvSpPr>
            <p:cNvPr id="7176" name="Oval 7"/>
            <p:cNvSpPr>
              <a:spLocks noChangeArrowheads="1"/>
            </p:cNvSpPr>
            <p:nvPr/>
          </p:nvSpPr>
          <p:spPr bwMode="auto">
            <a:xfrm>
              <a:off x="3097" y="2524"/>
              <a:ext cx="872" cy="404"/>
            </a:xfrm>
            <a:prstGeom prst="ellipse">
              <a:avLst/>
            </a:prstGeom>
            <a:solidFill>
              <a:srgbClr val="00CCFF"/>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a:latin typeface="Times New Roman" panose="02020603050405020304" pitchFamily="18" charset="0"/>
                </a:rPr>
                <a:t>Real World</a:t>
              </a:r>
            </a:p>
          </p:txBody>
        </p:sp>
        <p:sp>
          <p:nvSpPr>
            <p:cNvPr id="7177" name="Line 10"/>
            <p:cNvSpPr>
              <a:spLocks noChangeShapeType="1"/>
            </p:cNvSpPr>
            <p:nvPr/>
          </p:nvSpPr>
          <p:spPr bwMode="auto">
            <a:xfrm flipH="1">
              <a:off x="1293" y="2920"/>
              <a:ext cx="3" cy="581"/>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7178" name="Line 11"/>
            <p:cNvSpPr>
              <a:spLocks noChangeShapeType="1"/>
            </p:cNvSpPr>
            <p:nvPr/>
          </p:nvSpPr>
          <p:spPr bwMode="auto">
            <a:xfrm flipV="1">
              <a:off x="3548" y="2925"/>
              <a:ext cx="1" cy="595"/>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7179" name="Line 12"/>
            <p:cNvSpPr>
              <a:spLocks noChangeShapeType="1"/>
            </p:cNvSpPr>
            <p:nvPr/>
          </p:nvSpPr>
          <p:spPr bwMode="auto">
            <a:xfrm flipV="1">
              <a:off x="1933" y="3725"/>
              <a:ext cx="991" cy="5"/>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IE"/>
            </a:p>
          </p:txBody>
        </p:sp>
        <p:sp>
          <p:nvSpPr>
            <p:cNvPr id="7180" name="Text Box 13"/>
            <p:cNvSpPr txBox="1">
              <a:spLocks noChangeArrowheads="1"/>
            </p:cNvSpPr>
            <p:nvPr/>
          </p:nvSpPr>
          <p:spPr bwMode="auto">
            <a:xfrm>
              <a:off x="1264" y="2938"/>
              <a:ext cx="788"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600">
                  <a:latin typeface="Times New Roman" panose="02020603050405020304" pitchFamily="18" charset="0"/>
                </a:rPr>
                <a:t>Map to </a:t>
              </a:r>
            </a:p>
            <a:p>
              <a:r>
                <a:rPr lang="en-US" altLang="en-US" sz="1600">
                  <a:latin typeface="Times New Roman" panose="02020603050405020304" pitchFamily="18" charset="0"/>
                </a:rPr>
                <a:t>KR language</a:t>
              </a:r>
            </a:p>
          </p:txBody>
        </p:sp>
        <p:sp>
          <p:nvSpPr>
            <p:cNvPr id="7181" name="Text Box 14"/>
            <p:cNvSpPr txBox="1">
              <a:spLocks noChangeArrowheads="1"/>
            </p:cNvSpPr>
            <p:nvPr/>
          </p:nvSpPr>
          <p:spPr bwMode="auto">
            <a:xfrm>
              <a:off x="3575" y="2962"/>
              <a:ext cx="789" cy="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1600">
                  <a:latin typeface="Times New Roman" panose="02020603050405020304" pitchFamily="18" charset="0"/>
                </a:rPr>
                <a:t>Map back to </a:t>
              </a:r>
            </a:p>
            <a:p>
              <a:r>
                <a:rPr lang="en-US" altLang="en-US" sz="1600">
                  <a:latin typeface="Times New Roman" panose="02020603050405020304" pitchFamily="18" charset="0"/>
                </a:rPr>
                <a:t>real world</a:t>
              </a:r>
            </a:p>
          </p:txBody>
        </p:sp>
        <p:sp>
          <p:nvSpPr>
            <p:cNvPr id="7182" name="Text Box 15"/>
            <p:cNvSpPr txBox="1">
              <a:spLocks noChangeArrowheads="1"/>
            </p:cNvSpPr>
            <p:nvPr/>
          </p:nvSpPr>
          <p:spPr bwMode="auto">
            <a:xfrm>
              <a:off x="2128" y="3473"/>
              <a:ext cx="719" cy="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US" altLang="en-US" sz="2000">
                  <a:latin typeface="Times New Roman" panose="02020603050405020304" pitchFamily="18" charset="0"/>
                </a:rPr>
                <a:t>Inference</a:t>
              </a:r>
            </a:p>
          </p:txBody>
        </p:sp>
        <p:sp>
          <p:nvSpPr>
            <p:cNvPr id="7183" name="Oval 18"/>
            <p:cNvSpPr>
              <a:spLocks noChangeArrowheads="1"/>
            </p:cNvSpPr>
            <p:nvPr/>
          </p:nvSpPr>
          <p:spPr bwMode="auto">
            <a:xfrm>
              <a:off x="908" y="2500"/>
              <a:ext cx="872" cy="404"/>
            </a:xfrm>
            <a:prstGeom prst="ellipse">
              <a:avLst/>
            </a:prstGeom>
            <a:solidFill>
              <a:srgbClr val="00CCFF"/>
            </a:solidFill>
            <a:ln w="9525">
              <a:solidFill>
                <a:schemeClr val="tx1"/>
              </a:solidFill>
              <a:round/>
              <a:headEnd/>
              <a:tailEnd/>
            </a:ln>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r>
                <a:rPr lang="en-US" altLang="en-US" sz="2000">
                  <a:latin typeface="Times New Roman" panose="02020603050405020304" pitchFamily="18" charset="0"/>
                </a:rPr>
                <a:t>Real World</a:t>
              </a:r>
            </a:p>
          </p:txBody>
        </p:sp>
        <p:sp>
          <p:nvSpPr>
            <p:cNvPr id="7184" name="Line 19"/>
            <p:cNvSpPr>
              <a:spLocks noChangeShapeType="1"/>
            </p:cNvSpPr>
            <p:nvPr/>
          </p:nvSpPr>
          <p:spPr bwMode="auto">
            <a:xfrm flipV="1">
              <a:off x="324" y="3372"/>
              <a:ext cx="4164" cy="12"/>
            </a:xfrm>
            <a:prstGeom prst="line">
              <a:avLst/>
            </a:prstGeom>
            <a:noFill/>
            <a:ln w="9525">
              <a:solidFill>
                <a:schemeClr val="tx1"/>
              </a:solidFill>
              <a:prstDash val="lgDash"/>
              <a:round/>
              <a:headEnd/>
              <a:tailEnd/>
            </a:ln>
            <a:extLst>
              <a:ext uri="{909E8E84-426E-40DD-AFC4-6F175D3DCCD1}">
                <a14:hiddenFill xmlns:a14="http://schemas.microsoft.com/office/drawing/2010/main">
                  <a:noFill/>
                </a14:hiddenFill>
              </a:ext>
            </a:extLst>
          </p:spPr>
          <p:txBody>
            <a:bodyPr wrap="none" lIns="90000" tIns="46800" rIns="90000" bIns="46800" anchor="ctr"/>
            <a:lstStyle/>
            <a:p>
              <a:endParaRPr lang="en-IE"/>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A11A2ED-C8FB-4611-AC62-46CD71BA6A18}" type="slidenum">
              <a:rPr lang="en-GB" altLang="en-US"/>
              <a:pPr/>
              <a:t>6</a:t>
            </a:fld>
            <a:r>
              <a:rPr lang="en-GB" altLang="en-US"/>
              <a:t>/46</a:t>
            </a:r>
          </a:p>
        </p:txBody>
      </p:sp>
      <p:sp>
        <p:nvSpPr>
          <p:cNvPr id="8195" name="Rectangle 4"/>
          <p:cNvSpPr>
            <a:spLocks noGrp="1" noChangeArrowheads="1"/>
          </p:cNvSpPr>
          <p:nvPr>
            <p:ph type="title"/>
          </p:nvPr>
        </p:nvSpPr>
        <p:spPr/>
        <p:txBody>
          <a:bodyPr/>
          <a:lstStyle/>
          <a:p>
            <a:pPr eaLnBrk="1" hangingPunct="1"/>
            <a:r>
              <a:rPr lang="en-IE" altLang="en-US" sz="3500" smtClean="0"/>
              <a:t>Declarative vs. procedural knowledge</a:t>
            </a:r>
            <a:endParaRPr lang="en-US" altLang="en-US" sz="3500" smtClean="0"/>
          </a:p>
        </p:txBody>
      </p:sp>
      <p:sp>
        <p:nvSpPr>
          <p:cNvPr id="8196" name="Rectangle 5"/>
          <p:cNvSpPr>
            <a:spLocks noGrp="1" noChangeArrowheads="1"/>
          </p:cNvSpPr>
          <p:nvPr>
            <p:ph type="body" idx="1"/>
          </p:nvPr>
        </p:nvSpPr>
        <p:spPr/>
        <p:txBody>
          <a:bodyPr/>
          <a:lstStyle/>
          <a:p>
            <a:pPr eaLnBrk="1" hangingPunct="1">
              <a:lnSpc>
                <a:spcPct val="90000"/>
              </a:lnSpc>
            </a:pPr>
            <a:r>
              <a:rPr lang="en-US" altLang="en-US" smtClean="0"/>
              <a:t>Declarative knowledge (facts about the world)</a:t>
            </a:r>
          </a:p>
          <a:p>
            <a:pPr lvl="1" eaLnBrk="1" hangingPunct="1">
              <a:lnSpc>
                <a:spcPct val="90000"/>
              </a:lnSpc>
            </a:pPr>
            <a:r>
              <a:rPr lang="en-US" altLang="en-US" smtClean="0"/>
              <a:t>A set of declarations or statements.</a:t>
            </a:r>
          </a:p>
          <a:p>
            <a:pPr lvl="1" eaLnBrk="1" hangingPunct="1">
              <a:lnSpc>
                <a:spcPct val="90000"/>
              </a:lnSpc>
            </a:pPr>
            <a:r>
              <a:rPr lang="en-US" altLang="en-US" smtClean="0"/>
              <a:t>All facts stated in a knowledge base fall into this category of knowledge.</a:t>
            </a:r>
          </a:p>
          <a:p>
            <a:pPr lvl="1" eaLnBrk="1" hangingPunct="1">
              <a:lnSpc>
                <a:spcPct val="90000"/>
              </a:lnSpc>
            </a:pPr>
            <a:r>
              <a:rPr lang="en-US" altLang="en-US" smtClean="0"/>
              <a:t>In a sense, declarative knowledge tells us what a problem (or problem domain) is all about</a:t>
            </a:r>
          </a:p>
          <a:p>
            <a:pPr lvl="1" eaLnBrk="1" hangingPunct="1">
              <a:lnSpc>
                <a:spcPct val="90000"/>
              </a:lnSpc>
            </a:pPr>
            <a:r>
              <a:rPr lang="en-US" altLang="en-US" smtClean="0"/>
              <a:t>Example: 	</a:t>
            </a:r>
            <a:r>
              <a:rPr lang="en-IE" altLang="en-US" sz="1800" i="1" smtClean="0">
                <a:solidFill>
                  <a:srgbClr val="0000FF"/>
                </a:solidFill>
              </a:rPr>
              <a:t>cheaper(coca_cola, pepsi)</a:t>
            </a:r>
          </a:p>
          <a:p>
            <a:pPr lvl="1" eaLnBrk="1" hangingPunct="1">
              <a:lnSpc>
                <a:spcPct val="90000"/>
              </a:lnSpc>
              <a:buFont typeface="Wingdings" panose="05000000000000000000" pitchFamily="2" charset="2"/>
              <a:buNone/>
            </a:pPr>
            <a:r>
              <a:rPr lang="en-IE" altLang="en-US" sz="1800" i="1" smtClean="0">
                <a:solidFill>
                  <a:srgbClr val="0000FF"/>
                </a:solidFill>
              </a:rPr>
              <a:t>				tastier(coca_cola, pepsi)</a:t>
            </a:r>
          </a:p>
          <a:p>
            <a:pPr lvl="1" eaLnBrk="1" hangingPunct="1">
              <a:lnSpc>
                <a:spcPct val="90000"/>
              </a:lnSpc>
              <a:buFont typeface="Wingdings" panose="05000000000000000000" pitchFamily="2" charset="2"/>
              <a:buNone/>
            </a:pPr>
            <a:r>
              <a:rPr lang="en-IE" altLang="en-US" sz="1800" i="1" smtClean="0">
                <a:solidFill>
                  <a:srgbClr val="0000FF"/>
                </a:solidFill>
              </a:rPr>
              <a:t>				if (cheaper(x,y) &amp;&amp; (tastier(x,y) ) → buy(x)</a:t>
            </a:r>
          </a:p>
          <a:p>
            <a:pPr lvl="1" eaLnBrk="1" hangingPunct="1">
              <a:lnSpc>
                <a:spcPct val="90000"/>
              </a:lnSpc>
              <a:buFont typeface="Wingdings" panose="05000000000000000000" pitchFamily="2" charset="2"/>
              <a:buNone/>
            </a:pPr>
            <a:endParaRPr lang="en-US" altLang="en-US" sz="1800" smtClean="0">
              <a:solidFill>
                <a:srgbClr val="0000FF"/>
              </a:solidFill>
            </a:endParaRPr>
          </a:p>
          <a:p>
            <a:pPr eaLnBrk="1" hangingPunct="1">
              <a:lnSpc>
                <a:spcPct val="90000"/>
              </a:lnSpc>
            </a:pPr>
            <a:r>
              <a:rPr lang="en-US" altLang="en-US" smtClean="0"/>
              <a:t>Procedural knowledge (how something is done)</a:t>
            </a:r>
          </a:p>
          <a:p>
            <a:pPr lvl="1" eaLnBrk="1" hangingPunct="1">
              <a:lnSpc>
                <a:spcPct val="90000"/>
              </a:lnSpc>
            </a:pPr>
            <a:r>
              <a:rPr lang="en-US" altLang="en-US" smtClean="0"/>
              <a:t>Something that is not stated but which provides a mean of dynamically (usually at run-time) arriving at new facts.</a:t>
            </a:r>
          </a:p>
          <a:p>
            <a:pPr lvl="1" eaLnBrk="1" hangingPunct="1">
              <a:lnSpc>
                <a:spcPct val="90000"/>
              </a:lnSpc>
            </a:pPr>
            <a:r>
              <a:rPr lang="en-US" altLang="en-US" smtClean="0"/>
              <a:t>Example: shopping script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088E053-DE0C-4B57-8185-F5A50B3E3165}" type="slidenum">
              <a:rPr lang="en-GB" altLang="en-US"/>
              <a:pPr/>
              <a:t>7</a:t>
            </a:fld>
            <a:r>
              <a:rPr lang="en-GB" altLang="en-US"/>
              <a:t>/46</a:t>
            </a:r>
          </a:p>
        </p:txBody>
      </p:sp>
      <p:sp>
        <p:nvSpPr>
          <p:cNvPr id="9219" name="Rectangle 4"/>
          <p:cNvSpPr>
            <a:spLocks noGrp="1" noChangeArrowheads="1"/>
          </p:cNvSpPr>
          <p:nvPr>
            <p:ph type="title"/>
          </p:nvPr>
        </p:nvSpPr>
        <p:spPr/>
        <p:txBody>
          <a:bodyPr/>
          <a:lstStyle/>
          <a:p>
            <a:pPr eaLnBrk="1" hangingPunct="1"/>
            <a:r>
              <a:rPr lang="en-US" altLang="en-US" smtClean="0"/>
              <a:t>Types of knowledge</a:t>
            </a:r>
          </a:p>
        </p:txBody>
      </p:sp>
      <p:sp>
        <p:nvSpPr>
          <p:cNvPr id="9220" name="Rectangle 5"/>
          <p:cNvSpPr>
            <a:spLocks noGrp="1" noChangeArrowheads="1"/>
          </p:cNvSpPr>
          <p:nvPr>
            <p:ph type="body" idx="1"/>
          </p:nvPr>
        </p:nvSpPr>
        <p:spPr/>
        <p:txBody>
          <a:bodyPr/>
          <a:lstStyle/>
          <a:p>
            <a:pPr eaLnBrk="1" hangingPunct="1"/>
            <a:r>
              <a:rPr lang="en-US" altLang="en-US" smtClean="0"/>
              <a:t>Domain knowledge </a:t>
            </a:r>
          </a:p>
          <a:p>
            <a:pPr lvl="1" eaLnBrk="1" hangingPunct="1"/>
            <a:r>
              <a:rPr lang="en-US" altLang="en-US" smtClean="0"/>
              <a:t>What we reason about</a:t>
            </a:r>
          </a:p>
          <a:p>
            <a:pPr lvl="1" eaLnBrk="1" hangingPunct="1"/>
            <a:r>
              <a:rPr lang="en-US" altLang="en-US" smtClean="0"/>
              <a:t>Structural knowledge </a:t>
            </a:r>
          </a:p>
          <a:p>
            <a:pPr lvl="2" eaLnBrk="1" hangingPunct="1"/>
            <a:r>
              <a:rPr lang="en-US" altLang="en-US" smtClean="0"/>
              <a:t>Organization of concepts</a:t>
            </a:r>
          </a:p>
          <a:p>
            <a:pPr lvl="1" eaLnBrk="1" hangingPunct="1"/>
            <a:r>
              <a:rPr lang="en-US" altLang="en-US" smtClean="0"/>
              <a:t>Relational knowledge</a:t>
            </a:r>
          </a:p>
          <a:p>
            <a:pPr lvl="2" eaLnBrk="1" hangingPunct="1"/>
            <a:r>
              <a:rPr lang="en-US" altLang="en-US" smtClean="0"/>
              <a:t>How concepts relate</a:t>
            </a:r>
          </a:p>
          <a:p>
            <a:pPr lvl="2" eaLnBrk="1" hangingPunct="1"/>
            <a:endParaRPr lang="en-US" altLang="en-US" smtClean="0"/>
          </a:p>
          <a:p>
            <a:pPr eaLnBrk="1" hangingPunct="1"/>
            <a:r>
              <a:rPr lang="en-US" altLang="en-US" smtClean="0"/>
              <a:t> Strategic knowledge </a:t>
            </a:r>
          </a:p>
          <a:p>
            <a:pPr lvl="1" eaLnBrk="1" hangingPunct="1"/>
            <a:r>
              <a:rPr lang="en-US" altLang="en-US" smtClean="0"/>
              <a:t>How we reason </a:t>
            </a:r>
          </a:p>
          <a:p>
            <a:pPr lvl="1" eaLnBrk="1" hangingPunct="1"/>
            <a:r>
              <a:rPr lang="en-IE" altLang="en-US" smtClean="0"/>
              <a:t>At representation level</a:t>
            </a:r>
            <a:r>
              <a:rPr lang="en-US" altLang="en-US" smtClean="0"/>
              <a:t>, rather than at implementation level </a:t>
            </a:r>
          </a:p>
          <a:p>
            <a:pPr lvl="2" eaLnBrk="1" hangingPunct="1"/>
            <a:r>
              <a:rPr lang="en-US" altLang="en-US" smtClean="0"/>
              <a:t>(e.g. at implementation level – control knowledge, for resolving conflicting situations)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eaLnBrk="1" hangingPunct="1"/>
            <a:r>
              <a:rPr lang="en-IE" altLang="en-US" smtClean="0"/>
              <a:t>More philosophical aspects of KR</a:t>
            </a:r>
          </a:p>
        </p:txBody>
      </p:sp>
      <p:sp>
        <p:nvSpPr>
          <p:cNvPr id="10243" name="Content Placeholder 2"/>
          <p:cNvSpPr>
            <a:spLocks noGrp="1"/>
          </p:cNvSpPr>
          <p:nvPr>
            <p:ph idx="1"/>
          </p:nvPr>
        </p:nvSpPr>
        <p:spPr/>
        <p:txBody>
          <a:bodyPr/>
          <a:lstStyle/>
          <a:p>
            <a:pPr eaLnBrk="1" hangingPunct="1">
              <a:lnSpc>
                <a:spcPct val="90000"/>
              </a:lnSpc>
            </a:pPr>
            <a:r>
              <a:rPr lang="en-US" altLang="en-US" smtClean="0"/>
              <a:t>“What is a Knowledge Representation?” </a:t>
            </a:r>
          </a:p>
          <a:p>
            <a:pPr eaLnBrk="1" hangingPunct="1">
              <a:lnSpc>
                <a:spcPct val="90000"/>
              </a:lnSpc>
              <a:buFont typeface="Wingdings" panose="05000000000000000000" pitchFamily="2" charset="2"/>
              <a:buNone/>
            </a:pPr>
            <a:r>
              <a:rPr lang="en-US" altLang="en-US" smtClean="0"/>
              <a:t>	(Davis, Shrobe &amp;Szolovits) AI Magazine, 14(1):17-33, 1993 </a:t>
            </a:r>
          </a:p>
          <a:p>
            <a:pPr eaLnBrk="1" hangingPunct="1">
              <a:lnSpc>
                <a:spcPct val="90000"/>
              </a:lnSpc>
            </a:pPr>
            <a:endParaRPr lang="en-US" altLang="en-US" smtClean="0">
              <a:hlinkClick r:id="rId2"/>
            </a:endParaRPr>
          </a:p>
          <a:p>
            <a:pPr eaLnBrk="1" hangingPunct="1">
              <a:lnSpc>
                <a:spcPct val="90000"/>
              </a:lnSpc>
            </a:pPr>
            <a:r>
              <a:rPr lang="en-US" altLang="en-US" smtClean="0">
                <a:hlinkClick r:id="rId2"/>
              </a:rPr>
              <a:t>http://groups.csail.mit.edu/medg/ftp/psz/k-rep.html</a:t>
            </a:r>
            <a:endParaRPr lang="en-IE" altLang="en-US" smtClean="0"/>
          </a:p>
          <a:p>
            <a:pPr eaLnBrk="1" hangingPunct="1">
              <a:lnSpc>
                <a:spcPct val="90000"/>
              </a:lnSpc>
            </a:pPr>
            <a:endParaRPr lang="en-US" altLang="en-US" smtClean="0"/>
          </a:p>
          <a:p>
            <a:pPr eaLnBrk="1" hangingPunct="1">
              <a:lnSpc>
                <a:spcPct val="90000"/>
              </a:lnSpc>
            </a:pPr>
            <a:r>
              <a:rPr lang="en-US" altLang="en-US" smtClean="0"/>
              <a:t>This paper examines the notion of KR in a deeper way, and not merely from the point of view of appropriate data structures.</a:t>
            </a:r>
          </a:p>
        </p:txBody>
      </p:sp>
      <p:sp>
        <p:nvSpPr>
          <p:cNvPr id="10244" name="Slide Number Placeholder 3"/>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79E9972-776F-4680-8185-0256C7917B65}" type="slidenum">
              <a:rPr lang="en-GB" altLang="en-US"/>
              <a:pPr/>
              <a:t>8</a:t>
            </a:fld>
            <a:r>
              <a:rPr lang="en-GB" altLang="en-US"/>
              <a:t>/46</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1"/>
          </p:nvPr>
        </p:nvSpPr>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8F83B4F-4B72-497E-9D2D-EBB525F12F2D}" type="slidenum">
              <a:rPr lang="en-GB" altLang="en-US"/>
              <a:pPr/>
              <a:t>9</a:t>
            </a:fld>
            <a:r>
              <a:rPr lang="en-GB" altLang="en-US"/>
              <a:t>/46</a:t>
            </a:r>
          </a:p>
        </p:txBody>
      </p:sp>
      <p:sp>
        <p:nvSpPr>
          <p:cNvPr id="11267" name="Rectangle 6"/>
          <p:cNvSpPr>
            <a:spLocks noGrp="1" noChangeArrowheads="1"/>
          </p:cNvSpPr>
          <p:nvPr>
            <p:ph type="title"/>
          </p:nvPr>
        </p:nvSpPr>
        <p:spPr/>
        <p:txBody>
          <a:bodyPr/>
          <a:lstStyle/>
          <a:p>
            <a:pPr eaLnBrk="1" hangingPunct="1"/>
            <a:r>
              <a:rPr lang="en-US" altLang="en-US" sz="3200" smtClean="0"/>
              <a:t>What is a Knowledge Representation?</a:t>
            </a:r>
          </a:p>
        </p:txBody>
      </p:sp>
      <p:sp>
        <p:nvSpPr>
          <p:cNvPr id="11268" name="Rectangle 7"/>
          <p:cNvSpPr>
            <a:spLocks noGrp="1" noChangeArrowheads="1"/>
          </p:cNvSpPr>
          <p:nvPr>
            <p:ph type="body" idx="1"/>
          </p:nvPr>
        </p:nvSpPr>
        <p:spPr/>
        <p:txBody>
          <a:bodyPr/>
          <a:lstStyle/>
          <a:p>
            <a:pPr eaLnBrk="1" hangingPunct="1">
              <a:lnSpc>
                <a:spcPct val="90000"/>
              </a:lnSpc>
            </a:pPr>
            <a:r>
              <a:rPr lang="en-IE" altLang="en-US" smtClean="0"/>
              <a:t>It defines the five roles the knowledge representation plays</a:t>
            </a:r>
          </a:p>
          <a:p>
            <a:pPr lvl="1" eaLnBrk="1" hangingPunct="1">
              <a:lnSpc>
                <a:spcPct val="90000"/>
              </a:lnSpc>
            </a:pPr>
            <a:r>
              <a:rPr lang="en-US" altLang="en-US" smtClean="0"/>
              <a:t> Role I:   A KR is a Surrogate</a:t>
            </a:r>
          </a:p>
          <a:p>
            <a:pPr lvl="1" eaLnBrk="1" hangingPunct="1">
              <a:lnSpc>
                <a:spcPct val="90000"/>
              </a:lnSpc>
            </a:pPr>
            <a:r>
              <a:rPr lang="en-US" altLang="en-US" smtClean="0"/>
              <a:t> Role II:  A KR is a Set of Ontological Commitments</a:t>
            </a:r>
          </a:p>
          <a:p>
            <a:pPr lvl="1" eaLnBrk="1" hangingPunct="1">
              <a:lnSpc>
                <a:spcPct val="90000"/>
              </a:lnSpc>
            </a:pPr>
            <a:r>
              <a:rPr lang="en-US" altLang="en-US" smtClean="0"/>
              <a:t> Role III: A KR is a Fragmentary Theory of Intelligent Reasoning</a:t>
            </a:r>
          </a:p>
          <a:p>
            <a:pPr lvl="1" eaLnBrk="1" hangingPunct="1">
              <a:lnSpc>
                <a:spcPct val="90000"/>
              </a:lnSpc>
            </a:pPr>
            <a:r>
              <a:rPr lang="en-US" altLang="en-US" smtClean="0"/>
              <a:t> Role IV: A KR is a Medium for Efficient Computation</a:t>
            </a:r>
          </a:p>
          <a:p>
            <a:pPr lvl="1" eaLnBrk="1" hangingPunct="1">
              <a:lnSpc>
                <a:spcPct val="90000"/>
              </a:lnSpc>
            </a:pPr>
            <a:r>
              <a:rPr lang="en-US" altLang="en-US" smtClean="0"/>
              <a:t> Role V:  A KR is a Medium of Human Expression </a:t>
            </a:r>
          </a:p>
          <a:p>
            <a:pPr eaLnBrk="1" hangingPunct="1">
              <a:lnSpc>
                <a:spcPct val="90000"/>
              </a:lnSpc>
            </a:pPr>
            <a:r>
              <a:rPr lang="en-IE" altLang="en-US" smtClean="0"/>
              <a:t>Each role defines characteristics a KR should have</a:t>
            </a:r>
          </a:p>
          <a:p>
            <a:pPr eaLnBrk="1" hangingPunct="1">
              <a:lnSpc>
                <a:spcPct val="90000"/>
              </a:lnSpc>
            </a:pPr>
            <a:r>
              <a:rPr lang="en-IE" altLang="en-US" smtClean="0"/>
              <a:t>These roles provide a framework for comparison and evaluating knowledge representations </a:t>
            </a:r>
            <a:endParaRPr lang="en-US" alt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0C0C0"/>
        </a:solidFill>
        <a:ln w="9525" cap="flat" cmpd="sng" algn="ctr">
          <a:solidFill>
            <a:schemeClr val="tx1"/>
          </a:solidFill>
          <a:prstDash val="solid"/>
          <a:round/>
          <a:headEnd type="none" w="med" len="med"/>
          <a:tailEnd type="none" w="med" len="med"/>
        </a:ln>
        <a:effectLst/>
      </a:spPr>
      <a:bodyPr vert="horz" wrap="none" lIns="90000" tIns="46800" rIns="90000" bIns="4680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GreyTemplate_Lana</Template>
  <TotalTime>8044</TotalTime>
  <Words>2636</Words>
  <Application>Microsoft Office PowerPoint</Application>
  <PresentationFormat>On-screen Show (4:3)</PresentationFormat>
  <Paragraphs>525</Paragraphs>
  <Slides>47</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47</vt:i4>
      </vt:variant>
    </vt:vector>
  </HeadingPairs>
  <TitlesOfParts>
    <vt:vector size="52" baseType="lpstr">
      <vt:lpstr>Arial</vt:lpstr>
      <vt:lpstr>Wingdings</vt:lpstr>
      <vt:lpstr>Times New Roman</vt:lpstr>
      <vt:lpstr>Arial Black</vt:lpstr>
      <vt:lpstr>1_Pixel</vt:lpstr>
      <vt:lpstr>Knowledge Representation  Semantic networks  Frames</vt:lpstr>
      <vt:lpstr>Lecture overview</vt:lpstr>
      <vt:lpstr>What is knowledge representation?</vt:lpstr>
      <vt:lpstr>Aspects of KR</vt:lpstr>
      <vt:lpstr>Well-defined syntax/semantics</vt:lpstr>
      <vt:lpstr>Declarative vs. procedural knowledge</vt:lpstr>
      <vt:lpstr>Types of knowledge</vt:lpstr>
      <vt:lpstr>More philosophical aspects of KR</vt:lpstr>
      <vt:lpstr>What is a Knowledge Representation?</vt:lpstr>
      <vt:lpstr>Role I: A KR is a Surrogate</vt:lpstr>
      <vt:lpstr>Role I: A KR is a Surrogate</vt:lpstr>
      <vt:lpstr>Role II: A KR is a set of Ontological Commitments</vt:lpstr>
      <vt:lpstr>Role II: A KR is a set of Ontological Commitments</vt:lpstr>
      <vt:lpstr>Role III : A KR is a Fragmentary Theory of Intelligent Reasoning</vt:lpstr>
      <vt:lpstr>Role IV: A KR is a medium for efficient computation</vt:lpstr>
      <vt:lpstr>Role V: A KR is a medium of human expression</vt:lpstr>
      <vt:lpstr>Consequences of this KR</vt:lpstr>
      <vt:lpstr>Requirements for KR languages</vt:lpstr>
      <vt:lpstr>Knowledge representation formalisms</vt:lpstr>
      <vt:lpstr>Semantic networks - history</vt:lpstr>
      <vt:lpstr>Semantic networks - history</vt:lpstr>
      <vt:lpstr>Semantic networks - history</vt:lpstr>
      <vt:lpstr>Semantic networks - history</vt:lpstr>
      <vt:lpstr>Semantic networks</vt:lpstr>
      <vt:lpstr>Handling exceptions</vt:lpstr>
      <vt:lpstr>What is a semantic network?</vt:lpstr>
      <vt:lpstr>Semantic networks: syntax</vt:lpstr>
      <vt:lpstr>Semantic network – example 1</vt:lpstr>
      <vt:lpstr>Semantic network – example 2</vt:lpstr>
      <vt:lpstr>Problems with semantic networks</vt:lpstr>
      <vt:lpstr>Problems with semantic networks</vt:lpstr>
      <vt:lpstr>Semantic networks</vt:lpstr>
      <vt:lpstr>Frames</vt:lpstr>
      <vt:lpstr>Frames</vt:lpstr>
      <vt:lpstr>Frames - example</vt:lpstr>
      <vt:lpstr>Inheritance and default values</vt:lpstr>
      <vt:lpstr>Default values</vt:lpstr>
      <vt:lpstr>Inheritance</vt:lpstr>
      <vt:lpstr>Multiple inheritance</vt:lpstr>
      <vt:lpstr>Slots and procedures</vt:lpstr>
      <vt:lpstr>Slots and procedures</vt:lpstr>
      <vt:lpstr>Inference in semantic networks and frames </vt:lpstr>
      <vt:lpstr>Software - Protégé</vt:lpstr>
      <vt:lpstr>Conclusions</vt:lpstr>
      <vt:lpstr>Exercise (1)</vt:lpstr>
      <vt:lpstr>Exercise 1 (solution)</vt:lpstr>
      <vt:lpstr>Exercise (2)</vt:lpstr>
    </vt:vector>
  </TitlesOfParts>
  <Company>DIT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Knowledge Representation and Reasoning</dc:title>
  <dc:creator>Svetlana Hensman</dc:creator>
  <cp:lastModifiedBy>Richard</cp:lastModifiedBy>
  <cp:revision>221</cp:revision>
  <dcterms:created xsi:type="dcterms:W3CDTF">2006-02-02T13:28:47Z</dcterms:created>
  <dcterms:modified xsi:type="dcterms:W3CDTF">2016-12-02T20:42:03Z</dcterms:modified>
</cp:coreProperties>
</file>