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6"/>
  </p:notesMasterIdLst>
  <p:sldIdLst>
    <p:sldId id="301" r:id="rId2"/>
    <p:sldId id="256" r:id="rId3"/>
    <p:sldId id="310" r:id="rId4"/>
    <p:sldId id="259" r:id="rId5"/>
    <p:sldId id="311" r:id="rId6"/>
    <p:sldId id="281" r:id="rId7"/>
    <p:sldId id="262" r:id="rId8"/>
    <p:sldId id="312" r:id="rId9"/>
    <p:sldId id="315" r:id="rId10"/>
    <p:sldId id="314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291" r:id="rId22"/>
    <p:sldId id="277" r:id="rId23"/>
    <p:sldId id="280" r:id="rId24"/>
    <p:sldId id="294" r:id="rId25"/>
    <p:sldId id="284" r:id="rId26"/>
    <p:sldId id="285" r:id="rId27"/>
    <p:sldId id="287" r:id="rId28"/>
    <p:sldId id="288" r:id="rId29"/>
    <p:sldId id="289" r:id="rId30"/>
    <p:sldId id="295" r:id="rId31"/>
    <p:sldId id="296" r:id="rId32"/>
    <p:sldId id="298" r:id="rId33"/>
    <p:sldId id="299" r:id="rId34"/>
    <p:sldId id="300" r:id="rId3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1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anose="02020603050405020304" pitchFamily="18" charset="0"/>
              </a:defRPr>
            </a:lvl1pPr>
          </a:lstStyle>
          <a:p>
            <a:fld id="{08F3639D-E17A-4915-9CA7-20EEE29F69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531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0DFF8B-AD98-481F-917E-468886DA25B7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9881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37A37B-D9FD-4A20-8556-0893926EB22D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0128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56C397-09E7-4E0C-8714-20E6DD4FAFA3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713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A0D745-1F62-42EE-BE26-FF973ECD094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664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059313-12B9-4C8C-9E0A-62A118E2238E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337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B220F6-5E36-49C5-B729-691362691168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502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2F79A-8462-41A6-890E-7385950B426C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68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9216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9216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9216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16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16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</p:grpSp>
        <p:grpSp>
          <p:nvGrpSpPr>
            <p:cNvPr id="9216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9216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17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</p:grpSp>
      </p:grpSp>
      <p:sp>
        <p:nvSpPr>
          <p:cNvPr id="9217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9217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9217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217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217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3BD374A-04A1-4936-B727-735F4D7D81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D2041-3347-46BC-8DC6-E0CC1D1976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8089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EA088-3BFE-4FE1-A8BD-2AD3ADD1FC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34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747D9-1D6F-4566-AD7D-A6AF43F79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936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13711-A83A-4E4A-9BCD-F99F84604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416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50E2D-CC36-4AFE-9E62-D818955CDE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95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802D8-5329-466E-8AF3-16ADBF56EC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51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63BCA-4B59-4A86-B1E5-BCFE2087DA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34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532A6-172A-49CF-8BD7-0C4048DDA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903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63075-BAC1-4CF9-8B36-8F5C387262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4560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18F51-1AC1-4B07-A20C-2C9F7D0BBD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060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9113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9114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9114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114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E"/>
              </a:p>
            </p:txBody>
          </p:sp>
        </p:grpSp>
      </p:grpSp>
      <p:sp>
        <p:nvSpPr>
          <p:cNvPr id="9114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114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114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911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9114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E51EE820-ABBA-4E15-9D78-FBC8AEF3F68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114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1600200"/>
            <a:ext cx="6934200" cy="1371600"/>
          </a:xfrm>
        </p:spPr>
        <p:txBody>
          <a:bodyPr/>
          <a:lstStyle/>
          <a:p>
            <a:r>
              <a:rPr lang="en-US" altLang="en-US" b="1"/>
              <a:t>Conceptual Dependency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Rule 3:	PP </a:t>
            </a:r>
            <a:r>
              <a:rPr lang="en-US" altLang="en-US">
                <a:sym typeface="Symbol" panose="05050102010706020507" pitchFamily="18" charset="2"/>
              </a:rPr>
              <a:t> </a:t>
            </a:r>
            <a:r>
              <a:rPr lang="en-US" altLang="en-US"/>
              <a:t> PP		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It describes the relationship between two PP’s, one of which belongs to the set defined by the other.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endParaRPr lang="en-US" altLang="en-US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Example:	John is doctor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endParaRPr lang="en-US" altLang="en-US"/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	CD Rep:		John </a:t>
            </a:r>
            <a:r>
              <a:rPr lang="en-US" altLang="en-US">
                <a:sym typeface="Symbol" panose="05050102010706020507" pitchFamily="18" charset="2"/>
              </a:rPr>
              <a:t></a:t>
            </a:r>
            <a:r>
              <a:rPr lang="en-US" altLang="en-US"/>
              <a:t> doctor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sz="3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Rule 4:	PP   </a:t>
            </a:r>
            <a:r>
              <a:rPr lang="en-US" altLang="en-US">
                <a:sym typeface="Wingdings" panose="05000000000000000000" pitchFamily="2" charset="2"/>
              </a:rPr>
              <a:t></a:t>
            </a:r>
            <a:r>
              <a:rPr lang="en-US" altLang="en-US"/>
              <a:t>    PP		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It describes the relationship between two PP’s, one of which provides a particular kind of information about the other.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200"/>
              <a:t>The three most common types of information to be provided in this way are possession ( shown as POSS-BY), location (shown as LOC), and physical containment            (shown as CONT).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200"/>
              <a:t>The direction of the arrow is again toward the concept being described.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−"/>
            </a:pPr>
            <a:endParaRPr lang="en-US" altLang="en-US" sz="2400"/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Example:	J</a:t>
            </a:r>
            <a:r>
              <a:rPr lang="en-US" altLang="en-US"/>
              <a:t>ohn’s dog	      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						poss-by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	CD Rep			dog     </a:t>
            </a:r>
            <a:r>
              <a:rPr lang="en-US" altLang="en-US">
                <a:sym typeface="Wingdings" panose="05000000000000000000" pitchFamily="2" charset="2"/>
              </a:rPr>
              <a:t></a:t>
            </a:r>
            <a:r>
              <a:rPr lang="en-US" altLang="en-US"/>
              <a:t>      John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Rule 5:	PP </a:t>
            </a:r>
            <a:r>
              <a:rPr lang="en-US" altLang="en-US">
                <a:sym typeface="Symbol" panose="05050102010706020507" pitchFamily="18" charset="2"/>
              </a:rPr>
              <a:t></a:t>
            </a:r>
            <a:r>
              <a:rPr lang="en-US" altLang="en-US"/>
              <a:t> PA		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algn="just"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It describes the relationship between a PP and a PA that is asserted to describe it.</a:t>
            </a:r>
          </a:p>
          <a:p>
            <a:pPr lvl="1" algn="just"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400"/>
              <a:t>PA represents states of PP such as height, health etc</a:t>
            </a:r>
            <a:r>
              <a:rPr lang="en-US" altLang="en-US"/>
              <a:t>.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●"/>
            </a:pPr>
            <a:endParaRPr lang="en-US" altLang="en-US" sz="2900"/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●"/>
            </a:pPr>
            <a:r>
              <a:rPr lang="en-US" altLang="en-US"/>
              <a:t>Example:	John is fat</a:t>
            </a:r>
            <a:r>
              <a:rPr lang="en-US" altLang="en-US" sz="3200"/>
              <a:t>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	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CD Rep			John </a:t>
            </a:r>
            <a:r>
              <a:rPr lang="en-US" altLang="en-US">
                <a:sym typeface="Symbol" panose="05050102010706020507" pitchFamily="18" charset="2"/>
              </a:rPr>
              <a:t></a:t>
            </a:r>
            <a:r>
              <a:rPr lang="en-US" altLang="en-US"/>
              <a:t> weight (&gt; 80)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Rule 6:	PP   </a:t>
            </a:r>
            <a:r>
              <a:rPr lang="en-US" altLang="en-US">
                <a:sym typeface="Wingdings" panose="05000000000000000000" pitchFamily="2" charset="2"/>
              </a:rPr>
              <a:t></a:t>
            </a:r>
            <a:r>
              <a:rPr lang="en-US" altLang="en-US"/>
              <a:t>    PA		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algn="just"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It describes the relationship between a PP and an attribute that already has been predicated of it. </a:t>
            </a:r>
          </a:p>
          <a:p>
            <a:pPr lvl="1" algn="just"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400"/>
              <a:t>Direction is towards PP being described. </a:t>
            </a:r>
          </a:p>
          <a:p>
            <a:pPr lvl="1" algn="just"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endParaRPr lang="en-US" altLang="en-US" sz="2800"/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●"/>
            </a:pPr>
            <a:r>
              <a:rPr lang="en-US" altLang="en-US"/>
              <a:t>Example:	  Smart John</a:t>
            </a:r>
            <a:r>
              <a:rPr lang="en-US" altLang="en-US" sz="3200"/>
              <a:t>    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	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CD Rep			John </a:t>
            </a:r>
            <a:r>
              <a:rPr lang="en-US" altLang="en-US">
                <a:sym typeface="Symbol" panose="05050102010706020507" pitchFamily="18" charset="2"/>
              </a:rPr>
              <a:t> </a:t>
            </a:r>
            <a:r>
              <a:rPr lang="en-US" altLang="en-US">
                <a:sym typeface="Wingdings" panose="05000000000000000000" pitchFamily="2" charset="2"/>
              </a:rPr>
              <a:t></a:t>
            </a:r>
            <a:r>
              <a:rPr lang="en-US" altLang="en-US"/>
              <a:t> smart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800"/>
              <a:t>	</a:t>
            </a:r>
            <a:r>
              <a:rPr lang="en-US" altLang="en-US" sz="2800"/>
              <a:t>		</a:t>
            </a:r>
            <a:r>
              <a:rPr lang="en-US" altLang="en-US" sz="2000"/>
              <a:t>R </a:t>
            </a:r>
            <a:r>
              <a:rPr lang="en-US" altLang="en-US" sz="2800">
                <a:sym typeface="Symbol" panose="05050102010706020507" pitchFamily="18" charset="2"/>
              </a:rPr>
              <a:t></a:t>
            </a:r>
            <a:r>
              <a:rPr lang="en-US" altLang="en-US" sz="2800"/>
              <a:t> </a:t>
            </a:r>
            <a:r>
              <a:rPr lang="en-US" altLang="en-US" sz="2800">
                <a:sym typeface="Wingdings" panose="05000000000000000000" pitchFamily="2" charset="2"/>
              </a:rPr>
              <a:t>PP (to)</a:t>
            </a:r>
            <a:r>
              <a:rPr lang="en-US" altLang="en-US" sz="2800"/>
              <a:t/>
            </a:r>
            <a:br>
              <a:rPr lang="en-US" altLang="en-US" sz="2800"/>
            </a:br>
            <a:r>
              <a:rPr lang="en-US" altLang="en-US" sz="2800"/>
              <a:t> </a:t>
            </a:r>
            <a:r>
              <a:rPr lang="en-US" altLang="en-US" sz="3200"/>
              <a:t>Rule 7:</a:t>
            </a:r>
            <a:r>
              <a:rPr lang="en-US" altLang="en-US" sz="2800"/>
              <a:t>	ACT </a:t>
            </a:r>
            <a:r>
              <a:rPr lang="en-US" altLang="en-US" sz="2800">
                <a:sym typeface="Symbol" panose="05050102010706020507" pitchFamily="18" charset="2"/>
              </a:rPr>
              <a:t></a:t>
            </a:r>
            <a:r>
              <a:rPr lang="en-US" altLang="en-US" sz="2800"/>
              <a:t> 	</a:t>
            </a:r>
            <a:br>
              <a:rPr lang="en-US" altLang="en-US" sz="2800"/>
            </a:br>
            <a:r>
              <a:rPr lang="en-US" altLang="en-US" sz="2800"/>
              <a:t>		 	  </a:t>
            </a:r>
            <a:r>
              <a:rPr lang="en-US" altLang="en-US" sz="2800">
                <a:sym typeface="Symbol" panose="05050102010706020507" pitchFamily="18" charset="2"/>
              </a:rPr>
              <a:t></a:t>
            </a:r>
            <a:r>
              <a:rPr lang="en-US" altLang="en-US" sz="2800"/>
              <a:t> </a:t>
            </a:r>
            <a:r>
              <a:rPr lang="en-US" altLang="en-US" sz="2800">
                <a:sym typeface="Wingdings" panose="05000000000000000000" pitchFamily="2" charset="2"/>
              </a:rPr>
              <a:t>PP (from)</a:t>
            </a:r>
            <a:br>
              <a:rPr lang="en-US" altLang="en-US" sz="2800">
                <a:sym typeface="Wingdings" panose="05000000000000000000" pitchFamily="2" charset="2"/>
              </a:rPr>
            </a:br>
            <a:endParaRPr lang="en-US" altLang="en-US" sz="2800">
              <a:sym typeface="Wingdings" panose="05000000000000000000" pitchFamily="2" charset="2"/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It describes the relationship between an ACT and the source and the recipient of the ACT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  <a:p>
            <a:pPr lvl="1" algn="just"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endParaRPr lang="en-US" altLang="en-US" sz="2800"/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●"/>
            </a:pPr>
            <a:r>
              <a:rPr lang="en-US" altLang="en-US"/>
              <a:t>Example:	  John took the book from Mary	</a:t>
            </a:r>
            <a:endParaRPr lang="en-US" altLang="en-US" sz="32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		 												</a:t>
            </a:r>
            <a:r>
              <a:rPr lang="en-US" altLang="en-US" sz="1600"/>
              <a:t>R</a:t>
            </a:r>
            <a:r>
              <a:rPr lang="en-US" altLang="en-US" sz="2400"/>
              <a:t> </a:t>
            </a:r>
            <a:r>
              <a:rPr lang="en-US" altLang="en-US" sz="2400">
                <a:sym typeface="Symbol" panose="05050102010706020507" pitchFamily="18" charset="2"/>
              </a:rPr>
              <a:t> John</a:t>
            </a:r>
            <a:endParaRPr lang="en-US" altLang="en-US" sz="240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/>
              <a:t>	CD Rep:	John </a:t>
            </a:r>
            <a:r>
              <a:rPr lang="en-US" altLang="en-US" sz="2400">
                <a:sym typeface="Symbol" panose="05050102010706020507" pitchFamily="18" charset="2"/>
              </a:rPr>
              <a:t></a:t>
            </a:r>
            <a:r>
              <a:rPr lang="en-US" altLang="en-US" sz="2400"/>
              <a:t>  ATRANS  </a:t>
            </a:r>
            <a:r>
              <a:rPr lang="en-US" altLang="en-US" sz="2400">
                <a:sym typeface="Symbol" panose="05050102010706020507" pitchFamily="18" charset="2"/>
              </a:rPr>
              <a:t></a:t>
            </a:r>
            <a:endParaRPr lang="en-US" altLang="en-US" sz="240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/>
              <a:t>                                        </a:t>
            </a:r>
            <a:r>
              <a:rPr lang="en-US" altLang="en-US" sz="1600"/>
              <a:t>O</a:t>
            </a:r>
            <a:r>
              <a:rPr lang="en-US" altLang="en-US" sz="2400"/>
              <a:t>  </a:t>
            </a:r>
            <a:r>
              <a:rPr lang="en-US" altLang="en-US" sz="2400">
                <a:sym typeface="Symbol" panose="05050102010706020507" pitchFamily="18" charset="2"/>
              </a:rPr>
              <a:t></a:t>
            </a:r>
            <a:r>
              <a:rPr lang="en-US" altLang="en-US" sz="2400"/>
              <a:t>           </a:t>
            </a:r>
            <a:r>
              <a:rPr lang="en-US" altLang="en-US" sz="2400">
                <a:sym typeface="Symbol" panose="05050102010706020507" pitchFamily="18" charset="2"/>
              </a:rPr>
              <a:t>  </a:t>
            </a:r>
            <a:r>
              <a:rPr lang="en-US" altLang="en-US" sz="2400"/>
              <a:t>Mary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/>
              <a:t>					book</a:t>
            </a:r>
          </a:p>
        </p:txBody>
      </p:sp>
      <p:sp>
        <p:nvSpPr>
          <p:cNvPr id="103428" name="Line 4"/>
          <p:cNvSpPr>
            <a:spLocks noChangeShapeType="1"/>
          </p:cNvSpPr>
          <p:nvPr/>
        </p:nvSpPr>
        <p:spPr bwMode="auto">
          <a:xfrm>
            <a:off x="3962400" y="304800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103429" name="Line 5"/>
          <p:cNvSpPr>
            <a:spLocks noChangeShapeType="1"/>
          </p:cNvSpPr>
          <p:nvPr/>
        </p:nvSpPr>
        <p:spPr bwMode="auto">
          <a:xfrm>
            <a:off x="5572125" y="4543425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	</a:t>
            </a:r>
            <a:r>
              <a:rPr lang="en-US" altLang="en-US" sz="2800"/>
              <a:t>		  </a:t>
            </a:r>
            <a:r>
              <a:rPr lang="en-US" altLang="en-US" sz="2000"/>
              <a:t> </a:t>
            </a:r>
            <a:r>
              <a:rPr lang="en-US" altLang="en-US" sz="2800">
                <a:sym typeface="Symbol" panose="05050102010706020507" pitchFamily="18" charset="2"/>
              </a:rPr>
              <a:t></a:t>
            </a:r>
            <a:r>
              <a:rPr lang="en-US" altLang="en-US" sz="2800"/>
              <a:t> </a:t>
            </a:r>
            <a:r>
              <a:rPr lang="en-US" altLang="en-US" sz="2800">
                <a:sym typeface="Wingdings" panose="05000000000000000000" pitchFamily="2" charset="2"/>
              </a:rPr>
              <a:t>PA  </a:t>
            </a:r>
            <a:r>
              <a:rPr lang="en-US" altLang="en-US" sz="2800"/>
              <a:t/>
            </a:r>
            <a:br>
              <a:rPr lang="en-US" altLang="en-US" sz="2800"/>
            </a:br>
            <a:r>
              <a:rPr lang="en-US" altLang="en-US" sz="2800"/>
              <a:t> </a:t>
            </a:r>
            <a:r>
              <a:rPr lang="en-US" altLang="en-US" sz="3200"/>
              <a:t>Rule 8:</a:t>
            </a:r>
            <a:r>
              <a:rPr lang="en-US" altLang="en-US" sz="2800"/>
              <a:t>	PP  	</a:t>
            </a:r>
            <a:br>
              <a:rPr lang="en-US" altLang="en-US" sz="2800"/>
            </a:br>
            <a:r>
              <a:rPr lang="en-US" altLang="en-US" sz="2800"/>
              <a:t>		 	  </a:t>
            </a:r>
            <a:r>
              <a:rPr lang="en-US" altLang="en-US" sz="2800">
                <a:sym typeface="Symbol" panose="05050102010706020507" pitchFamily="18" charset="2"/>
              </a:rPr>
              <a:t></a:t>
            </a:r>
            <a:r>
              <a:rPr lang="en-US" altLang="en-US" sz="2800"/>
              <a:t> </a:t>
            </a:r>
            <a:r>
              <a:rPr lang="en-US" altLang="en-US" sz="2800">
                <a:sym typeface="Wingdings" panose="05000000000000000000" pitchFamily="2" charset="2"/>
              </a:rPr>
              <a:t>PA </a:t>
            </a:r>
            <a:br>
              <a:rPr lang="en-US" altLang="en-US" sz="2800">
                <a:sym typeface="Wingdings" panose="05000000000000000000" pitchFamily="2" charset="2"/>
              </a:rPr>
            </a:br>
            <a:r>
              <a:rPr lang="en-US" altLang="en-US" sz="280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It describes the relationship that describes the change in state.</a:t>
            </a:r>
          </a:p>
          <a:p>
            <a:pPr lvl="1" algn="just"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endParaRPr lang="en-US" altLang="en-US" sz="2800"/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●"/>
            </a:pPr>
            <a:r>
              <a:rPr lang="en-US" altLang="en-US"/>
              <a:t>Example:	  Tree grows	</a:t>
            </a:r>
            <a:endParaRPr lang="en-US" altLang="en-US" sz="32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		 											  </a:t>
            </a:r>
            <a:r>
              <a:rPr lang="en-US" altLang="en-US" sz="2400">
                <a:sym typeface="Symbol" panose="05050102010706020507" pitchFamily="18" charset="2"/>
              </a:rPr>
              <a:t> size &gt; C</a:t>
            </a:r>
            <a:endParaRPr lang="en-US" altLang="en-US" sz="240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/>
              <a:t>	CD Rep:		Tree  </a:t>
            </a:r>
            <a:r>
              <a:rPr lang="en-US" altLang="en-US" sz="2400">
                <a:sym typeface="Symbol" panose="05050102010706020507" pitchFamily="18" charset="2"/>
              </a:rPr>
              <a:t></a:t>
            </a:r>
            <a:endParaRPr lang="en-US" altLang="en-US" sz="240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/>
              <a:t>                                           </a:t>
            </a:r>
            <a:r>
              <a:rPr lang="en-US" altLang="en-US" sz="2400">
                <a:sym typeface="Symbol" panose="05050102010706020507" pitchFamily="18" charset="2"/>
              </a:rPr>
              <a:t> </a:t>
            </a:r>
            <a:r>
              <a:rPr lang="en-US" altLang="en-US" sz="2400"/>
              <a:t> </a:t>
            </a:r>
            <a:r>
              <a:rPr lang="en-US" altLang="en-US" sz="2400">
                <a:sym typeface="Symbol" panose="05050102010706020507" pitchFamily="18" charset="2"/>
              </a:rPr>
              <a:t>  </a:t>
            </a:r>
            <a:r>
              <a:rPr lang="en-US" altLang="en-US" sz="2400"/>
              <a:t>size = C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/>
              <a:t>					 </a:t>
            </a: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71925" y="276225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104453" name="Line 5"/>
          <p:cNvSpPr>
            <a:spLocks noChangeShapeType="1"/>
          </p:cNvSpPr>
          <p:nvPr/>
        </p:nvSpPr>
        <p:spPr bwMode="auto">
          <a:xfrm>
            <a:off x="4591050" y="4000500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104454" name="Line 6"/>
          <p:cNvSpPr>
            <a:spLocks noChangeShapeType="1"/>
          </p:cNvSpPr>
          <p:nvPr/>
        </p:nvSpPr>
        <p:spPr bwMode="auto">
          <a:xfrm flipH="1">
            <a:off x="3505200" y="762000"/>
            <a:ext cx="457200" cy="0"/>
          </a:xfrm>
          <a:prstGeom prst="line">
            <a:avLst/>
          </a:prstGeom>
          <a:noFill/>
          <a:ln w="57150" cmpd="thinThick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/>
              <a:t>			 </a:t>
            </a:r>
            <a:r>
              <a:rPr lang="en-US" altLang="en-US" sz="2800">
                <a:sym typeface="Symbol" panose="05050102010706020507" pitchFamily="18" charset="2"/>
              </a:rPr>
              <a:t></a:t>
            </a:r>
            <a:r>
              <a:rPr lang="en-US" altLang="en-US" sz="2800">
                <a:sym typeface="Wingdings" panose="05000000000000000000" pitchFamily="2" charset="2"/>
              </a:rPr>
              <a:t> {x}</a:t>
            </a:r>
            <a:r>
              <a:rPr lang="en-US" altLang="en-US" sz="2800"/>
              <a:t/>
            </a:r>
            <a:br>
              <a:rPr lang="en-US" altLang="en-US" sz="2800"/>
            </a:br>
            <a:r>
              <a:rPr lang="en-US" altLang="en-US" sz="2800"/>
              <a:t> Rule 9:	 </a:t>
            </a:r>
            <a:r>
              <a:rPr lang="en-US" altLang="en-US" sz="2800">
                <a:sym typeface="Symbol" panose="05050102010706020507" pitchFamily="18" charset="2"/>
              </a:rPr>
              <a:t> </a:t>
            </a:r>
            <a:r>
              <a:rPr lang="en-US" altLang="en-US" sz="2800">
                <a:sym typeface="Wingdings" panose="05000000000000000000" pitchFamily="2" charset="2"/>
              </a:rPr>
              <a:t> </a:t>
            </a:r>
            <a:br>
              <a:rPr lang="en-US" altLang="en-US" sz="2800">
                <a:sym typeface="Wingdings" panose="05000000000000000000" pitchFamily="2" charset="2"/>
              </a:rPr>
            </a:br>
            <a:r>
              <a:rPr lang="en-US" altLang="en-US" sz="2800">
                <a:sym typeface="Wingdings" panose="05000000000000000000" pitchFamily="2" charset="2"/>
              </a:rPr>
              <a:t> 			 </a:t>
            </a:r>
            <a:r>
              <a:rPr lang="en-US" altLang="en-US" sz="2800">
                <a:sym typeface="Symbol" panose="05050102010706020507" pitchFamily="18" charset="2"/>
              </a:rPr>
              <a:t>  {y}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It describes the relationship between one conceptualization and another that causes it.</a:t>
            </a:r>
          </a:p>
          <a:p>
            <a:pPr lvl="1"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400"/>
              <a:t>Here {x} is causes  {y} i.e., if x then y</a:t>
            </a:r>
          </a:p>
          <a:p>
            <a:pPr lvl="1" algn="just"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endParaRPr lang="en-US" altLang="en-US" sz="2400"/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●"/>
            </a:pPr>
            <a:r>
              <a:rPr lang="en-US" altLang="en-US"/>
              <a:t>Example:	  Bill shot Bob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			{x} : Bill shot Bob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			{y} : Bob’s health is poor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400"/>
              <a:t>	</a:t>
            </a:r>
          </a:p>
        </p:txBody>
      </p:sp>
      <p:sp>
        <p:nvSpPr>
          <p:cNvPr id="105478" name="Line 6"/>
          <p:cNvSpPr>
            <a:spLocks noChangeShapeType="1"/>
          </p:cNvSpPr>
          <p:nvPr/>
        </p:nvSpPr>
        <p:spPr bwMode="auto">
          <a:xfrm flipV="1">
            <a:off x="3962400" y="685800"/>
            <a:ext cx="0" cy="381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105479" name="Line 7"/>
          <p:cNvSpPr>
            <a:spLocks noChangeShapeType="1"/>
          </p:cNvSpPr>
          <p:nvPr/>
        </p:nvSpPr>
        <p:spPr bwMode="auto">
          <a:xfrm flipV="1">
            <a:off x="4114800" y="4419600"/>
            <a:ext cx="0" cy="3810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/>
              <a:t>			</a:t>
            </a:r>
            <a:r>
              <a:rPr lang="en-US" altLang="en-US" sz="2800">
                <a:sym typeface="Symbol" panose="05050102010706020507" pitchFamily="18" charset="2"/>
              </a:rPr>
              <a:t></a:t>
            </a:r>
            <a:r>
              <a:rPr lang="en-US" altLang="en-US" sz="2800">
                <a:sym typeface="Wingdings" panose="05000000000000000000" pitchFamily="2" charset="2"/>
              </a:rPr>
              <a:t> {x}</a:t>
            </a:r>
            <a:r>
              <a:rPr lang="en-US" altLang="en-US" sz="2800"/>
              <a:t/>
            </a:r>
            <a:br>
              <a:rPr lang="en-US" altLang="en-US" sz="2800"/>
            </a:br>
            <a:r>
              <a:rPr lang="en-US" altLang="en-US" sz="2800"/>
              <a:t> Rule 10:	 </a:t>
            </a:r>
            <a:r>
              <a:rPr lang="en-US" altLang="en-US" sz="2800">
                <a:sym typeface="Symbol" panose="05050102010706020507" pitchFamily="18" charset="2"/>
              </a:rPr>
              <a:t> </a:t>
            </a:r>
            <a:r>
              <a:rPr lang="en-US" altLang="en-US" sz="2800">
                <a:sym typeface="Wingdings" panose="05000000000000000000" pitchFamily="2" charset="2"/>
              </a:rPr>
              <a:t>         </a:t>
            </a:r>
            <a:r>
              <a:rPr lang="en-US" altLang="en-US" sz="2800">
                <a:sym typeface="Symbol" panose="05050102010706020507" pitchFamily="18" charset="2"/>
              </a:rPr>
              <a:t></a:t>
            </a:r>
            <a:r>
              <a:rPr lang="en-US" altLang="en-US" sz="2800">
                <a:sym typeface="Wingdings" panose="05000000000000000000" pitchFamily="2" charset="2"/>
              </a:rPr>
              <a:t> 			 </a:t>
            </a:r>
            <a:br>
              <a:rPr lang="en-US" altLang="en-US" sz="2800">
                <a:sym typeface="Wingdings" panose="05000000000000000000" pitchFamily="2" charset="2"/>
              </a:rPr>
            </a:br>
            <a:r>
              <a:rPr lang="en-US" altLang="en-US" sz="2800">
                <a:sym typeface="Wingdings" panose="05000000000000000000" pitchFamily="2" charset="2"/>
              </a:rPr>
              <a:t>			</a:t>
            </a:r>
            <a:r>
              <a:rPr lang="en-US" altLang="en-US" sz="2800">
                <a:sym typeface="Symbol" panose="05050102010706020507" pitchFamily="18" charset="2"/>
              </a:rPr>
              <a:t>  {y}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algn="just">
              <a:spcBef>
                <a:spcPct val="0"/>
              </a:spcBef>
              <a:buClrTx/>
              <a:buSzTx/>
              <a:buFont typeface="Arial" panose="020B0604020202020204" pitchFamily="34" charset="0"/>
              <a:buChar char="●"/>
            </a:pPr>
            <a:r>
              <a:rPr lang="en-US" altLang="en-US"/>
              <a:t>It describes the relationship between one conceptualization with another that is happening at the time of the first.</a:t>
            </a:r>
          </a:p>
          <a:p>
            <a:pPr lvl="1" algn="just">
              <a:spcBef>
                <a:spcPct val="0"/>
              </a:spcBef>
              <a:buClrTx/>
              <a:buSzTx/>
              <a:buFont typeface="Arial" panose="020B0604020202020204" pitchFamily="34" charset="0"/>
              <a:buChar char="−"/>
            </a:pPr>
            <a:r>
              <a:rPr lang="en-US" altLang="en-US" sz="2400"/>
              <a:t>Here {y} is happening while {x} is in progress.</a:t>
            </a:r>
          </a:p>
          <a:p>
            <a:pPr lvl="1" algn="just"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endParaRPr lang="en-US" altLang="en-US" sz="2400"/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●"/>
            </a:pPr>
            <a:r>
              <a:rPr lang="en-US" altLang="en-US"/>
              <a:t>Example:	  While going home I saw a snake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              	I am going home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900">
                <a:sym typeface="Symbol" panose="05050102010706020507" pitchFamily="18" charset="2"/>
              </a:rPr>
              <a:t>				</a:t>
            </a:r>
            <a:r>
              <a:rPr lang="en-US" altLang="en-US" sz="3600">
                <a:sym typeface="Symbol" panose="05050102010706020507" pitchFamily="18" charset="2"/>
              </a:rPr>
              <a:t></a:t>
            </a:r>
            <a:endParaRPr lang="en-US" altLang="en-US" sz="3600"/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			 I saw a snake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609600"/>
          </a:xfrm>
        </p:spPr>
        <p:txBody>
          <a:bodyPr/>
          <a:lstStyle/>
          <a:p>
            <a:r>
              <a:rPr lang="en-US" altLang="en-US" sz="3800"/>
              <a:t>Generation of CD representations</a:t>
            </a:r>
          </a:p>
        </p:txBody>
      </p:sp>
      <p:sp>
        <p:nvSpPr>
          <p:cNvPr id="1075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IE"/>
          </a:p>
        </p:txBody>
      </p:sp>
      <p:graphicFrame>
        <p:nvGraphicFramePr>
          <p:cNvPr id="1075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605750"/>
              </p:ext>
            </p:extLst>
          </p:nvPr>
        </p:nvGraphicFramePr>
        <p:xfrm>
          <a:off x="609600" y="1219200"/>
          <a:ext cx="8382000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9" name="Document" r:id="rId3" imgW="5498246" imgH="3500139" progId="Word.Document.8">
                  <p:embed/>
                </p:oleObj>
              </mc:Choice>
              <mc:Fallback>
                <p:oleObj name="Document" r:id="rId3" imgW="5498246" imgH="3500139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219200"/>
                        <a:ext cx="8382000" cy="563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IE"/>
          </a:p>
        </p:txBody>
      </p:sp>
      <p:graphicFrame>
        <p:nvGraphicFramePr>
          <p:cNvPr id="1085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2833000"/>
              </p:ext>
            </p:extLst>
          </p:nvPr>
        </p:nvGraphicFramePr>
        <p:xfrm>
          <a:off x="914400" y="429883"/>
          <a:ext cx="8928100" cy="640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53" name="Document" r:id="rId3" imgW="5660585" imgH="3529292" progId="Word.Document.8">
                  <p:embed/>
                </p:oleObj>
              </mc:Choice>
              <mc:Fallback>
                <p:oleObj name="Document" r:id="rId3" imgW="5660585" imgH="352929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29883"/>
                        <a:ext cx="8928100" cy="640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838200"/>
          </a:xfrm>
        </p:spPr>
        <p:txBody>
          <a:bodyPr/>
          <a:lstStyle/>
          <a:p>
            <a:r>
              <a:rPr lang="en-US" altLang="en-US" sz="3600" b="1"/>
              <a:t>Conceptual Dependency (CD)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400"/>
              <a:t>CD theory was developed by Schank in 1973 to 1975 to represent the meaning of NL sentences.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/>
              <a:t>It helps in drawing inferences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/>
              <a:t>It is independent of the language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400"/>
              <a:t>CD representation of a sentence is not built using words in the sentence rather built using conceptual primitives which give the intended meanings of words.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400"/>
              <a:t>CD provides </a:t>
            </a:r>
            <a:r>
              <a:rPr lang="en-US" altLang="en-US" sz="2400" b="1">
                <a:solidFill>
                  <a:schemeClr val="hlink"/>
                </a:solidFill>
              </a:rPr>
              <a:t>structures</a:t>
            </a:r>
            <a:r>
              <a:rPr lang="en-US" altLang="en-US" sz="2400"/>
              <a:t> and specific </a:t>
            </a:r>
            <a:r>
              <a:rPr lang="en-US" altLang="en-US" sz="2400" b="1">
                <a:solidFill>
                  <a:schemeClr val="hlink"/>
                </a:solidFill>
              </a:rPr>
              <a:t>set of primitives</a:t>
            </a:r>
            <a:r>
              <a:rPr lang="en-US" altLang="en-US" sz="2400"/>
              <a:t> from which representation can be built.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IE"/>
          </a:p>
        </p:txBody>
      </p:sp>
      <p:graphicFrame>
        <p:nvGraphicFramePr>
          <p:cNvPr id="1095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605359"/>
              </p:ext>
            </p:extLst>
          </p:nvPr>
        </p:nvGraphicFramePr>
        <p:xfrm>
          <a:off x="762000" y="914400"/>
          <a:ext cx="9601200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7" name="Document" r:id="rId3" imgW="5660585" imgH="4810216" progId="Word.Document.8">
                  <p:embed/>
                </p:oleObj>
              </mc:Choice>
              <mc:Fallback>
                <p:oleObj name="Document" r:id="rId3" imgW="5660585" imgH="4810216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914400"/>
                        <a:ext cx="9601200" cy="5257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 altLang="en-US" sz="3800" b="1"/>
              <a:t>Inferences Associated with Primitive Act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7772400" cy="4302125"/>
          </a:xfrm>
        </p:spPr>
        <p:txBody>
          <a:bodyPr/>
          <a:lstStyle/>
          <a:p>
            <a:pPr algn="just"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General inferences are stored with each primitive Act thus reducing the number of inferences that need to be stored explicitly with each concept. </a:t>
            </a:r>
          </a:p>
          <a:p>
            <a:pPr algn="just"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For example, from a sentence “John killed Mike”, we can infer that “Mike is dead”. </a:t>
            </a:r>
          </a:p>
          <a:p>
            <a:pPr algn="just"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Let us take another example of primitive Act </a:t>
            </a:r>
            <a:r>
              <a:rPr lang="en-US" altLang="en-US" sz="2400">
                <a:solidFill>
                  <a:schemeClr val="hlink"/>
                </a:solidFill>
              </a:rPr>
              <a:t>INGEST</a:t>
            </a:r>
            <a:r>
              <a:rPr lang="en-US" altLang="en-US" sz="2400"/>
              <a:t>. </a:t>
            </a:r>
          </a:p>
          <a:p>
            <a:pPr algn="just"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The following inferences can be associated with it.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000"/>
              <a:t>The object ingested is no longer available in its original form.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000"/>
              <a:t>If object is eatable, then the actor has less hunger.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000"/>
              <a:t>If object is toxic, then the actor’s heath is bad.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000"/>
              <a:t>The physical position of object has changed. So PTRANS is inferred.</a:t>
            </a:r>
          </a:p>
          <a:p>
            <a:pPr algn="just"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None/>
            </a:pPr>
            <a:r>
              <a:rPr lang="en-US" altLang="en-US" sz="1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838200"/>
          </a:xfrm>
        </p:spPr>
        <p:txBody>
          <a:bodyPr/>
          <a:lstStyle/>
          <a:p>
            <a:r>
              <a:rPr lang="en-US" altLang="en-US" sz="3800" b="1"/>
              <a:t>Cont…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Example: The verbs {give, take, steal, donate} involve a transfer of ownership of an object.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/>
              <a:t>If any of them occurs, then inferences about who now has the object and who once had the object  may be important. 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/>
              <a:t>In a CD representation, these possible inferences can be stated once and associated with the primitive ACT “ATRANS”.</a:t>
            </a:r>
          </a:p>
          <a:p>
            <a:pPr algn="just">
              <a:lnSpc>
                <a:spcPct val="90000"/>
              </a:lnSpc>
            </a:pPr>
            <a:r>
              <a:rPr lang="en-US" altLang="en-US" sz="2400"/>
              <a:t>Consider another sentence “Bill threatened John with a broken nose”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000"/>
              <a:t>Sentence interpretation is that Bill informed John that he (Bill) will do something to break john’s nose. 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000"/>
              <a:t>Bill did (said) so in order that John will believe that if he (john) does some other thing (different from what Bill wanted) then Bill will break John’s nose. 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924800" cy="838200"/>
          </a:xfrm>
        </p:spPr>
        <p:txBody>
          <a:bodyPr/>
          <a:lstStyle/>
          <a:p>
            <a:r>
              <a:rPr lang="en-US" altLang="en-US"/>
              <a:t>Problems with CD Representation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algn="just"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It is difficult to </a:t>
            </a:r>
          </a:p>
          <a:p>
            <a:pPr lvl="1" algn="just"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construct original sentence from its corresponding CD representation. </a:t>
            </a:r>
          </a:p>
          <a:p>
            <a:pPr lvl="1" algn="just"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CD representation can be used as a general model for knowledge representation, because this theory is based on representation of events as well as all the information related to events. </a:t>
            </a:r>
          </a:p>
          <a:p>
            <a:pPr algn="just"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Rules are to be carefully designed for each primitive action in order to obtain semantically correct interpretation.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609600"/>
          </a:xfrm>
        </p:spPr>
        <p:txBody>
          <a:bodyPr/>
          <a:lstStyle/>
          <a:p>
            <a:r>
              <a:rPr lang="en-US" altLang="en-US"/>
              <a:t>Contd… 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algn="just"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/>
              <a:t>Many verbs may fall under different primitive ACTs, and it becomes difficult to find correct primitive in the given context. </a:t>
            </a:r>
          </a:p>
          <a:p>
            <a:pPr algn="just"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/>
              <a:t>The CD representation becomes complex requiring lot of storage for many simple actions. </a:t>
            </a:r>
          </a:p>
          <a:p>
            <a:pPr algn="just"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/>
              <a:t>For example, the sentence “John bet Mike that Indian cricket team will win incoming world cup” will require huge CD structure.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marL="838200" indent="-838200"/>
            <a:r>
              <a:rPr lang="en-US" altLang="en-US"/>
              <a:t>Conceptual Parsing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50292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Conceptual parsing is required for generating CD representation from source sentences in natural language.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The main steps involved in CD parsing are as follows: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Syntactic processor extracts main verb and noun along with syntactic category of the verb (transitive or intransitive) from the sentence.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Conceptual processor then makes use of verb</a:t>
            </a:r>
            <a:r>
              <a:rPr lang="en-US" altLang="en-US" sz="2000">
                <a:sym typeface="Symbol" panose="05050102010706020507" pitchFamily="18" charset="2"/>
              </a:rPr>
              <a:t></a:t>
            </a:r>
            <a:r>
              <a:rPr lang="en-US" altLang="en-US" sz="2000"/>
              <a:t>ACT dictionary.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Once the correct entry from dictionary is chosen, CD processor analyses the rest of sentence looking for arguments for empty slots of the verb.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CD processor examines possible interpretation in a well-defined order.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 b="1"/>
              <a:t>Case1</a:t>
            </a:r>
            <a:r>
              <a:rPr lang="en-US" altLang="en-US" sz="2400"/>
              <a:t>: Handling of ‘with PP’ phrase by CD processor and formulating strategies to disambiguate the meanings. </a:t>
            </a:r>
          </a:p>
          <a:p>
            <a:pPr lvl="1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/>
              <a:t>Type1</a:t>
            </a:r>
            <a:r>
              <a:rPr lang="en-US" altLang="en-US" sz="2000"/>
              <a:t>: John broke the door with </a:t>
            </a:r>
            <a:r>
              <a:rPr lang="en-US" altLang="en-US" sz="2000" b="1">
                <a:solidFill>
                  <a:schemeClr val="hlink"/>
                </a:solidFill>
              </a:rPr>
              <a:t>hammer</a:t>
            </a:r>
            <a:r>
              <a:rPr lang="en-US" altLang="en-US" sz="2000"/>
              <a:t>   non animate</a:t>
            </a:r>
          </a:p>
          <a:p>
            <a:pPr lvl="1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/>
              <a:t>Type2:</a:t>
            </a:r>
            <a:r>
              <a:rPr lang="en-US" altLang="en-US" sz="2000"/>
              <a:t> John broke the door with </a:t>
            </a:r>
            <a:r>
              <a:rPr lang="en-US" altLang="en-US" sz="2000" b="1">
                <a:solidFill>
                  <a:schemeClr val="hlink"/>
                </a:solidFill>
              </a:rPr>
              <a:t>Mike</a:t>
            </a:r>
            <a:r>
              <a:rPr lang="en-US" altLang="en-US" sz="2000" b="1"/>
              <a:t>    </a:t>
            </a:r>
            <a:r>
              <a:rPr lang="en-US" altLang="en-US" sz="2000"/>
              <a:t>animate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200" b="1"/>
              <a:t>Rule 1:</a:t>
            </a:r>
            <a:r>
              <a:rPr lang="en-US" altLang="en-US" sz="2200"/>
              <a:t> If PP in ‘with PP’ phrase is non-animate and CD Act requires instrument then the sentence is of Type1, where PP (hammer) is resolved to instrument.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200" b="1"/>
              <a:t>Rule 2:</a:t>
            </a:r>
            <a:r>
              <a:rPr lang="en-US" altLang="en-US" sz="2200"/>
              <a:t> If PP in ‘with PP’ phrase is animate and CD Act requires instrument then the sentence is of Type2, where PP (Mike) is resolved as co-actor. 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endParaRPr lang="en-US" altLang="en-US" sz="2400"/>
          </a:p>
        </p:txBody>
      </p:sp>
      <p:sp>
        <p:nvSpPr>
          <p:cNvPr id="60420" name="Oval 4"/>
          <p:cNvSpPr>
            <a:spLocks noChangeArrowheads="1"/>
          </p:cNvSpPr>
          <p:nvPr/>
        </p:nvSpPr>
        <p:spPr bwMode="auto">
          <a:xfrm>
            <a:off x="5181600" y="2438400"/>
            <a:ext cx="10668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E"/>
          </a:p>
        </p:txBody>
      </p:sp>
      <p:sp>
        <p:nvSpPr>
          <p:cNvPr id="60421" name="Oval 5"/>
          <p:cNvSpPr>
            <a:spLocks noChangeArrowheads="1"/>
          </p:cNvSpPr>
          <p:nvPr/>
        </p:nvSpPr>
        <p:spPr bwMode="auto">
          <a:xfrm>
            <a:off x="5181600" y="2857500"/>
            <a:ext cx="8001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E"/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 flipH="1">
            <a:off x="6248400" y="26860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 flipH="1">
            <a:off x="5943600" y="30575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altLang="en-US"/>
              <a:t>Contd..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 b="1"/>
              <a:t>Case2:</a:t>
            </a:r>
            <a:r>
              <a:rPr lang="en-US" altLang="en-US" sz="2400"/>
              <a:t> If PPs in both the sentences are non-animate, then they have to be resolved using semantic lexicon.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/>
              <a:t>Type3:</a:t>
            </a:r>
            <a:r>
              <a:rPr lang="en-US" altLang="en-US" sz="2000"/>
              <a:t> John went to the garden </a:t>
            </a:r>
            <a:r>
              <a:rPr lang="en-US" altLang="en-US" sz="2000" i="1"/>
              <a:t>with flowers</a:t>
            </a:r>
            <a:r>
              <a:rPr lang="en-US" altLang="en-US" sz="2000"/>
              <a:t> 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/>
              <a:t>Type4:</a:t>
            </a:r>
            <a:r>
              <a:rPr lang="en-US" altLang="en-US" sz="2000"/>
              <a:t> John went to the garden </a:t>
            </a:r>
            <a:r>
              <a:rPr lang="en-US" altLang="en-US" sz="2000" i="1"/>
              <a:t>with bag</a:t>
            </a:r>
            <a:r>
              <a:rPr lang="en-US" altLang="en-US" sz="2200"/>
              <a:t>  </a:t>
            </a:r>
            <a:r>
              <a:rPr lang="en-US" altLang="en-US" sz="2200" b="1"/>
              <a:t> </a:t>
            </a:r>
            <a:endParaRPr lang="en-US" altLang="en-US" sz="2200"/>
          </a:p>
          <a:p>
            <a:pPr algn="just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In Type3, non-animate noun ‘flowers’ is part of garden, whereas in Type4,  non-animate ‘bag’ is some object not related to garden.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Such association of word senses could be found in Word-Net and then disambiguation is possible.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Here noun ‘bag’ is treated as possession by John.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altLang="en-US"/>
              <a:t>Contd..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Case 3: If PPs in the sentences are animate, then they have to be resolved using semantic lexicon and context.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Consider the following examples. 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 b="1"/>
              <a:t>Type5:</a:t>
            </a:r>
            <a:r>
              <a:rPr lang="en-US" altLang="en-US" sz="2000"/>
              <a:t> John went to the </a:t>
            </a:r>
            <a:r>
              <a:rPr lang="en-US" altLang="en-US" sz="2000" i="1"/>
              <a:t>garden with Mike</a:t>
            </a:r>
            <a:r>
              <a:rPr lang="en-US" altLang="en-US" sz="2000" b="1"/>
              <a:t> </a:t>
            </a:r>
            <a:r>
              <a:rPr lang="en-US" altLang="en-US" sz="2000">
                <a:sym typeface="Symbol" panose="05050102010706020507" pitchFamily="18" charset="2"/>
              </a:rPr>
              <a:t> </a:t>
            </a:r>
            <a:endParaRPr lang="en-US" altLang="en-US" sz="2000"/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 b="1"/>
              <a:t>Type6:</a:t>
            </a:r>
            <a:r>
              <a:rPr lang="en-US" altLang="en-US" sz="2000"/>
              <a:t> John went to the </a:t>
            </a:r>
            <a:r>
              <a:rPr lang="en-US" altLang="en-US" sz="2000" i="1"/>
              <a:t>garden with butterflies</a:t>
            </a:r>
            <a:r>
              <a:rPr lang="en-US" altLang="en-US" sz="2000" b="1"/>
              <a:t> </a:t>
            </a:r>
            <a:r>
              <a:rPr lang="en-US" altLang="en-US" sz="2000"/>
              <a:t>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 b="1"/>
              <a:t>Type7:</a:t>
            </a:r>
            <a:r>
              <a:rPr lang="en-US" altLang="en-US" sz="2000"/>
              <a:t> John went to the </a:t>
            </a:r>
            <a:r>
              <a:rPr lang="en-US" altLang="en-US" sz="2000" i="1"/>
              <a:t>garden with dog</a:t>
            </a:r>
            <a:r>
              <a:rPr lang="en-US" altLang="en-US" sz="2000" b="1"/>
              <a:t> </a:t>
            </a:r>
            <a:r>
              <a:rPr lang="en-US" altLang="en-US" sz="2000"/>
              <a:t>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In these sentences, Mike, butterflies and dog are animate PPs and can be resolved as follows: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Mike is easily resolved to co-actor of John as both are human and have similar characteristics.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altLang="en-US"/>
              <a:t>Contd..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Word-Net can be used to check if butterfly and garden has some common sense.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Dog is still ambiguous.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It may be treated as possession of actor or may be a part of garden as animals many wonder in garden.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Such situations can be further resolved by considering the context of sentences. </a:t>
            </a:r>
          </a:p>
          <a:p>
            <a:pPr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We can use semantic lexicon dictionary to resolve some of the ambiguities.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Primitive Acts of CD theory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305800" cy="48768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ATRANS	Transfer of an abstract relationship (i.e. give)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PTRANS	Transfer of the physical location of an object (e.g., go)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PROPEL	Application of physical force to an object (e.g. push)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MOVE	Movement of a body part by its owner (e.g. kick)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GRASP	Grasping of an object by an action (e.g. throw)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INGEST	Ingesting of an object by an animal (e.g. eat)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EXPEL	Expulsion of something from the body of an animal 		(e.g. cry)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MTRANS	Transfer of mental information (e.g. tell)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MBUILD	Building new information out of old (e.g decide)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SPEAK	Producing of sounds (e.g. say)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 sz="2000"/>
              <a:t>ATTEND	Focusing of a sense organ toward a stimulus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None/>
            </a:pPr>
            <a:r>
              <a:rPr lang="en-US" altLang="en-US" sz="2000"/>
              <a:t>			(e.g. listen)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 altLang="en-US"/>
              <a:t>Script Structure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876800"/>
          </a:xfrm>
        </p:spPr>
        <p:txBody>
          <a:bodyPr/>
          <a:lstStyle/>
          <a:p>
            <a:pPr algn="just">
              <a:lnSpc>
                <a:spcPct val="95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Scripts were introduced by Schank and Abelson introduced in 1977 that used CD framework.</a:t>
            </a:r>
          </a:p>
          <a:p>
            <a:pPr algn="just">
              <a:lnSpc>
                <a:spcPct val="95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The scripts are useful in describing certain stereotyped situations such as going to theater </a:t>
            </a:r>
          </a:p>
          <a:p>
            <a:pPr algn="just">
              <a:lnSpc>
                <a:spcPct val="95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It consists of set of slots containing default values along with some information about the type of values similar to frames.</a:t>
            </a:r>
          </a:p>
          <a:p>
            <a:pPr algn="just">
              <a:lnSpc>
                <a:spcPct val="95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It differs from FS as the values of the slots in scripts must be ordered and have more specialized roles. </a:t>
            </a:r>
          </a:p>
          <a:p>
            <a:pPr algn="just">
              <a:lnSpc>
                <a:spcPct val="95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In real world situations, we see that event tends to occur in known patterns because of clausal relationship to the occurrence of events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r>
              <a:rPr lang="en-US" altLang="en-US"/>
              <a:t>Script Components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Each script contains the following main components. </a:t>
            </a:r>
            <a:endParaRPr lang="en-US" altLang="en-US" sz="2400" i="1"/>
          </a:p>
          <a:p>
            <a:pPr lvl="1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 i="1">
                <a:solidFill>
                  <a:schemeClr val="hlink"/>
                </a:solidFill>
              </a:rPr>
              <a:t>Entry Conditions</a:t>
            </a:r>
            <a:r>
              <a:rPr lang="en-US" altLang="en-US" sz="2000" b="1">
                <a:solidFill>
                  <a:schemeClr val="hlink"/>
                </a:solidFill>
              </a:rPr>
              <a:t>:</a:t>
            </a:r>
            <a:r>
              <a:rPr lang="en-US" altLang="en-US" sz="2000"/>
              <a:t> Must be satisfied before events in the script can occur.</a:t>
            </a:r>
            <a:endParaRPr lang="en-US" altLang="en-US" sz="2000" i="1"/>
          </a:p>
          <a:p>
            <a:pPr lvl="1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 i="1">
                <a:solidFill>
                  <a:schemeClr val="hlink"/>
                </a:solidFill>
              </a:rPr>
              <a:t>Results:</a:t>
            </a:r>
            <a:r>
              <a:rPr lang="en-US" altLang="en-US" sz="2000" b="1" i="1"/>
              <a:t> 	</a:t>
            </a:r>
            <a:r>
              <a:rPr lang="en-US" altLang="en-US" sz="2000"/>
              <a:t>Conditions that will be true after events in script occur.</a:t>
            </a:r>
            <a:endParaRPr lang="en-US" altLang="en-US" sz="2000" i="1"/>
          </a:p>
          <a:p>
            <a:pPr lvl="1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 i="1">
                <a:solidFill>
                  <a:schemeClr val="hlink"/>
                </a:solidFill>
              </a:rPr>
              <a:t>Props:</a:t>
            </a:r>
            <a:r>
              <a:rPr lang="en-US" altLang="en-US" sz="2000"/>
              <a:t> 	Slots representing objects involved in the events.</a:t>
            </a:r>
            <a:endParaRPr lang="en-US" altLang="en-US" sz="2000" i="1"/>
          </a:p>
          <a:p>
            <a:pPr lvl="1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 i="1">
                <a:solidFill>
                  <a:schemeClr val="hlink"/>
                </a:solidFill>
              </a:rPr>
              <a:t>Roles:</a:t>
            </a:r>
            <a:r>
              <a:rPr lang="en-US" altLang="en-US" sz="2000"/>
              <a:t>  	Persons involved in the events.</a:t>
            </a:r>
            <a:endParaRPr lang="en-US" altLang="en-US" sz="2000" i="1"/>
          </a:p>
          <a:p>
            <a:pPr lvl="1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 i="1">
                <a:solidFill>
                  <a:schemeClr val="hlink"/>
                </a:solidFill>
              </a:rPr>
              <a:t>Track:</a:t>
            </a:r>
            <a:r>
              <a:rPr lang="en-US" altLang="en-US" sz="2000"/>
              <a:t> 	Specific variation on more general pattern in the script. Different tracks may share many components of the same script but not all.</a:t>
            </a:r>
            <a:endParaRPr lang="en-US" altLang="en-US" sz="2000" i="1"/>
          </a:p>
          <a:p>
            <a:pPr lvl="1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000" b="1" i="1">
                <a:solidFill>
                  <a:schemeClr val="hlink"/>
                </a:solidFill>
              </a:rPr>
              <a:t>Scenes:</a:t>
            </a:r>
            <a:r>
              <a:rPr lang="en-US" altLang="en-US" sz="2000"/>
              <a:t> 	The sequence of </a:t>
            </a:r>
            <a:r>
              <a:rPr lang="en-US" altLang="en-US" sz="2000" i="1"/>
              <a:t>events</a:t>
            </a:r>
            <a:r>
              <a:rPr lang="en-US" altLang="en-US" sz="2000"/>
              <a:t> that occur. Events are represented in conceptual dependency form.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IE"/>
          </a:p>
        </p:txBody>
      </p:sp>
      <p:graphicFrame>
        <p:nvGraphicFramePr>
          <p:cNvPr id="76804" name="Object 4"/>
          <p:cNvGraphicFramePr>
            <a:graphicFrameLocks noChangeAspect="1"/>
          </p:cNvGraphicFramePr>
          <p:nvPr/>
        </p:nvGraphicFramePr>
        <p:xfrm>
          <a:off x="609600" y="0"/>
          <a:ext cx="8382000" cy="708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9" name="Document" r:id="rId3" imgW="5801640" imgH="5633334" progId="Word.Document.8">
                  <p:embed/>
                </p:oleObj>
              </mc:Choice>
              <mc:Fallback>
                <p:oleObj name="Document" r:id="rId3" imgW="5801640" imgH="5633334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0"/>
                        <a:ext cx="8382000" cy="708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altLang="en-US"/>
              <a:t>Script Invocation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5257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200"/>
              <a:t>It must be activated based on its significance. 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200"/>
              <a:t>If the topic is important, then the script should be opened. 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200"/>
              <a:t>If a topic is just mentioned, then a pointer to that script could be held. 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200"/>
              <a:t>For example, given “John enjoyed the play in theater”, a script “Play in Theater” suggested above is invoked.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200"/>
              <a:t>All implicit questions can be answered correctly. 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200"/>
              <a:t>Here the significance of this script is high.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Did john go to theater?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Did he buy ticket?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Did he have money?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200"/>
              <a:t>If we have a sentence like “John went to theater to pick his daughter”, then invoking this script will lead to many wrong answers. 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Here significance of the script theater is less.</a:t>
            </a:r>
            <a:r>
              <a:rPr lang="en-US" altLang="en-US" sz="2200"/>
              <a:t> </a:t>
            </a:r>
          </a:p>
          <a:p>
            <a:pPr>
              <a:lnSpc>
                <a:spcPct val="8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200"/>
              <a:t>Getting significance from the story is not straightforward. However, some heuristics can be applied to get the value.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77200" cy="838200"/>
          </a:xfrm>
        </p:spPr>
        <p:txBody>
          <a:bodyPr/>
          <a:lstStyle/>
          <a:p>
            <a:r>
              <a:rPr lang="en-US" altLang="en-US" sz="3800"/>
              <a:t>Advantages / Disadvantages of Script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Advantages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Capable of predicting implicit events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Single coherent interpretation may be build up from a collection of observations.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Disadvantage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More specific (inflexible) and less general than frames.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−"/>
            </a:pPr>
            <a:r>
              <a:rPr lang="en-US" altLang="en-US" sz="2000"/>
              <a:t>Not suitable to represent all kinds of knowledge.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Tx/>
              <a:buFont typeface="Arial" panose="020B0604020202020204" pitchFamily="34" charset="0"/>
              <a:buChar char="●"/>
            </a:pPr>
            <a:r>
              <a:rPr lang="en-US" altLang="en-US" sz="2400"/>
              <a:t>To deal with inflexibility, smaller modules called memory organization packets (MOP) can be combined in a way that is appropriate for the situation.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609600"/>
          </a:xfrm>
        </p:spPr>
        <p:txBody>
          <a:bodyPr/>
          <a:lstStyle/>
          <a:p>
            <a:r>
              <a:rPr lang="en-US" altLang="en-US" sz="4000" b="1"/>
              <a:t>Conceptual category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153400" cy="4495800"/>
          </a:xfrm>
        </p:spPr>
        <p:txBody>
          <a:bodyPr/>
          <a:lstStyle/>
          <a:p>
            <a:pPr lvl="4"/>
            <a:endParaRPr lang="en-US" altLang="en-US" sz="2400" b="1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There are four conceptual categories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endParaRPr lang="en-US" altLang="en-US"/>
          </a:p>
          <a:p>
            <a:pPr lvl="1">
              <a:buClr>
                <a:schemeClr val="tx1"/>
              </a:buClr>
              <a:buSzPct val="85000"/>
              <a:buFont typeface="Arial" panose="020B0604020202020204" pitchFamily="34" charset="0"/>
              <a:buChar char="−"/>
            </a:pPr>
            <a:r>
              <a:rPr lang="en-US" altLang="en-US" sz="2400"/>
              <a:t>ACT		Actions  </a:t>
            </a:r>
            <a:r>
              <a:rPr lang="en-US" altLang="en-US" sz="2400">
                <a:solidFill>
                  <a:schemeClr val="hlink"/>
                </a:solidFill>
              </a:rPr>
              <a:t>{one of the CD primitives}</a:t>
            </a:r>
          </a:p>
          <a:p>
            <a:pPr lvl="1">
              <a:buClr>
                <a:schemeClr val="tx1"/>
              </a:buClr>
              <a:buSzPct val="85000"/>
              <a:buFont typeface="Arial" panose="020B0604020202020204" pitchFamily="34" charset="0"/>
              <a:buChar char="−"/>
            </a:pPr>
            <a:r>
              <a:rPr lang="en-US" altLang="en-US" sz="2400"/>
              <a:t>PP		Objects </a:t>
            </a:r>
            <a:r>
              <a:rPr lang="en-US" altLang="en-US" sz="2400">
                <a:solidFill>
                  <a:schemeClr val="hlink"/>
                </a:solidFill>
              </a:rPr>
              <a:t>{picture producers}</a:t>
            </a:r>
          </a:p>
          <a:p>
            <a:pPr lvl="1">
              <a:buClr>
                <a:schemeClr val="tx1"/>
              </a:buClr>
              <a:buSzPct val="85000"/>
              <a:buFont typeface="Arial" panose="020B0604020202020204" pitchFamily="34" charset="0"/>
              <a:buChar char="−"/>
            </a:pPr>
            <a:r>
              <a:rPr lang="en-US" altLang="en-US" sz="2400"/>
              <a:t>AA		Modifiers of actions </a:t>
            </a:r>
            <a:r>
              <a:rPr lang="en-US" altLang="en-US" sz="2400">
                <a:solidFill>
                  <a:schemeClr val="hlink"/>
                </a:solidFill>
              </a:rPr>
              <a:t>{action aiders}</a:t>
            </a:r>
          </a:p>
          <a:p>
            <a:pPr lvl="1">
              <a:buClr>
                <a:schemeClr val="tx1"/>
              </a:buClr>
              <a:buSzPct val="85000"/>
              <a:buFont typeface="Arial" panose="020B0604020202020204" pitchFamily="34" charset="0"/>
              <a:buChar char="−"/>
            </a:pPr>
            <a:r>
              <a:rPr lang="en-US" altLang="en-US" sz="2400"/>
              <a:t>PA		Modifiers of PP’s  </a:t>
            </a:r>
            <a:r>
              <a:rPr lang="en-US" altLang="en-US" sz="2400">
                <a:solidFill>
                  <a:schemeClr val="hlink"/>
                </a:solidFill>
              </a:rPr>
              <a:t>{picture aiders}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/>
              <a:t>Example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I gave a book to the man. CD representation is as follows:</a:t>
            </a:r>
            <a:r>
              <a:rPr lang="en-US" altLang="en-US" sz="3200"/>
              <a:t/>
            </a:r>
            <a:br>
              <a:rPr lang="en-US" altLang="en-US" sz="3200"/>
            </a:br>
            <a:endParaRPr lang="en-US" altLang="en-US" sz="32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/>
              <a:t>		     P	  	    O		R  	   man (to)	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/>
              <a:t>	        I     </a:t>
            </a:r>
            <a:r>
              <a:rPr lang="en-US" altLang="en-US" sz="2000">
                <a:sym typeface="Symbol" panose="05050102010706020507" pitchFamily="18" charset="2"/>
              </a:rPr>
              <a:t></a:t>
            </a:r>
            <a:r>
              <a:rPr lang="en-US" altLang="en-US" sz="2000"/>
              <a:t>	ATRANS </a:t>
            </a:r>
            <a:r>
              <a:rPr lang="en-US" altLang="en-US" sz="2000">
                <a:sym typeface="Symbol" panose="05050102010706020507" pitchFamily="18" charset="2"/>
              </a:rPr>
              <a:t></a:t>
            </a:r>
            <a:r>
              <a:rPr lang="en-US" altLang="en-US" sz="2000"/>
              <a:t>   book	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/>
              <a:t>							   I (from)</a:t>
            </a:r>
          </a:p>
          <a:p>
            <a:pPr algn="just">
              <a:lnSpc>
                <a:spcPct val="90000"/>
              </a:lnSpc>
            </a:pPr>
            <a:endParaRPr lang="en-US" altLang="en-US" sz="3200"/>
          </a:p>
          <a:p>
            <a:pPr algn="just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 sz="2400"/>
              <a:t>It should be noted that this representation is same for different saying with same meaning. For example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000"/>
              <a:t>I gave the man a book,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000"/>
              <a:t>The man got book from me, </a:t>
            </a:r>
          </a:p>
          <a:p>
            <a:pPr lvl="1" algn="just">
              <a:lnSpc>
                <a:spcPct val="90000"/>
              </a:lnSpc>
              <a:buClr>
                <a:schemeClr val="tx1"/>
              </a:buClr>
              <a:buSzPct val="90000"/>
              <a:buFont typeface="Arial" panose="020B0604020202020204" pitchFamily="34" charset="0"/>
              <a:buChar char="−"/>
            </a:pPr>
            <a:r>
              <a:rPr lang="en-US" altLang="en-US" sz="2000"/>
              <a:t>The book was given to man by me etc.</a:t>
            </a:r>
          </a:p>
          <a:p>
            <a:pPr lvl="1" algn="just">
              <a:lnSpc>
                <a:spcPct val="90000"/>
              </a:lnSpc>
            </a:pPr>
            <a:endParaRPr lang="en-US" altLang="en-US" sz="2000"/>
          </a:p>
        </p:txBody>
      </p:sp>
      <p:sp>
        <p:nvSpPr>
          <p:cNvPr id="95236" name="Line 4"/>
          <p:cNvSpPr>
            <a:spLocks noChangeShapeType="1"/>
          </p:cNvSpPr>
          <p:nvPr/>
        </p:nvSpPr>
        <p:spPr bwMode="auto">
          <a:xfrm>
            <a:off x="6096000" y="2971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E"/>
          </a:p>
        </p:txBody>
      </p:sp>
      <p:sp>
        <p:nvSpPr>
          <p:cNvPr id="95237" name="Line 5"/>
          <p:cNvSpPr>
            <a:spLocks noChangeShapeType="1"/>
          </p:cNvSpPr>
          <p:nvPr/>
        </p:nvSpPr>
        <p:spPr bwMode="auto">
          <a:xfrm flipH="1">
            <a:off x="5257800" y="3276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95238" name="Line 6"/>
          <p:cNvSpPr>
            <a:spLocks noChangeShapeType="1"/>
          </p:cNvSpPr>
          <p:nvPr/>
        </p:nvSpPr>
        <p:spPr bwMode="auto">
          <a:xfrm>
            <a:off x="6096000" y="2971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95239" name="Line 7"/>
          <p:cNvSpPr>
            <a:spLocks noChangeShapeType="1"/>
          </p:cNvSpPr>
          <p:nvPr/>
        </p:nvSpPr>
        <p:spPr bwMode="auto">
          <a:xfrm flipH="1">
            <a:off x="6096000" y="3657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772400" cy="914400"/>
          </a:xfrm>
        </p:spPr>
        <p:txBody>
          <a:bodyPr/>
          <a:lstStyle/>
          <a:p>
            <a:r>
              <a:rPr lang="en-US" altLang="en-US" sz="3400" b="1"/>
              <a:t>Few conventions</a:t>
            </a:r>
            <a:endParaRPr lang="en-US" altLang="en-US" b="1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algn="just"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Arrows indicate directions of dependency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Double arrow indicates two way link between actor and action.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n-US" altLang="en-US"/>
              <a:t>		O – for the object case relation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n-US" altLang="en-US"/>
              <a:t>		R – for the recipient case relation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n-US" altLang="en-US"/>
              <a:t>		P – for past tense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n-US" altLang="en-US"/>
              <a:t>		D - destination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77813"/>
            <a:ext cx="7543800" cy="1066800"/>
          </a:xfrm>
        </p:spPr>
        <p:txBody>
          <a:bodyPr/>
          <a:lstStyle/>
          <a:p>
            <a:r>
              <a:rPr lang="en-US" altLang="en-US" sz="3600" b="1"/>
              <a:t>Some of Conceptualizations of CD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lvl="4"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b="1"/>
              <a:t> </a:t>
            </a:r>
            <a:endParaRPr lang="en-US" altLang="en-US" sz="2400"/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/>
              <a:t>Dependency structures are themselves conceptualization and can serve as components of larger dependency structures.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/>
              <a:t>The dependencies among conceptualization correspond to semantic relations among the underlying concepts.  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/>
              <a:t>We will list the most important ones allowed by CD.</a:t>
            </a:r>
          </a:p>
          <a:p>
            <a:pPr algn="just">
              <a:lnSpc>
                <a:spcPct val="90000"/>
              </a:lnSpc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/>
              <a:t>Remaining can be seen from the book.</a:t>
            </a:r>
            <a:r>
              <a:rPr lang="en-US" altLang="en-US" sz="320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Rule 1:	PP  </a:t>
            </a:r>
            <a:r>
              <a:rPr lang="en-US" altLang="en-US">
                <a:sym typeface="Symbol" panose="05050102010706020507" pitchFamily="18" charset="2"/>
              </a:rPr>
              <a:t></a:t>
            </a:r>
            <a:r>
              <a:rPr lang="en-US" altLang="en-US"/>
              <a:t>  ACT	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algn="just"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/>
              <a:t>It describes the relationship between an actor and the event he or she causes. </a:t>
            </a:r>
          </a:p>
          <a:p>
            <a:pPr lvl="1" algn="just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400"/>
              <a:t>This is a two-way dependency, since neither actor nor event can be considered primary. </a:t>
            </a:r>
          </a:p>
          <a:p>
            <a:pPr lvl="1" algn="just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400"/>
              <a:t>The letter P in the dependency link indicates past tense.</a:t>
            </a:r>
          </a:p>
          <a:p>
            <a:pPr algn="just">
              <a:buClr>
                <a:schemeClr val="tx1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en-US"/>
              <a:t>Example:	 John ran	          	</a:t>
            </a:r>
          </a:p>
          <a:p>
            <a:pPr algn="just">
              <a:buClr>
                <a:schemeClr val="tx1"/>
              </a:buClr>
              <a:buSzPct val="95000"/>
              <a:buFont typeface="Arial" panose="020B0604020202020204" pitchFamily="34" charset="0"/>
              <a:buNone/>
            </a:pPr>
            <a:r>
              <a:rPr lang="en-US" altLang="en-US"/>
              <a:t>						 P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	CD Rep:			John  </a:t>
            </a:r>
            <a:r>
              <a:rPr lang="en-US" altLang="en-US">
                <a:sym typeface="Symbol" panose="05050102010706020507" pitchFamily="18" charset="2"/>
              </a:rPr>
              <a:t></a:t>
            </a:r>
            <a:r>
              <a:rPr lang="en-US" altLang="en-US"/>
              <a:t>  PTRANS	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Rule 2:	 ACT   </a:t>
            </a:r>
            <a:r>
              <a:rPr lang="en-US" altLang="en-US">
                <a:sym typeface="Wingdings" panose="05000000000000000000" pitchFamily="2" charset="2"/>
              </a:rPr>
              <a:t></a:t>
            </a:r>
            <a:r>
              <a:rPr lang="en-US" altLang="en-US"/>
              <a:t>      PP 		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It describes the relationship between a ACT and a PP (object)  of ACT. </a:t>
            </a:r>
          </a:p>
          <a:p>
            <a:pPr lvl="1">
              <a:buClr>
                <a:schemeClr val="tx1"/>
              </a:buClr>
              <a:buSzPct val="95000"/>
              <a:buFont typeface="Arial" panose="020B0604020202020204" pitchFamily="34" charset="0"/>
              <a:buChar char="−"/>
            </a:pPr>
            <a:r>
              <a:rPr lang="en-US" altLang="en-US" sz="2400"/>
              <a:t>The direction of the arrow is toward the ACT since the context of the specific ACT determines the meaning of the object relation.</a:t>
            </a:r>
          </a:p>
          <a:p>
            <a:pPr lvl="1">
              <a:spcBef>
                <a:spcPct val="0"/>
              </a:spcBef>
              <a:buClrTx/>
              <a:buSzTx/>
              <a:buFont typeface="Arial" panose="020B0604020202020204" pitchFamily="34" charset="0"/>
              <a:buChar char="−"/>
            </a:pPr>
            <a:endParaRPr lang="en-US" altLang="en-US" sz="2400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●"/>
            </a:pPr>
            <a:r>
              <a:rPr lang="en-US" altLang="en-US"/>
              <a:t>Example:	 John pushed the bike</a:t>
            </a:r>
          </a:p>
          <a:p>
            <a:pPr>
              <a:lnSpc>
                <a:spcPct val="4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en-US" altLang="en-US"/>
              <a:t>						 	     </a:t>
            </a:r>
            <a:r>
              <a:rPr lang="en-US" altLang="en-US" sz="1400"/>
              <a:t>O</a:t>
            </a:r>
            <a:r>
              <a:rPr lang="en-US" altLang="en-US" sz="2000"/>
              <a:t> </a:t>
            </a:r>
            <a:endParaRPr lang="en-US" altLang="en-US"/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en-US" altLang="en-US"/>
              <a:t>CD Rep:		John  </a:t>
            </a:r>
            <a:r>
              <a:rPr lang="en-US" altLang="en-US">
                <a:sym typeface="Symbol" panose="05050102010706020507" pitchFamily="18" charset="2"/>
              </a:rPr>
              <a:t></a:t>
            </a:r>
            <a:r>
              <a:rPr lang="en-US" altLang="en-US"/>
              <a:t>  PROPEL </a:t>
            </a:r>
            <a:r>
              <a:rPr lang="en-US" altLang="en-US">
                <a:sym typeface="Symbol" panose="05050102010706020507" pitchFamily="18" charset="2"/>
              </a:rPr>
              <a:t></a:t>
            </a:r>
            <a:r>
              <a:rPr lang="en-US" altLang="en-US"/>
              <a:t> bike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None/>
            </a:pPr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597</TotalTime>
  <Words>1743</Words>
  <Application>Microsoft Office PowerPoint</Application>
  <PresentationFormat>On-screen Show (4:3)</PresentationFormat>
  <Paragraphs>230</Paragraphs>
  <Slides>34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Symbol</vt:lpstr>
      <vt:lpstr>Times New Roman</vt:lpstr>
      <vt:lpstr>Wingdings</vt:lpstr>
      <vt:lpstr>Layers</vt:lpstr>
      <vt:lpstr>Document</vt:lpstr>
      <vt:lpstr>Conceptual Dependency</vt:lpstr>
      <vt:lpstr>Conceptual Dependency (CD)</vt:lpstr>
      <vt:lpstr>Primitive Acts of CD theory</vt:lpstr>
      <vt:lpstr>Conceptual category</vt:lpstr>
      <vt:lpstr>Example</vt:lpstr>
      <vt:lpstr>Few conventions</vt:lpstr>
      <vt:lpstr>Some of Conceptualizations of CD</vt:lpstr>
      <vt:lpstr>Rule 1: PP    ACT </vt:lpstr>
      <vt:lpstr>Rule 2:  ACT         PP   </vt:lpstr>
      <vt:lpstr>Rule 3: PP   PP  </vt:lpstr>
      <vt:lpstr>Rule 4: PP       PP  </vt:lpstr>
      <vt:lpstr>Rule 5: PP  PA  </vt:lpstr>
      <vt:lpstr>Rule 6: PP       PA  </vt:lpstr>
      <vt:lpstr>   R  PP (to)  Rule 7: ACT           PP (from) </vt:lpstr>
      <vt:lpstr>       PA    Rule 8: PP           PA   </vt:lpstr>
      <vt:lpstr>     {x}  Rule 9:            {y}</vt:lpstr>
      <vt:lpstr>    {x}  Rule 10:                       {y}</vt:lpstr>
      <vt:lpstr>Generation of CD representations</vt:lpstr>
      <vt:lpstr>PowerPoint Presentation</vt:lpstr>
      <vt:lpstr>PowerPoint Presentation</vt:lpstr>
      <vt:lpstr>Inferences Associated with Primitive Act</vt:lpstr>
      <vt:lpstr>Cont…</vt:lpstr>
      <vt:lpstr>Problems with CD Representation </vt:lpstr>
      <vt:lpstr>Contd… </vt:lpstr>
      <vt:lpstr>Conceptual Parsing</vt:lpstr>
      <vt:lpstr>Example</vt:lpstr>
      <vt:lpstr>Contd..</vt:lpstr>
      <vt:lpstr>Contd..</vt:lpstr>
      <vt:lpstr>Contd..</vt:lpstr>
      <vt:lpstr>Script Structure</vt:lpstr>
      <vt:lpstr>Script Components</vt:lpstr>
      <vt:lpstr>PowerPoint Presentation</vt:lpstr>
      <vt:lpstr>Script Invocation</vt:lpstr>
      <vt:lpstr>Advantages / Disadvantages of Script</vt:lpstr>
    </vt:vector>
  </TitlesOfParts>
  <Company>IITD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Conceptual Dependency (CD)</dc:title>
  <dc:creator>Saroj K</dc:creator>
  <cp:lastModifiedBy>Richard</cp:lastModifiedBy>
  <cp:revision>99</cp:revision>
  <dcterms:created xsi:type="dcterms:W3CDTF">2003-07-10T09:55:07Z</dcterms:created>
  <dcterms:modified xsi:type="dcterms:W3CDTF">2016-12-02T20:40:27Z</dcterms:modified>
</cp:coreProperties>
</file>