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86" r:id="rId3"/>
    <p:sldId id="287" r:id="rId4"/>
    <p:sldId id="288" r:id="rId5"/>
    <p:sldId id="291" r:id="rId6"/>
    <p:sldId id="290" r:id="rId7"/>
    <p:sldId id="289" r:id="rId8"/>
    <p:sldId id="292" r:id="rId9"/>
    <p:sldId id="293" r:id="rId10"/>
    <p:sldId id="294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7" r:id="rId21"/>
    <p:sldId id="317" r:id="rId22"/>
    <p:sldId id="305" r:id="rId23"/>
    <p:sldId id="306" r:id="rId24"/>
    <p:sldId id="308" r:id="rId25"/>
    <p:sldId id="309" r:id="rId26"/>
    <p:sldId id="310" r:id="rId27"/>
    <p:sldId id="311" r:id="rId28"/>
    <p:sldId id="312" r:id="rId29"/>
    <p:sldId id="313" r:id="rId30"/>
    <p:sldId id="314" r:id="rId31"/>
    <p:sldId id="315" r:id="rId32"/>
    <p:sldId id="316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686" autoAdjust="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357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084CC-F9C4-454E-956B-D6793087D28E}" type="datetimeFigureOut">
              <a:rPr lang="en-IE" smtClean="0"/>
              <a:pPr/>
              <a:t>04/11/2011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15C37-9D0D-4942-B4BD-9C7D3C44CF03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E4D3447-AD42-4A10-B8D1-21B2C89F0E02}" type="datetimeFigureOut">
              <a:rPr lang="en-IE" smtClean="0"/>
              <a:pPr/>
              <a:t>04/11/2011</a:t>
            </a:fld>
            <a:endParaRPr lang="en-I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04/11/2011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04/11/2011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04/11/2011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04/11/2011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04/11/2011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04/11/2011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04/11/2011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04/11/2011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E4D3447-AD42-4A10-B8D1-21B2C89F0E02}" type="datetimeFigureOut">
              <a:rPr lang="en-IE" smtClean="0"/>
              <a:pPr/>
              <a:t>04/11/2011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E4D3447-AD42-4A10-B8D1-21B2C89F0E02}" type="datetimeFigureOut">
              <a:rPr lang="en-IE" smtClean="0"/>
              <a:pPr/>
              <a:t>04/11/2011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E4D3447-AD42-4A10-B8D1-21B2C89F0E02}" type="datetimeFigureOut">
              <a:rPr lang="en-IE" smtClean="0"/>
              <a:pPr/>
              <a:t>04/11/2011</a:t>
            </a:fld>
            <a:endParaRPr lang="en-I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6789C85-EA8C-4584-B0CC-B120911351CB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Software Testing 4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Damian Gordon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b="1" dirty="0" smtClean="0"/>
              <a:t>1. Planning</a:t>
            </a:r>
          </a:p>
          <a:p>
            <a:r>
              <a:rPr lang="en-IE" b="1" dirty="0" smtClean="0"/>
              <a:t>Entry Criteria</a:t>
            </a:r>
          </a:p>
          <a:p>
            <a:r>
              <a:rPr lang="en-IE" dirty="0" smtClean="0"/>
              <a:t>The set of generic and specific conditions for permitting a process to go forward with a defined task, e.g. Test phase. The purpose of entry criteria is to prevent a task from starting which would entail more (wasted) effort compared to the effort needed to remove the failed entry criteria.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 fontScale="92500" lnSpcReduction="10000"/>
          </a:bodyPr>
          <a:lstStyle/>
          <a:p>
            <a:r>
              <a:rPr lang="en-IE" b="1" dirty="0" smtClean="0"/>
              <a:t>1. Planning</a:t>
            </a:r>
          </a:p>
          <a:p>
            <a:r>
              <a:rPr lang="en-IE" dirty="0" smtClean="0"/>
              <a:t>Minimum set of criteria for performing entry check:</a:t>
            </a:r>
          </a:p>
          <a:p>
            <a:pPr lvl="1"/>
            <a:r>
              <a:rPr lang="en-IE" dirty="0" smtClean="0"/>
              <a:t>A short check of a product sample by the moderator does not reveal a large number of defects, e.g. After 30 minutes of checking, no more than 3 major defects are found in a single page or fewer than 10 major defects in total in a set of 5 pages.</a:t>
            </a:r>
          </a:p>
          <a:p>
            <a:pPr lvl="1"/>
            <a:r>
              <a:rPr lang="en-IE" dirty="0" smtClean="0"/>
              <a:t>The document to be reviewed is available with line numbers.</a:t>
            </a:r>
          </a:p>
          <a:p>
            <a:pPr lvl="1"/>
            <a:r>
              <a:rPr lang="en-IE" dirty="0" smtClean="0"/>
              <a:t>The document has been cleaned up by running any automated checks that apply.</a:t>
            </a:r>
          </a:p>
          <a:p>
            <a:pPr lvl="1"/>
            <a:r>
              <a:rPr lang="en-IE" dirty="0" smtClean="0"/>
              <a:t>References needed for the inspection are stable and available.</a:t>
            </a:r>
          </a:p>
          <a:p>
            <a:pPr lvl="1"/>
            <a:r>
              <a:rPr lang="en-IE" dirty="0" smtClean="0"/>
              <a:t>The document author is prepared to join the review team and feels confident with the quality of the document.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b="1" dirty="0" smtClean="0"/>
              <a:t>1. Planning</a:t>
            </a:r>
          </a:p>
          <a:p>
            <a:r>
              <a:rPr lang="en-IE" dirty="0" smtClean="0"/>
              <a:t>The review will focus on a few different things:</a:t>
            </a:r>
          </a:p>
          <a:p>
            <a:pPr lvl="1"/>
            <a:r>
              <a:rPr lang="en-IE" dirty="0" smtClean="0"/>
              <a:t>Focus on higher-level documents, e.g. Does the design comply to the requirements</a:t>
            </a:r>
          </a:p>
          <a:p>
            <a:pPr lvl="1"/>
            <a:r>
              <a:rPr lang="en-IE" dirty="0" smtClean="0"/>
              <a:t>Focus on standards, e.g. Internal consistency, clarity, naming conventions, templates</a:t>
            </a:r>
          </a:p>
          <a:p>
            <a:pPr lvl="1"/>
            <a:r>
              <a:rPr lang="en-IE" dirty="0" smtClean="0"/>
              <a:t>Focus on related documents at the same level, e.g. Interfaces between software functions</a:t>
            </a:r>
          </a:p>
          <a:p>
            <a:pPr lvl="1"/>
            <a:r>
              <a:rPr lang="en-IE" dirty="0" smtClean="0"/>
              <a:t>Focus on usage, e.g. For testability and </a:t>
            </a:r>
            <a:r>
              <a:rPr lang="en-IE" dirty="0" err="1" smtClean="0"/>
              <a:t>maintainablity</a:t>
            </a:r>
            <a:r>
              <a:rPr lang="en-IE" dirty="0" smtClean="0"/>
              <a:t> 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b="1" dirty="0" smtClean="0"/>
              <a:t>2. Kick-Off</a:t>
            </a:r>
          </a:p>
          <a:p>
            <a:r>
              <a:rPr lang="en-IE" dirty="0" smtClean="0"/>
              <a:t>The review starts with a kick-off meeting, to make sure everyone is on the same wavelength regarding the document under review.</a:t>
            </a:r>
          </a:p>
          <a:p>
            <a:r>
              <a:rPr lang="en-IE" dirty="0" smtClean="0"/>
              <a:t>The meeting consists of a short introduction to the objectives of the review and the documents.</a:t>
            </a:r>
          </a:p>
          <a:p>
            <a:r>
              <a:rPr lang="en-IE" dirty="0" smtClean="0"/>
              <a:t>Role assignments, checking rate, the pages to be checked, process changes and possible other questions are discussed at this meeting.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b="1" dirty="0" smtClean="0"/>
              <a:t>3. Preparation</a:t>
            </a:r>
          </a:p>
          <a:p>
            <a:r>
              <a:rPr lang="en-IE" dirty="0" smtClean="0"/>
              <a:t>Participants identify defects, questions, and comments, according to their understanding of the document and their role.</a:t>
            </a:r>
          </a:p>
          <a:p>
            <a:r>
              <a:rPr lang="en-IE" dirty="0" smtClean="0"/>
              <a:t>A checking rate is decided, which is the number of pages checked per hour, usually about 5 to 10 pages per hour, depending on complexity.</a:t>
            </a:r>
          </a:p>
          <a:p>
            <a:endParaRPr lang="en-IE" dirty="0" smtClean="0"/>
          </a:p>
          <a:p>
            <a:endParaRPr lang="en-IE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b="1" dirty="0" smtClean="0"/>
              <a:t>4. Review Meeting</a:t>
            </a:r>
          </a:p>
          <a:p>
            <a:r>
              <a:rPr lang="en-IE" dirty="0" smtClean="0"/>
              <a:t>Usually made up of the following phases:</a:t>
            </a:r>
          </a:p>
          <a:p>
            <a:pPr lvl="1"/>
            <a:r>
              <a:rPr lang="en-IE" dirty="0" smtClean="0"/>
              <a:t>Logging phase</a:t>
            </a:r>
          </a:p>
          <a:p>
            <a:pPr lvl="1"/>
            <a:r>
              <a:rPr lang="en-IE" dirty="0" smtClean="0"/>
              <a:t>Discussion phase</a:t>
            </a:r>
          </a:p>
          <a:p>
            <a:pPr lvl="1"/>
            <a:r>
              <a:rPr lang="en-IE" dirty="0" smtClean="0"/>
              <a:t>Decision phase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 lnSpcReduction="10000"/>
          </a:bodyPr>
          <a:lstStyle/>
          <a:p>
            <a:r>
              <a:rPr lang="en-IE" b="1" dirty="0" smtClean="0"/>
              <a:t>4. Review Meeting</a:t>
            </a:r>
          </a:p>
          <a:p>
            <a:r>
              <a:rPr lang="en-IE" dirty="0" smtClean="0"/>
              <a:t>Logging Phase:</a:t>
            </a:r>
          </a:p>
          <a:p>
            <a:r>
              <a:rPr lang="en-IE" dirty="0" smtClean="0"/>
              <a:t>The issues that have been identified in the Preparation stage are logged.</a:t>
            </a:r>
          </a:p>
          <a:p>
            <a:r>
              <a:rPr lang="en-IE" dirty="0" smtClean="0"/>
              <a:t>To ensure progress and efficiency, no real discussion is allowed during the logging phase.</a:t>
            </a:r>
          </a:p>
          <a:p>
            <a:r>
              <a:rPr lang="en-IE" dirty="0" smtClean="0"/>
              <a:t>Each defect is logged with a severity:</a:t>
            </a:r>
          </a:p>
          <a:p>
            <a:pPr lvl="1"/>
            <a:r>
              <a:rPr lang="en-IE" dirty="0" smtClean="0"/>
              <a:t>Critical: defects will cause downstream damage.</a:t>
            </a:r>
          </a:p>
          <a:p>
            <a:pPr lvl="1"/>
            <a:r>
              <a:rPr lang="en-IE" dirty="0" smtClean="0"/>
              <a:t>Major: defects could cause downstream damage.</a:t>
            </a:r>
          </a:p>
          <a:p>
            <a:pPr lvl="1"/>
            <a:r>
              <a:rPr lang="en-IE" dirty="0" smtClean="0"/>
              <a:t>Minor: defects are not likely to cause downstream damage.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b="1" dirty="0" smtClean="0"/>
              <a:t>4. Review Meeting</a:t>
            </a:r>
          </a:p>
          <a:p>
            <a:r>
              <a:rPr lang="en-IE" dirty="0" smtClean="0"/>
              <a:t>Discussion Phase:</a:t>
            </a:r>
          </a:p>
          <a:p>
            <a:r>
              <a:rPr lang="en-IE" dirty="0" smtClean="0"/>
              <a:t>Each of the defects that require discussion are discussed, with a chairman preventing discussions from getting too personal.</a:t>
            </a:r>
          </a:p>
          <a:p>
            <a:endParaRPr lang="en-IE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b="1" dirty="0" smtClean="0"/>
              <a:t>4. Review Meeting</a:t>
            </a:r>
          </a:p>
          <a:p>
            <a:r>
              <a:rPr lang="en-IE" dirty="0" smtClean="0"/>
              <a:t>Decision Phase:</a:t>
            </a:r>
          </a:p>
          <a:p>
            <a:r>
              <a:rPr lang="en-IE" dirty="0" smtClean="0"/>
              <a:t>At the end of the discussion phase, a decision is taken about the document under review. If the number of defects found per page exceeds a certain level, the document may need to be reworked, and reviewed again.</a:t>
            </a:r>
          </a:p>
          <a:p>
            <a:endParaRPr lang="en-IE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b="1" dirty="0" smtClean="0"/>
              <a:t>5. Rework</a:t>
            </a:r>
          </a:p>
          <a:p>
            <a:r>
              <a:rPr lang="en-IE" dirty="0" smtClean="0"/>
              <a:t>Based on the defects detects, the author will improve the document under review, step-by-step.</a:t>
            </a:r>
            <a:endParaRPr lang="en-IE" smtClean="0"/>
          </a:p>
          <a:p>
            <a:endParaRPr lang="en-IE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 fontScale="92500"/>
          </a:bodyPr>
          <a:lstStyle/>
          <a:p>
            <a:r>
              <a:rPr lang="en-IE" b="1" dirty="0" smtClean="0"/>
              <a:t>Static Testing</a:t>
            </a:r>
            <a:r>
              <a:rPr lang="en-IE" dirty="0" smtClean="0"/>
              <a:t> is the testing of a component or system at a specification or implementation level without execution of the software.</a:t>
            </a:r>
          </a:p>
          <a:p>
            <a:endParaRPr lang="en-IE" b="1" dirty="0" smtClean="0"/>
          </a:p>
          <a:p>
            <a:r>
              <a:rPr lang="en-IE" b="1" dirty="0" smtClean="0"/>
              <a:t>Dynamic Testing</a:t>
            </a:r>
            <a:r>
              <a:rPr lang="en-IE" dirty="0" smtClean="0"/>
              <a:t> is the testing of software by executing the software of either a component or system.</a:t>
            </a:r>
          </a:p>
          <a:p>
            <a:endParaRPr lang="en-IE" dirty="0" smtClean="0"/>
          </a:p>
          <a:p>
            <a:r>
              <a:rPr lang="en-IE" dirty="0" smtClean="0"/>
              <a:t>Static Testing and Dynamic Testing are complementary methods and tend to find different types of defects effectively and efficiently.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Test Approaches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:\cs6751\dilbert2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362200"/>
            <a:ext cx="8458200" cy="2860675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 fontScale="92500"/>
          </a:bodyPr>
          <a:lstStyle/>
          <a:p>
            <a:r>
              <a:rPr lang="en-IE" i="1" dirty="0" smtClean="0"/>
              <a:t>Always, every, all, none, never, … (absolutely sure?)</a:t>
            </a:r>
          </a:p>
          <a:p>
            <a:r>
              <a:rPr lang="en-IE" i="1" dirty="0" smtClean="0"/>
              <a:t>Certainly, therefore, clearly, obviously, customarily, most, … (persuasion lingo)</a:t>
            </a:r>
          </a:p>
          <a:p>
            <a:r>
              <a:rPr lang="en-IE" i="1" dirty="0" smtClean="0"/>
              <a:t>Some, sometimes, often, usually, ordinarily, customarily, most, … (vague)</a:t>
            </a:r>
          </a:p>
          <a:p>
            <a:r>
              <a:rPr lang="en-IE" i="1" dirty="0" smtClean="0"/>
              <a:t>etc., and so forth, and so on, such as, … (not testable)</a:t>
            </a:r>
          </a:p>
          <a:p>
            <a:r>
              <a:rPr lang="en-IE" i="1" dirty="0" smtClean="0"/>
              <a:t>Good, fast, cheap, efficient, small, stable, … (unquantifiable)</a:t>
            </a:r>
          </a:p>
          <a:p>
            <a:r>
              <a:rPr lang="en-IE" i="1" dirty="0" smtClean="0"/>
              <a:t>Handled, processed, rejected, skipped, eliminated…</a:t>
            </a:r>
          </a:p>
          <a:p>
            <a:r>
              <a:rPr lang="en-IE" i="1" dirty="0" smtClean="0"/>
              <a:t>If … then … (missing else)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600" dirty="0" smtClean="0"/>
              <a:t>Specification Terminology Checklist</a:t>
            </a:r>
            <a:endParaRPr lang="en-IE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b="1" dirty="0" smtClean="0"/>
              <a:t>Roles and Responsibilities</a:t>
            </a:r>
          </a:p>
          <a:p>
            <a:r>
              <a:rPr lang="en-IE" dirty="0" smtClean="0"/>
              <a:t>The moderator</a:t>
            </a:r>
          </a:p>
          <a:p>
            <a:r>
              <a:rPr lang="en-IE" dirty="0" smtClean="0"/>
              <a:t>The author</a:t>
            </a:r>
          </a:p>
          <a:p>
            <a:r>
              <a:rPr lang="en-IE" dirty="0" smtClean="0"/>
              <a:t>The scribe</a:t>
            </a:r>
          </a:p>
          <a:p>
            <a:r>
              <a:rPr lang="en-IE" dirty="0" smtClean="0"/>
              <a:t>The reviewers</a:t>
            </a:r>
          </a:p>
          <a:p>
            <a:r>
              <a:rPr lang="en-IE" dirty="0" smtClean="0"/>
              <a:t>The manager</a:t>
            </a:r>
          </a:p>
          <a:p>
            <a:endParaRPr lang="en-IE" b="1" dirty="0" smtClean="0"/>
          </a:p>
          <a:p>
            <a:endParaRPr lang="en-IE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b="1" dirty="0" smtClean="0"/>
              <a:t>Roles and Responsibilities</a:t>
            </a:r>
          </a:p>
          <a:p>
            <a:r>
              <a:rPr lang="en-IE" b="1" dirty="0" smtClean="0"/>
              <a:t>The moderator </a:t>
            </a:r>
            <a:r>
              <a:rPr lang="en-IE" dirty="0" smtClean="0"/>
              <a:t>serves as the review leader, they determine the type of review, approach and the composition of the review team.</a:t>
            </a:r>
          </a:p>
          <a:p>
            <a:r>
              <a:rPr lang="en-IE" dirty="0" smtClean="0"/>
              <a:t>The moderator performs the entry check, and the follow-up on the rework.</a:t>
            </a:r>
          </a:p>
          <a:p>
            <a:r>
              <a:rPr lang="en-IE" dirty="0" smtClean="0"/>
              <a:t>The moderator also schedules meetings, disseminates documents, leads discussions and stores relevant data.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b="1" dirty="0" smtClean="0"/>
              <a:t>Roles and Responsibilities</a:t>
            </a:r>
          </a:p>
          <a:p>
            <a:r>
              <a:rPr lang="en-IE" b="1" dirty="0" smtClean="0"/>
              <a:t>The author </a:t>
            </a:r>
            <a:r>
              <a:rPr lang="en-IE" dirty="0" smtClean="0"/>
              <a:t>writes the original document and seeks to improve the quality of the document by working with others.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b="1" dirty="0" smtClean="0"/>
              <a:t>Roles and Responsibilities</a:t>
            </a:r>
          </a:p>
          <a:p>
            <a:r>
              <a:rPr lang="en-IE" b="1" dirty="0" smtClean="0"/>
              <a:t>The scribe </a:t>
            </a:r>
            <a:r>
              <a:rPr lang="en-IE" dirty="0" smtClean="0"/>
              <a:t>records all of the defects during the logging meetings.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b="1" dirty="0" smtClean="0"/>
              <a:t>Roles and Responsibilities</a:t>
            </a:r>
          </a:p>
          <a:p>
            <a:r>
              <a:rPr lang="en-IE" b="1" dirty="0" smtClean="0"/>
              <a:t>The reviewers </a:t>
            </a:r>
            <a:r>
              <a:rPr lang="en-IE" dirty="0" smtClean="0"/>
              <a:t>(also called checkers and inspectors) check the documents for defects.</a:t>
            </a:r>
          </a:p>
          <a:p>
            <a:r>
              <a:rPr lang="en-IE" dirty="0" smtClean="0"/>
              <a:t>Reviewers are chosen to represent different perspectives in the review.</a:t>
            </a:r>
          </a:p>
          <a:p>
            <a:endParaRPr lang="en-IE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b="1" dirty="0" smtClean="0"/>
              <a:t>Roles and Responsibilities</a:t>
            </a:r>
          </a:p>
          <a:p>
            <a:r>
              <a:rPr lang="en-IE" b="1" dirty="0" smtClean="0"/>
              <a:t>The manager </a:t>
            </a:r>
            <a:r>
              <a:rPr lang="en-IE" dirty="0" smtClean="0"/>
              <a:t>decides on the execution of reviews and determines whether review process objectives have been met.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b="1" dirty="0" smtClean="0"/>
              <a:t>Types of Reviews </a:t>
            </a:r>
          </a:p>
          <a:p>
            <a:r>
              <a:rPr lang="en-IE" dirty="0" smtClean="0"/>
              <a:t>Walkthrough</a:t>
            </a:r>
          </a:p>
          <a:p>
            <a:r>
              <a:rPr lang="en-IE" dirty="0" smtClean="0"/>
              <a:t>Technical Review</a:t>
            </a:r>
          </a:p>
          <a:p>
            <a:r>
              <a:rPr lang="en-IE" dirty="0" smtClean="0"/>
              <a:t>Inspection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 lnSpcReduction="10000"/>
          </a:bodyPr>
          <a:lstStyle/>
          <a:p>
            <a:r>
              <a:rPr lang="en-IE" b="1" dirty="0" smtClean="0"/>
              <a:t>Types of Reviews </a:t>
            </a:r>
          </a:p>
          <a:p>
            <a:r>
              <a:rPr lang="en-IE" b="1" dirty="0" smtClean="0"/>
              <a:t>Walkthrough</a:t>
            </a:r>
          </a:p>
          <a:p>
            <a:r>
              <a:rPr lang="en-IE" dirty="0" smtClean="0"/>
              <a:t>The author guides the review team through the document, to achieve a common understanding and gather feedback.</a:t>
            </a:r>
          </a:p>
          <a:p>
            <a:r>
              <a:rPr lang="en-IE" dirty="0" smtClean="0"/>
              <a:t>This means the author does a range of preparation, and the review team don’t need to do a detailed study before the meeting.</a:t>
            </a:r>
          </a:p>
          <a:p>
            <a:r>
              <a:rPr lang="en-IE" dirty="0" smtClean="0"/>
              <a:t>A walkthrough is especially useful for higher-level documents, like requirements specifications and architectural documents.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b="1" dirty="0" smtClean="0"/>
              <a:t>Static Testing</a:t>
            </a:r>
            <a:r>
              <a:rPr lang="en-IE" dirty="0" smtClean="0"/>
              <a:t> detects defects such as deviations from standards, missing requirements, design defects, non-maintainable code and inconsistent interface specifications.</a:t>
            </a:r>
          </a:p>
          <a:p>
            <a:endParaRPr lang="en-IE" dirty="0" smtClean="0"/>
          </a:p>
          <a:p>
            <a:r>
              <a:rPr lang="en-IE" b="1" dirty="0" smtClean="0"/>
              <a:t>Dynamic Testing</a:t>
            </a:r>
            <a:r>
              <a:rPr lang="en-IE" dirty="0" smtClean="0"/>
              <a:t> detects defects such as checking if outputs from the expected values.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Test Approaches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b="1" dirty="0" smtClean="0"/>
              <a:t>Types of Reviews </a:t>
            </a:r>
          </a:p>
          <a:p>
            <a:r>
              <a:rPr lang="en-IE" b="1" dirty="0" smtClean="0"/>
              <a:t>Technical Review</a:t>
            </a:r>
          </a:p>
          <a:p>
            <a:r>
              <a:rPr lang="en-IE" dirty="0" smtClean="0"/>
              <a:t>This approach focuses on developing a consensus about the technical content of the document.</a:t>
            </a:r>
          </a:p>
          <a:p>
            <a:r>
              <a:rPr lang="en-IE" dirty="0" smtClean="0"/>
              <a:t>Defects are found by technical experts, who focus on the content of the document (as opposed to considering any relevant legislation and standards, referenced documents, and intended readership).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 fontScale="92500"/>
          </a:bodyPr>
          <a:lstStyle/>
          <a:p>
            <a:r>
              <a:rPr lang="en-IE" b="1" dirty="0" smtClean="0"/>
              <a:t>Types of Reviews </a:t>
            </a:r>
          </a:p>
          <a:p>
            <a:r>
              <a:rPr lang="en-IE" b="1" dirty="0" smtClean="0"/>
              <a:t>Inspection</a:t>
            </a:r>
          </a:p>
          <a:p>
            <a:r>
              <a:rPr lang="en-IE" dirty="0" smtClean="0"/>
              <a:t>This approach is the most formal review type.</a:t>
            </a:r>
          </a:p>
          <a:p>
            <a:r>
              <a:rPr lang="en-IE" dirty="0" smtClean="0"/>
              <a:t>The document is inspected thoroughly be the reviews before the meeting, comparing the work product with its sources and other referenced documents, and using rules and checklists.</a:t>
            </a:r>
          </a:p>
          <a:p>
            <a:r>
              <a:rPr lang="en-IE" dirty="0" smtClean="0"/>
              <a:t>The defects found are logged and any discussion is postponed until the discussion phase.</a:t>
            </a:r>
          </a:p>
          <a:p>
            <a:r>
              <a:rPr lang="en-IE" dirty="0" smtClean="0"/>
              <a:t>This makes the inspection meeting a </a:t>
            </a:r>
            <a:r>
              <a:rPr lang="en-IE" smtClean="0"/>
              <a:t>very efficient meeting.</a:t>
            </a:r>
            <a:endParaRPr lang="en-IE" dirty="0" smtClean="0"/>
          </a:p>
          <a:p>
            <a:endParaRPr lang="en-IE" dirty="0" smtClean="0"/>
          </a:p>
          <a:p>
            <a:endParaRPr lang="en-IE" b="1" dirty="0" smtClean="0"/>
          </a:p>
          <a:p>
            <a:endParaRPr lang="en-IE" dirty="0" smtClean="0"/>
          </a:p>
          <a:p>
            <a:endParaRPr lang="en-IE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b="1" dirty="0" smtClean="0"/>
              <a:t>Let’s do one.</a:t>
            </a:r>
          </a:p>
          <a:p>
            <a:endParaRPr lang="en-IE" dirty="0" smtClean="0"/>
          </a:p>
          <a:p>
            <a:endParaRPr lang="en-IE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 lnSpcReduction="10000"/>
          </a:bodyPr>
          <a:lstStyle/>
          <a:p>
            <a:r>
              <a:rPr lang="en-IE" dirty="0" smtClean="0"/>
              <a:t>One key approach in </a:t>
            </a:r>
            <a:r>
              <a:rPr lang="en-IE" b="1" dirty="0" smtClean="0"/>
              <a:t>Static Testing</a:t>
            </a:r>
            <a:r>
              <a:rPr lang="en-IE" dirty="0" smtClean="0"/>
              <a:t> is the </a:t>
            </a:r>
            <a:r>
              <a:rPr lang="en-IE" b="1" dirty="0" smtClean="0"/>
              <a:t>Review Process</a:t>
            </a:r>
            <a:r>
              <a:rPr lang="en-IE" dirty="0" smtClean="0"/>
              <a:t>.</a:t>
            </a:r>
          </a:p>
          <a:p>
            <a:endParaRPr lang="en-IE" dirty="0" smtClean="0"/>
          </a:p>
          <a:p>
            <a:r>
              <a:rPr lang="en-IE" dirty="0" smtClean="0"/>
              <a:t>Reviews can find defects, are informational, communicational, and educational. </a:t>
            </a:r>
          </a:p>
          <a:p>
            <a:r>
              <a:rPr lang="en-IE" dirty="0" smtClean="0"/>
              <a:t>Participants in the review learn the content of the software systems, the role of their own work, help planning for future stages of the work.</a:t>
            </a:r>
          </a:p>
          <a:p>
            <a:r>
              <a:rPr lang="en-IE" dirty="0" smtClean="0"/>
              <a:t>Reviews often represent milestones, and support the establishments of a baseline for the software product.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Test Approaches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dirty="0" smtClean="0"/>
              <a:t>The type and quantity of defects found during the review stage can help focus the testing process.</a:t>
            </a:r>
          </a:p>
          <a:p>
            <a:r>
              <a:rPr lang="en-IE" dirty="0" smtClean="0"/>
              <a:t>In some cases customers or users attend the review process and provide feedback to the developers and document authors.</a:t>
            </a:r>
          </a:p>
          <a:p>
            <a:r>
              <a:rPr lang="en-IE" dirty="0" smtClean="0"/>
              <a:t>Studies have shown the reviews significantly increase productivity and product quality.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Test Approaches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dirty="0" smtClean="0"/>
              <a:t>They can be either informal or formal.</a:t>
            </a:r>
          </a:p>
          <a:p>
            <a:r>
              <a:rPr lang="en-IE" dirty="0" smtClean="0"/>
              <a:t>The formality of the review process is related to factors such as the maturity of the development process, any legal or regulatory requirements or the need for an audit trail. </a:t>
            </a:r>
          </a:p>
          <a:p>
            <a:r>
              <a:rPr lang="en-IE" dirty="0" smtClean="0"/>
              <a:t>In practice most reviews are informal.</a:t>
            </a:r>
          </a:p>
          <a:p>
            <a:r>
              <a:rPr lang="en-IE" dirty="0" smtClean="0"/>
              <a:t>A two-person team can conduct an informal review, as the developer/author can get a colleague to review the code and documentation.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dirty="0" smtClean="0"/>
              <a:t>Phases of a Formal Review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IE" dirty="0" smtClean="0"/>
              <a:t>Planning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IE" dirty="0" smtClean="0"/>
              <a:t>Kick-Off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IE" dirty="0" smtClean="0"/>
              <a:t>Preparation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IE" dirty="0" smtClean="0"/>
              <a:t>Review Meeting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IE" dirty="0" smtClean="0"/>
              <a:t>Rework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IE" dirty="0" smtClean="0"/>
              <a:t>Follow-up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81328"/>
            <a:ext cx="8003232" cy="4683976"/>
          </a:xfrm>
        </p:spPr>
        <p:txBody>
          <a:bodyPr>
            <a:normAutofit/>
          </a:bodyPr>
          <a:lstStyle/>
          <a:p>
            <a:r>
              <a:rPr lang="en-IE" b="1" dirty="0" smtClean="0"/>
              <a:t>1. Planning</a:t>
            </a:r>
          </a:p>
          <a:p>
            <a:r>
              <a:rPr lang="en-IE" dirty="0" smtClean="0"/>
              <a:t>The authors/developers request a review.</a:t>
            </a:r>
          </a:p>
          <a:p>
            <a:r>
              <a:rPr lang="en-IE" dirty="0" smtClean="0"/>
              <a:t>A moderator is assigned – this is the leader of the review process.</a:t>
            </a:r>
          </a:p>
          <a:p>
            <a:r>
              <a:rPr lang="en-IE" dirty="0" smtClean="0"/>
              <a:t>The project planning needs to incorporate time to undertake the review.</a:t>
            </a:r>
          </a:p>
          <a:p>
            <a:r>
              <a:rPr lang="en-IE" dirty="0" smtClean="0"/>
              <a:t>The planning must start with deciding an </a:t>
            </a:r>
            <a:r>
              <a:rPr lang="en-IE" b="1" dirty="0" smtClean="0"/>
              <a:t>entry criteria</a:t>
            </a:r>
            <a:r>
              <a:rPr lang="en-IE" dirty="0" smtClean="0"/>
              <a:t> to ensure that document is ready for review.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Review Process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2851</TotalTime>
  <Words>1455</Words>
  <Application>Microsoft Office PowerPoint</Application>
  <PresentationFormat>On-screen Show (4:3)</PresentationFormat>
  <Paragraphs>157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Concourse</vt:lpstr>
      <vt:lpstr>Software Testing 4</vt:lpstr>
      <vt:lpstr>Test Approaches</vt:lpstr>
      <vt:lpstr>Test Approaches</vt:lpstr>
      <vt:lpstr>Test Approaches</vt:lpstr>
      <vt:lpstr>The Review Process</vt:lpstr>
      <vt:lpstr>Test Approaches</vt:lpstr>
      <vt:lpstr>The Review Process</vt:lpstr>
      <vt:lpstr>The Review Process</vt:lpstr>
      <vt:lpstr>The Review Process</vt:lpstr>
      <vt:lpstr>The Review Process</vt:lpstr>
      <vt:lpstr>The Review Process</vt:lpstr>
      <vt:lpstr>The Review Process</vt:lpstr>
      <vt:lpstr>The Review Process</vt:lpstr>
      <vt:lpstr>The Review Process</vt:lpstr>
      <vt:lpstr>The Review Process</vt:lpstr>
      <vt:lpstr>The Review Process</vt:lpstr>
      <vt:lpstr>The Review Process</vt:lpstr>
      <vt:lpstr>The Review Process</vt:lpstr>
      <vt:lpstr>The Review Process</vt:lpstr>
      <vt:lpstr>The Review Process</vt:lpstr>
      <vt:lpstr>Specification Terminology Checklist</vt:lpstr>
      <vt:lpstr>The Review Process</vt:lpstr>
      <vt:lpstr>The Review Process</vt:lpstr>
      <vt:lpstr>The Review Process</vt:lpstr>
      <vt:lpstr>The Review Process</vt:lpstr>
      <vt:lpstr>The Review Process</vt:lpstr>
      <vt:lpstr>The Review Process</vt:lpstr>
      <vt:lpstr>The Review Process</vt:lpstr>
      <vt:lpstr>The Review Process</vt:lpstr>
      <vt:lpstr>The Review Process</vt:lpstr>
      <vt:lpstr>The Review Process</vt:lpstr>
      <vt:lpstr>The Review Process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Testing</dc:title>
  <dc:creator>dgordon</dc:creator>
  <cp:lastModifiedBy>dgordon</cp:lastModifiedBy>
  <cp:revision>275</cp:revision>
  <dcterms:created xsi:type="dcterms:W3CDTF">2011-09-22T13:07:33Z</dcterms:created>
  <dcterms:modified xsi:type="dcterms:W3CDTF">2011-11-04T10:32:30Z</dcterms:modified>
</cp:coreProperties>
</file>