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94" r:id="rId3"/>
    <p:sldId id="286" r:id="rId4"/>
    <p:sldId id="307" r:id="rId5"/>
    <p:sldId id="287" r:id="rId6"/>
    <p:sldId id="290" r:id="rId7"/>
    <p:sldId id="288" r:id="rId8"/>
    <p:sldId id="289" r:id="rId9"/>
    <p:sldId id="308" r:id="rId10"/>
    <p:sldId id="291" r:id="rId11"/>
    <p:sldId id="292" r:id="rId12"/>
    <p:sldId id="293" r:id="rId13"/>
    <p:sldId id="309" r:id="rId14"/>
    <p:sldId id="298" r:id="rId15"/>
    <p:sldId id="299" r:id="rId16"/>
    <p:sldId id="300" r:id="rId17"/>
    <p:sldId id="302" r:id="rId18"/>
    <p:sldId id="310" r:id="rId19"/>
    <p:sldId id="304" r:id="rId20"/>
    <p:sldId id="303" r:id="rId21"/>
    <p:sldId id="305" r:id="rId22"/>
    <p:sldId id="306" r:id="rId23"/>
    <p:sldId id="311" r:id="rId24"/>
    <p:sldId id="312" r:id="rId25"/>
    <p:sldId id="313" r:id="rId26"/>
    <p:sldId id="318" r:id="rId27"/>
    <p:sldId id="314" r:id="rId28"/>
    <p:sldId id="315" r:id="rId29"/>
    <p:sldId id="316" r:id="rId30"/>
    <p:sldId id="317" r:id="rId31"/>
    <p:sldId id="319" r:id="rId32"/>
    <p:sldId id="320" r:id="rId33"/>
    <p:sldId id="321" r:id="rId34"/>
    <p:sldId id="325" r:id="rId35"/>
    <p:sldId id="323" r:id="rId36"/>
    <p:sldId id="324" r:id="rId37"/>
    <p:sldId id="326" r:id="rId38"/>
    <p:sldId id="327" r:id="rId39"/>
    <p:sldId id="328" r:id="rId40"/>
    <p:sldId id="32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86" autoAdjust="0"/>
  </p:normalViewPr>
  <p:slideViewPr>
    <p:cSldViewPr>
      <p:cViewPr varScale="1">
        <p:scale>
          <a:sx n="84" d="100"/>
          <a:sy n="84" d="100"/>
        </p:scale>
        <p:origin x="-1392" y="-62"/>
      </p:cViewPr>
      <p:guideLst>
        <p:guide orient="horz" pos="2160"/>
        <p:guide pos="2880"/>
      </p:guideLst>
    </p:cSldViewPr>
  </p:slideViewPr>
  <p:outlineViewPr>
    <p:cViewPr>
      <p:scale>
        <a:sx n="33" d="100"/>
        <a:sy n="33" d="100"/>
      </p:scale>
      <p:origin x="0" y="26357"/>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4084CC-F9C4-454E-956B-D6793087D28E}" type="datetimeFigureOut">
              <a:rPr lang="en-IE" smtClean="0"/>
              <a:pPr/>
              <a:t>21/10/2011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D15C37-9D0D-4942-B4BD-9C7D3C44CF03}"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4D3447-AD42-4A10-B8D1-21B2C89F0E02}" type="datetimeFigureOut">
              <a:rPr lang="en-IE" smtClean="0"/>
              <a:pPr/>
              <a:t>21/10/2011</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6789C85-EA8C-4584-B0CC-B120911351CB}"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E4D3447-AD42-4A10-B8D1-21B2C89F0E02}" type="datetimeFigureOut">
              <a:rPr lang="en-IE" smtClean="0"/>
              <a:pPr/>
              <a:t>21/10/2011</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E4D3447-AD42-4A10-B8D1-21B2C89F0E02}" type="datetimeFigureOut">
              <a:rPr lang="en-IE" smtClean="0"/>
              <a:pPr/>
              <a:t>21/10/2011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E4D3447-AD42-4A10-B8D1-21B2C89F0E02}" type="datetimeFigureOut">
              <a:rPr lang="en-IE" smtClean="0"/>
              <a:pPr/>
              <a:t>21/10/2011</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6789C85-EA8C-4584-B0CC-B120911351CB}" type="slidenum">
              <a:rPr lang="en-IE" smtClean="0"/>
              <a:pPr/>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4D3447-AD42-4A10-B8D1-21B2C89F0E02}" type="datetimeFigureOut">
              <a:rPr lang="en-IE" smtClean="0"/>
              <a:pPr/>
              <a:t>21/10/2011</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6789C85-EA8C-4584-B0CC-B120911351CB}"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Software Testing 3</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Integration Testing</a:t>
            </a:r>
          </a:p>
          <a:p>
            <a:endParaRPr lang="en-IE" b="1" dirty="0" smtClean="0"/>
          </a:p>
          <a:p>
            <a:pPr lvl="1"/>
            <a:r>
              <a:rPr lang="en-IE" dirty="0" smtClean="0"/>
              <a:t>It’s generally better to integrate components to each other in groups, and then test that process, rather than a “big bang” integration when all discrete components are integrated simultaneously.</a:t>
            </a:r>
          </a:p>
          <a:p>
            <a:pPr lvl="1"/>
            <a:r>
              <a:rPr lang="en-IE" dirty="0" smtClean="0"/>
              <a:t>With the “big bang” approach, it is very difficult to trace the cause of failures to one specific component.</a:t>
            </a:r>
          </a:p>
          <a:p>
            <a:pPr lvl="1"/>
            <a:r>
              <a:rPr lang="en-IE" dirty="0" smtClean="0"/>
              <a:t>The opposite approach is integrating one component at a time, which can often be too time consuming.</a:t>
            </a:r>
          </a:p>
          <a:p>
            <a:pPr lvl="1"/>
            <a:endParaRPr lang="en-IE" dirty="0" smtClean="0"/>
          </a:p>
          <a:p>
            <a:pPr lvl="1"/>
            <a:endParaRPr lang="en-IE" dirty="0" smtClean="0"/>
          </a:p>
          <a:p>
            <a:pPr lvl="1"/>
            <a:endParaRPr lang="en-IE" dirty="0" smtClean="0"/>
          </a:p>
          <a:p>
            <a:pPr lvl="1"/>
            <a:endParaRPr lang="en-IE"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Integration Testing</a:t>
            </a:r>
          </a:p>
          <a:p>
            <a:endParaRPr lang="en-IE" b="1" dirty="0" smtClean="0"/>
          </a:p>
          <a:p>
            <a:pPr lvl="1"/>
            <a:r>
              <a:rPr lang="en-IE" dirty="0" smtClean="0"/>
              <a:t>This incremental approach to integration leads to a number of possible approaches:</a:t>
            </a:r>
          </a:p>
          <a:p>
            <a:pPr lvl="1"/>
            <a:endParaRPr lang="en-IE" dirty="0" smtClean="0"/>
          </a:p>
          <a:p>
            <a:pPr lvl="2"/>
            <a:r>
              <a:rPr lang="en-IE" dirty="0" smtClean="0"/>
              <a:t>Top-Down: Test starts at the top, e.g. From the GUI or main menu</a:t>
            </a:r>
          </a:p>
          <a:p>
            <a:pPr lvl="2"/>
            <a:r>
              <a:rPr lang="en-IE" dirty="0" smtClean="0"/>
              <a:t>Bottom-up: One component at a time</a:t>
            </a:r>
          </a:p>
          <a:p>
            <a:pPr lvl="2"/>
            <a:r>
              <a:rPr lang="en-IE" dirty="0" smtClean="0"/>
              <a:t>Functional Incremental: Integration and testing  on the basis of functionality</a:t>
            </a:r>
          </a:p>
          <a:p>
            <a:pPr lvl="1"/>
            <a:endParaRPr lang="en-IE" dirty="0" smtClean="0"/>
          </a:p>
          <a:p>
            <a:pPr lvl="1"/>
            <a:endParaRPr lang="en-IE" dirty="0" smtClean="0"/>
          </a:p>
          <a:p>
            <a:pPr lvl="1"/>
            <a:endParaRPr lang="en-IE" dirty="0" smtClean="0"/>
          </a:p>
          <a:p>
            <a:pPr lvl="1"/>
            <a:endParaRPr lang="en-IE" dirty="0" smtClean="0"/>
          </a:p>
          <a:p>
            <a:pPr lvl="1"/>
            <a:endParaRPr lang="en-IE"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System Testing</a:t>
            </a:r>
          </a:p>
          <a:p>
            <a:pPr>
              <a:buNone/>
            </a:pPr>
            <a:endParaRPr lang="en-IE" b="1"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System Testing</a:t>
            </a:r>
          </a:p>
          <a:p>
            <a:endParaRPr lang="en-IE" b="1" dirty="0" smtClean="0"/>
          </a:p>
          <a:p>
            <a:r>
              <a:rPr lang="en-IE" dirty="0" smtClean="0"/>
              <a:t>Looking at the behaviour of the whole system as defined by the scope of a development project.</a:t>
            </a:r>
          </a:p>
          <a:p>
            <a:r>
              <a:rPr lang="en-IE" dirty="0" smtClean="0"/>
              <a:t>It may include tests based on risks and/or requirements specification, business processes, use cases, or other high-level descriptions of system behaviour, interactions with the operating system, and system resources.</a:t>
            </a:r>
          </a:p>
          <a:p>
            <a:endParaRPr lang="en-IE" b="1" dirty="0" smtClean="0"/>
          </a:p>
          <a:p>
            <a:pPr lvl="1"/>
            <a:endParaRPr lang="en-IE" dirty="0" smtClean="0"/>
          </a:p>
          <a:p>
            <a:pPr lvl="1"/>
            <a:endParaRPr lang="en-IE"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System Testing</a:t>
            </a:r>
          </a:p>
          <a:p>
            <a:endParaRPr lang="en-IE" b="1" dirty="0" smtClean="0"/>
          </a:p>
          <a:p>
            <a:r>
              <a:rPr lang="en-IE" dirty="0" smtClean="0"/>
              <a:t>It is most often the final testing on behalf of the development to verify that the system delivered meets the specification.</a:t>
            </a:r>
          </a:p>
          <a:p>
            <a:endParaRPr lang="en-IE" b="1" dirty="0" smtClean="0"/>
          </a:p>
          <a:p>
            <a:pPr lvl="1"/>
            <a:endParaRPr lang="en-IE" dirty="0" smtClean="0"/>
          </a:p>
          <a:p>
            <a:pPr lvl="1"/>
            <a:endParaRPr lang="en-IE"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System Testing</a:t>
            </a:r>
          </a:p>
          <a:p>
            <a:endParaRPr lang="en-IE" b="1" dirty="0" smtClean="0"/>
          </a:p>
          <a:p>
            <a:r>
              <a:rPr lang="en-IE" dirty="0" smtClean="0"/>
              <a:t>It should include investigation of both the functional and non-functional requirements of the system</a:t>
            </a:r>
          </a:p>
          <a:p>
            <a:pPr lvl="1"/>
            <a:r>
              <a:rPr lang="en-IE" dirty="0" smtClean="0"/>
              <a:t>Typical non-functional tests include performance and reliability.</a:t>
            </a:r>
          </a:p>
          <a:p>
            <a:pPr lvl="1"/>
            <a:r>
              <a:rPr lang="en-IE" dirty="0" smtClean="0"/>
              <a:t>Typical functional tests include black-box testing.</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System Testing</a:t>
            </a:r>
          </a:p>
          <a:p>
            <a:endParaRPr lang="en-IE" b="1" dirty="0" smtClean="0"/>
          </a:p>
          <a:p>
            <a:r>
              <a:rPr lang="en-IE" dirty="0" smtClean="0"/>
              <a:t>It must be undertaken in a controlled test environment, with software versions, </a:t>
            </a:r>
            <a:r>
              <a:rPr lang="en-IE" dirty="0" err="1" smtClean="0"/>
              <a:t>testware</a:t>
            </a:r>
            <a:r>
              <a:rPr lang="en-IE" dirty="0" smtClean="0"/>
              <a:t>, and test data.</a:t>
            </a:r>
          </a:p>
          <a:p>
            <a:r>
              <a:rPr lang="en-IE" dirty="0" smtClean="0"/>
              <a:t>The test environment needs to match the live environment as much as possible.</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Acceptance </a:t>
            </a:r>
            <a:r>
              <a:rPr lang="en-IE" b="1" dirty="0" smtClean="0"/>
              <a:t>Testing</a:t>
            </a:r>
            <a:endParaRPr lang="en-IE" b="1"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Acceptance Testing</a:t>
            </a:r>
          </a:p>
          <a:p>
            <a:endParaRPr lang="en-IE" b="1" dirty="0" smtClean="0"/>
          </a:p>
          <a:p>
            <a:r>
              <a:rPr lang="en-IE" dirty="0" smtClean="0"/>
              <a:t>This is testing done by the customers/users, potentially as well as other stakeholders.</a:t>
            </a:r>
          </a:p>
          <a:p>
            <a:r>
              <a:rPr lang="en-IE" dirty="0" smtClean="0"/>
              <a:t>The goal of this testing is to establish confidence in the system, focussing on issues such as fit-for-purpose, and usability.</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Acceptance Testing</a:t>
            </a:r>
          </a:p>
          <a:p>
            <a:endParaRPr lang="en-IE" b="1" dirty="0" smtClean="0"/>
          </a:p>
          <a:p>
            <a:r>
              <a:rPr lang="en-IE" dirty="0" smtClean="0"/>
              <a:t>Two types of acceptance testing:</a:t>
            </a:r>
          </a:p>
          <a:p>
            <a:pPr lvl="1"/>
            <a:r>
              <a:rPr lang="en-IE" dirty="0" smtClean="0"/>
              <a:t>The user acceptance test focuses mainly on functionality thereby validating the fitness-for-use of the system by the users.</a:t>
            </a:r>
          </a:p>
          <a:p>
            <a:pPr lvl="1"/>
            <a:r>
              <a:rPr lang="en-IE" dirty="0" smtClean="0"/>
              <a:t>The operational acceptance test validates whether the system meets the requirements for operation.</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Acceptance Testing</a:t>
            </a:r>
          </a:p>
          <a:p>
            <a:endParaRPr lang="en-IE" b="1" dirty="0" smtClean="0"/>
          </a:p>
          <a:p>
            <a:r>
              <a:rPr lang="en-IE" dirty="0" smtClean="0"/>
              <a:t>Other types of acceptance testing:</a:t>
            </a:r>
          </a:p>
          <a:p>
            <a:pPr lvl="1"/>
            <a:r>
              <a:rPr lang="en-IE" dirty="0" smtClean="0"/>
              <a:t>Contract acceptance tests performed against a contract’s acceptance criteria for producing the software.</a:t>
            </a:r>
          </a:p>
          <a:p>
            <a:pPr lvl="1"/>
            <a:r>
              <a:rPr lang="en-IE" dirty="0" smtClean="0"/>
              <a:t>Compliance acceptance tests are preformed against regulations such as governmental, legal or safety regulations.</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fontScale="92500" lnSpcReduction="10000"/>
          </a:bodyPr>
          <a:lstStyle/>
          <a:p>
            <a:r>
              <a:rPr lang="en-IE" b="1" dirty="0" smtClean="0"/>
              <a:t>Acceptance Testing</a:t>
            </a:r>
          </a:p>
          <a:p>
            <a:endParaRPr lang="en-IE" b="1" dirty="0" smtClean="0"/>
          </a:p>
          <a:p>
            <a:r>
              <a:rPr lang="en-IE" dirty="0" smtClean="0"/>
              <a:t>If the software is intended for the mass market, customer testing is impractical, but feedback is needed, so it’s often done in a two stage process</a:t>
            </a:r>
          </a:p>
          <a:p>
            <a:pPr lvl="1"/>
            <a:r>
              <a:rPr lang="en-IE" dirty="0" smtClean="0"/>
              <a:t>The first is Alpha Testing, this takes place at the developers site, a cross-section of potential users are invited to use the system, and developers observe the users and note problems.</a:t>
            </a:r>
          </a:p>
          <a:p>
            <a:pPr lvl="1"/>
            <a:r>
              <a:rPr lang="en-IE" dirty="0" smtClean="0"/>
              <a:t>The second is </a:t>
            </a:r>
            <a:r>
              <a:rPr lang="en-IE" dirty="0" smtClean="0"/>
              <a:t>Beta </a:t>
            </a:r>
            <a:r>
              <a:rPr lang="en-IE" dirty="0" smtClean="0"/>
              <a:t>T</a:t>
            </a:r>
            <a:r>
              <a:rPr lang="en-IE" dirty="0" smtClean="0"/>
              <a:t>esting</a:t>
            </a:r>
            <a:r>
              <a:rPr lang="en-IE" dirty="0" smtClean="0"/>
              <a:t>, sends the system out to a cross-section of the users, who install it, and use it under real-world conditions. The users send records of incidents with the system to the development organisation where the defects are repaired.</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Test Types</a:t>
            </a:r>
            <a:endParaRPr lang="en-I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dirty="0" smtClean="0"/>
              <a:t>Functional Testing</a:t>
            </a:r>
          </a:p>
          <a:p>
            <a:r>
              <a:rPr lang="en-IE" dirty="0" smtClean="0"/>
              <a:t>Non-functional Testing</a:t>
            </a:r>
          </a:p>
          <a:p>
            <a:r>
              <a:rPr lang="en-IE" dirty="0" smtClean="0"/>
              <a:t>Structural Testing</a:t>
            </a:r>
          </a:p>
          <a:p>
            <a:r>
              <a:rPr lang="en-IE" dirty="0" smtClean="0"/>
              <a:t>Confirmation and Regression Testing</a:t>
            </a:r>
          </a:p>
          <a:p>
            <a:pPr>
              <a:buNone/>
            </a:pP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Functional Testing</a:t>
            </a:r>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Functional Testing</a:t>
            </a:r>
            <a:endParaRPr lang="en-IE" dirty="0" smtClean="0"/>
          </a:p>
          <a:p>
            <a:endParaRPr lang="en-IE" b="1" dirty="0" smtClean="0"/>
          </a:p>
          <a:p>
            <a:r>
              <a:rPr lang="en-IE" dirty="0" smtClean="0"/>
              <a:t>The function of a system is “what it does”.</a:t>
            </a:r>
          </a:p>
          <a:p>
            <a:r>
              <a:rPr lang="en-IE" dirty="0" smtClean="0"/>
              <a:t>Typically described in requirements document</a:t>
            </a:r>
            <a:r>
              <a:rPr lang="en-IE" dirty="0" smtClean="0"/>
              <a:t>, or in use cases.</a:t>
            </a:r>
          </a:p>
          <a:p>
            <a:r>
              <a:rPr lang="en-IE" dirty="0" smtClean="0"/>
              <a:t>Can be b</a:t>
            </a:r>
            <a:r>
              <a:rPr lang="en-IE" dirty="0" smtClean="0"/>
              <a:t>ased on ISO 9124</a:t>
            </a:r>
            <a:r>
              <a:rPr lang="en-IE" dirty="0" smtClean="0"/>
              <a:t>, </a:t>
            </a:r>
            <a:r>
              <a:rPr lang="en-IE" dirty="0" smtClean="0"/>
              <a:t>but focusing </a:t>
            </a:r>
            <a:r>
              <a:rPr lang="en-IE" dirty="0" smtClean="0"/>
              <a:t>on </a:t>
            </a:r>
            <a:r>
              <a:rPr lang="en-IE" dirty="0" smtClean="0"/>
              <a:t>suitability, interoperability, security, accuracy, and compliance.</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lnSpcReduction="20000"/>
          </a:bodyPr>
          <a:lstStyle/>
          <a:p>
            <a:r>
              <a:rPr lang="en-IE" dirty="0" smtClean="0"/>
              <a:t>ISO is </a:t>
            </a:r>
            <a:r>
              <a:rPr lang="en-IE" dirty="0" smtClean="0"/>
              <a:t>an international standard-setting body composed of representatives from various national standards organizations. Founded on February 23, 1947, the organization promulgates worldwide proprietary, industrial and commercial standards. It has its headquarters in Geneva, Switzerland</a:t>
            </a:r>
            <a:r>
              <a:rPr lang="en-IE" dirty="0" smtClean="0"/>
              <a:t>.</a:t>
            </a:r>
            <a:endParaRPr lang="en-IE" dirty="0"/>
          </a:p>
        </p:txBody>
      </p:sp>
      <p:sp>
        <p:nvSpPr>
          <p:cNvPr id="3" name="Title 2"/>
          <p:cNvSpPr>
            <a:spLocks noGrp="1"/>
          </p:cNvSpPr>
          <p:nvPr>
            <p:ph type="title"/>
          </p:nvPr>
        </p:nvSpPr>
        <p:spPr/>
        <p:txBody>
          <a:bodyPr>
            <a:normAutofit fontScale="90000"/>
          </a:bodyPr>
          <a:lstStyle/>
          <a:p>
            <a:r>
              <a:rPr lang="en-IE" dirty="0" smtClean="0"/>
              <a:t>International Organization for </a:t>
            </a:r>
            <a:r>
              <a:rPr lang="en-IE" dirty="0" smtClean="0"/>
              <a:t>Standardization</a:t>
            </a:r>
            <a:endParaRPr lang="en-IE" dirty="0"/>
          </a:p>
        </p:txBody>
      </p:sp>
      <p:pic>
        <p:nvPicPr>
          <p:cNvPr id="4" name="Picture 3" descr="iso3.gif"/>
          <p:cNvPicPr>
            <a:picLocks noChangeAspect="1"/>
          </p:cNvPicPr>
          <p:nvPr/>
        </p:nvPicPr>
        <p:blipFill>
          <a:blip r:embed="rId2" cstate="print"/>
          <a:stretch>
            <a:fillRect/>
          </a:stretch>
        </p:blipFill>
        <p:spPr>
          <a:xfrm>
            <a:off x="4932040" y="1700808"/>
            <a:ext cx="3278872" cy="295978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Functional Testing</a:t>
            </a:r>
            <a:endParaRPr lang="en-IE" dirty="0" smtClean="0"/>
          </a:p>
          <a:p>
            <a:endParaRPr lang="en-IE" b="1" dirty="0" smtClean="0"/>
          </a:p>
          <a:p>
            <a:r>
              <a:rPr lang="en-IE" dirty="0" smtClean="0"/>
              <a:t>Two types, Requirements-based testing and Business-process-based testing</a:t>
            </a:r>
          </a:p>
          <a:p>
            <a:pPr lvl="1"/>
            <a:r>
              <a:rPr lang="en-IE" dirty="0" smtClean="0"/>
              <a:t>Requirements-based </a:t>
            </a:r>
            <a:r>
              <a:rPr lang="en-IE" dirty="0" smtClean="0"/>
              <a:t>testing use the functional specification to develop tests.</a:t>
            </a:r>
          </a:p>
          <a:p>
            <a:pPr lvl="1"/>
            <a:r>
              <a:rPr lang="en-IE" dirty="0" smtClean="0"/>
              <a:t>Business-process-based testing uses the knowledge of business processes.</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Non-Functional Testing</a:t>
            </a:r>
            <a:endParaRPr lang="en-IE" dirty="0" smtClean="0"/>
          </a:p>
          <a:p>
            <a:pPr>
              <a:buNone/>
            </a:pPr>
            <a:endParaRPr lang="en-IE" b="1"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Non-Functional Testing</a:t>
            </a:r>
            <a:endParaRPr lang="en-IE" dirty="0" smtClean="0"/>
          </a:p>
          <a:p>
            <a:endParaRPr lang="en-IE" b="1" dirty="0" smtClean="0"/>
          </a:p>
          <a:p>
            <a:r>
              <a:rPr lang="en-IE" dirty="0" smtClean="0"/>
              <a:t>Looking at quality characteristics, looking at how well something is being done, or how fast.</a:t>
            </a:r>
          </a:p>
          <a:p>
            <a:r>
              <a:rPr lang="en-IE" dirty="0" smtClean="0"/>
              <a:t>Includes things like, performance testing, load testing, stress testing, usabilit</a:t>
            </a:r>
            <a:r>
              <a:rPr lang="en-IE" dirty="0" smtClean="0"/>
              <a:t>y testing, maintainability testing, reliability testing, and portability testing.</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dirty="0" smtClean="0"/>
              <a:t>Component Testing</a:t>
            </a:r>
          </a:p>
          <a:p>
            <a:r>
              <a:rPr lang="en-IE" dirty="0" smtClean="0"/>
              <a:t>Integration Testing</a:t>
            </a:r>
          </a:p>
          <a:p>
            <a:r>
              <a:rPr lang="en-IE" dirty="0" smtClean="0"/>
              <a:t>System Testing</a:t>
            </a:r>
          </a:p>
          <a:p>
            <a:r>
              <a:rPr lang="en-IE" dirty="0" smtClean="0"/>
              <a:t>Acceptance Testing</a:t>
            </a:r>
          </a:p>
          <a:p>
            <a:endParaRPr lang="en-IE"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Non-Functional Testing</a:t>
            </a:r>
            <a:endParaRPr lang="en-IE" dirty="0" smtClean="0"/>
          </a:p>
          <a:p>
            <a:endParaRPr lang="en-IE" b="1" dirty="0" smtClean="0"/>
          </a:p>
          <a:p>
            <a:r>
              <a:rPr lang="en-IE" dirty="0" smtClean="0"/>
              <a:t>Can be based on ISO 9124, but focusing on </a:t>
            </a:r>
            <a:r>
              <a:rPr lang="en-IE" dirty="0" smtClean="0"/>
              <a:t>reliability, usability, efficiency, maintainability, and portability.</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Structural Testing</a:t>
            </a:r>
            <a:endParaRPr lang="en-IE" dirty="0" smtClean="0"/>
          </a:p>
          <a:p>
            <a:pPr>
              <a:buNone/>
            </a:pPr>
            <a:endParaRPr lang="en-IE" b="1"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Structural Testing</a:t>
            </a:r>
            <a:endParaRPr lang="en-IE" dirty="0" smtClean="0"/>
          </a:p>
          <a:p>
            <a:endParaRPr lang="en-IE" b="1" dirty="0" smtClean="0"/>
          </a:p>
          <a:p>
            <a:r>
              <a:rPr lang="en-IE" dirty="0" smtClean="0"/>
              <a:t>Looking at the system architecture or structure of the system or component.</a:t>
            </a:r>
          </a:p>
          <a:p>
            <a:r>
              <a:rPr lang="en-IE" dirty="0" smtClean="0"/>
              <a:t>Often used as a way of measuring the thoroughness of the testing  through coverage of a set of structural elements of coverage items.</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9" name="Rounded Rectangle 8"/>
          <p:cNvSpPr/>
          <p:nvPr/>
        </p:nvSpPr>
        <p:spPr>
          <a:xfrm>
            <a:off x="3275856" y="57332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10" name="Straight Arrow Connector 9"/>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Diamond 10"/>
          <p:cNvSpPr/>
          <p:nvPr/>
        </p:nvSpPr>
        <p:spPr>
          <a:xfrm>
            <a:off x="3203848" y="3212976"/>
            <a:ext cx="2448272"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solidFill>
                  <a:schemeClr val="tx1"/>
                </a:solidFill>
              </a:rPr>
              <a:t>Does A/2 give a remainder?</a:t>
            </a:r>
            <a:endParaRPr lang="en-IE" sz="1600" dirty="0">
              <a:solidFill>
                <a:schemeClr val="tx1"/>
              </a:solidFill>
            </a:endParaRPr>
          </a:p>
        </p:txBody>
      </p:sp>
      <p:cxnSp>
        <p:nvCxnSpPr>
          <p:cNvPr id="12" name="Straight Arrow Connector 11"/>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700602" y="3617865"/>
            <a:ext cx="455574" cy="369332"/>
          </a:xfrm>
          <a:prstGeom prst="rect">
            <a:avLst/>
          </a:prstGeom>
          <a:noFill/>
        </p:spPr>
        <p:txBody>
          <a:bodyPr wrap="none" rtlCol="0">
            <a:spAutoFit/>
          </a:bodyPr>
          <a:lstStyle/>
          <a:p>
            <a:r>
              <a:rPr lang="en-IE" dirty="0" smtClean="0"/>
              <a:t>No</a:t>
            </a:r>
            <a:endParaRPr lang="en-IE" dirty="0"/>
          </a:p>
        </p:txBody>
      </p:sp>
      <p:cxnSp>
        <p:nvCxnSpPr>
          <p:cNvPr id="14" name="Straight Arrow Connector 13"/>
          <p:cNvCxnSpPr/>
          <p:nvPr/>
        </p:nvCxnSpPr>
        <p:spPr>
          <a:xfrm>
            <a:off x="147565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Parallelogram 14"/>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a:t>
            </a:r>
            <a:endParaRPr lang="en-IE" dirty="0">
              <a:solidFill>
                <a:schemeClr val="tx1"/>
              </a:solidFill>
            </a:endParaRPr>
          </a:p>
        </p:txBody>
      </p:sp>
      <p:cxnSp>
        <p:nvCxnSpPr>
          <p:cNvPr id="16" name="Straight Arrow Connector 15"/>
          <p:cNvCxnSpPr>
            <a:stCxn id="11" idx="1"/>
          </p:cNvCxnSpPr>
          <p:nvPr/>
        </p:nvCxnSpPr>
        <p:spPr>
          <a:xfrm flipH="1">
            <a:off x="2627784" y="3969060"/>
            <a:ext cx="576064" cy="88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771800" y="3645024"/>
            <a:ext cx="485518" cy="369332"/>
          </a:xfrm>
          <a:prstGeom prst="rect">
            <a:avLst/>
          </a:prstGeom>
          <a:noFill/>
        </p:spPr>
        <p:txBody>
          <a:bodyPr wrap="none" rtlCol="0">
            <a:spAutoFit/>
          </a:bodyPr>
          <a:lstStyle/>
          <a:p>
            <a:r>
              <a:rPr lang="en-IE" dirty="0" smtClean="0"/>
              <a:t>Yes</a:t>
            </a:r>
            <a:endParaRPr lang="en-IE" dirty="0"/>
          </a:p>
        </p:txBody>
      </p:sp>
      <p:sp>
        <p:nvSpPr>
          <p:cNvPr id="18" name="Parallelogram 17"/>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Odd”</a:t>
            </a:r>
            <a:endParaRPr lang="en-IE" dirty="0">
              <a:solidFill>
                <a:schemeClr val="tx1"/>
              </a:solidFill>
            </a:endParaRPr>
          </a:p>
        </p:txBody>
      </p:sp>
      <p:sp>
        <p:nvSpPr>
          <p:cNvPr id="19" name="Parallelogram 18"/>
          <p:cNvSpPr/>
          <p:nvPr/>
        </p:nvSpPr>
        <p:spPr>
          <a:xfrm>
            <a:off x="6138070"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“It’s Even”</a:t>
            </a:r>
            <a:endParaRPr lang="en-IE" dirty="0">
              <a:solidFill>
                <a:schemeClr val="tx1"/>
              </a:solidFill>
            </a:endParaRPr>
          </a:p>
        </p:txBody>
      </p:sp>
      <p:cxnSp>
        <p:nvCxnSpPr>
          <p:cNvPr id="20" name="Straight Arrow Connector 19"/>
          <p:cNvCxnSpPr/>
          <p:nvPr/>
        </p:nvCxnSpPr>
        <p:spPr>
          <a:xfrm>
            <a:off x="723629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403648" y="5013176"/>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427984" y="501317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652120" y="3951162"/>
            <a:ext cx="57606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39552" y="260648"/>
            <a:ext cx="2222082" cy="1384995"/>
          </a:xfrm>
          <a:prstGeom prst="rect">
            <a:avLst/>
          </a:prstGeom>
          <a:noFill/>
        </p:spPr>
        <p:txBody>
          <a:bodyPr wrap="non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Check if a </a:t>
            </a:r>
          </a:p>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a:t>
            </a: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umber </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 </a:t>
            </a:r>
          </a:p>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odd or even</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3275856" y="3326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26" name="Rounded Rectangle 25"/>
          <p:cNvSpPr/>
          <p:nvPr/>
        </p:nvSpPr>
        <p:spPr>
          <a:xfrm>
            <a:off x="3275856" y="5733256"/>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27" name="Straight Arrow Connector 26"/>
          <p:cNvCxnSpPr/>
          <p:nvPr/>
        </p:nvCxnSpPr>
        <p:spPr>
          <a:xfrm>
            <a:off x="4427984" y="105273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Diamond 27"/>
          <p:cNvSpPr/>
          <p:nvPr/>
        </p:nvSpPr>
        <p:spPr>
          <a:xfrm>
            <a:off x="3419872" y="3212976"/>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29" name="Straight Arrow Connector 28"/>
          <p:cNvCxnSpPr/>
          <p:nvPr/>
        </p:nvCxnSpPr>
        <p:spPr>
          <a:xfrm>
            <a:off x="4427984" y="24928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436096"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580112" y="3617865"/>
            <a:ext cx="455574" cy="369332"/>
          </a:xfrm>
          <a:prstGeom prst="rect">
            <a:avLst/>
          </a:prstGeom>
          <a:noFill/>
        </p:spPr>
        <p:txBody>
          <a:bodyPr wrap="none" rtlCol="0">
            <a:spAutoFit/>
          </a:bodyPr>
          <a:lstStyle/>
          <a:p>
            <a:r>
              <a:rPr lang="en-IE" dirty="0" smtClean="0"/>
              <a:t>No</a:t>
            </a:r>
            <a:endParaRPr lang="en-IE" dirty="0"/>
          </a:p>
        </p:txBody>
      </p:sp>
      <p:cxnSp>
        <p:nvCxnSpPr>
          <p:cNvPr id="32" name="Straight Arrow Connector 31"/>
          <p:cNvCxnSpPr/>
          <p:nvPr/>
        </p:nvCxnSpPr>
        <p:spPr>
          <a:xfrm>
            <a:off x="147565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Parallelogram 32"/>
          <p:cNvSpPr/>
          <p:nvPr/>
        </p:nvSpPr>
        <p:spPr>
          <a:xfrm>
            <a:off x="3275856" y="17728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and B</a:t>
            </a:r>
            <a:endParaRPr lang="en-IE" dirty="0">
              <a:solidFill>
                <a:schemeClr val="tx1"/>
              </a:solidFill>
            </a:endParaRPr>
          </a:p>
        </p:txBody>
      </p:sp>
      <p:cxnSp>
        <p:nvCxnSpPr>
          <p:cNvPr id="34" name="Straight Arrow Connector 33"/>
          <p:cNvCxnSpPr/>
          <p:nvPr/>
        </p:nvCxnSpPr>
        <p:spPr>
          <a:xfrm flipH="1">
            <a:off x="2627784" y="3977905"/>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915816" y="3645024"/>
            <a:ext cx="485518" cy="369332"/>
          </a:xfrm>
          <a:prstGeom prst="rect">
            <a:avLst/>
          </a:prstGeom>
          <a:noFill/>
        </p:spPr>
        <p:txBody>
          <a:bodyPr wrap="none" rtlCol="0">
            <a:spAutoFit/>
          </a:bodyPr>
          <a:lstStyle/>
          <a:p>
            <a:r>
              <a:rPr lang="en-IE" dirty="0" smtClean="0"/>
              <a:t>Yes</a:t>
            </a:r>
            <a:endParaRPr lang="en-IE" dirty="0"/>
          </a:p>
        </p:txBody>
      </p:sp>
      <p:sp>
        <p:nvSpPr>
          <p:cNvPr id="36" name="Parallelogram 35"/>
          <p:cNvSpPr/>
          <p:nvPr/>
        </p:nvSpPr>
        <p:spPr>
          <a:xfrm>
            <a:off x="431748"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37" name="Parallelogram 36"/>
          <p:cNvSpPr/>
          <p:nvPr/>
        </p:nvSpPr>
        <p:spPr>
          <a:xfrm>
            <a:off x="6138070" y="3573016"/>
            <a:ext cx="2304256"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cxnSp>
        <p:nvCxnSpPr>
          <p:cNvPr id="38" name="Straight Arrow Connector 37"/>
          <p:cNvCxnSpPr/>
          <p:nvPr/>
        </p:nvCxnSpPr>
        <p:spPr>
          <a:xfrm>
            <a:off x="7236296" y="429309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1403648" y="5013176"/>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427984" y="5013176"/>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339981" y="260648"/>
            <a:ext cx="2621231" cy="1384995"/>
          </a:xfrm>
          <a:prstGeom prst="rect">
            <a:avLst/>
          </a:prstGeom>
          <a:noFill/>
        </p:spPr>
        <p:txBody>
          <a:bodyPr wrap="non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Print out the</a:t>
            </a:r>
          </a:p>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iggest of two</a:t>
            </a:r>
          </a:p>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numbers</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p:cNvSpPr/>
          <p:nvPr/>
        </p:nvSpPr>
        <p:spPr>
          <a:xfrm>
            <a:off x="3275856" y="44624"/>
            <a:ext cx="2232248" cy="720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51" name="Rounded Rectangle 50"/>
          <p:cNvSpPr/>
          <p:nvPr/>
        </p:nvSpPr>
        <p:spPr>
          <a:xfrm>
            <a:off x="3275856" y="6165304"/>
            <a:ext cx="2232248"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52" name="Straight Arrow Connector 51"/>
          <p:cNvCxnSpPr/>
          <p:nvPr/>
        </p:nvCxnSpPr>
        <p:spPr>
          <a:xfrm>
            <a:off x="4427984" y="764704"/>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Diamond 52"/>
          <p:cNvSpPr/>
          <p:nvPr/>
        </p:nvSpPr>
        <p:spPr>
          <a:xfrm>
            <a:off x="3419872"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A&gt;B?</a:t>
            </a:r>
            <a:endParaRPr lang="en-IE" sz="2000" dirty="0">
              <a:solidFill>
                <a:schemeClr val="tx1"/>
              </a:solidFill>
            </a:endParaRPr>
          </a:p>
        </p:txBody>
      </p:sp>
      <p:cxnSp>
        <p:nvCxnSpPr>
          <p:cNvPr id="54" name="Straight Arrow Connector 53"/>
          <p:cNvCxnSpPr/>
          <p:nvPr/>
        </p:nvCxnSpPr>
        <p:spPr>
          <a:xfrm>
            <a:off x="5436096"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212770" y="3851756"/>
            <a:ext cx="455574" cy="369332"/>
          </a:xfrm>
          <a:prstGeom prst="rect">
            <a:avLst/>
          </a:prstGeom>
          <a:noFill/>
        </p:spPr>
        <p:txBody>
          <a:bodyPr wrap="none" rtlCol="0">
            <a:spAutoFit/>
          </a:bodyPr>
          <a:lstStyle/>
          <a:p>
            <a:r>
              <a:rPr lang="en-IE" dirty="0" smtClean="0"/>
              <a:t>No</a:t>
            </a:r>
            <a:endParaRPr lang="en-IE" dirty="0"/>
          </a:p>
        </p:txBody>
      </p:sp>
      <p:sp>
        <p:nvSpPr>
          <p:cNvPr id="56" name="Parallelogram 55"/>
          <p:cNvSpPr/>
          <p:nvPr/>
        </p:nvSpPr>
        <p:spPr>
          <a:xfrm>
            <a:off x="3203848" y="1196752"/>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Read in A, B and C</a:t>
            </a:r>
            <a:endParaRPr lang="en-IE" dirty="0">
              <a:solidFill>
                <a:schemeClr val="tx1"/>
              </a:solidFill>
            </a:endParaRPr>
          </a:p>
        </p:txBody>
      </p:sp>
      <p:cxnSp>
        <p:nvCxnSpPr>
          <p:cNvPr id="57" name="Straight Arrow Connector 56"/>
          <p:cNvCxnSpPr/>
          <p:nvPr/>
        </p:nvCxnSpPr>
        <p:spPr>
          <a:xfrm flipH="1">
            <a:off x="2627784" y="3104517"/>
            <a:ext cx="79208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915816" y="2771636"/>
            <a:ext cx="485518" cy="369332"/>
          </a:xfrm>
          <a:prstGeom prst="rect">
            <a:avLst/>
          </a:prstGeom>
          <a:noFill/>
        </p:spPr>
        <p:txBody>
          <a:bodyPr wrap="none" rtlCol="0">
            <a:spAutoFit/>
          </a:bodyPr>
          <a:lstStyle/>
          <a:p>
            <a:r>
              <a:rPr lang="en-IE" dirty="0" smtClean="0"/>
              <a:t>Yes</a:t>
            </a:r>
            <a:endParaRPr lang="en-IE" dirty="0"/>
          </a:p>
        </p:txBody>
      </p:sp>
      <p:cxnSp>
        <p:nvCxnSpPr>
          <p:cNvPr id="59" name="Straight Connector 58"/>
          <p:cNvCxnSpPr/>
          <p:nvPr/>
        </p:nvCxnSpPr>
        <p:spPr>
          <a:xfrm flipH="1">
            <a:off x="1403648" y="5877272"/>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4427984" y="1916832"/>
            <a:ext cx="0" cy="4320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442798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Diamond 61"/>
          <p:cNvSpPr/>
          <p:nvPr/>
        </p:nvSpPr>
        <p:spPr>
          <a:xfrm>
            <a:off x="611560"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A&gt;C?</a:t>
            </a:r>
            <a:endParaRPr lang="en-IE" sz="2000" dirty="0">
              <a:solidFill>
                <a:schemeClr val="tx1"/>
              </a:solidFill>
            </a:endParaRPr>
          </a:p>
        </p:txBody>
      </p:sp>
      <p:sp>
        <p:nvSpPr>
          <p:cNvPr id="63" name="Diamond 62"/>
          <p:cNvSpPr/>
          <p:nvPr/>
        </p:nvSpPr>
        <p:spPr>
          <a:xfrm>
            <a:off x="6228184" y="2348880"/>
            <a:ext cx="2016224" cy="1512168"/>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B&gt;C?</a:t>
            </a:r>
            <a:endParaRPr lang="en-IE" sz="2000" dirty="0">
              <a:solidFill>
                <a:schemeClr val="tx1"/>
              </a:solidFill>
            </a:endParaRPr>
          </a:p>
        </p:txBody>
      </p:sp>
      <p:cxnSp>
        <p:nvCxnSpPr>
          <p:cNvPr id="64" name="Straight Connector 63"/>
          <p:cNvCxnSpPr/>
          <p:nvPr/>
        </p:nvCxnSpPr>
        <p:spPr>
          <a:xfrm>
            <a:off x="251520"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244408" y="3113809"/>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8604448" y="3131915"/>
            <a:ext cx="0" cy="173724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Parallelogram 66"/>
          <p:cNvSpPr/>
          <p:nvPr/>
        </p:nvSpPr>
        <p:spPr>
          <a:xfrm>
            <a:off x="10750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sp>
        <p:nvSpPr>
          <p:cNvPr id="68" name="Parallelogram 67"/>
          <p:cNvSpPr/>
          <p:nvPr/>
        </p:nvSpPr>
        <p:spPr>
          <a:xfrm>
            <a:off x="3203848"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C</a:t>
            </a:r>
            <a:endParaRPr lang="en-IE" dirty="0">
              <a:solidFill>
                <a:schemeClr val="tx1"/>
              </a:solidFill>
            </a:endParaRPr>
          </a:p>
        </p:txBody>
      </p:sp>
      <p:sp>
        <p:nvSpPr>
          <p:cNvPr id="69" name="Parallelogram 68"/>
          <p:cNvSpPr/>
          <p:nvPr/>
        </p:nvSpPr>
        <p:spPr>
          <a:xfrm>
            <a:off x="6588224" y="4869160"/>
            <a:ext cx="2448272" cy="720080"/>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B</a:t>
            </a:r>
            <a:endParaRPr lang="en-IE" dirty="0">
              <a:solidFill>
                <a:schemeClr val="tx1"/>
              </a:solidFill>
            </a:endParaRPr>
          </a:p>
        </p:txBody>
      </p:sp>
      <p:sp>
        <p:nvSpPr>
          <p:cNvPr id="70" name="TextBox 69"/>
          <p:cNvSpPr txBox="1"/>
          <p:nvPr/>
        </p:nvSpPr>
        <p:spPr>
          <a:xfrm>
            <a:off x="179512" y="2780928"/>
            <a:ext cx="485518" cy="369332"/>
          </a:xfrm>
          <a:prstGeom prst="rect">
            <a:avLst/>
          </a:prstGeom>
          <a:noFill/>
        </p:spPr>
        <p:txBody>
          <a:bodyPr wrap="none" rtlCol="0">
            <a:spAutoFit/>
          </a:bodyPr>
          <a:lstStyle/>
          <a:p>
            <a:r>
              <a:rPr lang="en-IE" dirty="0" smtClean="0"/>
              <a:t>Yes</a:t>
            </a:r>
            <a:endParaRPr lang="en-IE" dirty="0"/>
          </a:p>
        </p:txBody>
      </p:sp>
      <p:sp>
        <p:nvSpPr>
          <p:cNvPr id="71" name="TextBox 70"/>
          <p:cNvSpPr txBox="1"/>
          <p:nvPr/>
        </p:nvSpPr>
        <p:spPr>
          <a:xfrm>
            <a:off x="8244408" y="2780928"/>
            <a:ext cx="485518" cy="369332"/>
          </a:xfrm>
          <a:prstGeom prst="rect">
            <a:avLst/>
          </a:prstGeom>
          <a:noFill/>
        </p:spPr>
        <p:txBody>
          <a:bodyPr wrap="none" rtlCol="0">
            <a:spAutoFit/>
          </a:bodyPr>
          <a:lstStyle/>
          <a:p>
            <a:r>
              <a:rPr lang="en-IE" dirty="0" smtClean="0"/>
              <a:t>Yes</a:t>
            </a:r>
            <a:endParaRPr lang="en-IE" dirty="0"/>
          </a:p>
        </p:txBody>
      </p:sp>
      <p:cxnSp>
        <p:nvCxnSpPr>
          <p:cNvPr id="72" name="Straight Arrow Connector 71"/>
          <p:cNvCxnSpPr/>
          <p:nvPr/>
        </p:nvCxnSpPr>
        <p:spPr>
          <a:xfrm>
            <a:off x="251520" y="3140968"/>
            <a:ext cx="0" cy="17281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403648" y="4365104"/>
            <a:ext cx="59046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62" idx="2"/>
          </p:cNvCxnSpPr>
          <p:nvPr/>
        </p:nvCxnSpPr>
        <p:spPr>
          <a:xfrm>
            <a:off x="1619672"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7236296" y="3861048"/>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4427984" y="4365104"/>
            <a:ext cx="0" cy="5040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7308304"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1475656" y="5589240"/>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4427984" y="5877272"/>
            <a:ext cx="0" cy="28803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596146" y="3861048"/>
            <a:ext cx="455574" cy="369332"/>
          </a:xfrm>
          <a:prstGeom prst="rect">
            <a:avLst/>
          </a:prstGeom>
          <a:noFill/>
        </p:spPr>
        <p:txBody>
          <a:bodyPr wrap="none" rtlCol="0">
            <a:spAutoFit/>
          </a:bodyPr>
          <a:lstStyle/>
          <a:p>
            <a:r>
              <a:rPr lang="en-IE" dirty="0" smtClean="0"/>
              <a:t>No</a:t>
            </a:r>
            <a:endParaRPr lang="en-IE" dirty="0"/>
          </a:p>
        </p:txBody>
      </p:sp>
      <p:sp>
        <p:nvSpPr>
          <p:cNvPr id="81" name="TextBox 80"/>
          <p:cNvSpPr txBox="1"/>
          <p:nvPr/>
        </p:nvSpPr>
        <p:spPr>
          <a:xfrm>
            <a:off x="5580112" y="2744477"/>
            <a:ext cx="455574" cy="369332"/>
          </a:xfrm>
          <a:prstGeom prst="rect">
            <a:avLst/>
          </a:prstGeom>
          <a:noFill/>
        </p:spPr>
        <p:txBody>
          <a:bodyPr wrap="none" rtlCol="0">
            <a:spAutoFit/>
          </a:bodyPr>
          <a:lstStyle/>
          <a:p>
            <a:r>
              <a:rPr lang="en-IE" dirty="0" smtClean="0"/>
              <a:t>No</a:t>
            </a:r>
            <a:endParaRPr lang="en-IE" dirty="0"/>
          </a:p>
        </p:txBody>
      </p:sp>
      <p:sp>
        <p:nvSpPr>
          <p:cNvPr id="82" name="Rectangle 81"/>
          <p:cNvSpPr/>
          <p:nvPr/>
        </p:nvSpPr>
        <p:spPr>
          <a:xfrm>
            <a:off x="209336" y="260648"/>
            <a:ext cx="2882520" cy="1384995"/>
          </a:xfrm>
          <a:prstGeom prst="rect">
            <a:avLst/>
          </a:prstGeom>
          <a:noFill/>
        </p:spPr>
        <p:txBody>
          <a:bodyPr wrap="non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Print out the</a:t>
            </a:r>
          </a:p>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iggest of three</a:t>
            </a:r>
          </a:p>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numbers</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ounded Rectangle 33"/>
          <p:cNvSpPr/>
          <p:nvPr/>
        </p:nvSpPr>
        <p:spPr>
          <a:xfrm>
            <a:off x="3275856" y="54868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START</a:t>
            </a:r>
            <a:endParaRPr lang="en-IE" dirty="0">
              <a:solidFill>
                <a:schemeClr val="tx1"/>
              </a:solidFill>
            </a:endParaRPr>
          </a:p>
        </p:txBody>
      </p:sp>
      <p:sp>
        <p:nvSpPr>
          <p:cNvPr id="35" name="Rounded Rectangle 34"/>
          <p:cNvSpPr/>
          <p:nvPr/>
        </p:nvSpPr>
        <p:spPr>
          <a:xfrm>
            <a:off x="3275856" y="4869160"/>
            <a:ext cx="2162490" cy="50405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END</a:t>
            </a:r>
            <a:endParaRPr lang="en-IE" dirty="0">
              <a:solidFill>
                <a:schemeClr val="tx1"/>
              </a:solidFill>
            </a:endParaRPr>
          </a:p>
        </p:txBody>
      </p:sp>
      <p:cxnSp>
        <p:nvCxnSpPr>
          <p:cNvPr id="36" name="Straight Arrow Connector 35"/>
          <p:cNvCxnSpPr/>
          <p:nvPr/>
        </p:nvCxnSpPr>
        <p:spPr>
          <a:xfrm>
            <a:off x="4355976" y="1052736"/>
            <a:ext cx="0" cy="302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Diamond 36"/>
          <p:cNvSpPr/>
          <p:nvPr/>
        </p:nvSpPr>
        <p:spPr>
          <a:xfrm>
            <a:off x="3158583" y="2708920"/>
            <a:ext cx="2376264" cy="118834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000" dirty="0" smtClean="0">
                <a:solidFill>
                  <a:schemeClr val="tx1"/>
                </a:solidFill>
              </a:rPr>
              <a:t>Is A==6?</a:t>
            </a:r>
            <a:endParaRPr lang="en-IE" sz="2000" dirty="0">
              <a:solidFill>
                <a:schemeClr val="tx1"/>
              </a:solidFill>
            </a:endParaRPr>
          </a:p>
        </p:txBody>
      </p:sp>
      <p:cxnSp>
        <p:nvCxnSpPr>
          <p:cNvPr id="38" name="Straight Arrow Connector 37"/>
          <p:cNvCxnSpPr/>
          <p:nvPr/>
        </p:nvCxnSpPr>
        <p:spPr>
          <a:xfrm>
            <a:off x="5532857" y="3284984"/>
            <a:ext cx="7673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676873" y="2924944"/>
            <a:ext cx="576064" cy="369332"/>
          </a:xfrm>
          <a:prstGeom prst="rect">
            <a:avLst/>
          </a:prstGeom>
          <a:noFill/>
        </p:spPr>
        <p:txBody>
          <a:bodyPr wrap="square" rtlCol="0">
            <a:spAutoFit/>
          </a:bodyPr>
          <a:lstStyle/>
          <a:p>
            <a:r>
              <a:rPr lang="en-IE" dirty="0" smtClean="0"/>
              <a:t>No</a:t>
            </a:r>
            <a:endParaRPr lang="en-IE" dirty="0"/>
          </a:p>
        </p:txBody>
      </p:sp>
      <p:sp>
        <p:nvSpPr>
          <p:cNvPr id="40" name="Parallelogram 39"/>
          <p:cNvSpPr/>
          <p:nvPr/>
        </p:nvSpPr>
        <p:spPr>
          <a:xfrm>
            <a:off x="3240060" y="1376564"/>
            <a:ext cx="2232248" cy="504056"/>
          </a:xfrm>
          <a:prstGeom prst="parallelogram">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1</a:t>
            </a:r>
            <a:endParaRPr lang="en-IE" dirty="0">
              <a:solidFill>
                <a:schemeClr val="tx1"/>
              </a:solidFill>
            </a:endParaRPr>
          </a:p>
        </p:txBody>
      </p:sp>
      <p:sp>
        <p:nvSpPr>
          <p:cNvPr id="41" name="TextBox 40"/>
          <p:cNvSpPr txBox="1"/>
          <p:nvPr/>
        </p:nvSpPr>
        <p:spPr>
          <a:xfrm>
            <a:off x="3923928" y="4365104"/>
            <a:ext cx="936104" cy="369332"/>
          </a:xfrm>
          <a:prstGeom prst="rect">
            <a:avLst/>
          </a:prstGeom>
          <a:noFill/>
        </p:spPr>
        <p:txBody>
          <a:bodyPr wrap="square" rtlCol="0">
            <a:spAutoFit/>
          </a:bodyPr>
          <a:lstStyle/>
          <a:p>
            <a:r>
              <a:rPr lang="en-IE" dirty="0" smtClean="0"/>
              <a:t>Yes</a:t>
            </a:r>
            <a:endParaRPr lang="en-IE" dirty="0"/>
          </a:p>
        </p:txBody>
      </p:sp>
      <p:sp>
        <p:nvSpPr>
          <p:cNvPr id="42" name="Parallelogram 41"/>
          <p:cNvSpPr/>
          <p:nvPr/>
        </p:nvSpPr>
        <p:spPr>
          <a:xfrm>
            <a:off x="6228184" y="3068960"/>
            <a:ext cx="2232248" cy="504056"/>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Print A</a:t>
            </a:r>
            <a:endParaRPr lang="en-IE" dirty="0">
              <a:solidFill>
                <a:schemeClr val="tx1"/>
              </a:solidFill>
            </a:endParaRPr>
          </a:p>
        </p:txBody>
      </p:sp>
      <p:cxnSp>
        <p:nvCxnSpPr>
          <p:cNvPr id="43" name="Straight Arrow Connector 42"/>
          <p:cNvCxnSpPr/>
          <p:nvPr/>
        </p:nvCxnSpPr>
        <p:spPr>
          <a:xfrm>
            <a:off x="4355976" y="3861048"/>
            <a:ext cx="0" cy="10081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endCxn id="37" idx="0"/>
          </p:cNvCxnSpPr>
          <p:nvPr/>
        </p:nvCxnSpPr>
        <p:spPr>
          <a:xfrm flipH="1">
            <a:off x="4346715" y="1902430"/>
            <a:ext cx="9261" cy="806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7380312" y="2795330"/>
            <a:ext cx="0" cy="27363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380312" y="2060848"/>
            <a:ext cx="0" cy="21602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4355976" y="2060848"/>
            <a:ext cx="302433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6327351" y="2276872"/>
            <a:ext cx="2088232"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solidFill>
                  <a:schemeClr val="tx1"/>
                </a:solidFill>
              </a:rPr>
              <a:t>A = A + 1</a:t>
            </a:r>
          </a:p>
        </p:txBody>
      </p:sp>
      <p:sp>
        <p:nvSpPr>
          <p:cNvPr id="49" name="Rectangle 48"/>
          <p:cNvSpPr/>
          <p:nvPr/>
        </p:nvSpPr>
        <p:spPr>
          <a:xfrm>
            <a:off x="279871" y="260648"/>
            <a:ext cx="2741456" cy="954107"/>
          </a:xfrm>
          <a:prstGeom prst="rect">
            <a:avLst/>
          </a:prstGeom>
          <a:noFill/>
        </p:spPr>
        <p:txBody>
          <a:bodyPr wrap="non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Print out the</a:t>
            </a:r>
          </a:p>
          <a:p>
            <a:pPr algn="ct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n</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umbers 1 to 5</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Confirmation and Regressio</a:t>
            </a:r>
            <a:r>
              <a:rPr lang="en-IE" b="1" dirty="0" smtClean="0"/>
              <a:t>n Testing</a:t>
            </a:r>
            <a:endParaRPr lang="en-IE" dirty="0" smtClean="0"/>
          </a:p>
          <a:p>
            <a:endParaRPr lang="en-IE" b="1"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Confirmation and Regressio</a:t>
            </a:r>
            <a:r>
              <a:rPr lang="en-IE" b="1" dirty="0" smtClean="0"/>
              <a:t>n Testing</a:t>
            </a:r>
            <a:endParaRPr lang="en-IE" dirty="0" smtClean="0"/>
          </a:p>
          <a:p>
            <a:endParaRPr lang="en-IE" b="1" dirty="0" smtClean="0"/>
          </a:p>
          <a:p>
            <a:r>
              <a:rPr lang="en-IE" dirty="0" smtClean="0"/>
              <a:t>Testing changes to software, two general types:</a:t>
            </a:r>
          </a:p>
          <a:p>
            <a:pPr lvl="1"/>
            <a:r>
              <a:rPr lang="en-IE" dirty="0" smtClean="0"/>
              <a:t>Confirmation Testing</a:t>
            </a:r>
          </a:p>
          <a:p>
            <a:pPr lvl="1"/>
            <a:r>
              <a:rPr lang="en-IE" dirty="0" smtClean="0"/>
              <a:t>Regression Testing</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Confirmation and Regressio</a:t>
            </a:r>
            <a:r>
              <a:rPr lang="en-IE" b="1" dirty="0" smtClean="0"/>
              <a:t>n Testing</a:t>
            </a:r>
            <a:endParaRPr lang="en-IE" dirty="0" smtClean="0"/>
          </a:p>
          <a:p>
            <a:endParaRPr lang="en-IE" b="1" dirty="0" smtClean="0"/>
          </a:p>
          <a:p>
            <a:r>
              <a:rPr lang="en-IE" dirty="0" smtClean="0"/>
              <a:t>Confirmation Testing</a:t>
            </a:r>
          </a:p>
          <a:p>
            <a:r>
              <a:rPr lang="en-IE" dirty="0" smtClean="0"/>
              <a:t>When a test fails and we determine the cause of the failure, once that defect is fixed, we need to rerun the test again to confirm that the error has been corrected.</a:t>
            </a:r>
          </a:p>
          <a:p>
            <a:r>
              <a:rPr lang="en-IE" dirty="0" smtClean="0"/>
              <a:t>It is important to rerun the test in the exact same way – same input, same data, and same environment.</a:t>
            </a:r>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Component Testing</a:t>
            </a:r>
          </a:p>
          <a:p>
            <a:endParaRPr lang="en-IE" b="1"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Confirmation and Regressio</a:t>
            </a:r>
            <a:r>
              <a:rPr lang="en-IE" b="1" dirty="0" smtClean="0"/>
              <a:t>n Testing</a:t>
            </a:r>
            <a:endParaRPr lang="en-IE" dirty="0" smtClean="0"/>
          </a:p>
          <a:p>
            <a:endParaRPr lang="en-IE" b="1" dirty="0" smtClean="0"/>
          </a:p>
          <a:p>
            <a:r>
              <a:rPr lang="en-IE" dirty="0" smtClean="0"/>
              <a:t>Regression Testing</a:t>
            </a:r>
          </a:p>
          <a:p>
            <a:r>
              <a:rPr lang="en-IE" dirty="0" smtClean="0"/>
              <a:t>Testing to check if there hasn’t been any “unexpected side-effects” as a result of some change.</a:t>
            </a:r>
          </a:p>
          <a:p>
            <a:endParaRPr lang="en-IE" dirty="0" smtClean="0"/>
          </a:p>
        </p:txBody>
      </p:sp>
      <p:sp>
        <p:nvSpPr>
          <p:cNvPr id="7" name="Title 6"/>
          <p:cNvSpPr>
            <a:spLocks noGrp="1"/>
          </p:cNvSpPr>
          <p:nvPr>
            <p:ph type="title"/>
          </p:nvPr>
        </p:nvSpPr>
        <p:spPr/>
        <p:txBody>
          <a:bodyPr>
            <a:normAutofit/>
          </a:bodyPr>
          <a:lstStyle/>
          <a:p>
            <a:r>
              <a:rPr lang="en-IE" dirty="0" smtClean="0"/>
              <a:t>Test </a:t>
            </a:r>
            <a:r>
              <a:rPr lang="en-IE" dirty="0" smtClean="0"/>
              <a:t>Types</a:t>
            </a:r>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Component Testing</a:t>
            </a:r>
          </a:p>
          <a:p>
            <a:endParaRPr lang="en-IE" b="1" dirty="0" smtClean="0"/>
          </a:p>
          <a:p>
            <a:r>
              <a:rPr lang="en-IE" dirty="0" smtClean="0"/>
              <a:t>Also known as </a:t>
            </a:r>
            <a:r>
              <a:rPr lang="en-IE" b="1" dirty="0" smtClean="0"/>
              <a:t>Unit Testing</a:t>
            </a:r>
            <a:r>
              <a:rPr lang="en-IE" dirty="0" smtClean="0"/>
              <a:t>, </a:t>
            </a:r>
            <a:r>
              <a:rPr lang="en-IE" b="1" dirty="0" smtClean="0"/>
              <a:t>Module Testing</a:t>
            </a:r>
            <a:r>
              <a:rPr lang="en-IE" dirty="0" smtClean="0"/>
              <a:t>, and </a:t>
            </a:r>
            <a:r>
              <a:rPr lang="en-IE" b="1" dirty="0" smtClean="0"/>
              <a:t>Program Testing</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Component Testing</a:t>
            </a:r>
          </a:p>
          <a:p>
            <a:pPr lvl="1"/>
            <a:endParaRPr lang="en-IE" dirty="0" smtClean="0"/>
          </a:p>
          <a:p>
            <a:pPr lvl="1"/>
            <a:r>
              <a:rPr lang="en-IE" dirty="0" smtClean="0"/>
              <a:t>Searching for defects in, and verifies the functioning of software that are separately testable.</a:t>
            </a:r>
          </a:p>
          <a:p>
            <a:pPr lvl="1"/>
            <a:r>
              <a:rPr lang="en-IE" dirty="0" smtClean="0"/>
              <a:t>This testing can be done in isolation of other parts of the system, using </a:t>
            </a:r>
            <a:r>
              <a:rPr lang="en-IE" i="1" dirty="0" smtClean="0"/>
              <a:t>stubs</a:t>
            </a:r>
            <a:r>
              <a:rPr lang="en-IE" dirty="0" smtClean="0"/>
              <a:t> and </a:t>
            </a:r>
            <a:r>
              <a:rPr lang="en-IE" i="1" dirty="0" smtClean="0"/>
              <a:t>drivers</a:t>
            </a:r>
            <a:r>
              <a:rPr lang="en-IE" dirty="0" smtClean="0"/>
              <a:t>.</a:t>
            </a:r>
          </a:p>
        </p:txBody>
      </p:sp>
      <p:sp>
        <p:nvSpPr>
          <p:cNvPr id="7" name="Title 6"/>
          <p:cNvSpPr>
            <a:spLocks noGrp="1"/>
          </p:cNvSpPr>
          <p:nvPr>
            <p:ph type="title"/>
          </p:nvPr>
        </p:nvSpPr>
        <p:spPr/>
        <p:txBody>
          <a:bodyPr>
            <a:normAutofit/>
          </a:bodyPr>
          <a:lstStyle/>
          <a:p>
            <a:r>
              <a:rPr lang="en-IE" dirty="0" smtClean="0"/>
              <a:t>Test Levels</a:t>
            </a:r>
            <a:endParaRPr lang="en-IE" dirty="0"/>
          </a:p>
        </p:txBody>
      </p:sp>
      <p:sp>
        <p:nvSpPr>
          <p:cNvPr id="4" name="Rectangle 3"/>
          <p:cNvSpPr/>
          <p:nvPr/>
        </p:nvSpPr>
        <p:spPr>
          <a:xfrm>
            <a:off x="2555776" y="4005064"/>
            <a:ext cx="10081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A</a:t>
            </a:r>
            <a:endParaRPr lang="en-IE" dirty="0"/>
          </a:p>
        </p:txBody>
      </p:sp>
      <p:sp>
        <p:nvSpPr>
          <p:cNvPr id="5" name="Rectangle 4"/>
          <p:cNvSpPr/>
          <p:nvPr/>
        </p:nvSpPr>
        <p:spPr>
          <a:xfrm>
            <a:off x="2555776" y="5229200"/>
            <a:ext cx="10081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B</a:t>
            </a:r>
            <a:endParaRPr lang="en-IE" dirty="0"/>
          </a:p>
        </p:txBody>
      </p:sp>
      <p:sp>
        <p:nvSpPr>
          <p:cNvPr id="6" name="Down Arrow 5"/>
          <p:cNvSpPr/>
          <p:nvPr/>
        </p:nvSpPr>
        <p:spPr>
          <a:xfrm>
            <a:off x="2915816" y="4653136"/>
            <a:ext cx="2880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Rectangle 8"/>
          <p:cNvSpPr/>
          <p:nvPr/>
        </p:nvSpPr>
        <p:spPr>
          <a:xfrm>
            <a:off x="4283968" y="4005064"/>
            <a:ext cx="10081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A</a:t>
            </a:r>
            <a:endParaRPr lang="en-IE" dirty="0"/>
          </a:p>
        </p:txBody>
      </p:sp>
      <p:sp>
        <p:nvSpPr>
          <p:cNvPr id="10" name="Rectangle 9"/>
          <p:cNvSpPr/>
          <p:nvPr/>
        </p:nvSpPr>
        <p:spPr>
          <a:xfrm>
            <a:off x="4283968" y="5229200"/>
            <a:ext cx="10081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Stub</a:t>
            </a:r>
            <a:endParaRPr lang="en-IE" dirty="0"/>
          </a:p>
        </p:txBody>
      </p:sp>
      <p:sp>
        <p:nvSpPr>
          <p:cNvPr id="11" name="Down Arrow 10"/>
          <p:cNvSpPr/>
          <p:nvPr/>
        </p:nvSpPr>
        <p:spPr>
          <a:xfrm>
            <a:off x="4644008" y="4653136"/>
            <a:ext cx="2880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Rectangle 11"/>
          <p:cNvSpPr/>
          <p:nvPr/>
        </p:nvSpPr>
        <p:spPr>
          <a:xfrm>
            <a:off x="6084168" y="4005064"/>
            <a:ext cx="10081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Driver</a:t>
            </a:r>
            <a:endParaRPr lang="en-IE" dirty="0"/>
          </a:p>
        </p:txBody>
      </p:sp>
      <p:sp>
        <p:nvSpPr>
          <p:cNvPr id="13" name="Rectangle 12"/>
          <p:cNvSpPr/>
          <p:nvPr/>
        </p:nvSpPr>
        <p:spPr>
          <a:xfrm>
            <a:off x="6084168" y="5229200"/>
            <a:ext cx="100811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B</a:t>
            </a:r>
            <a:endParaRPr lang="en-IE" dirty="0"/>
          </a:p>
        </p:txBody>
      </p:sp>
      <p:sp>
        <p:nvSpPr>
          <p:cNvPr id="14" name="Down Arrow 13"/>
          <p:cNvSpPr/>
          <p:nvPr/>
        </p:nvSpPr>
        <p:spPr>
          <a:xfrm>
            <a:off x="6444208" y="4653136"/>
            <a:ext cx="2880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Component Testing</a:t>
            </a:r>
          </a:p>
          <a:p>
            <a:pPr lvl="1"/>
            <a:endParaRPr lang="en-IE" dirty="0" smtClean="0"/>
          </a:p>
          <a:p>
            <a:pPr lvl="1"/>
            <a:r>
              <a:rPr lang="en-IE" dirty="0" smtClean="0"/>
              <a:t>May include the testing of the functionality and specific non-functional characteristics such as resource behaviour, e.g. Memory leaks</a:t>
            </a:r>
          </a:p>
          <a:p>
            <a:pPr lvl="1"/>
            <a:r>
              <a:rPr lang="en-IE" dirty="0" smtClean="0"/>
              <a:t>Also Robustness testing or performance testing</a:t>
            </a:r>
          </a:p>
          <a:p>
            <a:pPr lvl="1"/>
            <a:r>
              <a:rPr lang="en-IE" dirty="0" smtClean="0"/>
              <a:t>Also structure testing, e.g. Decision coverage</a:t>
            </a:r>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Integration Testing</a:t>
            </a:r>
          </a:p>
          <a:p>
            <a:pPr>
              <a:buNone/>
            </a:pPr>
            <a:endParaRPr lang="en-IE" b="1"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Integration Testing</a:t>
            </a:r>
          </a:p>
          <a:p>
            <a:endParaRPr lang="en-IE" b="1" dirty="0" smtClean="0"/>
          </a:p>
          <a:p>
            <a:pPr lvl="1"/>
            <a:r>
              <a:rPr lang="en-IE" dirty="0" smtClean="0"/>
              <a:t>Testing interfaces between components, as well as interactions to different parts of the system, such as an operating system, and a file system.</a:t>
            </a:r>
          </a:p>
          <a:p>
            <a:pPr lvl="1"/>
            <a:endParaRPr lang="en-IE" dirty="0" smtClean="0"/>
          </a:p>
          <a:p>
            <a:pPr lvl="1"/>
            <a:r>
              <a:rPr lang="en-IE" dirty="0" smtClean="0"/>
              <a:t>Component Integration Testing is testing interactions between components</a:t>
            </a:r>
          </a:p>
          <a:p>
            <a:pPr lvl="1"/>
            <a:r>
              <a:rPr lang="en-IE" dirty="0" smtClean="0"/>
              <a:t>System Integration Testing is testing the interaction of the developed system with other systems</a:t>
            </a:r>
          </a:p>
          <a:p>
            <a:pPr lvl="1"/>
            <a:endParaRPr lang="en-IE" dirty="0" smtClean="0"/>
          </a:p>
          <a:p>
            <a:pPr lvl="1"/>
            <a:endParaRPr lang="en-IE" dirty="0" smtClean="0"/>
          </a:p>
        </p:txBody>
      </p:sp>
      <p:sp>
        <p:nvSpPr>
          <p:cNvPr id="7" name="Title 6"/>
          <p:cNvSpPr>
            <a:spLocks noGrp="1"/>
          </p:cNvSpPr>
          <p:nvPr>
            <p:ph type="title"/>
          </p:nvPr>
        </p:nvSpPr>
        <p:spPr/>
        <p:txBody>
          <a:bodyPr>
            <a:normAutofit/>
          </a:bodyPr>
          <a:lstStyle/>
          <a:p>
            <a:r>
              <a:rPr lang="en-IE" dirty="0" smtClean="0"/>
              <a:t>Test Levels</a:t>
            </a:r>
            <a:endParaRPr lang="en-I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1638</TotalTime>
  <Words>1205</Words>
  <Application>Microsoft Office PowerPoint</Application>
  <PresentationFormat>On-screen Show (4:3)</PresentationFormat>
  <Paragraphs>217</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Concourse</vt:lpstr>
      <vt:lpstr>Software Testing 3</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Levels</vt:lpstr>
      <vt:lpstr>Test Types</vt:lpstr>
      <vt:lpstr>Test Types</vt:lpstr>
      <vt:lpstr>Test Types</vt:lpstr>
      <vt:lpstr>Test Types</vt:lpstr>
      <vt:lpstr>International Organization for Standardization</vt:lpstr>
      <vt:lpstr>Test Types</vt:lpstr>
      <vt:lpstr>Test Types</vt:lpstr>
      <vt:lpstr>Test Types</vt:lpstr>
      <vt:lpstr>Test Types</vt:lpstr>
      <vt:lpstr>Test Types</vt:lpstr>
      <vt:lpstr>Test Types</vt:lpstr>
      <vt:lpstr>Slide 33</vt:lpstr>
      <vt:lpstr>Slide 34</vt:lpstr>
      <vt:lpstr>Slide 35</vt:lpstr>
      <vt:lpstr>Slide 36</vt:lpstr>
      <vt:lpstr>Test Types</vt:lpstr>
      <vt:lpstr>Test Types</vt:lpstr>
      <vt:lpstr>Test Types</vt:lpstr>
      <vt:lpstr>Test Types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Testing</dc:title>
  <dc:creator>dgordon</dc:creator>
  <cp:lastModifiedBy>dgordon</cp:lastModifiedBy>
  <cp:revision>148</cp:revision>
  <dcterms:created xsi:type="dcterms:W3CDTF">2011-09-22T13:07:33Z</dcterms:created>
  <dcterms:modified xsi:type="dcterms:W3CDTF">2011-10-21T11:42:10Z</dcterms:modified>
</cp:coreProperties>
</file>