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s/slide47.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4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Default Extension="jpeg" ContentType="image/jpeg"/>
  <Override PartName="/ppt/slideLayouts/slideLayout3.xml" ContentType="application/vnd.openxmlformats-officedocument.presentationml.slideLayout+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52"/>
  </p:notesMasterIdLst>
  <p:sldIdLst>
    <p:sldId id="256" r:id="rId2"/>
    <p:sldId id="257" r:id="rId3"/>
    <p:sldId id="258" r:id="rId4"/>
    <p:sldId id="259" r:id="rId5"/>
    <p:sldId id="260" r:id="rId6"/>
    <p:sldId id="261" r:id="rId7"/>
    <p:sldId id="262" r:id="rId8"/>
    <p:sldId id="263" r:id="rId9"/>
    <p:sldId id="264" r:id="rId10"/>
    <p:sldId id="265" r:id="rId11"/>
    <p:sldId id="268" r:id="rId12"/>
    <p:sldId id="302" r:id="rId13"/>
    <p:sldId id="303" r:id="rId14"/>
    <p:sldId id="304" r:id="rId15"/>
    <p:sldId id="305" r:id="rId16"/>
    <p:sldId id="306" r:id="rId17"/>
    <p:sldId id="269" r:id="rId18"/>
    <p:sldId id="270" r:id="rId19"/>
    <p:sldId id="271" r:id="rId20"/>
    <p:sldId id="289" r:id="rId21"/>
    <p:sldId id="292" r:id="rId22"/>
    <p:sldId id="290" r:id="rId23"/>
    <p:sldId id="291" r:id="rId24"/>
    <p:sldId id="293" r:id="rId25"/>
    <p:sldId id="272" r:id="rId26"/>
    <p:sldId id="287" r:id="rId27"/>
    <p:sldId id="288" r:id="rId28"/>
    <p:sldId id="294" r:id="rId29"/>
    <p:sldId id="295" r:id="rId30"/>
    <p:sldId id="296" r:id="rId31"/>
    <p:sldId id="297" r:id="rId32"/>
    <p:sldId id="298" r:id="rId33"/>
    <p:sldId id="299" r:id="rId34"/>
    <p:sldId id="300" r:id="rId35"/>
    <p:sldId id="301" r:id="rId36"/>
    <p:sldId id="273" r:id="rId37"/>
    <p:sldId id="274" r:id="rId38"/>
    <p:sldId id="275" r:id="rId39"/>
    <p:sldId id="276" r:id="rId40"/>
    <p:sldId id="278" r:id="rId41"/>
    <p:sldId id="279" r:id="rId42"/>
    <p:sldId id="280" r:id="rId43"/>
    <p:sldId id="307" r:id="rId44"/>
    <p:sldId id="281" r:id="rId45"/>
    <p:sldId id="308" r:id="rId46"/>
    <p:sldId id="283" r:id="rId47"/>
    <p:sldId id="282" r:id="rId48"/>
    <p:sldId id="284" r:id="rId49"/>
    <p:sldId id="285" r:id="rId50"/>
    <p:sldId id="286" r:id="rId5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18" autoAdjust="0"/>
    <p:restoredTop sz="94686" autoAdjust="0"/>
  </p:normalViewPr>
  <p:slideViewPr>
    <p:cSldViewPr>
      <p:cViewPr varScale="1">
        <p:scale>
          <a:sx n="84" d="100"/>
          <a:sy n="84" d="100"/>
        </p:scale>
        <p:origin x="-1392" y="-62"/>
      </p:cViewPr>
      <p:guideLst>
        <p:guide orient="horz" pos="2160"/>
        <p:guide pos="2880"/>
      </p:guideLst>
    </p:cSldViewPr>
  </p:slideViewPr>
  <p:outlineViewPr>
    <p:cViewPr>
      <p:scale>
        <a:sx n="33" d="100"/>
        <a:sy n="33" d="100"/>
      </p:scale>
      <p:origin x="0" y="26357"/>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IE"/>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94084CC-F9C4-454E-956B-D6793087D28E}" type="datetimeFigureOut">
              <a:rPr lang="en-IE" smtClean="0"/>
              <a:pPr/>
              <a:t>07/10/2011</a:t>
            </a:fld>
            <a:endParaRPr lang="en-IE"/>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IE"/>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IE"/>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5D15C37-9D0D-4942-B4BD-9C7D3C44CF03}" type="slidenum">
              <a:rPr lang="en-IE" smtClean="0"/>
              <a:pPr/>
              <a:t>‹#›</a:t>
            </a:fld>
            <a:endParaRPr lang="en-IE"/>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fld id="{AE4D3447-AD42-4A10-B8D1-21B2C89F0E02}" type="datetimeFigureOut">
              <a:rPr lang="en-IE" smtClean="0"/>
              <a:pPr/>
              <a:t>07/10/2011</a:t>
            </a:fld>
            <a:endParaRPr lang="en-IE"/>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endParaRPr lang="en-IE"/>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A6789C85-EA8C-4584-B0CC-B120911351CB}" type="slidenum">
              <a:rPr lang="en-IE" smtClean="0"/>
              <a:pPr/>
              <a:t>‹#›</a:t>
            </a:fld>
            <a:endParaRPr lang="en-IE"/>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AE4D3447-AD42-4A10-B8D1-21B2C89F0E02}" type="datetimeFigureOut">
              <a:rPr lang="en-IE" smtClean="0"/>
              <a:pPr/>
              <a:t>07/10/2011</a:t>
            </a:fld>
            <a:endParaRPr lang="en-IE"/>
          </a:p>
        </p:txBody>
      </p:sp>
      <p:sp>
        <p:nvSpPr>
          <p:cNvPr id="5" name="Footer Placeholder 4"/>
          <p:cNvSpPr>
            <a:spLocks noGrp="1"/>
          </p:cNvSpPr>
          <p:nvPr>
            <p:ph type="ftr" sz="quarter" idx="11"/>
          </p:nvPr>
        </p:nvSpPr>
        <p:spPr/>
        <p:txBody>
          <a:bodyPr/>
          <a:lstStyle>
            <a:extLst/>
          </a:lstStyle>
          <a:p>
            <a:endParaRPr lang="en-IE"/>
          </a:p>
        </p:txBody>
      </p:sp>
      <p:sp>
        <p:nvSpPr>
          <p:cNvPr id="6" name="Slide Number Placeholder 5"/>
          <p:cNvSpPr>
            <a:spLocks noGrp="1"/>
          </p:cNvSpPr>
          <p:nvPr>
            <p:ph type="sldNum" sz="quarter" idx="12"/>
          </p:nvPr>
        </p:nvSpPr>
        <p:spPr/>
        <p:txBody>
          <a:bodyPr/>
          <a:lstStyle>
            <a:extLst/>
          </a:lstStyle>
          <a:p>
            <a:fld id="{A6789C85-EA8C-4584-B0CC-B120911351CB}" type="slidenum">
              <a:rPr lang="en-IE" smtClean="0"/>
              <a:pPr/>
              <a:t>‹#›</a:t>
            </a:fld>
            <a:endParaRPr lang="en-IE"/>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AE4D3447-AD42-4A10-B8D1-21B2C89F0E02}" type="datetimeFigureOut">
              <a:rPr lang="en-IE" smtClean="0"/>
              <a:pPr/>
              <a:t>07/10/2011</a:t>
            </a:fld>
            <a:endParaRPr lang="en-IE"/>
          </a:p>
        </p:txBody>
      </p:sp>
      <p:sp>
        <p:nvSpPr>
          <p:cNvPr id="5" name="Footer Placeholder 4"/>
          <p:cNvSpPr>
            <a:spLocks noGrp="1"/>
          </p:cNvSpPr>
          <p:nvPr>
            <p:ph type="ftr" sz="quarter" idx="11"/>
          </p:nvPr>
        </p:nvSpPr>
        <p:spPr/>
        <p:txBody>
          <a:bodyPr/>
          <a:lstStyle>
            <a:extLst/>
          </a:lstStyle>
          <a:p>
            <a:endParaRPr lang="en-IE"/>
          </a:p>
        </p:txBody>
      </p:sp>
      <p:sp>
        <p:nvSpPr>
          <p:cNvPr id="6" name="Slide Number Placeholder 5"/>
          <p:cNvSpPr>
            <a:spLocks noGrp="1"/>
          </p:cNvSpPr>
          <p:nvPr>
            <p:ph type="sldNum" sz="quarter" idx="12"/>
          </p:nvPr>
        </p:nvSpPr>
        <p:spPr/>
        <p:txBody>
          <a:bodyPr/>
          <a:lstStyle>
            <a:extLst/>
          </a:lstStyle>
          <a:p>
            <a:fld id="{A6789C85-EA8C-4584-B0CC-B120911351CB}" type="slidenum">
              <a:rPr lang="en-IE" smtClean="0"/>
              <a:pPr/>
              <a:t>‹#›</a:t>
            </a:fld>
            <a:endParaRPr lang="en-I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AE4D3447-AD42-4A10-B8D1-21B2C89F0E02}" type="datetimeFigureOut">
              <a:rPr lang="en-IE" smtClean="0"/>
              <a:pPr/>
              <a:t>07/10/2011</a:t>
            </a:fld>
            <a:endParaRPr lang="en-IE"/>
          </a:p>
        </p:txBody>
      </p:sp>
      <p:sp>
        <p:nvSpPr>
          <p:cNvPr id="5" name="Footer Placeholder 4"/>
          <p:cNvSpPr>
            <a:spLocks noGrp="1"/>
          </p:cNvSpPr>
          <p:nvPr>
            <p:ph type="ftr" sz="quarter" idx="11"/>
          </p:nvPr>
        </p:nvSpPr>
        <p:spPr/>
        <p:txBody>
          <a:bodyPr/>
          <a:lstStyle>
            <a:extLst/>
          </a:lstStyle>
          <a:p>
            <a:endParaRPr lang="en-IE"/>
          </a:p>
        </p:txBody>
      </p:sp>
      <p:sp>
        <p:nvSpPr>
          <p:cNvPr id="6" name="Slide Number Placeholder 5"/>
          <p:cNvSpPr>
            <a:spLocks noGrp="1"/>
          </p:cNvSpPr>
          <p:nvPr>
            <p:ph type="sldNum" sz="quarter" idx="12"/>
          </p:nvPr>
        </p:nvSpPr>
        <p:spPr/>
        <p:txBody>
          <a:bodyPr/>
          <a:lstStyle>
            <a:extLst/>
          </a:lstStyle>
          <a:p>
            <a:fld id="{A6789C85-EA8C-4584-B0CC-B120911351CB}" type="slidenum">
              <a:rPr lang="en-IE" smtClean="0"/>
              <a:pPr/>
              <a:t>‹#›</a:t>
            </a:fld>
            <a:endParaRPr lang="en-IE"/>
          </a:p>
        </p:txBody>
      </p:sp>
      <p:sp>
        <p:nvSpPr>
          <p:cNvPr id="7" name="Title 6"/>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AE4D3447-AD42-4A10-B8D1-21B2C89F0E02}" type="datetimeFigureOut">
              <a:rPr lang="en-IE" smtClean="0"/>
              <a:pPr/>
              <a:t>07/10/2011</a:t>
            </a:fld>
            <a:endParaRPr lang="en-IE"/>
          </a:p>
        </p:txBody>
      </p:sp>
      <p:sp>
        <p:nvSpPr>
          <p:cNvPr id="5" name="Footer Placeholder 4"/>
          <p:cNvSpPr>
            <a:spLocks noGrp="1"/>
          </p:cNvSpPr>
          <p:nvPr>
            <p:ph type="ftr" sz="quarter" idx="11"/>
          </p:nvPr>
        </p:nvSpPr>
        <p:spPr/>
        <p:txBody>
          <a:bodyPr/>
          <a:lstStyle>
            <a:extLst/>
          </a:lstStyle>
          <a:p>
            <a:endParaRPr lang="en-IE"/>
          </a:p>
        </p:txBody>
      </p:sp>
      <p:sp>
        <p:nvSpPr>
          <p:cNvPr id="6" name="Slide Number Placeholder 5"/>
          <p:cNvSpPr>
            <a:spLocks noGrp="1"/>
          </p:cNvSpPr>
          <p:nvPr>
            <p:ph type="sldNum" sz="quarter" idx="12"/>
          </p:nvPr>
        </p:nvSpPr>
        <p:spPr/>
        <p:txBody>
          <a:bodyPr/>
          <a:lstStyle>
            <a:extLst/>
          </a:lstStyle>
          <a:p>
            <a:fld id="{A6789C85-EA8C-4584-B0CC-B120911351CB}" type="slidenum">
              <a:rPr lang="en-IE" smtClean="0"/>
              <a:pPr/>
              <a:t>‹#›</a:t>
            </a:fld>
            <a:endParaRPr lang="en-IE"/>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AE4D3447-AD42-4A10-B8D1-21B2C89F0E02}" type="datetimeFigureOut">
              <a:rPr lang="en-IE" smtClean="0"/>
              <a:pPr/>
              <a:t>07/10/2011</a:t>
            </a:fld>
            <a:endParaRPr lang="en-IE"/>
          </a:p>
        </p:txBody>
      </p:sp>
      <p:sp>
        <p:nvSpPr>
          <p:cNvPr id="6" name="Footer Placeholder 5"/>
          <p:cNvSpPr>
            <a:spLocks noGrp="1"/>
          </p:cNvSpPr>
          <p:nvPr>
            <p:ph type="ftr" sz="quarter" idx="11"/>
          </p:nvPr>
        </p:nvSpPr>
        <p:spPr/>
        <p:txBody>
          <a:bodyPr/>
          <a:lstStyle>
            <a:extLst/>
          </a:lstStyle>
          <a:p>
            <a:endParaRPr lang="en-IE"/>
          </a:p>
        </p:txBody>
      </p:sp>
      <p:sp>
        <p:nvSpPr>
          <p:cNvPr id="7" name="Slide Number Placeholder 6"/>
          <p:cNvSpPr>
            <a:spLocks noGrp="1"/>
          </p:cNvSpPr>
          <p:nvPr>
            <p:ph type="sldNum" sz="quarter" idx="12"/>
          </p:nvPr>
        </p:nvSpPr>
        <p:spPr/>
        <p:txBody>
          <a:bodyPr/>
          <a:lstStyle>
            <a:extLst/>
          </a:lstStyle>
          <a:p>
            <a:fld id="{A6789C85-EA8C-4584-B0CC-B120911351CB}" type="slidenum">
              <a:rPr lang="en-IE" smtClean="0"/>
              <a:pPr/>
              <a:t>‹#›</a:t>
            </a:fld>
            <a:endParaRPr lang="en-IE"/>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AE4D3447-AD42-4A10-B8D1-21B2C89F0E02}" type="datetimeFigureOut">
              <a:rPr lang="en-IE" smtClean="0"/>
              <a:pPr/>
              <a:t>07/10/2011</a:t>
            </a:fld>
            <a:endParaRPr lang="en-IE"/>
          </a:p>
        </p:txBody>
      </p:sp>
      <p:sp>
        <p:nvSpPr>
          <p:cNvPr id="8" name="Footer Placeholder 7"/>
          <p:cNvSpPr>
            <a:spLocks noGrp="1"/>
          </p:cNvSpPr>
          <p:nvPr>
            <p:ph type="ftr" sz="quarter" idx="11"/>
          </p:nvPr>
        </p:nvSpPr>
        <p:spPr/>
        <p:txBody>
          <a:bodyPr/>
          <a:lstStyle>
            <a:extLst/>
          </a:lstStyle>
          <a:p>
            <a:endParaRPr lang="en-IE"/>
          </a:p>
        </p:txBody>
      </p:sp>
      <p:sp>
        <p:nvSpPr>
          <p:cNvPr id="9" name="Slide Number Placeholder 8"/>
          <p:cNvSpPr>
            <a:spLocks noGrp="1"/>
          </p:cNvSpPr>
          <p:nvPr>
            <p:ph type="sldNum" sz="quarter" idx="12"/>
          </p:nvPr>
        </p:nvSpPr>
        <p:spPr/>
        <p:txBody>
          <a:bodyPr/>
          <a:lstStyle>
            <a:extLst/>
          </a:lstStyle>
          <a:p>
            <a:fld id="{A6789C85-EA8C-4584-B0CC-B120911351CB}" type="slidenum">
              <a:rPr lang="en-IE" smtClean="0"/>
              <a:pPr/>
              <a:t>‹#›</a:t>
            </a:fld>
            <a:endParaRPr lang="en-IE"/>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fld id="{AE4D3447-AD42-4A10-B8D1-21B2C89F0E02}" type="datetimeFigureOut">
              <a:rPr lang="en-IE" smtClean="0"/>
              <a:pPr/>
              <a:t>07/10/2011</a:t>
            </a:fld>
            <a:endParaRPr lang="en-IE"/>
          </a:p>
        </p:txBody>
      </p:sp>
      <p:sp>
        <p:nvSpPr>
          <p:cNvPr id="4" name="Footer Placeholder 3"/>
          <p:cNvSpPr>
            <a:spLocks noGrp="1"/>
          </p:cNvSpPr>
          <p:nvPr>
            <p:ph type="ftr" sz="quarter" idx="11"/>
          </p:nvPr>
        </p:nvSpPr>
        <p:spPr/>
        <p:txBody>
          <a:bodyPr/>
          <a:lstStyle>
            <a:extLst/>
          </a:lstStyle>
          <a:p>
            <a:endParaRPr lang="en-IE"/>
          </a:p>
        </p:txBody>
      </p:sp>
      <p:sp>
        <p:nvSpPr>
          <p:cNvPr id="5" name="Slide Number Placeholder 4"/>
          <p:cNvSpPr>
            <a:spLocks noGrp="1"/>
          </p:cNvSpPr>
          <p:nvPr>
            <p:ph type="sldNum" sz="quarter" idx="12"/>
          </p:nvPr>
        </p:nvSpPr>
        <p:spPr/>
        <p:txBody>
          <a:bodyPr/>
          <a:lstStyle>
            <a:extLst/>
          </a:lstStyle>
          <a:p>
            <a:fld id="{A6789C85-EA8C-4584-B0CC-B120911351CB}" type="slidenum">
              <a:rPr lang="en-IE" smtClean="0"/>
              <a:pPr/>
              <a:t>‹#›</a:t>
            </a:fld>
            <a:endParaRPr lang="en-IE"/>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AE4D3447-AD42-4A10-B8D1-21B2C89F0E02}" type="datetimeFigureOut">
              <a:rPr lang="en-IE" smtClean="0"/>
              <a:pPr/>
              <a:t>07/10/2011</a:t>
            </a:fld>
            <a:endParaRPr lang="en-IE"/>
          </a:p>
        </p:txBody>
      </p:sp>
      <p:sp>
        <p:nvSpPr>
          <p:cNvPr id="3" name="Footer Placeholder 2"/>
          <p:cNvSpPr>
            <a:spLocks noGrp="1"/>
          </p:cNvSpPr>
          <p:nvPr>
            <p:ph type="ftr" sz="quarter" idx="11"/>
          </p:nvPr>
        </p:nvSpPr>
        <p:spPr/>
        <p:txBody>
          <a:bodyPr/>
          <a:lstStyle>
            <a:extLst/>
          </a:lstStyle>
          <a:p>
            <a:endParaRPr lang="en-IE"/>
          </a:p>
        </p:txBody>
      </p:sp>
      <p:sp>
        <p:nvSpPr>
          <p:cNvPr id="4" name="Slide Number Placeholder 3"/>
          <p:cNvSpPr>
            <a:spLocks noGrp="1"/>
          </p:cNvSpPr>
          <p:nvPr>
            <p:ph type="sldNum" sz="quarter" idx="12"/>
          </p:nvPr>
        </p:nvSpPr>
        <p:spPr/>
        <p:txBody>
          <a:bodyPr/>
          <a:lstStyle>
            <a:extLst/>
          </a:lstStyle>
          <a:p>
            <a:fld id="{A6789C85-EA8C-4584-B0CC-B120911351CB}" type="slidenum">
              <a:rPr lang="en-IE" smtClean="0"/>
              <a:pPr/>
              <a:t>‹#›</a:t>
            </a:fld>
            <a:endParaRPr lang="en-IE"/>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fld id="{AE4D3447-AD42-4A10-B8D1-21B2C89F0E02}" type="datetimeFigureOut">
              <a:rPr lang="en-IE" smtClean="0"/>
              <a:pPr/>
              <a:t>07/10/2011</a:t>
            </a:fld>
            <a:endParaRPr lang="en-IE"/>
          </a:p>
        </p:txBody>
      </p:sp>
      <p:sp>
        <p:nvSpPr>
          <p:cNvPr id="6" name="Footer Placeholder 5"/>
          <p:cNvSpPr>
            <a:spLocks noGrp="1"/>
          </p:cNvSpPr>
          <p:nvPr>
            <p:ph type="ftr" sz="quarter" idx="11"/>
          </p:nvPr>
        </p:nvSpPr>
        <p:spPr/>
        <p:txBody>
          <a:bodyPr/>
          <a:lstStyle>
            <a:extLst/>
          </a:lstStyle>
          <a:p>
            <a:endParaRPr lang="en-IE"/>
          </a:p>
        </p:txBody>
      </p:sp>
      <p:sp>
        <p:nvSpPr>
          <p:cNvPr id="7" name="Slide Number Placeholder 6"/>
          <p:cNvSpPr>
            <a:spLocks noGrp="1"/>
          </p:cNvSpPr>
          <p:nvPr>
            <p:ph type="sldNum" sz="quarter" idx="12"/>
          </p:nvPr>
        </p:nvSpPr>
        <p:spPr/>
        <p:txBody>
          <a:bodyPr/>
          <a:lstStyle>
            <a:extLst/>
          </a:lstStyle>
          <a:p>
            <a:fld id="{A6789C85-EA8C-4584-B0CC-B120911351CB}" type="slidenum">
              <a:rPr lang="en-IE" smtClean="0"/>
              <a:pPr/>
              <a:t>‹#›</a:t>
            </a:fld>
            <a:endParaRPr lang="en-IE"/>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AE4D3447-AD42-4A10-B8D1-21B2C89F0E02}" type="datetimeFigureOut">
              <a:rPr lang="en-IE" smtClean="0"/>
              <a:pPr/>
              <a:t>07/10/2011</a:t>
            </a:fld>
            <a:endParaRPr lang="en-IE"/>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n-IE"/>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A6789C85-EA8C-4584-B0CC-B120911351CB}" type="slidenum">
              <a:rPr lang="en-IE" smtClean="0"/>
              <a:pPr/>
              <a:t>‹#›</a:t>
            </a:fld>
            <a:endParaRPr lang="en-IE"/>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Freef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Right Triangle 9"/>
          <p:cNvSpPr>
            <a:spLocks/>
          </p:cNvSpPr>
          <p:nvPr/>
        </p:nvSpPr>
        <p:spPr bwMode="auto">
          <a:xfrm>
            <a:off x="-6042" y="5791253"/>
            <a:ext cx="3402314" cy="1080868"/>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Right Triangle 13"/>
          <p:cNvSpPr>
            <a:spLocks/>
          </p:cNvSpPr>
          <p:nvPr/>
        </p:nvSpPr>
        <p:spPr bwMode="auto">
          <a:xfrm>
            <a:off x="-6042" y="5791253"/>
            <a:ext cx="3402314" cy="1080868"/>
          </a:xfrm>
          <a:prstGeom prst="rtTriangle">
            <a:avLst/>
          </a:prstGeom>
          <a:blipFill>
            <a:blip r:embed="rId1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AE4D3447-AD42-4A10-B8D1-21B2C89F0E02}" type="datetimeFigureOut">
              <a:rPr lang="en-IE" smtClean="0"/>
              <a:pPr/>
              <a:t>07/10/2011</a:t>
            </a:fld>
            <a:endParaRPr lang="en-IE"/>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en-IE"/>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A6789C85-EA8C-4584-B0CC-B120911351CB}" type="slidenum">
              <a:rPr lang="en-IE" smtClean="0"/>
              <a:pPr/>
              <a:t>‹#›</a:t>
            </a:fld>
            <a:endParaRPr lang="en-IE"/>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IE" smtClean="0"/>
              <a:t>Software </a:t>
            </a:r>
            <a:r>
              <a:rPr lang="en-IE" smtClean="0"/>
              <a:t>Testing 2</a:t>
            </a:r>
            <a:endParaRPr lang="en-IE" dirty="0"/>
          </a:p>
        </p:txBody>
      </p:sp>
      <p:sp>
        <p:nvSpPr>
          <p:cNvPr id="3" name="Subtitle 2"/>
          <p:cNvSpPr>
            <a:spLocks noGrp="1"/>
          </p:cNvSpPr>
          <p:nvPr>
            <p:ph type="subTitle" idx="1"/>
          </p:nvPr>
        </p:nvSpPr>
        <p:spPr/>
        <p:txBody>
          <a:bodyPr/>
          <a:lstStyle/>
          <a:p>
            <a:r>
              <a:rPr lang="en-IE" dirty="0" smtClean="0"/>
              <a:t>Damian Gordon</a:t>
            </a:r>
            <a:endParaRPr lang="en-IE"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p:cNvSpPr>
            <a:spLocks noGrp="1"/>
          </p:cNvSpPr>
          <p:nvPr>
            <p:ph idx="1"/>
          </p:nvPr>
        </p:nvSpPr>
        <p:spPr>
          <a:xfrm>
            <a:off x="457200" y="1481328"/>
            <a:ext cx="8003232" cy="4525963"/>
          </a:xfrm>
        </p:spPr>
        <p:txBody>
          <a:bodyPr>
            <a:normAutofit/>
          </a:bodyPr>
          <a:lstStyle/>
          <a:p>
            <a:r>
              <a:rPr lang="en-IE" dirty="0" smtClean="0"/>
              <a:t>Principle #7:</a:t>
            </a:r>
          </a:p>
          <a:p>
            <a:endParaRPr lang="en-IE" i="1" dirty="0" smtClean="0"/>
          </a:p>
          <a:p>
            <a:r>
              <a:rPr lang="en-IE" b="1" dirty="0" smtClean="0"/>
              <a:t>Absence-of-Errors fallacy</a:t>
            </a:r>
            <a:r>
              <a:rPr lang="en-IE" dirty="0" smtClean="0"/>
              <a:t>, if the system does not fulfil the users needs, it is not useful.</a:t>
            </a:r>
          </a:p>
        </p:txBody>
      </p:sp>
      <p:sp>
        <p:nvSpPr>
          <p:cNvPr id="7" name="Title 6"/>
          <p:cNvSpPr>
            <a:spLocks noGrp="1"/>
          </p:cNvSpPr>
          <p:nvPr>
            <p:ph type="title"/>
          </p:nvPr>
        </p:nvSpPr>
        <p:spPr/>
        <p:txBody>
          <a:bodyPr>
            <a:normAutofit/>
          </a:bodyPr>
          <a:lstStyle/>
          <a:p>
            <a:r>
              <a:rPr lang="en-IE" dirty="0" smtClean="0"/>
              <a:t>Principles of Testing</a:t>
            </a:r>
            <a:endParaRPr lang="en-IE"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IE" dirty="0" smtClean="0"/>
              <a:t>The Test Process</a:t>
            </a:r>
            <a:endParaRPr lang="en-IE"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normAutofit/>
          </a:bodyPr>
          <a:lstStyle/>
          <a:p>
            <a:r>
              <a:rPr lang="en-IE" dirty="0" smtClean="0"/>
              <a:t>Test Process</a:t>
            </a:r>
            <a:endParaRPr lang="en-IE" dirty="0"/>
          </a:p>
        </p:txBody>
      </p:sp>
      <p:sp>
        <p:nvSpPr>
          <p:cNvPr id="9" name="Right Arrow Callout 8"/>
          <p:cNvSpPr/>
          <p:nvPr/>
        </p:nvSpPr>
        <p:spPr>
          <a:xfrm rot="5400000">
            <a:off x="4085946" y="-2385647"/>
            <a:ext cx="1152128" cy="8316924"/>
          </a:xfrm>
          <a:prstGeom prst="rightArrowCallout">
            <a:avLst/>
          </a:prstGeom>
          <a:noFill/>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r>
              <a:rPr lang="en-IE" sz="3200" dirty="0" smtClean="0">
                <a:solidFill>
                  <a:schemeClr val="tx1"/>
                </a:solidFill>
              </a:rPr>
              <a:t>Planning and Control</a:t>
            </a:r>
            <a:endParaRPr lang="en-IE" sz="3200" dirty="0">
              <a:solidFill>
                <a:schemeClr val="tx1"/>
              </a:solidFill>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normAutofit/>
          </a:bodyPr>
          <a:lstStyle/>
          <a:p>
            <a:r>
              <a:rPr lang="en-IE" dirty="0" smtClean="0"/>
              <a:t>Test Process</a:t>
            </a:r>
            <a:endParaRPr lang="en-IE" dirty="0"/>
          </a:p>
        </p:txBody>
      </p:sp>
      <p:sp>
        <p:nvSpPr>
          <p:cNvPr id="9" name="Right Arrow Callout 8"/>
          <p:cNvSpPr/>
          <p:nvPr/>
        </p:nvSpPr>
        <p:spPr>
          <a:xfrm rot="5400000">
            <a:off x="4085946" y="-2385647"/>
            <a:ext cx="1152128" cy="8316924"/>
          </a:xfrm>
          <a:prstGeom prst="rightArrowCallout">
            <a:avLst/>
          </a:prstGeom>
          <a:noFill/>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r>
              <a:rPr lang="en-IE" sz="3200" dirty="0" smtClean="0">
                <a:solidFill>
                  <a:schemeClr val="tx1"/>
                </a:solidFill>
              </a:rPr>
              <a:t>Planning and Control</a:t>
            </a:r>
            <a:endParaRPr lang="en-IE" sz="3200" dirty="0">
              <a:solidFill>
                <a:schemeClr val="tx1"/>
              </a:solidFill>
            </a:endParaRPr>
          </a:p>
        </p:txBody>
      </p:sp>
      <p:sp>
        <p:nvSpPr>
          <p:cNvPr id="13" name="Right Arrow Callout 12"/>
          <p:cNvSpPr/>
          <p:nvPr/>
        </p:nvSpPr>
        <p:spPr>
          <a:xfrm rot="5400000">
            <a:off x="4085946" y="-1377536"/>
            <a:ext cx="1152128" cy="8316924"/>
          </a:xfrm>
          <a:prstGeom prst="rightArrowCallout">
            <a:avLst/>
          </a:prstGeom>
          <a:noFill/>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r>
              <a:rPr lang="en-IE" sz="3200" dirty="0" smtClean="0">
                <a:solidFill>
                  <a:schemeClr val="tx1"/>
                </a:solidFill>
              </a:rPr>
              <a:t>Analysis and Design</a:t>
            </a:r>
            <a:endParaRPr lang="en-IE" sz="3200" dirty="0">
              <a:solidFill>
                <a:schemeClr val="tx1"/>
              </a:solidFill>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normAutofit/>
          </a:bodyPr>
          <a:lstStyle/>
          <a:p>
            <a:r>
              <a:rPr lang="en-IE" dirty="0" smtClean="0"/>
              <a:t>Test Process</a:t>
            </a:r>
            <a:endParaRPr lang="en-IE" dirty="0"/>
          </a:p>
        </p:txBody>
      </p:sp>
      <p:sp>
        <p:nvSpPr>
          <p:cNvPr id="9" name="Right Arrow Callout 8"/>
          <p:cNvSpPr/>
          <p:nvPr/>
        </p:nvSpPr>
        <p:spPr>
          <a:xfrm rot="5400000">
            <a:off x="4085946" y="-2385647"/>
            <a:ext cx="1152128" cy="8316924"/>
          </a:xfrm>
          <a:prstGeom prst="rightArrowCallout">
            <a:avLst/>
          </a:prstGeom>
          <a:noFill/>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r>
              <a:rPr lang="en-IE" sz="3200" dirty="0" smtClean="0">
                <a:solidFill>
                  <a:schemeClr val="tx1"/>
                </a:solidFill>
              </a:rPr>
              <a:t>Planning and Control</a:t>
            </a:r>
            <a:endParaRPr lang="en-IE" sz="3200" dirty="0">
              <a:solidFill>
                <a:schemeClr val="tx1"/>
              </a:solidFill>
            </a:endParaRPr>
          </a:p>
        </p:txBody>
      </p:sp>
      <p:sp>
        <p:nvSpPr>
          <p:cNvPr id="13" name="Right Arrow Callout 12"/>
          <p:cNvSpPr/>
          <p:nvPr/>
        </p:nvSpPr>
        <p:spPr>
          <a:xfrm rot="5400000">
            <a:off x="4085946" y="-1377536"/>
            <a:ext cx="1152128" cy="8316924"/>
          </a:xfrm>
          <a:prstGeom prst="rightArrowCallout">
            <a:avLst/>
          </a:prstGeom>
          <a:noFill/>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r>
              <a:rPr lang="en-IE" sz="3200" dirty="0" smtClean="0">
                <a:solidFill>
                  <a:schemeClr val="tx1"/>
                </a:solidFill>
              </a:rPr>
              <a:t>Analysis and Design</a:t>
            </a:r>
            <a:endParaRPr lang="en-IE" sz="3200" dirty="0">
              <a:solidFill>
                <a:schemeClr val="tx1"/>
              </a:solidFill>
            </a:endParaRPr>
          </a:p>
        </p:txBody>
      </p:sp>
      <p:sp>
        <p:nvSpPr>
          <p:cNvPr id="15" name="Right Arrow Callout 14"/>
          <p:cNvSpPr/>
          <p:nvPr/>
        </p:nvSpPr>
        <p:spPr>
          <a:xfrm rot="5400000">
            <a:off x="4085946" y="-369423"/>
            <a:ext cx="1152128" cy="8316924"/>
          </a:xfrm>
          <a:prstGeom prst="rightArrowCallout">
            <a:avLst/>
          </a:prstGeom>
          <a:noFill/>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r>
              <a:rPr lang="en-IE" sz="3200" dirty="0" smtClean="0">
                <a:solidFill>
                  <a:schemeClr val="tx1"/>
                </a:solidFill>
              </a:rPr>
              <a:t>Implementation and Execution</a:t>
            </a:r>
            <a:endParaRPr lang="en-IE" sz="3200" dirty="0">
              <a:solidFill>
                <a:schemeClr val="tx1"/>
              </a:solidFill>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normAutofit/>
          </a:bodyPr>
          <a:lstStyle/>
          <a:p>
            <a:r>
              <a:rPr lang="en-IE" dirty="0" smtClean="0"/>
              <a:t>Test Process</a:t>
            </a:r>
            <a:endParaRPr lang="en-IE" dirty="0"/>
          </a:p>
        </p:txBody>
      </p:sp>
      <p:sp>
        <p:nvSpPr>
          <p:cNvPr id="9" name="Right Arrow Callout 8"/>
          <p:cNvSpPr/>
          <p:nvPr/>
        </p:nvSpPr>
        <p:spPr>
          <a:xfrm rot="5400000">
            <a:off x="4085946" y="-2385647"/>
            <a:ext cx="1152128" cy="8316924"/>
          </a:xfrm>
          <a:prstGeom prst="rightArrowCallout">
            <a:avLst/>
          </a:prstGeom>
          <a:noFill/>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r>
              <a:rPr lang="en-IE" sz="3200" dirty="0" smtClean="0">
                <a:solidFill>
                  <a:schemeClr val="tx1"/>
                </a:solidFill>
              </a:rPr>
              <a:t>Planning and Control</a:t>
            </a:r>
            <a:endParaRPr lang="en-IE" sz="3200" dirty="0">
              <a:solidFill>
                <a:schemeClr val="tx1"/>
              </a:solidFill>
            </a:endParaRPr>
          </a:p>
        </p:txBody>
      </p:sp>
      <p:sp>
        <p:nvSpPr>
          <p:cNvPr id="13" name="Right Arrow Callout 12"/>
          <p:cNvSpPr/>
          <p:nvPr/>
        </p:nvSpPr>
        <p:spPr>
          <a:xfrm rot="5400000">
            <a:off x="4085946" y="-1377536"/>
            <a:ext cx="1152128" cy="8316924"/>
          </a:xfrm>
          <a:prstGeom prst="rightArrowCallout">
            <a:avLst/>
          </a:prstGeom>
          <a:noFill/>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r>
              <a:rPr lang="en-IE" sz="3200" dirty="0" smtClean="0">
                <a:solidFill>
                  <a:schemeClr val="tx1"/>
                </a:solidFill>
              </a:rPr>
              <a:t>Analysis and Design</a:t>
            </a:r>
            <a:endParaRPr lang="en-IE" sz="3200" dirty="0">
              <a:solidFill>
                <a:schemeClr val="tx1"/>
              </a:solidFill>
            </a:endParaRPr>
          </a:p>
        </p:txBody>
      </p:sp>
      <p:sp>
        <p:nvSpPr>
          <p:cNvPr id="15" name="Right Arrow Callout 14"/>
          <p:cNvSpPr/>
          <p:nvPr/>
        </p:nvSpPr>
        <p:spPr>
          <a:xfrm rot="5400000">
            <a:off x="4085946" y="-369423"/>
            <a:ext cx="1152128" cy="8316924"/>
          </a:xfrm>
          <a:prstGeom prst="rightArrowCallout">
            <a:avLst/>
          </a:prstGeom>
          <a:noFill/>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r>
              <a:rPr lang="en-IE" sz="3200" dirty="0" smtClean="0">
                <a:solidFill>
                  <a:schemeClr val="tx1"/>
                </a:solidFill>
              </a:rPr>
              <a:t>Implementation and Execution</a:t>
            </a:r>
            <a:endParaRPr lang="en-IE" sz="3200" dirty="0">
              <a:solidFill>
                <a:schemeClr val="tx1"/>
              </a:solidFill>
            </a:endParaRPr>
          </a:p>
        </p:txBody>
      </p:sp>
      <p:sp>
        <p:nvSpPr>
          <p:cNvPr id="18" name="Right Arrow Callout 17"/>
          <p:cNvSpPr/>
          <p:nvPr/>
        </p:nvSpPr>
        <p:spPr>
          <a:xfrm rot="5400000">
            <a:off x="4049942" y="638689"/>
            <a:ext cx="1152128" cy="8316924"/>
          </a:xfrm>
          <a:prstGeom prst="rightArrowCallout">
            <a:avLst/>
          </a:prstGeom>
          <a:noFill/>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r>
              <a:rPr lang="en-IE" sz="3200" dirty="0" smtClean="0">
                <a:solidFill>
                  <a:schemeClr val="tx1"/>
                </a:solidFill>
              </a:rPr>
              <a:t>Evaluating Exit Criteria and Reporting</a:t>
            </a:r>
            <a:endParaRPr lang="en-IE" sz="3200" dirty="0">
              <a:solidFill>
                <a:schemeClr val="tx1"/>
              </a:solidFill>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normAutofit/>
          </a:bodyPr>
          <a:lstStyle/>
          <a:p>
            <a:r>
              <a:rPr lang="en-IE" dirty="0" smtClean="0"/>
              <a:t>Test Process</a:t>
            </a:r>
            <a:endParaRPr lang="en-IE" dirty="0"/>
          </a:p>
        </p:txBody>
      </p:sp>
      <p:sp>
        <p:nvSpPr>
          <p:cNvPr id="9" name="Right Arrow Callout 8"/>
          <p:cNvSpPr/>
          <p:nvPr/>
        </p:nvSpPr>
        <p:spPr>
          <a:xfrm rot="5400000">
            <a:off x="4085946" y="-2385647"/>
            <a:ext cx="1152128" cy="8316924"/>
          </a:xfrm>
          <a:prstGeom prst="rightArrowCallout">
            <a:avLst/>
          </a:prstGeom>
          <a:noFill/>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r>
              <a:rPr lang="en-IE" sz="3200" dirty="0" smtClean="0">
                <a:solidFill>
                  <a:schemeClr val="tx1"/>
                </a:solidFill>
              </a:rPr>
              <a:t>Planning and Control</a:t>
            </a:r>
            <a:endParaRPr lang="en-IE" sz="3200" dirty="0">
              <a:solidFill>
                <a:schemeClr val="tx1"/>
              </a:solidFill>
            </a:endParaRPr>
          </a:p>
        </p:txBody>
      </p:sp>
      <p:sp>
        <p:nvSpPr>
          <p:cNvPr id="13" name="Right Arrow Callout 12"/>
          <p:cNvSpPr/>
          <p:nvPr/>
        </p:nvSpPr>
        <p:spPr>
          <a:xfrm rot="5400000">
            <a:off x="4085946" y="-1377536"/>
            <a:ext cx="1152128" cy="8316924"/>
          </a:xfrm>
          <a:prstGeom prst="rightArrowCallout">
            <a:avLst/>
          </a:prstGeom>
          <a:noFill/>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r>
              <a:rPr lang="en-IE" sz="3200" dirty="0" smtClean="0">
                <a:solidFill>
                  <a:schemeClr val="tx1"/>
                </a:solidFill>
              </a:rPr>
              <a:t>Analysis and Design</a:t>
            </a:r>
            <a:endParaRPr lang="en-IE" sz="3200" dirty="0">
              <a:solidFill>
                <a:schemeClr val="tx1"/>
              </a:solidFill>
            </a:endParaRPr>
          </a:p>
        </p:txBody>
      </p:sp>
      <p:sp>
        <p:nvSpPr>
          <p:cNvPr id="15" name="Right Arrow Callout 14"/>
          <p:cNvSpPr/>
          <p:nvPr/>
        </p:nvSpPr>
        <p:spPr>
          <a:xfrm rot="5400000">
            <a:off x="4085946" y="-369423"/>
            <a:ext cx="1152128" cy="8316924"/>
          </a:xfrm>
          <a:prstGeom prst="rightArrowCallout">
            <a:avLst/>
          </a:prstGeom>
          <a:noFill/>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r>
              <a:rPr lang="en-IE" sz="3200" dirty="0" smtClean="0">
                <a:solidFill>
                  <a:schemeClr val="tx1"/>
                </a:solidFill>
              </a:rPr>
              <a:t>Implementation and Execution</a:t>
            </a:r>
            <a:endParaRPr lang="en-IE" sz="3200" dirty="0">
              <a:solidFill>
                <a:schemeClr val="tx1"/>
              </a:solidFill>
            </a:endParaRPr>
          </a:p>
        </p:txBody>
      </p:sp>
      <p:sp>
        <p:nvSpPr>
          <p:cNvPr id="18" name="Right Arrow Callout 17"/>
          <p:cNvSpPr/>
          <p:nvPr/>
        </p:nvSpPr>
        <p:spPr>
          <a:xfrm rot="5400000">
            <a:off x="4049942" y="638689"/>
            <a:ext cx="1152128" cy="8316924"/>
          </a:xfrm>
          <a:prstGeom prst="rightArrowCallout">
            <a:avLst/>
          </a:prstGeom>
          <a:noFill/>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r>
              <a:rPr lang="en-IE" sz="3200" dirty="0" smtClean="0">
                <a:solidFill>
                  <a:schemeClr val="tx1"/>
                </a:solidFill>
              </a:rPr>
              <a:t>Evaluating Exit Criteria and Reporting</a:t>
            </a:r>
            <a:endParaRPr lang="en-IE" sz="3200" dirty="0">
              <a:solidFill>
                <a:schemeClr val="tx1"/>
              </a:solidFill>
            </a:endParaRPr>
          </a:p>
        </p:txBody>
      </p:sp>
      <p:sp>
        <p:nvSpPr>
          <p:cNvPr id="19" name="Rectangle 18"/>
          <p:cNvSpPr/>
          <p:nvPr/>
        </p:nvSpPr>
        <p:spPr>
          <a:xfrm>
            <a:off x="503548" y="5229200"/>
            <a:ext cx="8280920" cy="72008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sz="3200" dirty="0" smtClean="0">
                <a:solidFill>
                  <a:schemeClr val="tx1"/>
                </a:solidFill>
              </a:rPr>
              <a:t>Test Closure Activities</a:t>
            </a:r>
            <a:endParaRPr lang="en-IE" sz="3200" dirty="0">
              <a:solidFill>
                <a:schemeClr val="tx1"/>
              </a:solidFill>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p:cNvSpPr>
            <a:spLocks noGrp="1"/>
          </p:cNvSpPr>
          <p:nvPr>
            <p:ph idx="1"/>
          </p:nvPr>
        </p:nvSpPr>
        <p:spPr>
          <a:xfrm>
            <a:off x="457200" y="1481328"/>
            <a:ext cx="8003232" cy="4525963"/>
          </a:xfrm>
        </p:spPr>
        <p:txBody>
          <a:bodyPr>
            <a:normAutofit/>
          </a:bodyPr>
          <a:lstStyle/>
          <a:p>
            <a:r>
              <a:rPr lang="en-IE" dirty="0" smtClean="0"/>
              <a:t>Understanding the goals and objectives of the customers, stakeholders, and the project, and the risks that testing is intended to address.</a:t>
            </a:r>
          </a:p>
          <a:p>
            <a:endParaRPr lang="en-IE" dirty="0" smtClean="0"/>
          </a:p>
          <a:p>
            <a:r>
              <a:rPr lang="en-IE" dirty="0" smtClean="0"/>
              <a:t>This gives us the </a:t>
            </a:r>
            <a:r>
              <a:rPr lang="en-IE" i="1" dirty="0" smtClean="0"/>
              <a:t>mission of testing</a:t>
            </a:r>
            <a:r>
              <a:rPr lang="en-IE" dirty="0" smtClean="0"/>
              <a:t> or the </a:t>
            </a:r>
            <a:r>
              <a:rPr lang="en-IE" i="1" dirty="0" smtClean="0"/>
              <a:t>test assignment</a:t>
            </a:r>
            <a:r>
              <a:rPr lang="en-IE" dirty="0" smtClean="0"/>
              <a:t>.</a:t>
            </a:r>
          </a:p>
        </p:txBody>
      </p:sp>
      <p:sp>
        <p:nvSpPr>
          <p:cNvPr id="7" name="Title 6"/>
          <p:cNvSpPr>
            <a:spLocks noGrp="1"/>
          </p:cNvSpPr>
          <p:nvPr>
            <p:ph type="title"/>
          </p:nvPr>
        </p:nvSpPr>
        <p:spPr/>
        <p:txBody>
          <a:bodyPr>
            <a:normAutofit/>
          </a:bodyPr>
          <a:lstStyle/>
          <a:p>
            <a:r>
              <a:rPr lang="en-IE" dirty="0" smtClean="0"/>
              <a:t>Test Planning and Control</a:t>
            </a:r>
            <a:endParaRPr lang="en-IE"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p:cNvSpPr>
            <a:spLocks noGrp="1"/>
          </p:cNvSpPr>
          <p:nvPr>
            <p:ph idx="1"/>
          </p:nvPr>
        </p:nvSpPr>
        <p:spPr>
          <a:xfrm>
            <a:off x="457200" y="1481328"/>
            <a:ext cx="8003232" cy="4525963"/>
          </a:xfrm>
        </p:spPr>
        <p:txBody>
          <a:bodyPr>
            <a:normAutofit/>
          </a:bodyPr>
          <a:lstStyle/>
          <a:p>
            <a:r>
              <a:rPr lang="en-IE" dirty="0" smtClean="0"/>
              <a:t>To help achieve mission, the test strategy and test policies are created</a:t>
            </a:r>
          </a:p>
          <a:p>
            <a:endParaRPr lang="en-IE" dirty="0" smtClean="0"/>
          </a:p>
          <a:p>
            <a:pPr lvl="1"/>
            <a:r>
              <a:rPr lang="en-IE" dirty="0" smtClean="0"/>
              <a:t>Test Strategy: An overall high-level approach, e.g. “system testing is carried out by independent software testers”</a:t>
            </a:r>
          </a:p>
          <a:p>
            <a:pPr lvl="1"/>
            <a:r>
              <a:rPr lang="en-IE" dirty="0" smtClean="0"/>
              <a:t>Test Policies: Rules for testing, e.g. “we always review design documents”</a:t>
            </a:r>
          </a:p>
          <a:p>
            <a:pPr lvl="1"/>
            <a:endParaRPr lang="en-IE" dirty="0" smtClean="0"/>
          </a:p>
          <a:p>
            <a:r>
              <a:rPr lang="en-IE" dirty="0" smtClean="0"/>
              <a:t>From here we can define a test plan.</a:t>
            </a:r>
          </a:p>
        </p:txBody>
      </p:sp>
      <p:sp>
        <p:nvSpPr>
          <p:cNvPr id="7" name="Title 6"/>
          <p:cNvSpPr>
            <a:spLocks noGrp="1"/>
          </p:cNvSpPr>
          <p:nvPr>
            <p:ph type="title"/>
          </p:nvPr>
        </p:nvSpPr>
        <p:spPr/>
        <p:txBody>
          <a:bodyPr>
            <a:normAutofit/>
          </a:bodyPr>
          <a:lstStyle/>
          <a:p>
            <a:r>
              <a:rPr lang="en-IE" dirty="0" smtClean="0"/>
              <a:t>Test Planning and Control</a:t>
            </a:r>
            <a:endParaRPr lang="en-IE"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p:cNvSpPr>
            <a:spLocks noGrp="1"/>
          </p:cNvSpPr>
          <p:nvPr>
            <p:ph idx="1"/>
          </p:nvPr>
        </p:nvSpPr>
        <p:spPr>
          <a:xfrm>
            <a:off x="457200" y="1481328"/>
            <a:ext cx="8003232" cy="4900000"/>
          </a:xfrm>
        </p:spPr>
        <p:txBody>
          <a:bodyPr>
            <a:normAutofit/>
          </a:bodyPr>
          <a:lstStyle/>
          <a:p>
            <a:r>
              <a:rPr lang="en-IE" dirty="0" smtClean="0"/>
              <a:t>Test Plan:</a:t>
            </a:r>
          </a:p>
          <a:p>
            <a:pPr lvl="1"/>
            <a:r>
              <a:rPr lang="en-IE" dirty="0" smtClean="0"/>
              <a:t>Determine the scope and risks and identify the objectives of testing. We consider what software, components, systems or other products are in scope for testing</a:t>
            </a:r>
          </a:p>
        </p:txBody>
      </p:sp>
      <p:sp>
        <p:nvSpPr>
          <p:cNvPr id="7" name="Title 6"/>
          <p:cNvSpPr>
            <a:spLocks noGrp="1"/>
          </p:cNvSpPr>
          <p:nvPr>
            <p:ph type="title"/>
          </p:nvPr>
        </p:nvSpPr>
        <p:spPr/>
        <p:txBody>
          <a:bodyPr>
            <a:normAutofit/>
          </a:bodyPr>
          <a:lstStyle/>
          <a:p>
            <a:r>
              <a:rPr lang="en-IE" dirty="0" smtClean="0"/>
              <a:t>Test Planning and Control</a:t>
            </a:r>
            <a:endParaRPr lang="en-IE"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p:cNvSpPr>
            <a:spLocks noGrp="1"/>
          </p:cNvSpPr>
          <p:nvPr>
            <p:ph idx="1"/>
          </p:nvPr>
        </p:nvSpPr>
        <p:spPr>
          <a:xfrm>
            <a:off x="457200" y="1481328"/>
            <a:ext cx="4114800" cy="4525963"/>
          </a:xfrm>
        </p:spPr>
        <p:txBody>
          <a:bodyPr>
            <a:normAutofit fontScale="92500"/>
          </a:bodyPr>
          <a:lstStyle/>
          <a:p>
            <a:r>
              <a:rPr lang="en-IE" dirty="0" smtClean="0"/>
              <a:t>Born May 11, 1930</a:t>
            </a:r>
          </a:p>
          <a:p>
            <a:r>
              <a:rPr lang="en-IE" dirty="0" smtClean="0"/>
              <a:t>Died August 6, 2002</a:t>
            </a:r>
          </a:p>
          <a:p>
            <a:r>
              <a:rPr lang="en-IE" dirty="0" smtClean="0"/>
              <a:t>Born in Rotterdam, Netherlands</a:t>
            </a:r>
          </a:p>
          <a:p>
            <a:r>
              <a:rPr lang="en-IE" dirty="0" smtClean="0"/>
              <a:t>A Dutch computer scientist, who received the 1972 Turing Award for fundamental contributions to developing programming languages.</a:t>
            </a:r>
          </a:p>
        </p:txBody>
      </p:sp>
      <p:sp>
        <p:nvSpPr>
          <p:cNvPr id="7" name="Title 6"/>
          <p:cNvSpPr>
            <a:spLocks noGrp="1"/>
          </p:cNvSpPr>
          <p:nvPr>
            <p:ph type="title"/>
          </p:nvPr>
        </p:nvSpPr>
        <p:spPr/>
        <p:txBody>
          <a:bodyPr>
            <a:normAutofit/>
          </a:bodyPr>
          <a:lstStyle/>
          <a:p>
            <a:r>
              <a:rPr lang="en-IE" dirty="0" err="1" smtClean="0"/>
              <a:t>Edsger</a:t>
            </a:r>
            <a:r>
              <a:rPr lang="en-IE" dirty="0" smtClean="0"/>
              <a:t> W. </a:t>
            </a:r>
            <a:r>
              <a:rPr lang="en-IE" dirty="0" err="1" smtClean="0"/>
              <a:t>Dijkstra</a:t>
            </a:r>
            <a:endParaRPr lang="en-IE" dirty="0"/>
          </a:p>
        </p:txBody>
      </p:sp>
      <p:pic>
        <p:nvPicPr>
          <p:cNvPr id="10" name="Picture 9" descr="EWD_young_without_beard_1955.jpg"/>
          <p:cNvPicPr>
            <a:picLocks noChangeAspect="1"/>
          </p:cNvPicPr>
          <p:nvPr/>
        </p:nvPicPr>
        <p:blipFill>
          <a:blip r:embed="rId2" cstate="print"/>
          <a:stretch>
            <a:fillRect/>
          </a:stretch>
        </p:blipFill>
        <p:spPr>
          <a:xfrm>
            <a:off x="5810969" y="1628800"/>
            <a:ext cx="2721471" cy="4186878"/>
          </a:xfrm>
          <a:prstGeom prst="rect">
            <a:avLst/>
          </a:prstGeom>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p:cNvSpPr>
            <a:spLocks noGrp="1"/>
          </p:cNvSpPr>
          <p:nvPr>
            <p:ph idx="1"/>
          </p:nvPr>
        </p:nvSpPr>
        <p:spPr>
          <a:xfrm>
            <a:off x="457200" y="1481328"/>
            <a:ext cx="8003232" cy="4900000"/>
          </a:xfrm>
        </p:spPr>
        <p:txBody>
          <a:bodyPr>
            <a:normAutofit/>
          </a:bodyPr>
          <a:lstStyle/>
          <a:p>
            <a:r>
              <a:rPr lang="en-IE" dirty="0" smtClean="0"/>
              <a:t>Test Plan:</a:t>
            </a:r>
          </a:p>
          <a:p>
            <a:pPr lvl="1"/>
            <a:r>
              <a:rPr lang="en-IE" dirty="0" smtClean="0"/>
              <a:t>Determine the test approach (techniques, test items, coverage, identifying and interfacing with the teams involved in testing, </a:t>
            </a:r>
            <a:r>
              <a:rPr lang="en-IE" dirty="0" err="1" smtClean="0"/>
              <a:t>testware</a:t>
            </a:r>
            <a:r>
              <a:rPr lang="en-IE" dirty="0" smtClean="0"/>
              <a:t>)</a:t>
            </a:r>
          </a:p>
        </p:txBody>
      </p:sp>
      <p:sp>
        <p:nvSpPr>
          <p:cNvPr id="7" name="Title 6"/>
          <p:cNvSpPr>
            <a:spLocks noGrp="1"/>
          </p:cNvSpPr>
          <p:nvPr>
            <p:ph type="title"/>
          </p:nvPr>
        </p:nvSpPr>
        <p:spPr/>
        <p:txBody>
          <a:bodyPr>
            <a:normAutofit/>
          </a:bodyPr>
          <a:lstStyle/>
          <a:p>
            <a:r>
              <a:rPr lang="en-IE" dirty="0" smtClean="0"/>
              <a:t>Test Planning and Control</a:t>
            </a:r>
            <a:endParaRPr lang="en-IE"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p:cNvSpPr>
            <a:spLocks noGrp="1"/>
          </p:cNvSpPr>
          <p:nvPr>
            <p:ph idx="1"/>
          </p:nvPr>
        </p:nvSpPr>
        <p:spPr>
          <a:xfrm>
            <a:off x="457200" y="1481328"/>
            <a:ext cx="8003232" cy="4900000"/>
          </a:xfrm>
        </p:spPr>
        <p:txBody>
          <a:bodyPr>
            <a:normAutofit/>
          </a:bodyPr>
          <a:lstStyle/>
          <a:p>
            <a:r>
              <a:rPr lang="en-IE" dirty="0" smtClean="0"/>
              <a:t>Test Plan:</a:t>
            </a:r>
          </a:p>
          <a:p>
            <a:pPr lvl="1"/>
            <a:r>
              <a:rPr lang="en-IE" dirty="0" smtClean="0"/>
              <a:t>Implement the test policy and/or the test strategy</a:t>
            </a:r>
          </a:p>
          <a:p>
            <a:pPr lvl="1"/>
            <a:endParaRPr lang="en-IE" dirty="0" smtClean="0"/>
          </a:p>
        </p:txBody>
      </p:sp>
      <p:sp>
        <p:nvSpPr>
          <p:cNvPr id="7" name="Title 6"/>
          <p:cNvSpPr>
            <a:spLocks noGrp="1"/>
          </p:cNvSpPr>
          <p:nvPr>
            <p:ph type="title"/>
          </p:nvPr>
        </p:nvSpPr>
        <p:spPr/>
        <p:txBody>
          <a:bodyPr>
            <a:normAutofit/>
          </a:bodyPr>
          <a:lstStyle/>
          <a:p>
            <a:r>
              <a:rPr lang="en-IE" dirty="0" smtClean="0"/>
              <a:t>Test Planning and Control</a:t>
            </a:r>
            <a:endParaRPr lang="en-IE"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p:cNvSpPr>
            <a:spLocks noGrp="1"/>
          </p:cNvSpPr>
          <p:nvPr>
            <p:ph idx="1"/>
          </p:nvPr>
        </p:nvSpPr>
        <p:spPr>
          <a:xfrm>
            <a:off x="457200" y="1481328"/>
            <a:ext cx="8003232" cy="4900000"/>
          </a:xfrm>
        </p:spPr>
        <p:txBody>
          <a:bodyPr>
            <a:normAutofit/>
          </a:bodyPr>
          <a:lstStyle/>
          <a:p>
            <a:r>
              <a:rPr lang="en-IE" dirty="0" smtClean="0"/>
              <a:t>Test Plan:</a:t>
            </a:r>
          </a:p>
          <a:p>
            <a:pPr lvl="1"/>
            <a:r>
              <a:rPr lang="en-IE" dirty="0" smtClean="0"/>
              <a:t>Determine the required test resources (e.g. people, test environment, PCs): from the planning we have already done we can now go into detail; we decide on our team make-up and we also set up all the supporting hardware and software we require for the test environment.</a:t>
            </a:r>
          </a:p>
          <a:p>
            <a:pPr lvl="1"/>
            <a:endParaRPr lang="en-IE" dirty="0" smtClean="0"/>
          </a:p>
        </p:txBody>
      </p:sp>
      <p:sp>
        <p:nvSpPr>
          <p:cNvPr id="7" name="Title 6"/>
          <p:cNvSpPr>
            <a:spLocks noGrp="1"/>
          </p:cNvSpPr>
          <p:nvPr>
            <p:ph type="title"/>
          </p:nvPr>
        </p:nvSpPr>
        <p:spPr/>
        <p:txBody>
          <a:bodyPr>
            <a:normAutofit/>
          </a:bodyPr>
          <a:lstStyle/>
          <a:p>
            <a:r>
              <a:rPr lang="en-IE" dirty="0" smtClean="0"/>
              <a:t>Test Planning and Control</a:t>
            </a:r>
            <a:endParaRPr lang="en-IE"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p:cNvSpPr>
            <a:spLocks noGrp="1"/>
          </p:cNvSpPr>
          <p:nvPr>
            <p:ph idx="1"/>
          </p:nvPr>
        </p:nvSpPr>
        <p:spPr>
          <a:xfrm>
            <a:off x="457200" y="1481328"/>
            <a:ext cx="8003232" cy="4900000"/>
          </a:xfrm>
        </p:spPr>
        <p:txBody>
          <a:bodyPr>
            <a:normAutofit/>
          </a:bodyPr>
          <a:lstStyle/>
          <a:p>
            <a:r>
              <a:rPr lang="en-IE" dirty="0" smtClean="0"/>
              <a:t>Test Plan:</a:t>
            </a:r>
          </a:p>
          <a:p>
            <a:pPr lvl="1"/>
            <a:r>
              <a:rPr lang="en-IE" dirty="0" smtClean="0"/>
              <a:t>Schedule test analysis and design tasks, test implementation, execution and evaluation: we will need a schedule of all the tasks and activities, so that we can track them and make sure we can complete the testing on time.</a:t>
            </a:r>
          </a:p>
        </p:txBody>
      </p:sp>
      <p:sp>
        <p:nvSpPr>
          <p:cNvPr id="7" name="Title 6"/>
          <p:cNvSpPr>
            <a:spLocks noGrp="1"/>
          </p:cNvSpPr>
          <p:nvPr>
            <p:ph type="title"/>
          </p:nvPr>
        </p:nvSpPr>
        <p:spPr/>
        <p:txBody>
          <a:bodyPr>
            <a:normAutofit/>
          </a:bodyPr>
          <a:lstStyle/>
          <a:p>
            <a:r>
              <a:rPr lang="en-IE" dirty="0" smtClean="0"/>
              <a:t>Test Planning and Control</a:t>
            </a:r>
            <a:endParaRPr lang="en-IE"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p:cNvSpPr>
            <a:spLocks noGrp="1"/>
          </p:cNvSpPr>
          <p:nvPr>
            <p:ph idx="1"/>
          </p:nvPr>
        </p:nvSpPr>
        <p:spPr>
          <a:xfrm>
            <a:off x="457200" y="1481328"/>
            <a:ext cx="8003232" cy="4900000"/>
          </a:xfrm>
        </p:spPr>
        <p:txBody>
          <a:bodyPr>
            <a:normAutofit/>
          </a:bodyPr>
          <a:lstStyle/>
          <a:p>
            <a:r>
              <a:rPr lang="en-IE" dirty="0" smtClean="0"/>
              <a:t>Test Plan:</a:t>
            </a:r>
          </a:p>
          <a:p>
            <a:pPr lvl="1"/>
            <a:r>
              <a:rPr lang="en-IE" dirty="0" smtClean="0"/>
              <a:t>Determine the exit criteria: we need to set criteria such as coverage criteria (for example, the percentage of statements in the software that must be executed during testing) that will help us track whether we are completing the test activities correctly</a:t>
            </a:r>
          </a:p>
          <a:p>
            <a:pPr lvl="1"/>
            <a:endParaRPr lang="en-IE" dirty="0" smtClean="0"/>
          </a:p>
          <a:p>
            <a:pPr lvl="1"/>
            <a:endParaRPr lang="en-IE" dirty="0" smtClean="0"/>
          </a:p>
        </p:txBody>
      </p:sp>
      <p:sp>
        <p:nvSpPr>
          <p:cNvPr id="7" name="Title 6"/>
          <p:cNvSpPr>
            <a:spLocks noGrp="1"/>
          </p:cNvSpPr>
          <p:nvPr>
            <p:ph type="title"/>
          </p:nvPr>
        </p:nvSpPr>
        <p:spPr/>
        <p:txBody>
          <a:bodyPr>
            <a:normAutofit/>
          </a:bodyPr>
          <a:lstStyle/>
          <a:p>
            <a:r>
              <a:rPr lang="en-IE" dirty="0" smtClean="0"/>
              <a:t>Test Planning and Control</a:t>
            </a:r>
            <a:endParaRPr lang="en-IE"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p:cNvSpPr>
            <a:spLocks noGrp="1"/>
          </p:cNvSpPr>
          <p:nvPr>
            <p:ph idx="1"/>
          </p:nvPr>
        </p:nvSpPr>
        <p:spPr>
          <a:xfrm>
            <a:off x="457200" y="1481328"/>
            <a:ext cx="8003232" cy="4900000"/>
          </a:xfrm>
        </p:spPr>
        <p:txBody>
          <a:bodyPr>
            <a:normAutofit/>
          </a:bodyPr>
          <a:lstStyle/>
          <a:p>
            <a:r>
              <a:rPr lang="en-IE" dirty="0" smtClean="0"/>
              <a:t>This phase focuses on moving from more general objectives to tangible test conditions and test designs.</a:t>
            </a:r>
          </a:p>
          <a:p>
            <a:endParaRPr lang="en-IE" dirty="0" smtClean="0"/>
          </a:p>
          <a:p>
            <a:endParaRPr lang="en-IE" dirty="0" smtClean="0"/>
          </a:p>
        </p:txBody>
      </p:sp>
      <p:sp>
        <p:nvSpPr>
          <p:cNvPr id="7" name="Title 6"/>
          <p:cNvSpPr>
            <a:spLocks noGrp="1"/>
          </p:cNvSpPr>
          <p:nvPr>
            <p:ph type="title"/>
          </p:nvPr>
        </p:nvSpPr>
        <p:spPr/>
        <p:txBody>
          <a:bodyPr>
            <a:normAutofit/>
          </a:bodyPr>
          <a:lstStyle/>
          <a:p>
            <a:r>
              <a:rPr lang="en-IE" dirty="0" smtClean="0"/>
              <a:t>Test Analysis and Design</a:t>
            </a:r>
            <a:endParaRPr lang="en-IE"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p:cNvSpPr>
            <a:spLocks noGrp="1"/>
          </p:cNvSpPr>
          <p:nvPr>
            <p:ph idx="1"/>
          </p:nvPr>
        </p:nvSpPr>
        <p:spPr>
          <a:xfrm>
            <a:off x="457200" y="1481328"/>
            <a:ext cx="8003232" cy="4900000"/>
          </a:xfrm>
        </p:spPr>
        <p:txBody>
          <a:bodyPr>
            <a:normAutofit/>
          </a:bodyPr>
          <a:lstStyle/>
          <a:p>
            <a:r>
              <a:rPr lang="en-IE" dirty="0" smtClean="0"/>
              <a:t>We start by designing some Black Box tests based on the existing specification of the testing. This process will result in the specifications themselves being updated, clarified, and disambiguated.</a:t>
            </a:r>
          </a:p>
        </p:txBody>
      </p:sp>
      <p:sp>
        <p:nvSpPr>
          <p:cNvPr id="7" name="Title 6"/>
          <p:cNvSpPr>
            <a:spLocks noGrp="1"/>
          </p:cNvSpPr>
          <p:nvPr>
            <p:ph type="title"/>
          </p:nvPr>
        </p:nvSpPr>
        <p:spPr/>
        <p:txBody>
          <a:bodyPr>
            <a:normAutofit/>
          </a:bodyPr>
          <a:lstStyle/>
          <a:p>
            <a:r>
              <a:rPr lang="en-IE" dirty="0" smtClean="0"/>
              <a:t>Test Analysis and Design</a:t>
            </a:r>
            <a:endParaRPr lang="en-IE"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p:cNvSpPr>
            <a:spLocks noGrp="1"/>
          </p:cNvSpPr>
          <p:nvPr>
            <p:ph idx="1"/>
          </p:nvPr>
        </p:nvSpPr>
        <p:spPr>
          <a:xfrm>
            <a:off x="457200" y="1481328"/>
            <a:ext cx="8003232" cy="4900000"/>
          </a:xfrm>
        </p:spPr>
        <p:txBody>
          <a:bodyPr>
            <a:normAutofit/>
          </a:bodyPr>
          <a:lstStyle/>
          <a:p>
            <a:r>
              <a:rPr lang="en-IE" dirty="0" smtClean="0"/>
              <a:t>Next we identify and prioritise the tests, and select representative tests that relate to the software that carry risks or are of particular interest.</a:t>
            </a:r>
          </a:p>
        </p:txBody>
      </p:sp>
      <p:sp>
        <p:nvSpPr>
          <p:cNvPr id="7" name="Title 6"/>
          <p:cNvSpPr>
            <a:spLocks noGrp="1"/>
          </p:cNvSpPr>
          <p:nvPr>
            <p:ph type="title"/>
          </p:nvPr>
        </p:nvSpPr>
        <p:spPr/>
        <p:txBody>
          <a:bodyPr>
            <a:normAutofit/>
          </a:bodyPr>
          <a:lstStyle/>
          <a:p>
            <a:r>
              <a:rPr lang="en-IE" dirty="0" smtClean="0"/>
              <a:t>Test Analysis and Design</a:t>
            </a:r>
            <a:endParaRPr lang="en-IE"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p:cNvSpPr>
            <a:spLocks noGrp="1"/>
          </p:cNvSpPr>
          <p:nvPr>
            <p:ph idx="1"/>
          </p:nvPr>
        </p:nvSpPr>
        <p:spPr>
          <a:xfrm>
            <a:off x="457200" y="1481328"/>
            <a:ext cx="8003232" cy="4900000"/>
          </a:xfrm>
        </p:spPr>
        <p:txBody>
          <a:bodyPr>
            <a:normAutofit/>
          </a:bodyPr>
          <a:lstStyle/>
          <a:p>
            <a:r>
              <a:rPr lang="en-IE" dirty="0" smtClean="0"/>
              <a:t>Next we identify the data that will be used to test this software. So this will include specifically design test data as well as “like-live” data.</a:t>
            </a:r>
          </a:p>
          <a:p>
            <a:r>
              <a:rPr lang="en-IE" dirty="0" smtClean="0"/>
              <a:t>It may be necessary to generate a large volume of “like-live” data to stress-test the system.</a:t>
            </a:r>
          </a:p>
          <a:p>
            <a:r>
              <a:rPr lang="en-IE" dirty="0" smtClean="0"/>
              <a:t>It is important that the “like-live” data doesn’t include real customers names, etc. If there would be any confidentiality issues.</a:t>
            </a:r>
          </a:p>
        </p:txBody>
      </p:sp>
      <p:sp>
        <p:nvSpPr>
          <p:cNvPr id="7" name="Title 6"/>
          <p:cNvSpPr>
            <a:spLocks noGrp="1"/>
          </p:cNvSpPr>
          <p:nvPr>
            <p:ph type="title"/>
          </p:nvPr>
        </p:nvSpPr>
        <p:spPr/>
        <p:txBody>
          <a:bodyPr>
            <a:normAutofit/>
          </a:bodyPr>
          <a:lstStyle/>
          <a:p>
            <a:r>
              <a:rPr lang="en-IE" dirty="0" smtClean="0"/>
              <a:t>Test Analysis and Design</a:t>
            </a:r>
            <a:endParaRPr lang="en-IE" dirty="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p:cNvSpPr>
            <a:spLocks noGrp="1"/>
          </p:cNvSpPr>
          <p:nvPr>
            <p:ph idx="1"/>
          </p:nvPr>
        </p:nvSpPr>
        <p:spPr>
          <a:xfrm>
            <a:off x="457200" y="1481328"/>
            <a:ext cx="8003232" cy="4900000"/>
          </a:xfrm>
        </p:spPr>
        <p:txBody>
          <a:bodyPr>
            <a:normAutofit/>
          </a:bodyPr>
          <a:lstStyle/>
          <a:p>
            <a:r>
              <a:rPr lang="en-IE" dirty="0" smtClean="0"/>
              <a:t>Finally we design the test environment set-up and identify any required infrastructure and tools.</a:t>
            </a:r>
          </a:p>
          <a:p>
            <a:r>
              <a:rPr lang="en-IE" dirty="0" smtClean="0"/>
              <a:t>Including support tools such spreadsheets, word processors, project-planning tools, etc.</a:t>
            </a:r>
          </a:p>
        </p:txBody>
      </p:sp>
      <p:sp>
        <p:nvSpPr>
          <p:cNvPr id="7" name="Title 6"/>
          <p:cNvSpPr>
            <a:spLocks noGrp="1"/>
          </p:cNvSpPr>
          <p:nvPr>
            <p:ph type="title"/>
          </p:nvPr>
        </p:nvSpPr>
        <p:spPr/>
        <p:txBody>
          <a:bodyPr>
            <a:normAutofit/>
          </a:bodyPr>
          <a:lstStyle/>
          <a:p>
            <a:r>
              <a:rPr lang="en-IE" dirty="0" smtClean="0"/>
              <a:t>Test Analysis and Design</a:t>
            </a:r>
            <a:endParaRPr lang="en-IE"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p:cNvSpPr>
            <a:spLocks noGrp="1"/>
          </p:cNvSpPr>
          <p:nvPr>
            <p:ph idx="1"/>
          </p:nvPr>
        </p:nvSpPr>
        <p:spPr>
          <a:xfrm>
            <a:off x="457200" y="1481328"/>
            <a:ext cx="4114800" cy="4525963"/>
          </a:xfrm>
        </p:spPr>
        <p:txBody>
          <a:bodyPr>
            <a:normAutofit/>
          </a:bodyPr>
          <a:lstStyle/>
          <a:p>
            <a:r>
              <a:rPr lang="en-IE" i="1" dirty="0" smtClean="0"/>
              <a:t>“Testing shows the presence, not the absence of bugs”</a:t>
            </a:r>
          </a:p>
          <a:p>
            <a:endParaRPr lang="en-IE" i="1" dirty="0" smtClean="0"/>
          </a:p>
          <a:p>
            <a:r>
              <a:rPr lang="en-IE" dirty="0" smtClean="0"/>
              <a:t>“</a:t>
            </a:r>
            <a:r>
              <a:rPr lang="en-IE" i="1" dirty="0" smtClean="0"/>
              <a:t>Program testing can be used to show the presence of bugs, but never to show their absence!</a:t>
            </a:r>
            <a:r>
              <a:rPr lang="en-IE" dirty="0" smtClean="0"/>
              <a:t>”</a:t>
            </a:r>
          </a:p>
        </p:txBody>
      </p:sp>
      <p:sp>
        <p:nvSpPr>
          <p:cNvPr id="7" name="Title 6"/>
          <p:cNvSpPr>
            <a:spLocks noGrp="1"/>
          </p:cNvSpPr>
          <p:nvPr>
            <p:ph type="title"/>
          </p:nvPr>
        </p:nvSpPr>
        <p:spPr/>
        <p:txBody>
          <a:bodyPr>
            <a:normAutofit/>
          </a:bodyPr>
          <a:lstStyle/>
          <a:p>
            <a:r>
              <a:rPr lang="en-IE" dirty="0" err="1" smtClean="0"/>
              <a:t>Edsger</a:t>
            </a:r>
            <a:r>
              <a:rPr lang="en-IE" dirty="0" smtClean="0"/>
              <a:t> W. </a:t>
            </a:r>
            <a:r>
              <a:rPr lang="en-IE" dirty="0" err="1" smtClean="0"/>
              <a:t>Dijkstra</a:t>
            </a:r>
            <a:endParaRPr lang="en-IE" dirty="0"/>
          </a:p>
        </p:txBody>
      </p:sp>
      <p:pic>
        <p:nvPicPr>
          <p:cNvPr id="6" name="Picture 5" descr="Edsger_Wybe_Dijkstra.jpg"/>
          <p:cNvPicPr>
            <a:picLocks noChangeAspect="1"/>
          </p:cNvPicPr>
          <p:nvPr/>
        </p:nvPicPr>
        <p:blipFill>
          <a:blip r:embed="rId2" cstate="print"/>
          <a:stretch>
            <a:fillRect/>
          </a:stretch>
        </p:blipFill>
        <p:spPr>
          <a:xfrm>
            <a:off x="5672658" y="1632181"/>
            <a:ext cx="3075806" cy="4101075"/>
          </a:xfrm>
          <a:prstGeom prst="rect">
            <a:avLst/>
          </a:prstGeom>
        </p:spPr>
      </p:pic>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p:cNvSpPr>
            <a:spLocks noGrp="1"/>
          </p:cNvSpPr>
          <p:nvPr>
            <p:ph idx="1"/>
          </p:nvPr>
        </p:nvSpPr>
        <p:spPr>
          <a:xfrm>
            <a:off x="457200" y="1481328"/>
            <a:ext cx="8003232" cy="4900000"/>
          </a:xfrm>
        </p:spPr>
        <p:txBody>
          <a:bodyPr>
            <a:normAutofit/>
          </a:bodyPr>
          <a:lstStyle/>
          <a:p>
            <a:r>
              <a:rPr lang="en-IE" dirty="0" smtClean="0"/>
              <a:t>We build the tests based on test cases.</a:t>
            </a:r>
          </a:p>
          <a:p>
            <a:r>
              <a:rPr lang="en-IE" dirty="0" smtClean="0"/>
              <a:t>We may set up </a:t>
            </a:r>
            <a:r>
              <a:rPr lang="en-IE" dirty="0" err="1" smtClean="0"/>
              <a:t>testware</a:t>
            </a:r>
            <a:r>
              <a:rPr lang="en-IE" dirty="0" smtClean="0"/>
              <a:t> for automated testing.</a:t>
            </a:r>
          </a:p>
          <a:p>
            <a:r>
              <a:rPr lang="en-IE" dirty="0" smtClean="0"/>
              <a:t>We need to plan that the set-up and configuration will take significant time.</a:t>
            </a:r>
          </a:p>
        </p:txBody>
      </p:sp>
      <p:sp>
        <p:nvSpPr>
          <p:cNvPr id="7" name="Title 6"/>
          <p:cNvSpPr>
            <a:spLocks noGrp="1"/>
          </p:cNvSpPr>
          <p:nvPr>
            <p:ph type="title"/>
          </p:nvPr>
        </p:nvSpPr>
        <p:spPr/>
        <p:txBody>
          <a:bodyPr>
            <a:normAutofit fontScale="90000"/>
          </a:bodyPr>
          <a:lstStyle/>
          <a:p>
            <a:r>
              <a:rPr lang="en-IE" dirty="0" smtClean="0"/>
              <a:t>Test Implementation and Execution</a:t>
            </a:r>
            <a:endParaRPr lang="en-IE" dirty="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p:cNvSpPr>
            <a:spLocks noGrp="1"/>
          </p:cNvSpPr>
          <p:nvPr>
            <p:ph idx="1"/>
          </p:nvPr>
        </p:nvSpPr>
        <p:spPr>
          <a:xfrm>
            <a:off x="457200" y="1481328"/>
            <a:ext cx="8003232" cy="4900000"/>
          </a:xfrm>
        </p:spPr>
        <p:txBody>
          <a:bodyPr>
            <a:normAutofit/>
          </a:bodyPr>
          <a:lstStyle/>
          <a:p>
            <a:r>
              <a:rPr lang="en-IE" b="1" dirty="0" smtClean="0"/>
              <a:t>Implementation</a:t>
            </a:r>
          </a:p>
          <a:p>
            <a:r>
              <a:rPr lang="en-IE" dirty="0" smtClean="0"/>
              <a:t>Prioritise test cases</a:t>
            </a:r>
          </a:p>
          <a:p>
            <a:r>
              <a:rPr lang="en-IE" dirty="0" smtClean="0"/>
              <a:t>Group together similar test cases into a test suite, which usually share test data</a:t>
            </a:r>
          </a:p>
          <a:p>
            <a:r>
              <a:rPr lang="en-IE" dirty="0" smtClean="0"/>
              <a:t>Verify that the test environment has been set up correctly</a:t>
            </a:r>
          </a:p>
        </p:txBody>
      </p:sp>
      <p:sp>
        <p:nvSpPr>
          <p:cNvPr id="7" name="Title 6"/>
          <p:cNvSpPr>
            <a:spLocks noGrp="1"/>
          </p:cNvSpPr>
          <p:nvPr>
            <p:ph type="title"/>
          </p:nvPr>
        </p:nvSpPr>
        <p:spPr/>
        <p:txBody>
          <a:bodyPr>
            <a:normAutofit fontScale="90000"/>
          </a:bodyPr>
          <a:lstStyle/>
          <a:p>
            <a:r>
              <a:rPr lang="en-IE" dirty="0" smtClean="0"/>
              <a:t>Test Implementation and Execution</a:t>
            </a:r>
            <a:endParaRPr lang="en-IE" dirty="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p:cNvSpPr>
            <a:spLocks noGrp="1"/>
          </p:cNvSpPr>
          <p:nvPr>
            <p:ph idx="1"/>
          </p:nvPr>
        </p:nvSpPr>
        <p:spPr>
          <a:xfrm>
            <a:off x="457200" y="1481328"/>
            <a:ext cx="8003232" cy="4900000"/>
          </a:xfrm>
        </p:spPr>
        <p:txBody>
          <a:bodyPr>
            <a:normAutofit/>
          </a:bodyPr>
          <a:lstStyle/>
          <a:p>
            <a:r>
              <a:rPr lang="en-IE" b="1" dirty="0" smtClean="0"/>
              <a:t>Execution</a:t>
            </a:r>
          </a:p>
          <a:p>
            <a:r>
              <a:rPr lang="en-IE" dirty="0" smtClean="0"/>
              <a:t>Execute the test suites following the test procedures.</a:t>
            </a:r>
          </a:p>
          <a:p>
            <a:r>
              <a:rPr lang="en-IE" dirty="0" smtClean="0"/>
              <a:t>Log the outcome of test execution and record all important information.</a:t>
            </a:r>
          </a:p>
          <a:p>
            <a:r>
              <a:rPr lang="en-IE" dirty="0" smtClean="0"/>
              <a:t>Compare actual results with expected results, and report any discrepancies as </a:t>
            </a:r>
            <a:r>
              <a:rPr lang="en-IE" b="1" dirty="0" smtClean="0"/>
              <a:t>incidents</a:t>
            </a:r>
            <a:r>
              <a:rPr lang="en-IE" dirty="0" smtClean="0"/>
              <a:t>.</a:t>
            </a:r>
          </a:p>
          <a:p>
            <a:r>
              <a:rPr lang="en-IE" dirty="0" smtClean="0"/>
              <a:t>Repeat test activities as a result of action taken for each discrepancy.</a:t>
            </a:r>
            <a:endParaRPr lang="en-IE" dirty="0" smtClean="0"/>
          </a:p>
        </p:txBody>
      </p:sp>
      <p:sp>
        <p:nvSpPr>
          <p:cNvPr id="7" name="Title 6"/>
          <p:cNvSpPr>
            <a:spLocks noGrp="1"/>
          </p:cNvSpPr>
          <p:nvPr>
            <p:ph type="title"/>
          </p:nvPr>
        </p:nvSpPr>
        <p:spPr/>
        <p:txBody>
          <a:bodyPr>
            <a:normAutofit fontScale="90000"/>
          </a:bodyPr>
          <a:lstStyle/>
          <a:p>
            <a:r>
              <a:rPr lang="en-IE" dirty="0" smtClean="0"/>
              <a:t>Test Implementation and Execution</a:t>
            </a:r>
            <a:endParaRPr lang="en-IE" dirty="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p:cNvSpPr>
            <a:spLocks noGrp="1"/>
          </p:cNvSpPr>
          <p:nvPr>
            <p:ph idx="1"/>
          </p:nvPr>
        </p:nvSpPr>
        <p:spPr>
          <a:xfrm>
            <a:off x="457200" y="1481328"/>
            <a:ext cx="8003232" cy="4900000"/>
          </a:xfrm>
        </p:spPr>
        <p:txBody>
          <a:bodyPr>
            <a:normAutofit/>
          </a:bodyPr>
          <a:lstStyle/>
          <a:p>
            <a:r>
              <a:rPr lang="en-IE" dirty="0" smtClean="0"/>
              <a:t>Comparing </a:t>
            </a:r>
            <a:r>
              <a:rPr lang="en-IE" dirty="0" smtClean="0"/>
              <a:t>test execution to stated objectives of the development.</a:t>
            </a:r>
          </a:p>
          <a:p>
            <a:r>
              <a:rPr lang="en-IE" dirty="0" smtClean="0"/>
              <a:t>Exit criteria </a:t>
            </a:r>
            <a:r>
              <a:rPr lang="en-IE" dirty="0" smtClean="0"/>
              <a:t>(c.f. </a:t>
            </a:r>
            <a:r>
              <a:rPr lang="en-IE" dirty="0" smtClean="0"/>
              <a:t>Fagan inspection) </a:t>
            </a:r>
            <a:r>
              <a:rPr lang="en-IE" dirty="0" smtClean="0"/>
              <a:t>are requirements </a:t>
            </a:r>
            <a:r>
              <a:rPr lang="en-IE" dirty="0" smtClean="0"/>
              <a:t>which must be met to complete a specific </a:t>
            </a:r>
            <a:r>
              <a:rPr lang="en-IE" dirty="0" smtClean="0"/>
              <a:t>process, might be “testing team completes and files testing report”)</a:t>
            </a:r>
          </a:p>
          <a:p>
            <a:endParaRPr lang="en-IE" dirty="0" smtClean="0"/>
          </a:p>
        </p:txBody>
      </p:sp>
      <p:sp>
        <p:nvSpPr>
          <p:cNvPr id="7" name="Title 6"/>
          <p:cNvSpPr>
            <a:spLocks noGrp="1"/>
          </p:cNvSpPr>
          <p:nvPr>
            <p:ph type="title"/>
          </p:nvPr>
        </p:nvSpPr>
        <p:spPr/>
        <p:txBody>
          <a:bodyPr>
            <a:normAutofit fontScale="90000"/>
          </a:bodyPr>
          <a:lstStyle/>
          <a:p>
            <a:r>
              <a:rPr lang="en-IE" dirty="0" smtClean="0"/>
              <a:t>Evaluating Exit Criteria and Reporting</a:t>
            </a:r>
            <a:endParaRPr lang="en-IE" dirty="0"/>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p:cNvSpPr>
            <a:spLocks noGrp="1"/>
          </p:cNvSpPr>
          <p:nvPr>
            <p:ph idx="1"/>
          </p:nvPr>
        </p:nvSpPr>
        <p:spPr>
          <a:xfrm>
            <a:off x="457200" y="1481328"/>
            <a:ext cx="8003232" cy="4900000"/>
          </a:xfrm>
        </p:spPr>
        <p:txBody>
          <a:bodyPr>
            <a:normAutofit/>
          </a:bodyPr>
          <a:lstStyle/>
          <a:p>
            <a:r>
              <a:rPr lang="en-IE" dirty="0" smtClean="0"/>
              <a:t>Check test logs against criteria, is all evidence present and fully documented</a:t>
            </a:r>
          </a:p>
          <a:p>
            <a:r>
              <a:rPr lang="en-IE" dirty="0" smtClean="0"/>
              <a:t>Assess if more tests are needed</a:t>
            </a:r>
          </a:p>
          <a:p>
            <a:r>
              <a:rPr lang="en-IE" dirty="0" smtClean="0"/>
              <a:t>Write a Test Summary Report for stakeholders.</a:t>
            </a:r>
          </a:p>
          <a:p>
            <a:endParaRPr lang="en-IE" dirty="0" smtClean="0"/>
          </a:p>
        </p:txBody>
      </p:sp>
      <p:sp>
        <p:nvSpPr>
          <p:cNvPr id="7" name="Title 6"/>
          <p:cNvSpPr>
            <a:spLocks noGrp="1"/>
          </p:cNvSpPr>
          <p:nvPr>
            <p:ph type="title"/>
          </p:nvPr>
        </p:nvSpPr>
        <p:spPr/>
        <p:txBody>
          <a:bodyPr>
            <a:normAutofit fontScale="90000"/>
          </a:bodyPr>
          <a:lstStyle/>
          <a:p>
            <a:r>
              <a:rPr lang="en-IE" dirty="0" smtClean="0"/>
              <a:t>Evaluating Exit Criteria and Reporting</a:t>
            </a:r>
            <a:endParaRPr lang="en-IE" dirty="0"/>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p:cNvSpPr>
            <a:spLocks noGrp="1"/>
          </p:cNvSpPr>
          <p:nvPr>
            <p:ph idx="1"/>
          </p:nvPr>
        </p:nvSpPr>
        <p:spPr>
          <a:xfrm>
            <a:off x="457200" y="1481328"/>
            <a:ext cx="8003232" cy="4900000"/>
          </a:xfrm>
        </p:spPr>
        <p:txBody>
          <a:bodyPr>
            <a:normAutofit/>
          </a:bodyPr>
          <a:lstStyle/>
          <a:p>
            <a:r>
              <a:rPr lang="en-IE" dirty="0" smtClean="0"/>
              <a:t>Test closure activities include:</a:t>
            </a:r>
          </a:p>
          <a:p>
            <a:pPr lvl="1"/>
            <a:r>
              <a:rPr lang="en-IE" dirty="0" smtClean="0"/>
              <a:t>Check all deliverables have been delivered</a:t>
            </a:r>
          </a:p>
          <a:p>
            <a:pPr lvl="1"/>
            <a:r>
              <a:rPr lang="en-IE" dirty="0" smtClean="0"/>
              <a:t>Finalise and archive all </a:t>
            </a:r>
            <a:r>
              <a:rPr lang="en-IE" dirty="0" err="1" smtClean="0"/>
              <a:t>testware</a:t>
            </a:r>
            <a:r>
              <a:rPr lang="en-IE" dirty="0" smtClean="0"/>
              <a:t> such as scripts, infrastructure, etc. For future projects.</a:t>
            </a:r>
          </a:p>
          <a:p>
            <a:pPr lvl="1"/>
            <a:r>
              <a:rPr lang="en-IE" dirty="0" smtClean="0"/>
              <a:t>Evaluate how testing went and analyse lesson learned for future projects.</a:t>
            </a:r>
            <a:endParaRPr lang="en-IE" dirty="0" smtClean="0"/>
          </a:p>
        </p:txBody>
      </p:sp>
      <p:sp>
        <p:nvSpPr>
          <p:cNvPr id="7" name="Title 6"/>
          <p:cNvSpPr>
            <a:spLocks noGrp="1"/>
          </p:cNvSpPr>
          <p:nvPr>
            <p:ph type="title"/>
          </p:nvPr>
        </p:nvSpPr>
        <p:spPr/>
        <p:txBody>
          <a:bodyPr>
            <a:normAutofit/>
          </a:bodyPr>
          <a:lstStyle/>
          <a:p>
            <a:r>
              <a:rPr lang="en-IE" dirty="0" smtClean="0"/>
              <a:t>Test Closure Activities</a:t>
            </a:r>
            <a:endParaRPr lang="en-IE" dirty="0"/>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p:cNvSpPr>
            <a:spLocks noGrp="1"/>
          </p:cNvSpPr>
          <p:nvPr>
            <p:ph idx="1"/>
          </p:nvPr>
        </p:nvSpPr>
        <p:spPr>
          <a:xfrm>
            <a:off x="457200" y="1481328"/>
            <a:ext cx="8003232" cy="4900000"/>
          </a:xfrm>
        </p:spPr>
        <p:txBody>
          <a:bodyPr>
            <a:normAutofit/>
          </a:bodyPr>
          <a:lstStyle/>
          <a:p>
            <a:endParaRPr lang="en-IE" dirty="0" smtClean="0"/>
          </a:p>
          <a:p>
            <a:r>
              <a:rPr lang="en-IE" dirty="0" smtClean="0"/>
              <a:t>Independent Testing – who is a tester?</a:t>
            </a:r>
          </a:p>
          <a:p>
            <a:endParaRPr lang="en-IE" dirty="0" smtClean="0"/>
          </a:p>
          <a:p>
            <a:r>
              <a:rPr lang="en-IE" dirty="0" smtClean="0"/>
              <a:t>Why do we sometimes not get on with the rest of the team?</a:t>
            </a:r>
          </a:p>
        </p:txBody>
      </p:sp>
      <p:sp>
        <p:nvSpPr>
          <p:cNvPr id="7" name="Title 6"/>
          <p:cNvSpPr>
            <a:spLocks noGrp="1"/>
          </p:cNvSpPr>
          <p:nvPr>
            <p:ph type="title"/>
          </p:nvPr>
        </p:nvSpPr>
        <p:spPr/>
        <p:txBody>
          <a:bodyPr>
            <a:normAutofit/>
          </a:bodyPr>
          <a:lstStyle/>
          <a:p>
            <a:r>
              <a:rPr lang="en-IE" dirty="0" smtClean="0"/>
              <a:t>Psychology of Testing</a:t>
            </a:r>
            <a:endParaRPr lang="en-IE" dirty="0"/>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p:cNvSpPr>
            <a:spLocks noGrp="1"/>
          </p:cNvSpPr>
          <p:nvPr>
            <p:ph idx="1"/>
          </p:nvPr>
        </p:nvSpPr>
        <p:spPr>
          <a:xfrm>
            <a:off x="457200" y="1481328"/>
            <a:ext cx="8003232" cy="4900000"/>
          </a:xfrm>
        </p:spPr>
        <p:txBody>
          <a:bodyPr>
            <a:normAutofit/>
          </a:bodyPr>
          <a:lstStyle/>
          <a:p>
            <a:r>
              <a:rPr lang="en-IE" b="1" dirty="0" smtClean="0"/>
              <a:t>Independent Testing – who is a tester?</a:t>
            </a:r>
          </a:p>
          <a:p>
            <a:r>
              <a:rPr lang="en-IE" dirty="0" smtClean="0"/>
              <a:t>A tester is coming to the process from a critical perspective, unlike a designer or developer who are working positively or optimistically towards the project, the tester must always focus on judging and appraising.</a:t>
            </a:r>
          </a:p>
        </p:txBody>
      </p:sp>
      <p:sp>
        <p:nvSpPr>
          <p:cNvPr id="7" name="Title 6"/>
          <p:cNvSpPr>
            <a:spLocks noGrp="1"/>
          </p:cNvSpPr>
          <p:nvPr>
            <p:ph type="title"/>
          </p:nvPr>
        </p:nvSpPr>
        <p:spPr/>
        <p:txBody>
          <a:bodyPr>
            <a:normAutofit/>
          </a:bodyPr>
          <a:lstStyle/>
          <a:p>
            <a:r>
              <a:rPr lang="en-IE" dirty="0" smtClean="0"/>
              <a:t>Psychology of Testing</a:t>
            </a:r>
            <a:endParaRPr lang="en-IE" dirty="0"/>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p:cNvSpPr>
            <a:spLocks noGrp="1"/>
          </p:cNvSpPr>
          <p:nvPr>
            <p:ph idx="1"/>
          </p:nvPr>
        </p:nvSpPr>
        <p:spPr>
          <a:xfrm>
            <a:off x="457200" y="1481328"/>
            <a:ext cx="8003232" cy="4900000"/>
          </a:xfrm>
        </p:spPr>
        <p:txBody>
          <a:bodyPr>
            <a:normAutofit fontScale="77500" lnSpcReduction="20000"/>
          </a:bodyPr>
          <a:lstStyle/>
          <a:p>
            <a:r>
              <a:rPr lang="en-IE" b="1" dirty="0" smtClean="0"/>
              <a:t>Independent Testing – who is a tester?</a:t>
            </a:r>
          </a:p>
          <a:p>
            <a:r>
              <a:rPr lang="en-IE" dirty="0" smtClean="0"/>
              <a:t>Suppose you were going to cook a meal to enter in a competition for chefs. You select the menu, collect the ingredients, cook the food, set the table, and serve the meal. If you want to win, you do each task as well as you can. </a:t>
            </a:r>
          </a:p>
          <a:p>
            <a:r>
              <a:rPr lang="en-IE" dirty="0" smtClean="0"/>
              <a:t>Suppose instead you are one of the judges evaluating the competition meals. You examine everything critically, including the menu, the ingredients, the methods used, keeping to time and budget allowances, choice of ingredients, the elegance of the table setting and the serving, and the look and taste of the meal. To differentiate between the competition chefs, you'll praise every good aspect of their performances but you'll also note every fault and error each chef made. </a:t>
            </a:r>
          </a:p>
          <a:p>
            <a:r>
              <a:rPr lang="en-IE" dirty="0" smtClean="0"/>
              <a:t>So it is with software testing: building the software requires a different mindset from testing the software.</a:t>
            </a:r>
          </a:p>
        </p:txBody>
      </p:sp>
      <p:sp>
        <p:nvSpPr>
          <p:cNvPr id="7" name="Title 6"/>
          <p:cNvSpPr>
            <a:spLocks noGrp="1"/>
          </p:cNvSpPr>
          <p:nvPr>
            <p:ph type="title"/>
          </p:nvPr>
        </p:nvSpPr>
        <p:spPr/>
        <p:txBody>
          <a:bodyPr>
            <a:normAutofit/>
          </a:bodyPr>
          <a:lstStyle/>
          <a:p>
            <a:r>
              <a:rPr lang="en-IE" dirty="0" smtClean="0"/>
              <a:t>Psychology of Testing</a:t>
            </a:r>
            <a:endParaRPr lang="en-IE" dirty="0"/>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p:cNvSpPr>
            <a:spLocks noGrp="1"/>
          </p:cNvSpPr>
          <p:nvPr>
            <p:ph idx="1"/>
          </p:nvPr>
        </p:nvSpPr>
        <p:spPr>
          <a:xfrm>
            <a:off x="457200" y="1481328"/>
            <a:ext cx="8003232" cy="4900000"/>
          </a:xfrm>
        </p:spPr>
        <p:txBody>
          <a:bodyPr>
            <a:normAutofit/>
          </a:bodyPr>
          <a:lstStyle/>
          <a:p>
            <a:r>
              <a:rPr lang="en-IE" b="1" dirty="0" smtClean="0"/>
              <a:t>Independent Testing – who is a tester?</a:t>
            </a:r>
          </a:p>
          <a:p>
            <a:r>
              <a:rPr lang="en-IE" dirty="0" smtClean="0"/>
              <a:t>This is not to say that a programmer cannot be a tester, or a tester cannot be a programmer, and in fact in many organisations people assume both roles at different time.</a:t>
            </a:r>
          </a:p>
          <a:p>
            <a:r>
              <a:rPr lang="en-IE" dirty="0" smtClean="0"/>
              <a:t>The programmer is usually the first line of testing since they will be testing elements of the programs as they are writing the code, and will be finding and eliminating errors before anyone else sees the code.</a:t>
            </a:r>
          </a:p>
        </p:txBody>
      </p:sp>
      <p:sp>
        <p:nvSpPr>
          <p:cNvPr id="7" name="Title 6"/>
          <p:cNvSpPr>
            <a:spLocks noGrp="1"/>
          </p:cNvSpPr>
          <p:nvPr>
            <p:ph type="title"/>
          </p:nvPr>
        </p:nvSpPr>
        <p:spPr/>
        <p:txBody>
          <a:bodyPr>
            <a:normAutofit/>
          </a:bodyPr>
          <a:lstStyle/>
          <a:p>
            <a:r>
              <a:rPr lang="en-IE" dirty="0" smtClean="0"/>
              <a:t>Psychology of Testing</a:t>
            </a:r>
            <a:endParaRPr lang="en-IE"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p:cNvSpPr>
            <a:spLocks noGrp="1"/>
          </p:cNvSpPr>
          <p:nvPr>
            <p:ph idx="1"/>
          </p:nvPr>
        </p:nvSpPr>
        <p:spPr>
          <a:xfrm>
            <a:off x="457200" y="1481328"/>
            <a:ext cx="8003232" cy="4525963"/>
          </a:xfrm>
        </p:spPr>
        <p:txBody>
          <a:bodyPr>
            <a:normAutofit/>
          </a:bodyPr>
          <a:lstStyle/>
          <a:p>
            <a:r>
              <a:rPr lang="en-IE" dirty="0" smtClean="0"/>
              <a:t>Let’s call that Principle #1:</a:t>
            </a:r>
          </a:p>
          <a:p>
            <a:endParaRPr lang="en-IE" i="1" dirty="0" smtClean="0"/>
          </a:p>
          <a:p>
            <a:r>
              <a:rPr lang="en-IE" b="1" dirty="0" smtClean="0"/>
              <a:t>Testing shows the presence of defects</a:t>
            </a:r>
            <a:r>
              <a:rPr lang="en-IE" dirty="0" smtClean="0"/>
              <a:t>, but if no defects are found that is no proof of correctness.</a:t>
            </a:r>
          </a:p>
        </p:txBody>
      </p:sp>
      <p:sp>
        <p:nvSpPr>
          <p:cNvPr id="7" name="Title 6"/>
          <p:cNvSpPr>
            <a:spLocks noGrp="1"/>
          </p:cNvSpPr>
          <p:nvPr>
            <p:ph type="title"/>
          </p:nvPr>
        </p:nvSpPr>
        <p:spPr/>
        <p:txBody>
          <a:bodyPr>
            <a:normAutofit/>
          </a:bodyPr>
          <a:lstStyle/>
          <a:p>
            <a:r>
              <a:rPr lang="en-IE" dirty="0" smtClean="0"/>
              <a:t>Principles of Testing</a:t>
            </a:r>
            <a:endParaRPr lang="en-IE" dirty="0"/>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p:cNvSpPr>
            <a:spLocks noGrp="1"/>
          </p:cNvSpPr>
          <p:nvPr>
            <p:ph idx="1"/>
          </p:nvPr>
        </p:nvSpPr>
        <p:spPr>
          <a:xfrm>
            <a:off x="457200" y="1481328"/>
            <a:ext cx="8003232" cy="4900000"/>
          </a:xfrm>
        </p:spPr>
        <p:txBody>
          <a:bodyPr>
            <a:normAutofit/>
          </a:bodyPr>
          <a:lstStyle/>
          <a:p>
            <a:r>
              <a:rPr lang="en-IE" b="1" dirty="0" smtClean="0"/>
              <a:t>Independent Testing – who is a tester?</a:t>
            </a:r>
          </a:p>
          <a:p>
            <a:r>
              <a:rPr lang="en-IE" dirty="0" smtClean="0"/>
              <a:t>The big problem is that it’s hard to spot issues with your own work, so someone who is independent of the development process is better to review and judge.</a:t>
            </a:r>
          </a:p>
        </p:txBody>
      </p:sp>
      <p:sp>
        <p:nvSpPr>
          <p:cNvPr id="7" name="Title 6"/>
          <p:cNvSpPr>
            <a:spLocks noGrp="1"/>
          </p:cNvSpPr>
          <p:nvPr>
            <p:ph type="title"/>
          </p:nvPr>
        </p:nvSpPr>
        <p:spPr/>
        <p:txBody>
          <a:bodyPr>
            <a:normAutofit/>
          </a:bodyPr>
          <a:lstStyle/>
          <a:p>
            <a:r>
              <a:rPr lang="en-IE" dirty="0" smtClean="0"/>
              <a:t>Psychology of Testing</a:t>
            </a:r>
            <a:endParaRPr lang="en-IE" dirty="0"/>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p:cNvSpPr>
            <a:spLocks noGrp="1"/>
          </p:cNvSpPr>
          <p:nvPr>
            <p:ph idx="1"/>
          </p:nvPr>
        </p:nvSpPr>
        <p:spPr>
          <a:xfrm>
            <a:off x="457200" y="1481328"/>
            <a:ext cx="8003232" cy="4900000"/>
          </a:xfrm>
        </p:spPr>
        <p:txBody>
          <a:bodyPr>
            <a:normAutofit/>
          </a:bodyPr>
          <a:lstStyle/>
          <a:p>
            <a:r>
              <a:rPr lang="en-IE" b="1" dirty="0" smtClean="0"/>
              <a:t>Independent Testing – who is a tester?</a:t>
            </a:r>
          </a:p>
          <a:p>
            <a:r>
              <a:rPr lang="en-IE" dirty="0" smtClean="0"/>
              <a:t>Several levels of independence can be identified, listed here from the lowest level of independence to the highest:</a:t>
            </a:r>
          </a:p>
          <a:p>
            <a:pPr lvl="1"/>
            <a:r>
              <a:rPr lang="en-IE" dirty="0" smtClean="0"/>
              <a:t>tests by the person who wrote the item under test</a:t>
            </a:r>
          </a:p>
          <a:p>
            <a:pPr lvl="1"/>
            <a:r>
              <a:rPr lang="en-IE" dirty="0" smtClean="0"/>
              <a:t>tests by another person within the same team, such as another programmer</a:t>
            </a:r>
          </a:p>
          <a:p>
            <a:pPr lvl="1"/>
            <a:r>
              <a:rPr lang="en-IE" dirty="0" smtClean="0"/>
              <a:t>tests by a person from a different organizational group, such as an independent test team</a:t>
            </a:r>
          </a:p>
          <a:p>
            <a:pPr lvl="1"/>
            <a:r>
              <a:rPr lang="en-IE" dirty="0" smtClean="0"/>
              <a:t>tests designed by a person from a different organization or company, such as outsourced testing or certification by an external body</a:t>
            </a:r>
          </a:p>
        </p:txBody>
      </p:sp>
      <p:sp>
        <p:nvSpPr>
          <p:cNvPr id="7" name="Title 6"/>
          <p:cNvSpPr>
            <a:spLocks noGrp="1"/>
          </p:cNvSpPr>
          <p:nvPr>
            <p:ph type="title"/>
          </p:nvPr>
        </p:nvSpPr>
        <p:spPr/>
        <p:txBody>
          <a:bodyPr>
            <a:normAutofit/>
          </a:bodyPr>
          <a:lstStyle/>
          <a:p>
            <a:r>
              <a:rPr lang="en-IE" dirty="0" smtClean="0"/>
              <a:t>Psychology of Testing</a:t>
            </a:r>
            <a:endParaRPr lang="en-IE" dirty="0"/>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p:cNvSpPr>
            <a:spLocks noGrp="1"/>
          </p:cNvSpPr>
          <p:nvPr>
            <p:ph idx="1"/>
          </p:nvPr>
        </p:nvSpPr>
        <p:spPr>
          <a:xfrm>
            <a:off x="457200" y="1481328"/>
            <a:ext cx="8003232" cy="4900000"/>
          </a:xfrm>
        </p:spPr>
        <p:txBody>
          <a:bodyPr>
            <a:normAutofit/>
          </a:bodyPr>
          <a:lstStyle/>
          <a:p>
            <a:r>
              <a:rPr lang="en-IE" b="1" dirty="0" smtClean="0"/>
              <a:t>Why do we sometimes not get on with the rest of the team?</a:t>
            </a:r>
          </a:p>
          <a:p>
            <a:r>
              <a:rPr lang="en-IE" dirty="0" smtClean="0"/>
              <a:t>Some people on a team want to get the project done and delivered as quickly as possible, whereas others what to ensure that a bug-free system is delivered. </a:t>
            </a:r>
          </a:p>
        </p:txBody>
      </p:sp>
      <p:sp>
        <p:nvSpPr>
          <p:cNvPr id="7" name="Title 6"/>
          <p:cNvSpPr>
            <a:spLocks noGrp="1"/>
          </p:cNvSpPr>
          <p:nvPr>
            <p:ph type="title"/>
          </p:nvPr>
        </p:nvSpPr>
        <p:spPr/>
        <p:txBody>
          <a:bodyPr>
            <a:normAutofit/>
          </a:bodyPr>
          <a:lstStyle/>
          <a:p>
            <a:r>
              <a:rPr lang="en-IE" dirty="0" smtClean="0"/>
              <a:t>Psychology of Testing</a:t>
            </a:r>
            <a:endParaRPr lang="en-IE" dirty="0"/>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p:cNvSpPr>
            <a:spLocks noGrp="1"/>
          </p:cNvSpPr>
          <p:nvPr>
            <p:ph idx="1"/>
          </p:nvPr>
        </p:nvSpPr>
        <p:spPr>
          <a:xfrm>
            <a:off x="457200" y="1481328"/>
            <a:ext cx="8003232" cy="4900000"/>
          </a:xfrm>
        </p:spPr>
        <p:txBody>
          <a:bodyPr>
            <a:normAutofit/>
          </a:bodyPr>
          <a:lstStyle/>
          <a:p>
            <a:r>
              <a:rPr lang="en-IE" b="1" dirty="0" smtClean="0"/>
              <a:t>Why do we sometimes not get on with the rest of the team?</a:t>
            </a:r>
          </a:p>
          <a:p>
            <a:r>
              <a:rPr lang="en-IE" dirty="0" smtClean="0"/>
              <a:t>If </a:t>
            </a:r>
            <a:r>
              <a:rPr lang="en-IE" dirty="0" smtClean="0"/>
              <a:t>people are unclear as to the amount of testing that has to be done to complete the test strategy, or if development takes longer than anticipated, there may be pressure to truncate the test process. </a:t>
            </a:r>
          </a:p>
        </p:txBody>
      </p:sp>
      <p:sp>
        <p:nvSpPr>
          <p:cNvPr id="7" name="Title 6"/>
          <p:cNvSpPr>
            <a:spLocks noGrp="1"/>
          </p:cNvSpPr>
          <p:nvPr>
            <p:ph type="title"/>
          </p:nvPr>
        </p:nvSpPr>
        <p:spPr/>
        <p:txBody>
          <a:bodyPr>
            <a:normAutofit/>
          </a:bodyPr>
          <a:lstStyle/>
          <a:p>
            <a:r>
              <a:rPr lang="en-IE" dirty="0" smtClean="0"/>
              <a:t>Psychology of Testing</a:t>
            </a:r>
            <a:endParaRPr lang="en-IE" dirty="0"/>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p:cNvSpPr>
            <a:spLocks noGrp="1"/>
          </p:cNvSpPr>
          <p:nvPr>
            <p:ph idx="1"/>
          </p:nvPr>
        </p:nvSpPr>
        <p:spPr>
          <a:xfrm>
            <a:off x="457200" y="1481328"/>
            <a:ext cx="8003232" cy="4900000"/>
          </a:xfrm>
        </p:spPr>
        <p:txBody>
          <a:bodyPr>
            <a:normAutofit/>
          </a:bodyPr>
          <a:lstStyle/>
          <a:p>
            <a:r>
              <a:rPr lang="en-IE" b="1" dirty="0" smtClean="0"/>
              <a:t>Why do we sometimes not get on with the rest of the team?</a:t>
            </a:r>
          </a:p>
          <a:p>
            <a:r>
              <a:rPr lang="en-IE" dirty="0" smtClean="0"/>
              <a:t>When a tester is checking code, if they detect errors they perceive this as a good thing, we have found defects or failures in the </a:t>
            </a:r>
            <a:r>
              <a:rPr lang="en-IE" dirty="0" smtClean="0"/>
              <a:t>system.</a:t>
            </a:r>
            <a:endParaRPr lang="en-IE" dirty="0" smtClean="0"/>
          </a:p>
        </p:txBody>
      </p:sp>
      <p:sp>
        <p:nvSpPr>
          <p:cNvPr id="7" name="Title 6"/>
          <p:cNvSpPr>
            <a:spLocks noGrp="1"/>
          </p:cNvSpPr>
          <p:nvPr>
            <p:ph type="title"/>
          </p:nvPr>
        </p:nvSpPr>
        <p:spPr/>
        <p:txBody>
          <a:bodyPr>
            <a:normAutofit/>
          </a:bodyPr>
          <a:lstStyle/>
          <a:p>
            <a:r>
              <a:rPr lang="en-IE" dirty="0" smtClean="0"/>
              <a:t>Psychology of Testing</a:t>
            </a:r>
            <a:endParaRPr lang="en-IE" dirty="0"/>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p:cNvSpPr>
            <a:spLocks noGrp="1"/>
          </p:cNvSpPr>
          <p:nvPr>
            <p:ph idx="1"/>
          </p:nvPr>
        </p:nvSpPr>
        <p:spPr>
          <a:xfrm>
            <a:off x="457200" y="1481328"/>
            <a:ext cx="8003232" cy="4900000"/>
          </a:xfrm>
        </p:spPr>
        <p:txBody>
          <a:bodyPr>
            <a:normAutofit/>
          </a:bodyPr>
          <a:lstStyle/>
          <a:p>
            <a:r>
              <a:rPr lang="en-IE" b="1" dirty="0" smtClean="0"/>
              <a:t>Why do we sometimes not get on with the rest of the team?</a:t>
            </a:r>
          </a:p>
          <a:p>
            <a:r>
              <a:rPr lang="en-IE" dirty="0" smtClean="0"/>
              <a:t>However </a:t>
            </a:r>
            <a:r>
              <a:rPr lang="en-IE" dirty="0" smtClean="0"/>
              <a:t>many developers take great pride is their work, and the software they write becomes personal to them, from their point-of-view any flaws that are uncovered about the system could be taken as a personal attack on them.</a:t>
            </a:r>
          </a:p>
        </p:txBody>
      </p:sp>
      <p:sp>
        <p:nvSpPr>
          <p:cNvPr id="7" name="Title 6"/>
          <p:cNvSpPr>
            <a:spLocks noGrp="1"/>
          </p:cNvSpPr>
          <p:nvPr>
            <p:ph type="title"/>
          </p:nvPr>
        </p:nvSpPr>
        <p:spPr/>
        <p:txBody>
          <a:bodyPr>
            <a:normAutofit/>
          </a:bodyPr>
          <a:lstStyle/>
          <a:p>
            <a:r>
              <a:rPr lang="en-IE" dirty="0" smtClean="0"/>
              <a:t>Psychology of Testing</a:t>
            </a:r>
            <a:endParaRPr lang="en-IE" dirty="0"/>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p:cNvSpPr>
            <a:spLocks noGrp="1"/>
          </p:cNvSpPr>
          <p:nvPr>
            <p:ph idx="1"/>
          </p:nvPr>
        </p:nvSpPr>
        <p:spPr>
          <a:xfrm>
            <a:off x="457200" y="1481328"/>
            <a:ext cx="8003232" cy="4900000"/>
          </a:xfrm>
        </p:spPr>
        <p:txBody>
          <a:bodyPr>
            <a:normAutofit/>
          </a:bodyPr>
          <a:lstStyle/>
          <a:p>
            <a:r>
              <a:rPr lang="en-IE" b="1" dirty="0" smtClean="0"/>
              <a:t>Why do we sometimes not get on with the rest of the team?</a:t>
            </a:r>
          </a:p>
          <a:p>
            <a:endParaRPr lang="en-IE" dirty="0" smtClean="0"/>
          </a:p>
          <a:p>
            <a:r>
              <a:rPr lang="en-IE" dirty="0" smtClean="0"/>
              <a:t>So.....</a:t>
            </a:r>
          </a:p>
        </p:txBody>
      </p:sp>
      <p:sp>
        <p:nvSpPr>
          <p:cNvPr id="7" name="Title 6"/>
          <p:cNvSpPr>
            <a:spLocks noGrp="1"/>
          </p:cNvSpPr>
          <p:nvPr>
            <p:ph type="title"/>
          </p:nvPr>
        </p:nvSpPr>
        <p:spPr/>
        <p:txBody>
          <a:bodyPr>
            <a:normAutofit/>
          </a:bodyPr>
          <a:lstStyle/>
          <a:p>
            <a:r>
              <a:rPr lang="en-IE" dirty="0" smtClean="0"/>
              <a:t>Psychology of Testing</a:t>
            </a:r>
            <a:endParaRPr lang="en-IE" dirty="0"/>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p:cNvSpPr>
            <a:spLocks noGrp="1"/>
          </p:cNvSpPr>
          <p:nvPr>
            <p:ph idx="1"/>
          </p:nvPr>
        </p:nvSpPr>
        <p:spPr>
          <a:xfrm>
            <a:off x="457200" y="1481328"/>
            <a:ext cx="8003232" cy="4683976"/>
          </a:xfrm>
        </p:spPr>
        <p:txBody>
          <a:bodyPr>
            <a:normAutofit lnSpcReduction="10000"/>
          </a:bodyPr>
          <a:lstStyle/>
          <a:p>
            <a:r>
              <a:rPr lang="en-IE" b="1" dirty="0" smtClean="0"/>
              <a:t>Why do we sometimes not get on with the rest of the team?</a:t>
            </a:r>
          </a:p>
          <a:p>
            <a:r>
              <a:rPr lang="en-IE" dirty="0" smtClean="0"/>
              <a:t>Communicate findings on the product in a neutral, fact-focused way without criticizing the person who created it. For example, write objective and factual incident reports and review findings.</a:t>
            </a:r>
          </a:p>
          <a:p>
            <a:pPr lvl="1"/>
            <a:r>
              <a:rPr lang="en-IE" dirty="0" smtClean="0"/>
              <a:t>Don't gloat - you are not perfect either!</a:t>
            </a:r>
          </a:p>
          <a:p>
            <a:pPr lvl="1"/>
            <a:r>
              <a:rPr lang="en-IE" dirty="0" smtClean="0"/>
              <a:t>Don't blame - any mistakes are probably by the group rather than an individual.</a:t>
            </a:r>
          </a:p>
          <a:p>
            <a:pPr lvl="1"/>
            <a:r>
              <a:rPr lang="en-IE" dirty="0" smtClean="0"/>
              <a:t>Be constructively critical and discuss the defect and how you are going to log it.</a:t>
            </a:r>
          </a:p>
        </p:txBody>
      </p:sp>
      <p:sp>
        <p:nvSpPr>
          <p:cNvPr id="7" name="Title 6"/>
          <p:cNvSpPr>
            <a:spLocks noGrp="1"/>
          </p:cNvSpPr>
          <p:nvPr>
            <p:ph type="title"/>
          </p:nvPr>
        </p:nvSpPr>
        <p:spPr/>
        <p:txBody>
          <a:bodyPr>
            <a:normAutofit/>
          </a:bodyPr>
          <a:lstStyle/>
          <a:p>
            <a:r>
              <a:rPr lang="en-IE" dirty="0" smtClean="0"/>
              <a:t>Psychology of Testing</a:t>
            </a:r>
            <a:endParaRPr lang="en-IE" dirty="0"/>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p:cNvSpPr>
            <a:spLocks noGrp="1"/>
          </p:cNvSpPr>
          <p:nvPr>
            <p:ph idx="1"/>
          </p:nvPr>
        </p:nvSpPr>
        <p:spPr>
          <a:xfrm>
            <a:off x="457200" y="1481328"/>
            <a:ext cx="8003232" cy="4683976"/>
          </a:xfrm>
        </p:spPr>
        <p:txBody>
          <a:bodyPr>
            <a:normAutofit fontScale="92500" lnSpcReduction="10000"/>
          </a:bodyPr>
          <a:lstStyle/>
          <a:p>
            <a:r>
              <a:rPr lang="en-IE" b="1" dirty="0" smtClean="0"/>
              <a:t>Why do we sometimes not get on with the rest of the team?</a:t>
            </a:r>
          </a:p>
          <a:p>
            <a:r>
              <a:rPr lang="en-IE" dirty="0" smtClean="0"/>
              <a:t>Explain that by knowing about this now we can work round it or fix it so the delivered system is better for the customer.</a:t>
            </a:r>
          </a:p>
          <a:p>
            <a:pPr lvl="1"/>
            <a:r>
              <a:rPr lang="en-IE" dirty="0" smtClean="0"/>
              <a:t>Say what you liked and what worked, as well as what didn't work.</a:t>
            </a:r>
          </a:p>
          <a:p>
            <a:pPr lvl="1"/>
            <a:r>
              <a:rPr lang="en-IE" dirty="0" smtClean="0"/>
              <a:t>Show what the risk is honestly - not everything is high priority.</a:t>
            </a:r>
          </a:p>
          <a:p>
            <a:pPr lvl="1"/>
            <a:r>
              <a:rPr lang="en-IE" dirty="0" smtClean="0"/>
              <a:t>Don't just see the pessimistic side - give praise as well as criticism.</a:t>
            </a:r>
          </a:p>
          <a:p>
            <a:pPr lvl="1"/>
            <a:r>
              <a:rPr lang="en-IE" dirty="0" smtClean="0"/>
              <a:t>Show what risks have been uncovered and the benefits of the review or test.</a:t>
            </a:r>
          </a:p>
        </p:txBody>
      </p:sp>
      <p:sp>
        <p:nvSpPr>
          <p:cNvPr id="7" name="Title 6"/>
          <p:cNvSpPr>
            <a:spLocks noGrp="1"/>
          </p:cNvSpPr>
          <p:nvPr>
            <p:ph type="title"/>
          </p:nvPr>
        </p:nvSpPr>
        <p:spPr/>
        <p:txBody>
          <a:bodyPr>
            <a:normAutofit/>
          </a:bodyPr>
          <a:lstStyle/>
          <a:p>
            <a:r>
              <a:rPr lang="en-IE" dirty="0" smtClean="0"/>
              <a:t>Psychology of Testing</a:t>
            </a:r>
            <a:endParaRPr lang="en-IE" dirty="0"/>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p:cNvSpPr>
            <a:spLocks noGrp="1"/>
          </p:cNvSpPr>
          <p:nvPr>
            <p:ph idx="1"/>
          </p:nvPr>
        </p:nvSpPr>
        <p:spPr>
          <a:xfrm>
            <a:off x="457200" y="1481328"/>
            <a:ext cx="8003232" cy="4683976"/>
          </a:xfrm>
        </p:spPr>
        <p:txBody>
          <a:bodyPr>
            <a:normAutofit fontScale="92500" lnSpcReduction="10000"/>
          </a:bodyPr>
          <a:lstStyle/>
          <a:p>
            <a:r>
              <a:rPr lang="en-IE" b="1" dirty="0" smtClean="0"/>
              <a:t>Why do we sometimes not get on with the rest of the team?</a:t>
            </a:r>
          </a:p>
          <a:p>
            <a:r>
              <a:rPr lang="en-IE" dirty="0" smtClean="0"/>
              <a:t>Start with collaboration rather than battles. Remind everyone of the common goal of better quality systems.</a:t>
            </a:r>
          </a:p>
          <a:p>
            <a:pPr lvl="1"/>
            <a:r>
              <a:rPr lang="en-IE" dirty="0" smtClean="0"/>
              <a:t>Be polite and helpful, collaborate with your colleagues.</a:t>
            </a:r>
          </a:p>
          <a:p>
            <a:pPr lvl="1"/>
            <a:r>
              <a:rPr lang="en-IE" dirty="0" smtClean="0"/>
              <a:t>Try to understand how the other person feels and why they react as they do.</a:t>
            </a:r>
          </a:p>
          <a:p>
            <a:pPr lvl="1"/>
            <a:r>
              <a:rPr lang="en-IE" dirty="0" smtClean="0"/>
              <a:t>Confirm that the other person has understood what you have said and vice versa.</a:t>
            </a:r>
          </a:p>
          <a:p>
            <a:pPr lvl="1"/>
            <a:r>
              <a:rPr lang="en-IE" dirty="0" smtClean="0"/>
              <a:t>Explain how the test or review helps the author - what's in it for them.</a:t>
            </a:r>
          </a:p>
          <a:p>
            <a:pPr lvl="1"/>
            <a:r>
              <a:rPr lang="en-IE" dirty="0" smtClean="0"/>
              <a:t>Offer your work to be reviewed, too</a:t>
            </a:r>
          </a:p>
        </p:txBody>
      </p:sp>
      <p:sp>
        <p:nvSpPr>
          <p:cNvPr id="7" name="Title 6"/>
          <p:cNvSpPr>
            <a:spLocks noGrp="1"/>
          </p:cNvSpPr>
          <p:nvPr>
            <p:ph type="title"/>
          </p:nvPr>
        </p:nvSpPr>
        <p:spPr/>
        <p:txBody>
          <a:bodyPr>
            <a:normAutofit/>
          </a:bodyPr>
          <a:lstStyle/>
          <a:p>
            <a:r>
              <a:rPr lang="en-IE" dirty="0" smtClean="0"/>
              <a:t>Psychology of Testing</a:t>
            </a:r>
            <a:endParaRPr lang="en-IE"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p:cNvSpPr>
            <a:spLocks noGrp="1"/>
          </p:cNvSpPr>
          <p:nvPr>
            <p:ph idx="1"/>
          </p:nvPr>
        </p:nvSpPr>
        <p:spPr>
          <a:xfrm>
            <a:off x="457200" y="1481328"/>
            <a:ext cx="8003232" cy="4525963"/>
          </a:xfrm>
        </p:spPr>
        <p:txBody>
          <a:bodyPr>
            <a:normAutofit/>
          </a:bodyPr>
          <a:lstStyle/>
          <a:p>
            <a:r>
              <a:rPr lang="en-IE" dirty="0" smtClean="0"/>
              <a:t>Principle #2:</a:t>
            </a:r>
          </a:p>
          <a:p>
            <a:endParaRPr lang="en-IE" i="1" dirty="0" smtClean="0"/>
          </a:p>
          <a:p>
            <a:r>
              <a:rPr lang="en-IE" b="1" dirty="0" smtClean="0"/>
              <a:t>Exhaustive Testing is impossible</a:t>
            </a:r>
            <a:r>
              <a:rPr lang="en-IE" dirty="0" smtClean="0"/>
              <a:t>, all combinations of inputs and preconditions are impossible to test, instead of this it is important to focus on risk analysis and priorities.</a:t>
            </a:r>
          </a:p>
        </p:txBody>
      </p:sp>
      <p:sp>
        <p:nvSpPr>
          <p:cNvPr id="7" name="Title 6"/>
          <p:cNvSpPr>
            <a:spLocks noGrp="1"/>
          </p:cNvSpPr>
          <p:nvPr>
            <p:ph type="title"/>
          </p:nvPr>
        </p:nvSpPr>
        <p:spPr/>
        <p:txBody>
          <a:bodyPr>
            <a:normAutofit/>
          </a:bodyPr>
          <a:lstStyle/>
          <a:p>
            <a:r>
              <a:rPr lang="en-IE" dirty="0" smtClean="0"/>
              <a:t>Principles of Testing</a:t>
            </a:r>
            <a:endParaRPr lang="en-IE" dirty="0"/>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p:cNvSpPr>
            <a:spLocks noGrp="1"/>
          </p:cNvSpPr>
          <p:nvPr>
            <p:ph idx="1"/>
          </p:nvPr>
        </p:nvSpPr>
        <p:spPr>
          <a:xfrm>
            <a:off x="457200" y="1481328"/>
            <a:ext cx="8003232" cy="4683976"/>
          </a:xfrm>
        </p:spPr>
        <p:txBody>
          <a:bodyPr>
            <a:normAutofit/>
          </a:bodyPr>
          <a:lstStyle/>
          <a:p>
            <a:r>
              <a:rPr lang="en-IE" b="1" dirty="0" smtClean="0"/>
              <a:t>Why do we sometimes not get on with the rest of the team?</a:t>
            </a:r>
          </a:p>
          <a:p>
            <a:r>
              <a:rPr lang="en-IE" dirty="0" smtClean="0"/>
              <a:t>Maybe we could use the Six Thinking Hats?</a:t>
            </a:r>
          </a:p>
        </p:txBody>
      </p:sp>
      <p:sp>
        <p:nvSpPr>
          <p:cNvPr id="7" name="Title 6"/>
          <p:cNvSpPr>
            <a:spLocks noGrp="1"/>
          </p:cNvSpPr>
          <p:nvPr>
            <p:ph type="title"/>
          </p:nvPr>
        </p:nvSpPr>
        <p:spPr/>
        <p:txBody>
          <a:bodyPr>
            <a:normAutofit/>
          </a:bodyPr>
          <a:lstStyle/>
          <a:p>
            <a:r>
              <a:rPr lang="en-IE" dirty="0" smtClean="0"/>
              <a:t>Psychology of Testing</a:t>
            </a:r>
            <a:endParaRPr lang="en-IE"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p:cNvSpPr>
            <a:spLocks noGrp="1"/>
          </p:cNvSpPr>
          <p:nvPr>
            <p:ph idx="1"/>
          </p:nvPr>
        </p:nvSpPr>
        <p:spPr>
          <a:xfrm>
            <a:off x="457200" y="1481328"/>
            <a:ext cx="8003232" cy="4525963"/>
          </a:xfrm>
        </p:spPr>
        <p:txBody>
          <a:bodyPr>
            <a:normAutofit/>
          </a:bodyPr>
          <a:lstStyle/>
          <a:p>
            <a:r>
              <a:rPr lang="en-IE" dirty="0" smtClean="0"/>
              <a:t>Principle #3:</a:t>
            </a:r>
          </a:p>
          <a:p>
            <a:endParaRPr lang="en-IE" i="1" dirty="0" smtClean="0"/>
          </a:p>
          <a:p>
            <a:r>
              <a:rPr lang="en-IE" b="1" dirty="0" smtClean="0"/>
              <a:t>Early Testing is important</a:t>
            </a:r>
            <a:r>
              <a:rPr lang="en-IE" dirty="0" smtClean="0"/>
              <a:t>, test as soon as possible and focus on defined objectives.</a:t>
            </a:r>
          </a:p>
        </p:txBody>
      </p:sp>
      <p:sp>
        <p:nvSpPr>
          <p:cNvPr id="7" name="Title 6"/>
          <p:cNvSpPr>
            <a:spLocks noGrp="1"/>
          </p:cNvSpPr>
          <p:nvPr>
            <p:ph type="title"/>
          </p:nvPr>
        </p:nvSpPr>
        <p:spPr/>
        <p:txBody>
          <a:bodyPr>
            <a:normAutofit/>
          </a:bodyPr>
          <a:lstStyle/>
          <a:p>
            <a:r>
              <a:rPr lang="en-IE" dirty="0" smtClean="0"/>
              <a:t>Principles of Testing</a:t>
            </a:r>
            <a:endParaRPr lang="en-IE"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p:cNvSpPr>
            <a:spLocks noGrp="1"/>
          </p:cNvSpPr>
          <p:nvPr>
            <p:ph idx="1"/>
          </p:nvPr>
        </p:nvSpPr>
        <p:spPr>
          <a:xfrm>
            <a:off x="457200" y="1481328"/>
            <a:ext cx="8003232" cy="4525963"/>
          </a:xfrm>
        </p:spPr>
        <p:txBody>
          <a:bodyPr>
            <a:normAutofit/>
          </a:bodyPr>
          <a:lstStyle/>
          <a:p>
            <a:r>
              <a:rPr lang="en-IE" dirty="0" smtClean="0"/>
              <a:t>Principle #4:</a:t>
            </a:r>
          </a:p>
          <a:p>
            <a:endParaRPr lang="en-IE" i="1" dirty="0" smtClean="0"/>
          </a:p>
          <a:p>
            <a:r>
              <a:rPr lang="en-IE" b="1" dirty="0" smtClean="0"/>
              <a:t>Defect Clustering</a:t>
            </a:r>
            <a:r>
              <a:rPr lang="en-IE" dirty="0" smtClean="0"/>
              <a:t>, a small section of code may contain most of the defects.</a:t>
            </a:r>
          </a:p>
        </p:txBody>
      </p:sp>
      <p:sp>
        <p:nvSpPr>
          <p:cNvPr id="7" name="Title 6"/>
          <p:cNvSpPr>
            <a:spLocks noGrp="1"/>
          </p:cNvSpPr>
          <p:nvPr>
            <p:ph type="title"/>
          </p:nvPr>
        </p:nvSpPr>
        <p:spPr/>
        <p:txBody>
          <a:bodyPr>
            <a:normAutofit/>
          </a:bodyPr>
          <a:lstStyle/>
          <a:p>
            <a:r>
              <a:rPr lang="en-IE" dirty="0" smtClean="0"/>
              <a:t>Principles of Testing</a:t>
            </a:r>
            <a:endParaRPr lang="en-IE"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p:cNvSpPr>
            <a:spLocks noGrp="1"/>
          </p:cNvSpPr>
          <p:nvPr>
            <p:ph idx="1"/>
          </p:nvPr>
        </p:nvSpPr>
        <p:spPr>
          <a:xfrm>
            <a:off x="457200" y="1481328"/>
            <a:ext cx="8003232" cy="4525963"/>
          </a:xfrm>
        </p:spPr>
        <p:txBody>
          <a:bodyPr>
            <a:normAutofit/>
          </a:bodyPr>
          <a:lstStyle/>
          <a:p>
            <a:r>
              <a:rPr lang="en-IE" dirty="0" smtClean="0"/>
              <a:t>Principle #5:</a:t>
            </a:r>
          </a:p>
          <a:p>
            <a:endParaRPr lang="en-IE" i="1" dirty="0" smtClean="0"/>
          </a:p>
          <a:p>
            <a:r>
              <a:rPr lang="en-IE" b="1" dirty="0" smtClean="0"/>
              <a:t>Pesticide Paradox</a:t>
            </a:r>
            <a:r>
              <a:rPr lang="en-IE" dirty="0" smtClean="0"/>
              <a:t>, using the same test cases over and over again will never lead to finding new defects – review them regularly.</a:t>
            </a:r>
          </a:p>
        </p:txBody>
      </p:sp>
      <p:sp>
        <p:nvSpPr>
          <p:cNvPr id="7" name="Title 6"/>
          <p:cNvSpPr>
            <a:spLocks noGrp="1"/>
          </p:cNvSpPr>
          <p:nvPr>
            <p:ph type="title"/>
          </p:nvPr>
        </p:nvSpPr>
        <p:spPr/>
        <p:txBody>
          <a:bodyPr>
            <a:normAutofit/>
          </a:bodyPr>
          <a:lstStyle/>
          <a:p>
            <a:r>
              <a:rPr lang="en-IE" dirty="0" smtClean="0"/>
              <a:t>Principles of Testing</a:t>
            </a:r>
            <a:endParaRPr lang="en-IE"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p:cNvSpPr>
            <a:spLocks noGrp="1"/>
          </p:cNvSpPr>
          <p:nvPr>
            <p:ph idx="1"/>
          </p:nvPr>
        </p:nvSpPr>
        <p:spPr>
          <a:xfrm>
            <a:off x="457200" y="1481328"/>
            <a:ext cx="8003232" cy="4525963"/>
          </a:xfrm>
        </p:spPr>
        <p:txBody>
          <a:bodyPr>
            <a:normAutofit/>
          </a:bodyPr>
          <a:lstStyle/>
          <a:p>
            <a:r>
              <a:rPr lang="en-IE" dirty="0" smtClean="0"/>
              <a:t>Principle #6:</a:t>
            </a:r>
          </a:p>
          <a:p>
            <a:endParaRPr lang="en-IE" i="1" dirty="0" smtClean="0"/>
          </a:p>
          <a:p>
            <a:r>
              <a:rPr lang="en-IE" b="1" dirty="0" smtClean="0"/>
              <a:t>Testing is Context Dependent</a:t>
            </a:r>
            <a:r>
              <a:rPr lang="en-IE" dirty="0" smtClean="0"/>
              <a:t>, safety-critical software is tested differently to an e-commerce site.</a:t>
            </a:r>
          </a:p>
        </p:txBody>
      </p:sp>
      <p:sp>
        <p:nvSpPr>
          <p:cNvPr id="7" name="Title 6"/>
          <p:cNvSpPr>
            <a:spLocks noGrp="1"/>
          </p:cNvSpPr>
          <p:nvPr>
            <p:ph type="title"/>
          </p:nvPr>
        </p:nvSpPr>
        <p:spPr/>
        <p:txBody>
          <a:bodyPr>
            <a:normAutofit/>
          </a:bodyPr>
          <a:lstStyle/>
          <a:p>
            <a:r>
              <a:rPr lang="en-IE" dirty="0" smtClean="0"/>
              <a:t>Principles of Testing</a:t>
            </a:r>
            <a:endParaRPr lang="en-IE"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987</TotalTime>
  <Words>2122</Words>
  <Application>Microsoft Office PowerPoint</Application>
  <PresentationFormat>On-screen Show (4:3)</PresentationFormat>
  <Paragraphs>196</Paragraphs>
  <Slides>50</Slides>
  <Notes>0</Notes>
  <HiddenSlides>0</HiddenSlides>
  <MMClips>0</MMClips>
  <ScaleCrop>false</ScaleCrop>
  <HeadingPairs>
    <vt:vector size="4" baseType="variant">
      <vt:variant>
        <vt:lpstr>Theme</vt:lpstr>
      </vt:variant>
      <vt:variant>
        <vt:i4>1</vt:i4>
      </vt:variant>
      <vt:variant>
        <vt:lpstr>Slide Titles</vt:lpstr>
      </vt:variant>
      <vt:variant>
        <vt:i4>50</vt:i4>
      </vt:variant>
    </vt:vector>
  </HeadingPairs>
  <TitlesOfParts>
    <vt:vector size="51" baseType="lpstr">
      <vt:lpstr>Concourse</vt:lpstr>
      <vt:lpstr>Software Testing 2</vt:lpstr>
      <vt:lpstr>Edsger W. Dijkstra</vt:lpstr>
      <vt:lpstr>Edsger W. Dijkstra</vt:lpstr>
      <vt:lpstr>Principles of Testing</vt:lpstr>
      <vt:lpstr>Principles of Testing</vt:lpstr>
      <vt:lpstr>Principles of Testing</vt:lpstr>
      <vt:lpstr>Principles of Testing</vt:lpstr>
      <vt:lpstr>Principles of Testing</vt:lpstr>
      <vt:lpstr>Principles of Testing</vt:lpstr>
      <vt:lpstr>Principles of Testing</vt:lpstr>
      <vt:lpstr>The Test Process</vt:lpstr>
      <vt:lpstr>Test Process</vt:lpstr>
      <vt:lpstr>Test Process</vt:lpstr>
      <vt:lpstr>Test Process</vt:lpstr>
      <vt:lpstr>Test Process</vt:lpstr>
      <vt:lpstr>Test Process</vt:lpstr>
      <vt:lpstr>Test Planning and Control</vt:lpstr>
      <vt:lpstr>Test Planning and Control</vt:lpstr>
      <vt:lpstr>Test Planning and Control</vt:lpstr>
      <vt:lpstr>Test Planning and Control</vt:lpstr>
      <vt:lpstr>Test Planning and Control</vt:lpstr>
      <vt:lpstr>Test Planning and Control</vt:lpstr>
      <vt:lpstr>Test Planning and Control</vt:lpstr>
      <vt:lpstr>Test Planning and Control</vt:lpstr>
      <vt:lpstr>Test Analysis and Design</vt:lpstr>
      <vt:lpstr>Test Analysis and Design</vt:lpstr>
      <vt:lpstr>Test Analysis and Design</vt:lpstr>
      <vt:lpstr>Test Analysis and Design</vt:lpstr>
      <vt:lpstr>Test Analysis and Design</vt:lpstr>
      <vt:lpstr>Test Implementation and Execution</vt:lpstr>
      <vt:lpstr>Test Implementation and Execution</vt:lpstr>
      <vt:lpstr>Test Implementation and Execution</vt:lpstr>
      <vt:lpstr>Evaluating Exit Criteria and Reporting</vt:lpstr>
      <vt:lpstr>Evaluating Exit Criteria and Reporting</vt:lpstr>
      <vt:lpstr>Test Closure Activities</vt:lpstr>
      <vt:lpstr>Psychology of Testing</vt:lpstr>
      <vt:lpstr>Psychology of Testing</vt:lpstr>
      <vt:lpstr>Psychology of Testing</vt:lpstr>
      <vt:lpstr>Psychology of Testing</vt:lpstr>
      <vt:lpstr>Psychology of Testing</vt:lpstr>
      <vt:lpstr>Psychology of Testing</vt:lpstr>
      <vt:lpstr>Psychology of Testing</vt:lpstr>
      <vt:lpstr>Psychology of Testing</vt:lpstr>
      <vt:lpstr>Psychology of Testing</vt:lpstr>
      <vt:lpstr>Psychology of Testing</vt:lpstr>
      <vt:lpstr>Psychology of Testing</vt:lpstr>
      <vt:lpstr>Psychology of Testing</vt:lpstr>
      <vt:lpstr>Psychology of Testing</vt:lpstr>
      <vt:lpstr>Psychology of Testing</vt:lpstr>
      <vt:lpstr>Psychology of Testing</vt:lpstr>
    </vt:vector>
  </TitlesOfParts>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Software Testing</dc:title>
  <dc:creator>dgordon</dc:creator>
  <cp:lastModifiedBy>dgordon</cp:lastModifiedBy>
  <cp:revision>88</cp:revision>
  <dcterms:created xsi:type="dcterms:W3CDTF">2011-09-22T13:07:33Z</dcterms:created>
  <dcterms:modified xsi:type="dcterms:W3CDTF">2011-10-07T12:07:48Z</dcterms:modified>
</cp:coreProperties>
</file>