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sldIdLst>
    <p:sldId id="256" r:id="rId2"/>
    <p:sldId id="257" r:id="rId3"/>
    <p:sldId id="264" r:id="rId4"/>
    <p:sldId id="272" r:id="rId5"/>
    <p:sldId id="258" r:id="rId6"/>
    <p:sldId id="259" r:id="rId7"/>
    <p:sldId id="260" r:id="rId8"/>
    <p:sldId id="261" r:id="rId9"/>
    <p:sldId id="262" r:id="rId10"/>
    <p:sldId id="263" r:id="rId11"/>
    <p:sldId id="265" r:id="rId12"/>
    <p:sldId id="266" r:id="rId13"/>
    <p:sldId id="275" r:id="rId14"/>
    <p:sldId id="282" r:id="rId15"/>
    <p:sldId id="307" r:id="rId16"/>
    <p:sldId id="273" r:id="rId17"/>
    <p:sldId id="268" r:id="rId18"/>
    <p:sldId id="267" r:id="rId19"/>
    <p:sldId id="269" r:id="rId20"/>
    <p:sldId id="270" r:id="rId21"/>
    <p:sldId id="271" r:id="rId22"/>
    <p:sldId id="290" r:id="rId23"/>
    <p:sldId id="278" r:id="rId24"/>
    <p:sldId id="279" r:id="rId25"/>
    <p:sldId id="280" r:id="rId26"/>
    <p:sldId id="283" r:id="rId27"/>
    <p:sldId id="284" r:id="rId28"/>
    <p:sldId id="285" r:id="rId29"/>
    <p:sldId id="286" r:id="rId30"/>
    <p:sldId id="297" r:id="rId31"/>
    <p:sldId id="298" r:id="rId32"/>
    <p:sldId id="299" r:id="rId33"/>
    <p:sldId id="300" r:id="rId34"/>
    <p:sldId id="301" r:id="rId35"/>
    <p:sldId id="302" r:id="rId36"/>
    <p:sldId id="303" r:id="rId37"/>
    <p:sldId id="291" r:id="rId38"/>
    <p:sldId id="292" r:id="rId39"/>
    <p:sldId id="293" r:id="rId40"/>
    <p:sldId id="294" r:id="rId41"/>
    <p:sldId id="295" r:id="rId42"/>
    <p:sldId id="296" r:id="rId43"/>
    <p:sldId id="287" r:id="rId44"/>
    <p:sldId id="288" r:id="rId45"/>
    <p:sldId id="289" r:id="rId46"/>
    <p:sldId id="304" r:id="rId47"/>
    <p:sldId id="305" r:id="rId48"/>
    <p:sldId id="306"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94686" autoAdjust="0"/>
  </p:normalViewPr>
  <p:slideViewPr>
    <p:cSldViewPr>
      <p:cViewPr varScale="1">
        <p:scale>
          <a:sx n="84" d="100"/>
          <a:sy n="84" d="100"/>
        </p:scale>
        <p:origin x="-1392" y="-62"/>
      </p:cViewPr>
      <p:guideLst>
        <p:guide orient="horz" pos="2160"/>
        <p:guide pos="2880"/>
      </p:guideLst>
    </p:cSldViewPr>
  </p:slideViewPr>
  <p:outlineViewPr>
    <p:cViewPr>
      <p:scale>
        <a:sx n="33" d="100"/>
        <a:sy n="33" d="100"/>
      </p:scale>
      <p:origin x="0" y="26357"/>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4084CC-F9C4-454E-956B-D6793087D28E}" type="datetimeFigureOut">
              <a:rPr lang="en-IE" smtClean="0"/>
              <a:pPr/>
              <a:t>23/09/2011</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D15C37-9D0D-4942-B4BD-9C7D3C44CF03}"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D32774-99A5-46CF-A8AE-1CC1FE42BB40}" type="slidenum">
              <a:rPr lang="en-US"/>
              <a:pPr/>
              <a:t>31</a:t>
            </a:fld>
            <a:endParaRPr lang="en-US"/>
          </a:p>
        </p:txBody>
      </p:sp>
      <p:sp>
        <p:nvSpPr>
          <p:cNvPr id="745474" name="Rectangle 2"/>
          <p:cNvSpPr>
            <a:spLocks noGrp="1" noRot="1" noChangeAspect="1" noChangeArrowheads="1" noTextEdit="1"/>
          </p:cNvSpPr>
          <p:nvPr>
            <p:ph type="sldImg"/>
          </p:nvPr>
        </p:nvSpPr>
        <p:spPr>
          <a:ln/>
        </p:spPr>
      </p:sp>
      <p:sp>
        <p:nvSpPr>
          <p:cNvPr id="745475" name="Rectangle 3"/>
          <p:cNvSpPr>
            <a:spLocks noGrp="1" noChangeArrowheads="1"/>
          </p:cNvSpPr>
          <p:nvPr>
            <p:ph type="body" idx="1"/>
          </p:nvPr>
        </p:nvSpPr>
        <p:spPr/>
        <p:txBody>
          <a:bodyPr/>
          <a:lstStyle/>
          <a:p>
            <a:r>
              <a:rPr lang="en-GB"/>
              <a:t>Only need to use this slide if they don't have the hand-out.</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0616CC-CD2F-4FFE-96FF-9B98A5C7C913}" type="slidenum">
              <a:rPr lang="en-US"/>
              <a:pPr/>
              <a:t>32</a:t>
            </a:fld>
            <a:endParaRPr lang="en-US"/>
          </a:p>
        </p:txBody>
      </p:sp>
      <p:sp>
        <p:nvSpPr>
          <p:cNvPr id="716802" name="Rectangle 2"/>
          <p:cNvSpPr>
            <a:spLocks noGrp="1" noRot="1" noChangeAspect="1" noChangeArrowheads="1" noTextEdit="1"/>
          </p:cNvSpPr>
          <p:nvPr>
            <p:ph type="sldImg"/>
          </p:nvPr>
        </p:nvSpPr>
        <p:spPr>
          <a:ln/>
        </p:spPr>
      </p:sp>
      <p:sp>
        <p:nvSpPr>
          <p:cNvPr id="716803" name="Rectangle 3"/>
          <p:cNvSpPr>
            <a:spLocks noGrp="1" noChangeArrowheads="1"/>
          </p:cNvSpPr>
          <p:nvPr>
            <p:ph type="body" idx="1"/>
          </p:nvPr>
        </p:nvSpPr>
        <p:spPr/>
        <p:txBody>
          <a:bodyPr/>
          <a:lstStyle/>
          <a:p>
            <a:endParaRPr lang="en-GB"/>
          </a:p>
          <a:p>
            <a:r>
              <a:rPr lang="en-GB"/>
              <a:t>Bring out detail, correctness, ambiguity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A83C15-C8EB-4802-9C41-AD4904DF4E81}" type="slidenum">
              <a:rPr lang="en-US"/>
              <a:pPr/>
              <a:t>33</a:t>
            </a:fld>
            <a:endParaRPr lang="en-US"/>
          </a:p>
        </p:txBody>
      </p:sp>
      <p:sp>
        <p:nvSpPr>
          <p:cNvPr id="747522" name="Rectangle 2"/>
          <p:cNvSpPr>
            <a:spLocks noGrp="1" noRot="1" noChangeAspect="1" noChangeArrowheads="1" noTextEdit="1"/>
          </p:cNvSpPr>
          <p:nvPr>
            <p:ph type="sldImg"/>
          </p:nvPr>
        </p:nvSpPr>
        <p:spPr>
          <a:ln/>
        </p:spPr>
      </p:sp>
      <p:sp>
        <p:nvSpPr>
          <p:cNvPr id="747523" name="Rectangle 3"/>
          <p:cNvSpPr>
            <a:spLocks noGrp="1" noChangeArrowheads="1"/>
          </p:cNvSpPr>
          <p:nvPr>
            <p:ph type="body" idx="1"/>
          </p:nvPr>
        </p:nvSpPr>
        <p:spPr/>
        <p:txBody>
          <a:bodyPr/>
          <a:lstStyle/>
          <a:p>
            <a:r>
              <a:rPr lang="en-GB"/>
              <a:t>In a jokey fashion, show how the instructions "obviously" give us a kite!! (step through the animation of the kite picture).</a:t>
            </a:r>
          </a:p>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20315A-2F87-4A26-A562-4B21F8A6EA4E}" type="slidenum">
              <a:rPr lang="en-US"/>
              <a:pPr/>
              <a:t>34</a:t>
            </a:fld>
            <a:endParaRPr lang="en-US"/>
          </a:p>
        </p:txBody>
      </p:sp>
      <p:sp>
        <p:nvSpPr>
          <p:cNvPr id="736258" name="Rectangle 2"/>
          <p:cNvSpPr>
            <a:spLocks noGrp="1" noRot="1" noChangeAspect="1" noChangeArrowheads="1" noTextEdit="1"/>
          </p:cNvSpPr>
          <p:nvPr>
            <p:ph type="sldImg"/>
          </p:nvPr>
        </p:nvSpPr>
        <p:spPr>
          <a:ln/>
        </p:spPr>
      </p:sp>
      <p:sp>
        <p:nvSpPr>
          <p:cNvPr id="736259" name="Rectangle 3"/>
          <p:cNvSpPr>
            <a:spLocks noGrp="1" noChangeArrowheads="1"/>
          </p:cNvSpPr>
          <p:nvPr>
            <p:ph type="body" idx="1"/>
          </p:nvPr>
        </p:nvSpPr>
        <p:spPr/>
        <p:txBody>
          <a:bodyPr/>
          <a:lstStyle/>
          <a:p>
            <a:endParaRPr lang="en-GB"/>
          </a:p>
          <a:p>
            <a:r>
              <a:rPr lang="en-GB"/>
              <a:t>Then get them to try writing out a better/correct version.</a:t>
            </a:r>
          </a:p>
          <a:p>
            <a:endParaRPr lang="en-GB"/>
          </a:p>
          <a:p>
            <a:r>
              <a:rPr lang="en-GB"/>
              <a:t>Once they have done this, get one of them to call out their list of instructions – and with a pen/chalk in hand, follow their instructions on the board at the front.  </a:t>
            </a:r>
            <a:r>
              <a:rPr lang="en-GB" b="1" i="1"/>
              <a:t>Be as awkward as possible, illuminating any possible remaining ambiguity!!!</a:t>
            </a:r>
            <a:r>
              <a:rPr lang="en-GB"/>
              <a:t>  You can encourage other pupils to shout out corrections if required – and they probably will!!</a:t>
            </a:r>
          </a:p>
          <a:p>
            <a:r>
              <a:rPr lang="en-GB"/>
              <a:t>Be sure that a set of correct instructions is discussed by the end.</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1537BC-9281-4B55-A378-0BA0B7D16A4F}" type="slidenum">
              <a:rPr lang="en-US"/>
              <a:pPr/>
              <a:t>35</a:t>
            </a:fld>
            <a:endParaRPr lang="en-US"/>
          </a:p>
        </p:txBody>
      </p:sp>
      <p:sp>
        <p:nvSpPr>
          <p:cNvPr id="717826" name="Rectangle 2"/>
          <p:cNvSpPr>
            <a:spLocks noGrp="1" noRot="1" noChangeAspect="1" noChangeArrowheads="1" noTextEdit="1"/>
          </p:cNvSpPr>
          <p:nvPr>
            <p:ph type="sldImg"/>
          </p:nvPr>
        </p:nvSpPr>
        <p:spPr>
          <a:ln/>
        </p:spPr>
      </p:sp>
      <p:sp>
        <p:nvSpPr>
          <p:cNvPr id="7178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09FD9E-4FBD-41E9-A026-C402DD382CC7}" type="slidenum">
              <a:rPr lang="en-US"/>
              <a:pPr/>
              <a:t>36</a:t>
            </a:fld>
            <a:endParaRPr lang="en-US"/>
          </a:p>
        </p:txBody>
      </p:sp>
      <p:sp>
        <p:nvSpPr>
          <p:cNvPr id="718850" name="Rectangle 2"/>
          <p:cNvSpPr>
            <a:spLocks noGrp="1" noRot="1" noChangeAspect="1" noChangeArrowheads="1" noTextEdit="1"/>
          </p:cNvSpPr>
          <p:nvPr>
            <p:ph type="sldImg"/>
          </p:nvPr>
        </p:nvSpPr>
        <p:spPr>
          <a:ln/>
        </p:spPr>
      </p:sp>
      <p:sp>
        <p:nvSpPr>
          <p:cNvPr id="718851" name="Rectangle 3"/>
          <p:cNvSpPr>
            <a:spLocks noGrp="1" noChangeArrowheads="1"/>
          </p:cNvSpPr>
          <p:nvPr>
            <p:ph type="body" idx="1"/>
          </p:nvPr>
        </p:nvSpPr>
        <p:spPr/>
        <p:txBody>
          <a:bodyPr/>
          <a:lstStyle/>
          <a:p>
            <a:endParaRPr lang="en-GB"/>
          </a:p>
          <a:p>
            <a:r>
              <a:rPr lang="en-GB"/>
              <a:t>*** Need three sheets of scrap paper per person (1 for their shape, 1 to write instructions for making it, and 1 for making their partner's shape).</a:t>
            </a:r>
          </a:p>
          <a:p>
            <a:endParaRPr lang="en-GB"/>
          </a:p>
          <a:p>
            <a:r>
              <a:rPr lang="en-GB"/>
              <a:t>Leave it vague as to exactly what the shape is.  The automatic thing is a plane – but try not to say this and see if folk will come up with other shapes.</a:t>
            </a:r>
          </a:p>
          <a:p>
            <a:endParaRPr lang="en-GB"/>
          </a:p>
          <a:p>
            <a:r>
              <a:rPr lang="en-GB"/>
              <a:t>If the pupils are stuck, then prompt them – e.g. fan, fortune teller, water bomb, plane.</a:t>
            </a:r>
          </a:p>
          <a:p>
            <a:endParaRPr lang="en-GB"/>
          </a:p>
          <a:p>
            <a:r>
              <a:rPr lang="en-GB"/>
              <a:t>Do this as three very separate steps: Make the thing first, then write the instructions, then test.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D32774-99A5-46CF-A8AE-1CC1FE42BB40}" type="slidenum">
              <a:rPr lang="en-US"/>
              <a:pPr/>
              <a:t>47</a:t>
            </a:fld>
            <a:endParaRPr lang="en-US"/>
          </a:p>
        </p:txBody>
      </p:sp>
      <p:sp>
        <p:nvSpPr>
          <p:cNvPr id="745474" name="Rectangle 2"/>
          <p:cNvSpPr>
            <a:spLocks noGrp="1" noRot="1" noChangeAspect="1" noChangeArrowheads="1" noTextEdit="1"/>
          </p:cNvSpPr>
          <p:nvPr>
            <p:ph type="sldImg"/>
          </p:nvPr>
        </p:nvSpPr>
        <p:spPr>
          <a:ln/>
        </p:spPr>
      </p:sp>
      <p:sp>
        <p:nvSpPr>
          <p:cNvPr id="745475" name="Rectangle 3"/>
          <p:cNvSpPr>
            <a:spLocks noGrp="1" noChangeArrowheads="1"/>
          </p:cNvSpPr>
          <p:nvPr>
            <p:ph type="body" idx="1"/>
          </p:nvPr>
        </p:nvSpPr>
        <p:spPr/>
        <p:txBody>
          <a:bodyPr/>
          <a:lstStyle/>
          <a:p>
            <a:r>
              <a:rPr lang="en-GB"/>
              <a:t>Only need to use this slide if they don't have the hand-out.</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D32774-99A5-46CF-A8AE-1CC1FE42BB40}" type="slidenum">
              <a:rPr lang="en-US"/>
              <a:pPr/>
              <a:t>48</a:t>
            </a:fld>
            <a:endParaRPr lang="en-US"/>
          </a:p>
        </p:txBody>
      </p:sp>
      <p:sp>
        <p:nvSpPr>
          <p:cNvPr id="745474" name="Rectangle 2"/>
          <p:cNvSpPr>
            <a:spLocks noGrp="1" noRot="1" noChangeAspect="1" noChangeArrowheads="1" noTextEdit="1"/>
          </p:cNvSpPr>
          <p:nvPr>
            <p:ph type="sldImg"/>
          </p:nvPr>
        </p:nvSpPr>
        <p:spPr>
          <a:ln/>
        </p:spPr>
      </p:sp>
      <p:sp>
        <p:nvSpPr>
          <p:cNvPr id="745475" name="Rectangle 3"/>
          <p:cNvSpPr>
            <a:spLocks noGrp="1" noChangeArrowheads="1"/>
          </p:cNvSpPr>
          <p:nvPr>
            <p:ph type="body" idx="1"/>
          </p:nvPr>
        </p:nvSpPr>
        <p:spPr/>
        <p:txBody>
          <a:bodyPr/>
          <a:lstStyle/>
          <a:p>
            <a:r>
              <a:rPr lang="en-GB"/>
              <a:t>Only need to use this slide if they don't have the hand-out.</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E4D3447-AD42-4A10-B8D1-21B2C89F0E02}" type="datetimeFigureOut">
              <a:rPr lang="en-IE" smtClean="0"/>
              <a:pPr/>
              <a:t>23/09/2011</a:t>
            </a:fld>
            <a:endParaRPr lang="en-IE"/>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IE"/>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6789C85-EA8C-4584-B0CC-B120911351CB}"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23/09/2011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23/09/2011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23/09/2011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23/09/2011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E4D3447-AD42-4A10-B8D1-21B2C89F0E02}" type="datetimeFigureOut">
              <a:rPr lang="en-IE" smtClean="0"/>
              <a:pPr/>
              <a:t>23/09/2011</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E4D3447-AD42-4A10-B8D1-21B2C89F0E02}" type="datetimeFigureOut">
              <a:rPr lang="en-IE" smtClean="0"/>
              <a:pPr/>
              <a:t>23/09/2011</a:t>
            </a:fld>
            <a:endParaRPr lang="en-IE"/>
          </a:p>
        </p:txBody>
      </p:sp>
      <p:sp>
        <p:nvSpPr>
          <p:cNvPr id="8" name="Footer Placeholder 7"/>
          <p:cNvSpPr>
            <a:spLocks noGrp="1"/>
          </p:cNvSpPr>
          <p:nvPr>
            <p:ph type="ftr" sz="quarter" idx="11"/>
          </p:nvPr>
        </p:nvSpPr>
        <p:spPr/>
        <p:txBody>
          <a:bodyPr/>
          <a:lstStyle>
            <a:extLst/>
          </a:lstStyle>
          <a:p>
            <a:endParaRPr lang="en-IE"/>
          </a:p>
        </p:txBody>
      </p:sp>
      <p:sp>
        <p:nvSpPr>
          <p:cNvPr id="9" name="Slide Number Placeholder 8"/>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E4D3447-AD42-4A10-B8D1-21B2C89F0E02}" type="datetimeFigureOut">
              <a:rPr lang="en-IE" smtClean="0"/>
              <a:pPr/>
              <a:t>23/09/2011</a:t>
            </a:fld>
            <a:endParaRPr lang="en-IE"/>
          </a:p>
        </p:txBody>
      </p:sp>
      <p:sp>
        <p:nvSpPr>
          <p:cNvPr id="4" name="Footer Placeholder 3"/>
          <p:cNvSpPr>
            <a:spLocks noGrp="1"/>
          </p:cNvSpPr>
          <p:nvPr>
            <p:ph type="ftr" sz="quarter" idx="11"/>
          </p:nvPr>
        </p:nvSpPr>
        <p:spPr/>
        <p:txBody>
          <a:bodyPr/>
          <a:lstStyle>
            <a:extLst/>
          </a:lstStyle>
          <a:p>
            <a:endParaRPr lang="en-IE"/>
          </a:p>
        </p:txBody>
      </p:sp>
      <p:sp>
        <p:nvSpPr>
          <p:cNvPr id="5" name="Slide Number Placeholder 4"/>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E4D3447-AD42-4A10-B8D1-21B2C89F0E02}" type="datetimeFigureOut">
              <a:rPr lang="en-IE" smtClean="0"/>
              <a:pPr/>
              <a:t>23/09/2011</a:t>
            </a:fld>
            <a:endParaRPr lang="en-IE"/>
          </a:p>
        </p:txBody>
      </p:sp>
      <p:sp>
        <p:nvSpPr>
          <p:cNvPr id="3" name="Footer Placeholder 2"/>
          <p:cNvSpPr>
            <a:spLocks noGrp="1"/>
          </p:cNvSpPr>
          <p:nvPr>
            <p:ph type="ftr" sz="quarter" idx="11"/>
          </p:nvPr>
        </p:nvSpPr>
        <p:spPr/>
        <p:txBody>
          <a:bodyPr/>
          <a:lstStyle>
            <a:extLst/>
          </a:lstStyle>
          <a:p>
            <a:endParaRPr lang="en-IE"/>
          </a:p>
        </p:txBody>
      </p:sp>
      <p:sp>
        <p:nvSpPr>
          <p:cNvPr id="4" name="Slide Number Placeholder 3"/>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E4D3447-AD42-4A10-B8D1-21B2C89F0E02}" type="datetimeFigureOut">
              <a:rPr lang="en-IE" smtClean="0"/>
              <a:pPr/>
              <a:t>23/09/2011</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E4D3447-AD42-4A10-B8D1-21B2C89F0E02}" type="datetimeFigureOut">
              <a:rPr lang="en-IE" smtClean="0"/>
              <a:pPr/>
              <a:t>23/09/2011</a:t>
            </a:fld>
            <a:endParaRPr lang="en-IE"/>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IE"/>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6789C85-EA8C-4584-B0CC-B120911351CB}" type="slidenum">
              <a:rPr lang="en-IE" smtClean="0"/>
              <a:pPr/>
              <a:t>‹#›</a:t>
            </a:fld>
            <a:endParaRPr lang="en-IE"/>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E4D3447-AD42-4A10-B8D1-21B2C89F0E02}" type="datetimeFigureOut">
              <a:rPr lang="en-IE" smtClean="0"/>
              <a:pPr/>
              <a:t>23/09/2011</a:t>
            </a:fld>
            <a:endParaRPr lang="en-IE"/>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IE"/>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6789C85-EA8C-4584-B0CC-B120911351CB}"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Ariane5andPatriotMissilesSoftwareFlaws.flv"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Software Testing</a:t>
            </a:r>
            <a:endParaRPr lang="en-IE" dirty="0"/>
          </a:p>
        </p:txBody>
      </p:sp>
      <p:sp>
        <p:nvSpPr>
          <p:cNvPr id="3" name="Subtitle 2"/>
          <p:cNvSpPr>
            <a:spLocks noGrp="1"/>
          </p:cNvSpPr>
          <p:nvPr>
            <p:ph type="subTitle" idx="1"/>
          </p:nvPr>
        </p:nvSpPr>
        <p:spPr/>
        <p:txBody>
          <a:bodyPr/>
          <a:lstStyle/>
          <a:p>
            <a:r>
              <a:rPr lang="en-IE" dirty="0" smtClean="0"/>
              <a:t>Damian Gordon</a:t>
            </a:r>
            <a:endParaRPr lang="en-I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GB" sz="2000" dirty="0" smtClean="0"/>
              <a:t>http://dit softwaretesting.blogspot.com/</a:t>
            </a:r>
          </a:p>
          <a:p>
            <a:endParaRPr lang="en-GB" sz="2000" dirty="0" smtClean="0"/>
          </a:p>
          <a:p>
            <a:r>
              <a:rPr lang="en-GB" sz="2000" dirty="0" smtClean="0"/>
              <a:t>http://freecomputerbooks.com/specialSoftwareBooks.html</a:t>
            </a:r>
          </a:p>
          <a:p>
            <a:endParaRPr lang="en-GB" sz="2000" dirty="0" smtClean="0"/>
          </a:p>
          <a:p>
            <a:r>
              <a:rPr lang="en-GB" sz="2000" dirty="0" err="1" smtClean="0"/>
              <a:t>Cem</a:t>
            </a:r>
            <a:r>
              <a:rPr lang="en-GB" sz="2000" dirty="0" smtClean="0"/>
              <a:t> </a:t>
            </a:r>
            <a:r>
              <a:rPr lang="en-GB" sz="2000" dirty="0" err="1" smtClean="0"/>
              <a:t>Kaner</a:t>
            </a:r>
            <a:r>
              <a:rPr lang="en-GB" sz="2000" dirty="0" smtClean="0"/>
              <a:t>, James Bach and Bret </a:t>
            </a:r>
            <a:r>
              <a:rPr lang="en-GB" sz="2000" dirty="0" err="1" smtClean="0"/>
              <a:t>Pettichord</a:t>
            </a:r>
            <a:r>
              <a:rPr lang="en-GB" sz="2000" dirty="0" smtClean="0"/>
              <a:t> (2001) Lessons Learned in Software Testing, Wiley, ISBN, 9780471081128</a:t>
            </a:r>
            <a:endParaRPr lang="en-IE" sz="2000" dirty="0" smtClean="0"/>
          </a:p>
          <a:p>
            <a:endParaRPr lang="en-GB" sz="2000" dirty="0" smtClean="0"/>
          </a:p>
          <a:p>
            <a:r>
              <a:rPr lang="en-GB" sz="2000" dirty="0" err="1" smtClean="0"/>
              <a:t>Cem</a:t>
            </a:r>
            <a:r>
              <a:rPr lang="en-GB" sz="2000" dirty="0" smtClean="0"/>
              <a:t> </a:t>
            </a:r>
            <a:r>
              <a:rPr lang="en-GB" sz="2000" dirty="0" err="1" smtClean="0"/>
              <a:t>Kaner</a:t>
            </a:r>
            <a:r>
              <a:rPr lang="en-GB" sz="2000" dirty="0" smtClean="0"/>
              <a:t>,  Jack Falk, Hung Q. Nguyen (1999) Testing Computer Software, 2nd Edition  Wiley, ISBN, 0471358460</a:t>
            </a:r>
            <a:endParaRPr lang="en-IE" sz="2000" dirty="0" smtClean="0"/>
          </a:p>
          <a:p>
            <a:endParaRPr lang="en-GB" sz="2000" dirty="0" smtClean="0"/>
          </a:p>
          <a:p>
            <a:r>
              <a:rPr lang="en-GB" sz="2000" dirty="0" smtClean="0"/>
              <a:t>M. Andrews and J. Whittaker (2006) How to Break Web Software, Addison-Wesley, ISBN, 0321369440</a:t>
            </a:r>
            <a:endParaRPr lang="en-IE" sz="2000" dirty="0"/>
          </a:p>
        </p:txBody>
      </p:sp>
      <p:sp>
        <p:nvSpPr>
          <p:cNvPr id="2" name="Title 1"/>
          <p:cNvSpPr>
            <a:spLocks noGrp="1"/>
          </p:cNvSpPr>
          <p:nvPr>
            <p:ph type="title"/>
          </p:nvPr>
        </p:nvSpPr>
        <p:spPr/>
        <p:txBody>
          <a:bodyPr>
            <a:normAutofit/>
          </a:bodyPr>
          <a:lstStyle/>
          <a:p>
            <a:r>
              <a:rPr lang="en-GB" dirty="0" smtClean="0"/>
              <a:t>Reading</a:t>
            </a:r>
            <a:endParaRPr lang="en-IE"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Introduction to</a:t>
            </a:r>
            <a:br>
              <a:rPr lang="en-IE" dirty="0" smtClean="0"/>
            </a:br>
            <a:r>
              <a:rPr lang="en-IE" dirty="0" smtClean="0"/>
              <a:t>Software Testing</a:t>
            </a:r>
            <a:endParaRPr lang="en-I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91264" cy="4525963"/>
          </a:xfrm>
        </p:spPr>
        <p:txBody>
          <a:bodyPr>
            <a:normAutofit/>
          </a:bodyPr>
          <a:lstStyle/>
          <a:p>
            <a:endParaRPr lang="en-IE" dirty="0" smtClean="0"/>
          </a:p>
          <a:p>
            <a:endParaRPr lang="en-IE" dirty="0" smtClean="0"/>
          </a:p>
          <a:p>
            <a:endParaRPr lang="en-IE" dirty="0" smtClean="0"/>
          </a:p>
          <a:p>
            <a:r>
              <a:rPr lang="en-IE" dirty="0" smtClean="0"/>
              <a:t>Software testing is an investigate process to measure the quality of software.</a:t>
            </a:r>
          </a:p>
          <a:p>
            <a:endParaRPr lang="en-IE" dirty="0" smtClean="0"/>
          </a:p>
          <a:p>
            <a:r>
              <a:rPr lang="en-IE" dirty="0" smtClean="0"/>
              <a:t>Test techniques include, but are not limited to, the process of executing a program or application with the intent of finding software bugs.</a:t>
            </a:r>
            <a:endParaRPr lang="en-IE" dirty="0"/>
          </a:p>
        </p:txBody>
      </p:sp>
      <p:sp>
        <p:nvSpPr>
          <p:cNvPr id="2" name="Title 1"/>
          <p:cNvSpPr>
            <a:spLocks noGrp="1"/>
          </p:cNvSpPr>
          <p:nvPr>
            <p:ph type="title"/>
          </p:nvPr>
        </p:nvSpPr>
        <p:spPr/>
        <p:txBody>
          <a:bodyPr>
            <a:normAutofit/>
          </a:bodyPr>
          <a:lstStyle/>
          <a:p>
            <a:r>
              <a:rPr lang="en-GB" dirty="0" smtClean="0"/>
              <a:t>Software Testing</a:t>
            </a:r>
            <a:endParaRPr lang="en-IE" dirty="0"/>
          </a:p>
        </p:txBody>
      </p:sp>
      <p:pic>
        <p:nvPicPr>
          <p:cNvPr id="4" name="Picture 3" descr="SherlockHolmesBasilRathbone.jpg"/>
          <p:cNvPicPr>
            <a:picLocks noChangeAspect="1"/>
          </p:cNvPicPr>
          <p:nvPr/>
        </p:nvPicPr>
        <p:blipFill>
          <a:blip r:embed="rId2" cstate="print"/>
          <a:stretch>
            <a:fillRect/>
          </a:stretch>
        </p:blipFill>
        <p:spPr>
          <a:xfrm>
            <a:off x="6876256" y="116631"/>
            <a:ext cx="2123728" cy="2611843"/>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Software Testing</a:t>
            </a:r>
            <a:endParaRPr lang="en-IE" dirty="0"/>
          </a:p>
        </p:txBody>
      </p:sp>
      <p:sp>
        <p:nvSpPr>
          <p:cNvPr id="5" name="Content Placeholder 4"/>
          <p:cNvSpPr>
            <a:spLocks noGrp="1"/>
          </p:cNvSpPr>
          <p:nvPr>
            <p:ph idx="1"/>
          </p:nvPr>
        </p:nvSpPr>
        <p:spPr/>
        <p:txBody>
          <a:bodyPr/>
          <a:lstStyle/>
          <a:p>
            <a:r>
              <a:rPr lang="en-IE" dirty="0" smtClean="0"/>
              <a:t>How is a software system built?</a:t>
            </a:r>
          </a:p>
          <a:p>
            <a:endParaRPr lang="en-IE" dirty="0" smtClean="0"/>
          </a:p>
          <a:p>
            <a:pPr lvl="1"/>
            <a:r>
              <a:rPr lang="en-IE" dirty="0" smtClean="0"/>
              <a:t>Customer contacts an I.T. Company and requests that a software system be created</a:t>
            </a:r>
          </a:p>
          <a:p>
            <a:pPr lvl="1"/>
            <a:r>
              <a:rPr lang="en-IE" dirty="0" smtClean="0"/>
              <a:t>The customer works with an analyst to define a design of the software system</a:t>
            </a:r>
          </a:p>
          <a:p>
            <a:pPr lvl="1"/>
            <a:r>
              <a:rPr lang="en-IE" dirty="0" smtClean="0"/>
              <a:t>The design is given to developers to build the software system</a:t>
            </a:r>
          </a:p>
          <a:p>
            <a:pPr lvl="1"/>
            <a:r>
              <a:rPr lang="en-IE" dirty="0" smtClean="0"/>
              <a:t>The developed system is given to software testers to check if it is OK</a:t>
            </a:r>
          </a:p>
          <a:p>
            <a:pPr lvl="1"/>
            <a:r>
              <a:rPr lang="en-IE" dirty="0" smtClean="0"/>
              <a:t>The system is handed over to the customers</a:t>
            </a:r>
            <a:endParaRPr lang="en-I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Software Testing</a:t>
            </a:r>
            <a:endParaRPr lang="en-IE" dirty="0"/>
          </a:p>
        </p:txBody>
      </p:sp>
      <p:pic>
        <p:nvPicPr>
          <p:cNvPr id="6" name="Content Placeholder 5" descr="waterfall_model.gif"/>
          <p:cNvPicPr>
            <a:picLocks noGrp="1" noChangeAspect="1"/>
          </p:cNvPicPr>
          <p:nvPr>
            <p:ph idx="1"/>
          </p:nvPr>
        </p:nvPicPr>
        <p:blipFill>
          <a:blip r:embed="rId2" cstate="print"/>
          <a:stretch>
            <a:fillRect/>
          </a:stretch>
        </p:blipFill>
        <p:spPr>
          <a:xfrm>
            <a:off x="85679" y="1179552"/>
            <a:ext cx="8985579" cy="4625712"/>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Software Testing</a:t>
            </a:r>
            <a:endParaRPr lang="en-IE" dirty="0"/>
          </a:p>
        </p:txBody>
      </p:sp>
      <p:pic>
        <p:nvPicPr>
          <p:cNvPr id="5" name="Content Placeholder 4" descr="ModrenMarvels.jpg">
            <a:hlinkClick r:id="rId2" action="ppaction://hlinkfile"/>
          </p:cNvPr>
          <p:cNvPicPr>
            <a:picLocks noGrp="1" noChangeAspect="1"/>
          </p:cNvPicPr>
          <p:nvPr>
            <p:ph idx="1"/>
          </p:nvPr>
        </p:nvPicPr>
        <p:blipFill>
          <a:blip r:embed="rId3" cstate="print"/>
          <a:stretch>
            <a:fillRect/>
          </a:stretch>
        </p:blipFill>
        <p:spPr>
          <a:xfrm>
            <a:off x="2118360" y="1976279"/>
            <a:ext cx="4907280" cy="353568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A bit of history...</a:t>
            </a:r>
            <a:endParaRPr lang="en-I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340768"/>
            <a:ext cx="4114800" cy="4608512"/>
          </a:xfrm>
        </p:spPr>
        <p:txBody>
          <a:bodyPr>
            <a:normAutofit fontScale="77500" lnSpcReduction="20000"/>
          </a:bodyPr>
          <a:lstStyle/>
          <a:p>
            <a:r>
              <a:rPr lang="en-IE" dirty="0" smtClean="0"/>
              <a:t>The IBM Automatic Sequence Controlled Calculator (ASCC), called the Mark I by Harvard University was an electro-mechanical computer.</a:t>
            </a:r>
          </a:p>
          <a:p>
            <a:r>
              <a:rPr lang="en-IE" dirty="0" smtClean="0"/>
              <a:t>It was devised by Howard H. Aiken, built at IBM and shipped to Harvard in February 1944. </a:t>
            </a:r>
          </a:p>
          <a:p>
            <a:r>
              <a:rPr lang="en-IE" dirty="0" smtClean="0"/>
              <a:t>It began computations for the U.S. Navy Bureau of Ships in May and was officially presented to the university on August 7, 1944.</a:t>
            </a:r>
          </a:p>
          <a:p>
            <a:r>
              <a:rPr lang="en-IE" dirty="0" smtClean="0"/>
              <a:t>It was very reliable, much more so than early electronic computers.</a:t>
            </a:r>
          </a:p>
        </p:txBody>
      </p:sp>
      <p:sp>
        <p:nvSpPr>
          <p:cNvPr id="3" name="Title 2"/>
          <p:cNvSpPr>
            <a:spLocks noGrp="1"/>
          </p:cNvSpPr>
          <p:nvPr>
            <p:ph type="title"/>
          </p:nvPr>
        </p:nvSpPr>
        <p:spPr/>
        <p:txBody>
          <a:bodyPr>
            <a:normAutofit/>
          </a:bodyPr>
          <a:lstStyle/>
          <a:p>
            <a:r>
              <a:rPr lang="en-IE" dirty="0" smtClean="0"/>
              <a:t>Harvard Mark I</a:t>
            </a:r>
            <a:endParaRPr lang="en-IE" dirty="0"/>
          </a:p>
        </p:txBody>
      </p:sp>
      <p:sp>
        <p:nvSpPr>
          <p:cNvPr id="7" name="Rectangle 6"/>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1944AD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5" name="Picture 4" descr="Picture of Harvard Mark 1 Computer"/>
          <p:cNvPicPr>
            <a:picLocks noChangeAspect="1"/>
          </p:cNvPicPr>
          <p:nvPr/>
        </p:nvPicPr>
        <p:blipFill>
          <a:blip r:embed="rId2" cstate="print"/>
          <a:stretch>
            <a:fillRect/>
          </a:stretch>
        </p:blipFill>
        <p:spPr>
          <a:xfrm>
            <a:off x="4433347" y="1844824"/>
            <a:ext cx="4531141" cy="3024336"/>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85000" lnSpcReduction="10000"/>
          </a:bodyPr>
          <a:lstStyle/>
          <a:p>
            <a:r>
              <a:rPr lang="en-IE" b="1" dirty="0" smtClean="0"/>
              <a:t>Howard Hathaway Aiken </a:t>
            </a:r>
          </a:p>
          <a:p>
            <a:r>
              <a:rPr lang="en-IE" dirty="0" smtClean="0"/>
              <a:t>Born March 8, 1900</a:t>
            </a:r>
          </a:p>
          <a:p>
            <a:r>
              <a:rPr lang="en-IE" dirty="0" smtClean="0"/>
              <a:t>Died March 14, 1973</a:t>
            </a:r>
          </a:p>
          <a:p>
            <a:r>
              <a:rPr lang="en-IE" dirty="0" smtClean="0"/>
              <a:t>Born in Hoboken, New Jersey</a:t>
            </a:r>
          </a:p>
          <a:p>
            <a:r>
              <a:rPr lang="en-IE" dirty="0" smtClean="0"/>
              <a:t>He envisioned an electro-mechanical computing device that could do much of the tedious work for him. </a:t>
            </a:r>
          </a:p>
          <a:p>
            <a:r>
              <a:rPr lang="en-IE" dirty="0" smtClean="0"/>
              <a:t>With help from Grace Hopper and funding from IBM, the machine was completed in 1944.</a:t>
            </a:r>
          </a:p>
        </p:txBody>
      </p:sp>
      <p:sp>
        <p:nvSpPr>
          <p:cNvPr id="3" name="Title 2"/>
          <p:cNvSpPr>
            <a:spLocks noGrp="1"/>
          </p:cNvSpPr>
          <p:nvPr>
            <p:ph type="title"/>
          </p:nvPr>
        </p:nvSpPr>
        <p:spPr/>
        <p:txBody>
          <a:bodyPr>
            <a:normAutofit/>
          </a:bodyPr>
          <a:lstStyle/>
          <a:p>
            <a:r>
              <a:rPr lang="en-IE" dirty="0" smtClean="0"/>
              <a:t>Howard H. Aiken</a:t>
            </a:r>
            <a:endParaRPr lang="en-IE" dirty="0"/>
          </a:p>
        </p:txBody>
      </p:sp>
      <p:pic>
        <p:nvPicPr>
          <p:cNvPr id="5" name="Picture 4" descr="Picture of Howard Aiken"/>
          <p:cNvPicPr>
            <a:picLocks noChangeAspect="1"/>
          </p:cNvPicPr>
          <p:nvPr/>
        </p:nvPicPr>
        <p:blipFill>
          <a:blip r:embed="rId2" cstate="print"/>
          <a:stretch>
            <a:fillRect/>
          </a:stretch>
        </p:blipFill>
        <p:spPr>
          <a:xfrm>
            <a:off x="5160379" y="1412776"/>
            <a:ext cx="3300053" cy="4422988"/>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92500"/>
          </a:bodyPr>
          <a:lstStyle/>
          <a:p>
            <a:r>
              <a:rPr lang="en-IE" b="1" dirty="0" smtClean="0"/>
              <a:t>Rear Admiral Grace Murray Hopper</a:t>
            </a:r>
          </a:p>
          <a:p>
            <a:r>
              <a:rPr lang="en-IE" dirty="0" smtClean="0"/>
              <a:t>Born December 9, 1906</a:t>
            </a:r>
          </a:p>
          <a:p>
            <a:r>
              <a:rPr lang="en-IE" dirty="0" smtClean="0"/>
              <a:t>Died January 1, 1992</a:t>
            </a:r>
          </a:p>
          <a:p>
            <a:r>
              <a:rPr lang="en-IE" dirty="0" smtClean="0"/>
              <a:t>Born in New York City, New York</a:t>
            </a:r>
          </a:p>
          <a:p>
            <a:r>
              <a:rPr lang="en-IE" dirty="0" smtClean="0"/>
              <a:t>Computer pioneer who developed the first compiler for a computer programming language</a:t>
            </a:r>
          </a:p>
        </p:txBody>
      </p:sp>
      <p:sp>
        <p:nvSpPr>
          <p:cNvPr id="3" name="Title 2"/>
          <p:cNvSpPr>
            <a:spLocks noGrp="1"/>
          </p:cNvSpPr>
          <p:nvPr>
            <p:ph type="title"/>
          </p:nvPr>
        </p:nvSpPr>
        <p:spPr/>
        <p:txBody>
          <a:bodyPr>
            <a:normAutofit/>
          </a:bodyPr>
          <a:lstStyle/>
          <a:p>
            <a:r>
              <a:rPr lang="en-IE" dirty="0" smtClean="0"/>
              <a:t>Grace Hopper</a:t>
            </a:r>
            <a:endParaRPr lang="en-IE" dirty="0"/>
          </a:p>
        </p:txBody>
      </p:sp>
      <p:pic>
        <p:nvPicPr>
          <p:cNvPr id="4" name="Picture 3" descr="Picture of Grace Hopper from the 1930s"/>
          <p:cNvPicPr>
            <a:picLocks noChangeAspect="1"/>
          </p:cNvPicPr>
          <p:nvPr/>
        </p:nvPicPr>
        <p:blipFill>
          <a:blip r:embed="rId2" cstate="print"/>
          <a:stretch>
            <a:fillRect/>
          </a:stretch>
        </p:blipFill>
        <p:spPr>
          <a:xfrm>
            <a:off x="5364088" y="1418094"/>
            <a:ext cx="2952328" cy="445917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endParaRPr lang="en-IE" sz="4000" dirty="0" smtClean="0"/>
          </a:p>
          <a:p>
            <a:endParaRPr lang="en-IE" sz="4000" dirty="0" smtClean="0"/>
          </a:p>
          <a:p>
            <a:endParaRPr lang="en-IE" sz="4000" dirty="0" smtClean="0"/>
          </a:p>
          <a:p>
            <a:endParaRPr lang="en-IE" sz="4000" dirty="0" smtClean="0"/>
          </a:p>
          <a:p>
            <a:r>
              <a:rPr lang="en-IE" sz="4000" dirty="0" smtClean="0"/>
              <a:t>Why do pilots bother doing pre-flight checks when the chances are that the plane is working fine?</a:t>
            </a:r>
            <a:endParaRPr lang="en-IE" sz="4000" dirty="0"/>
          </a:p>
        </p:txBody>
      </p:sp>
      <p:sp>
        <p:nvSpPr>
          <p:cNvPr id="2" name="Title 1"/>
          <p:cNvSpPr>
            <a:spLocks noGrp="1"/>
          </p:cNvSpPr>
          <p:nvPr>
            <p:ph type="title"/>
          </p:nvPr>
        </p:nvSpPr>
        <p:spPr/>
        <p:txBody>
          <a:bodyPr>
            <a:normAutofit/>
          </a:bodyPr>
          <a:lstStyle/>
          <a:p>
            <a:r>
              <a:rPr lang="en-GB" dirty="0" smtClean="0"/>
              <a:t>Question</a:t>
            </a:r>
            <a:endParaRPr lang="en-IE" dirty="0"/>
          </a:p>
        </p:txBody>
      </p:sp>
      <p:pic>
        <p:nvPicPr>
          <p:cNvPr id="4" name="Picture 3" descr="Preflight.jpg"/>
          <p:cNvPicPr>
            <a:picLocks noChangeAspect="1"/>
          </p:cNvPicPr>
          <p:nvPr/>
        </p:nvPicPr>
        <p:blipFill>
          <a:blip r:embed="rId2" cstate="print"/>
          <a:stretch>
            <a:fillRect/>
          </a:stretch>
        </p:blipFill>
        <p:spPr>
          <a:xfrm>
            <a:off x="3779912" y="188640"/>
            <a:ext cx="4975200" cy="3313483"/>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81328"/>
            <a:ext cx="8219256" cy="4525963"/>
          </a:xfrm>
        </p:spPr>
        <p:txBody>
          <a:bodyPr>
            <a:normAutofit fontScale="92500" lnSpcReduction="10000"/>
          </a:bodyPr>
          <a:lstStyle/>
          <a:p>
            <a:r>
              <a:rPr lang="en-IE" dirty="0" smtClean="0"/>
              <a:t>Grace Hopper served at the Bureau of Ships Computation Project at Harvard University working on the computer programming staff. </a:t>
            </a:r>
          </a:p>
          <a:p>
            <a:r>
              <a:rPr lang="en-IE" dirty="0" smtClean="0"/>
              <a:t>A moth was found trapped between points at Relay #70, Panel F, of the IBM Harvard Mark II Aiken Relay Calculator while it was being tested at Harvard University, 9 September 1945. </a:t>
            </a:r>
          </a:p>
          <a:p>
            <a:r>
              <a:rPr lang="en-IE" dirty="0" smtClean="0"/>
              <a:t>The operators affixed the moth to the computer log, with the entry: "</a:t>
            </a:r>
            <a:r>
              <a:rPr lang="en-IE" i="1" dirty="0" smtClean="0"/>
              <a:t>First actual case of bug being found</a:t>
            </a:r>
            <a:r>
              <a:rPr lang="en-IE" dirty="0" smtClean="0"/>
              <a:t>". </a:t>
            </a:r>
          </a:p>
          <a:p>
            <a:r>
              <a:rPr lang="en-IE" dirty="0" smtClean="0"/>
              <a:t>Grace Hopper said that they "</a:t>
            </a:r>
            <a:r>
              <a:rPr lang="en-IE" i="1" dirty="0" smtClean="0"/>
              <a:t>debugged</a:t>
            </a:r>
            <a:r>
              <a:rPr lang="en-IE" dirty="0" smtClean="0"/>
              <a:t>" the machine, thus introducing the term "</a:t>
            </a:r>
            <a:r>
              <a:rPr lang="en-IE" i="1" dirty="0" smtClean="0"/>
              <a:t>debugging a computer program</a:t>
            </a:r>
            <a:r>
              <a:rPr lang="en-IE" dirty="0" smtClean="0"/>
              <a:t>".</a:t>
            </a:r>
          </a:p>
          <a:p>
            <a:endParaRPr lang="en-IE" dirty="0"/>
          </a:p>
        </p:txBody>
      </p:sp>
      <p:sp>
        <p:nvSpPr>
          <p:cNvPr id="3" name="Title 2"/>
          <p:cNvSpPr>
            <a:spLocks noGrp="1"/>
          </p:cNvSpPr>
          <p:nvPr>
            <p:ph type="title"/>
          </p:nvPr>
        </p:nvSpPr>
        <p:spPr/>
        <p:txBody>
          <a:bodyPr>
            <a:normAutofit/>
          </a:bodyPr>
          <a:lstStyle/>
          <a:p>
            <a:r>
              <a:rPr lang="en-IE" dirty="0" smtClean="0"/>
              <a:t>The First Bug</a:t>
            </a:r>
            <a:endParaRPr lang="en-IE" dirty="0"/>
          </a:p>
        </p:txBody>
      </p:sp>
      <p:sp>
        <p:nvSpPr>
          <p:cNvPr id="4" name="Rectangle 3"/>
          <p:cNvSpPr/>
          <p:nvPr/>
        </p:nvSpPr>
        <p:spPr>
          <a:xfrm>
            <a:off x="6057793" y="-99392"/>
            <a:ext cx="2723824"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1945AD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6" name="Picture 5" descr="Picture of the First Bug"/>
          <p:cNvPicPr>
            <a:picLocks noChangeAspect="1"/>
          </p:cNvPicPr>
          <p:nvPr/>
        </p:nvPicPr>
        <p:blipFill>
          <a:blip r:embed="rId2" cstate="print"/>
          <a:stretch>
            <a:fillRect/>
          </a:stretch>
        </p:blipFill>
        <p:spPr>
          <a:xfrm>
            <a:off x="269926" y="332656"/>
            <a:ext cx="8622554" cy="618161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Bugs a.k.a. …</a:t>
            </a:r>
          </a:p>
        </p:txBody>
      </p:sp>
      <p:sp>
        <p:nvSpPr>
          <p:cNvPr id="15363" name="Rectangle 3"/>
          <p:cNvSpPr>
            <a:spLocks noGrp="1" noChangeArrowheads="1"/>
          </p:cNvSpPr>
          <p:nvPr>
            <p:ph type="body" idx="1"/>
          </p:nvPr>
        </p:nvSpPr>
        <p:spPr>
          <a:xfrm>
            <a:off x="685800" y="1981200"/>
            <a:ext cx="3048000" cy="4114800"/>
          </a:xfrm>
        </p:spPr>
        <p:txBody>
          <a:bodyPr/>
          <a:lstStyle/>
          <a:p>
            <a:pPr eaLnBrk="1" hangingPunct="1"/>
            <a:r>
              <a:rPr lang="en-US" sz="2800" smtClean="0"/>
              <a:t>Defect</a:t>
            </a:r>
          </a:p>
          <a:p>
            <a:pPr eaLnBrk="1" hangingPunct="1"/>
            <a:r>
              <a:rPr lang="en-US" sz="2800" smtClean="0"/>
              <a:t>Fault</a:t>
            </a:r>
          </a:p>
          <a:p>
            <a:pPr eaLnBrk="1" hangingPunct="1"/>
            <a:r>
              <a:rPr lang="en-US" sz="2800" smtClean="0"/>
              <a:t>Problem</a:t>
            </a:r>
          </a:p>
          <a:p>
            <a:pPr eaLnBrk="1" hangingPunct="1"/>
            <a:r>
              <a:rPr lang="en-US" sz="2800" smtClean="0"/>
              <a:t>Error</a:t>
            </a:r>
          </a:p>
          <a:p>
            <a:pPr eaLnBrk="1" hangingPunct="1"/>
            <a:r>
              <a:rPr lang="en-US" sz="2800" smtClean="0"/>
              <a:t>Incident</a:t>
            </a:r>
          </a:p>
          <a:p>
            <a:pPr eaLnBrk="1" hangingPunct="1"/>
            <a:r>
              <a:rPr lang="en-US" sz="2800" smtClean="0"/>
              <a:t>Anomaly</a:t>
            </a:r>
          </a:p>
          <a:p>
            <a:pPr eaLnBrk="1" hangingPunct="1"/>
            <a:r>
              <a:rPr lang="en-US" sz="2800" smtClean="0"/>
              <a:t>Variance</a:t>
            </a:r>
          </a:p>
          <a:p>
            <a:pPr eaLnBrk="1" hangingPunct="1">
              <a:buFontTx/>
              <a:buNone/>
            </a:pPr>
            <a:endParaRPr lang="en-US" sz="2800" smtClean="0"/>
          </a:p>
        </p:txBody>
      </p:sp>
      <p:sp>
        <p:nvSpPr>
          <p:cNvPr id="15364" name="Rectangle 4"/>
          <p:cNvSpPr>
            <a:spLocks noChangeArrowheads="1"/>
          </p:cNvSpPr>
          <p:nvPr/>
        </p:nvSpPr>
        <p:spPr bwMode="auto">
          <a:xfrm>
            <a:off x="4800600" y="1981200"/>
            <a:ext cx="3048000" cy="4114800"/>
          </a:xfrm>
          <a:prstGeom prst="rect">
            <a:avLst/>
          </a:prstGeom>
          <a:noFill/>
          <a:ln w="9525">
            <a:noFill/>
            <a:miter lim="800000"/>
            <a:headEnd/>
            <a:tailEnd/>
          </a:ln>
        </p:spPr>
        <p:txBody>
          <a:bodyPr/>
          <a:lstStyle/>
          <a:p>
            <a:pPr marL="342900" indent="-342900" eaLnBrk="1" hangingPunct="1">
              <a:spcBef>
                <a:spcPct val="20000"/>
              </a:spcBef>
              <a:buFontTx/>
              <a:buChar char="•"/>
            </a:pPr>
            <a:r>
              <a:rPr lang="en-US" sz="2800" dirty="0"/>
              <a:t>Failure</a:t>
            </a:r>
          </a:p>
          <a:p>
            <a:pPr marL="342900" indent="-342900" eaLnBrk="1" hangingPunct="1">
              <a:spcBef>
                <a:spcPct val="20000"/>
              </a:spcBef>
              <a:buFontTx/>
              <a:buChar char="•"/>
            </a:pPr>
            <a:r>
              <a:rPr lang="en-US" sz="2800" dirty="0"/>
              <a:t>Inconsistency</a:t>
            </a:r>
          </a:p>
          <a:p>
            <a:pPr marL="342900" indent="-342900" eaLnBrk="1" hangingPunct="1">
              <a:spcBef>
                <a:spcPct val="20000"/>
              </a:spcBef>
              <a:buFontTx/>
              <a:buChar char="•"/>
            </a:pPr>
            <a:r>
              <a:rPr lang="en-US" sz="2800" dirty="0"/>
              <a:t>Product Anomaly</a:t>
            </a:r>
          </a:p>
          <a:p>
            <a:pPr marL="342900" indent="-342900" eaLnBrk="1" hangingPunct="1">
              <a:spcBef>
                <a:spcPct val="20000"/>
              </a:spcBef>
              <a:buFontTx/>
              <a:buChar char="•"/>
            </a:pPr>
            <a:r>
              <a:rPr lang="en-US" sz="2800" dirty="0"/>
              <a:t>Product </a:t>
            </a:r>
            <a:r>
              <a:rPr lang="en-US" sz="2800" dirty="0" smtClean="0"/>
              <a:t>Incidence</a:t>
            </a:r>
            <a:endParaRPr 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Eras of Testing</a:t>
            </a:r>
            <a:endParaRPr lang="en-IE" dirty="0"/>
          </a:p>
        </p:txBody>
      </p:sp>
      <p:graphicFrame>
        <p:nvGraphicFramePr>
          <p:cNvPr id="9" name="Table 8"/>
          <p:cNvGraphicFramePr>
            <a:graphicFrameLocks noGrp="1"/>
          </p:cNvGraphicFramePr>
          <p:nvPr/>
        </p:nvGraphicFramePr>
        <p:xfrm>
          <a:off x="611559" y="1264332"/>
          <a:ext cx="7992888" cy="5204042"/>
        </p:xfrm>
        <a:graphic>
          <a:graphicData uri="http://schemas.openxmlformats.org/drawingml/2006/table">
            <a:tbl>
              <a:tblPr firstRow="1" bandRow="1">
                <a:tableStyleId>{5C22544A-7EE6-4342-B048-85BDC9FD1C3A}</a:tableStyleId>
              </a:tblPr>
              <a:tblGrid>
                <a:gridCol w="1296145"/>
                <a:gridCol w="2232248"/>
                <a:gridCol w="4464495"/>
              </a:tblGrid>
              <a:tr h="632042">
                <a:tc>
                  <a:txBody>
                    <a:bodyPr/>
                    <a:lstStyle/>
                    <a:p>
                      <a:pPr algn="ctr"/>
                      <a:r>
                        <a:rPr lang="en-IE" dirty="0" smtClean="0"/>
                        <a:t>Years</a:t>
                      </a:r>
                      <a:endParaRPr lang="en-IE" dirty="0"/>
                    </a:p>
                  </a:txBody>
                  <a:tcPr/>
                </a:tc>
                <a:tc>
                  <a:txBody>
                    <a:bodyPr/>
                    <a:lstStyle/>
                    <a:p>
                      <a:pPr algn="ctr"/>
                      <a:r>
                        <a:rPr lang="en-IE" dirty="0" smtClean="0"/>
                        <a:t>Era</a:t>
                      </a:r>
                      <a:endParaRPr lang="en-IE" dirty="0"/>
                    </a:p>
                  </a:txBody>
                  <a:tcPr/>
                </a:tc>
                <a:tc>
                  <a:txBody>
                    <a:bodyPr/>
                    <a:lstStyle/>
                    <a:p>
                      <a:pPr algn="ctr"/>
                      <a:r>
                        <a:rPr lang="en-IE" dirty="0" smtClean="0"/>
                        <a:t>Description</a:t>
                      </a:r>
                      <a:endParaRPr lang="en-IE" dirty="0"/>
                    </a:p>
                  </a:txBody>
                  <a:tcPr/>
                </a:tc>
              </a:tr>
              <a:tr h="632042">
                <a:tc>
                  <a:txBody>
                    <a:bodyPr/>
                    <a:lstStyle/>
                    <a:p>
                      <a:r>
                        <a:rPr lang="en-IE" dirty="0" smtClean="0"/>
                        <a:t>1945-1956</a:t>
                      </a:r>
                      <a:endParaRPr lang="en-IE" dirty="0"/>
                    </a:p>
                  </a:txBody>
                  <a:tcPr/>
                </a:tc>
                <a:tc>
                  <a:txBody>
                    <a:bodyPr/>
                    <a:lstStyle/>
                    <a:p>
                      <a:r>
                        <a:rPr lang="en-IE" dirty="0" smtClean="0"/>
                        <a:t>Debugging</a:t>
                      </a:r>
                      <a:r>
                        <a:rPr lang="en-IE" baseline="0" dirty="0" smtClean="0"/>
                        <a:t> orientated</a:t>
                      </a:r>
                      <a:endParaRPr lang="en-IE" dirty="0"/>
                    </a:p>
                  </a:txBody>
                  <a:tcPr/>
                </a:tc>
                <a:tc>
                  <a:txBody>
                    <a:bodyPr/>
                    <a:lstStyle/>
                    <a:p>
                      <a:r>
                        <a:rPr lang="en-IE" dirty="0" smtClean="0"/>
                        <a:t>In this era, there was no clear difference between testing and debugging.</a:t>
                      </a:r>
                    </a:p>
                  </a:txBody>
                  <a:tcPr/>
                </a:tc>
              </a:tr>
              <a:tr h="632042">
                <a:tc>
                  <a:txBody>
                    <a:bodyPr/>
                    <a:lstStyle/>
                    <a:p>
                      <a:r>
                        <a:rPr lang="en-IE" dirty="0" smtClean="0"/>
                        <a:t>1957-1978</a:t>
                      </a:r>
                      <a:endParaRPr lang="en-IE" dirty="0"/>
                    </a:p>
                  </a:txBody>
                  <a:tcPr/>
                </a:tc>
                <a:tc>
                  <a:txBody>
                    <a:bodyPr/>
                    <a:lstStyle/>
                    <a:p>
                      <a:r>
                        <a:rPr lang="en-IE" dirty="0" smtClean="0"/>
                        <a:t>Demonstration orientated</a:t>
                      </a:r>
                      <a:endParaRPr lang="en-IE" dirty="0"/>
                    </a:p>
                  </a:txBody>
                  <a:tcPr/>
                </a:tc>
                <a:tc>
                  <a:txBody>
                    <a:bodyPr/>
                    <a:lstStyle/>
                    <a:p>
                      <a:r>
                        <a:rPr lang="en-IE" dirty="0" smtClean="0"/>
                        <a:t>In this era, debugging and testing are distinguished now - in this period it was shown, that software satisfies the requirements. </a:t>
                      </a:r>
                    </a:p>
                  </a:txBody>
                  <a:tcPr/>
                </a:tc>
              </a:tr>
              <a:tr h="632042">
                <a:tc>
                  <a:txBody>
                    <a:bodyPr/>
                    <a:lstStyle/>
                    <a:p>
                      <a:r>
                        <a:rPr lang="en-IE" dirty="0" smtClean="0"/>
                        <a:t>1979-1982</a:t>
                      </a:r>
                      <a:endParaRPr lang="en-IE" dirty="0"/>
                    </a:p>
                  </a:txBody>
                  <a:tcPr/>
                </a:tc>
                <a:tc>
                  <a:txBody>
                    <a:bodyPr/>
                    <a:lstStyle/>
                    <a:p>
                      <a:r>
                        <a:rPr lang="en-IE" dirty="0" smtClean="0"/>
                        <a:t>Destruction orientated</a:t>
                      </a:r>
                      <a:endParaRPr lang="en-I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In this era, the goal was to find errors.</a:t>
                      </a:r>
                    </a:p>
                  </a:txBody>
                  <a:tcPr/>
                </a:tc>
              </a:tr>
              <a:tr h="632042">
                <a:tc>
                  <a:txBody>
                    <a:bodyPr/>
                    <a:lstStyle/>
                    <a:p>
                      <a:r>
                        <a:rPr lang="en-IE" dirty="0" smtClean="0"/>
                        <a:t>1983-1987</a:t>
                      </a:r>
                      <a:endParaRPr lang="en-IE" dirty="0"/>
                    </a:p>
                  </a:txBody>
                  <a:tcPr/>
                </a:tc>
                <a:tc>
                  <a:txBody>
                    <a:bodyPr/>
                    <a:lstStyle/>
                    <a:p>
                      <a:r>
                        <a:rPr lang="en-IE" dirty="0" smtClean="0"/>
                        <a:t>Evaluation orientated</a:t>
                      </a:r>
                      <a:endParaRPr lang="en-IE" dirty="0"/>
                    </a:p>
                  </a:txBody>
                  <a:tcPr/>
                </a:tc>
                <a:tc>
                  <a:txBody>
                    <a:bodyPr/>
                    <a:lstStyle/>
                    <a:p>
                      <a:r>
                        <a:rPr lang="en-IE" dirty="0" smtClean="0"/>
                        <a:t>In</a:t>
                      </a:r>
                      <a:r>
                        <a:rPr lang="en-IE" baseline="0" dirty="0" smtClean="0"/>
                        <a:t> this era, the intention here is that during the software lifecycle a product evaluation is provided and measuring quality.</a:t>
                      </a:r>
                      <a:endParaRPr lang="en-IE" dirty="0"/>
                    </a:p>
                  </a:txBody>
                  <a:tcPr/>
                </a:tc>
              </a:tr>
              <a:tr h="632042">
                <a:tc>
                  <a:txBody>
                    <a:bodyPr/>
                    <a:lstStyle/>
                    <a:p>
                      <a:r>
                        <a:rPr lang="en-IE" dirty="0" smtClean="0"/>
                        <a:t>1988-</a:t>
                      </a:r>
                      <a:endParaRPr lang="en-IE" dirty="0"/>
                    </a:p>
                  </a:txBody>
                  <a:tcPr/>
                </a:tc>
                <a:tc>
                  <a:txBody>
                    <a:bodyPr/>
                    <a:lstStyle/>
                    <a:p>
                      <a:r>
                        <a:rPr lang="en-IE" dirty="0" smtClean="0"/>
                        <a:t>Prevention</a:t>
                      </a:r>
                      <a:r>
                        <a:rPr lang="en-IE" baseline="0" dirty="0" smtClean="0"/>
                        <a:t> orientated</a:t>
                      </a:r>
                      <a:endParaRPr lang="en-IE" dirty="0"/>
                    </a:p>
                  </a:txBody>
                  <a:tcPr/>
                </a:tc>
                <a:tc>
                  <a:txBody>
                    <a:bodyPr/>
                    <a:lstStyle/>
                    <a:p>
                      <a:r>
                        <a:rPr lang="en-IE" dirty="0" smtClean="0"/>
                        <a:t>In the current era, tests are used to demonstrate that software satisfies its specification, to detect faults and to prevent faults.</a:t>
                      </a:r>
                      <a:endParaRPr lang="en-IE" dirty="0"/>
                    </a:p>
                  </a:txBody>
                  <a:tcPr/>
                </a:tc>
              </a:tr>
            </a:tbl>
          </a:graphicData>
        </a:graphic>
      </p:graphicFrame>
      <p:sp>
        <p:nvSpPr>
          <p:cNvPr id="10" name="Rectangle 9"/>
          <p:cNvSpPr/>
          <p:nvPr/>
        </p:nvSpPr>
        <p:spPr>
          <a:xfrm>
            <a:off x="4464496" y="190381"/>
            <a:ext cx="4572000" cy="646331"/>
          </a:xfrm>
          <a:prstGeom prst="rect">
            <a:avLst/>
          </a:prstGeom>
        </p:spPr>
        <p:txBody>
          <a:bodyPr>
            <a:spAutoFit/>
          </a:bodyPr>
          <a:lstStyle/>
          <a:p>
            <a:r>
              <a:rPr lang="en-IE" dirty="0" err="1" smtClean="0"/>
              <a:t>Gelperin</a:t>
            </a:r>
            <a:r>
              <a:rPr lang="en-IE" dirty="0" smtClean="0"/>
              <a:t>, D.; </a:t>
            </a:r>
            <a:r>
              <a:rPr lang="en-IE" dirty="0" err="1" smtClean="0"/>
              <a:t>Hetzel</a:t>
            </a:r>
            <a:r>
              <a:rPr lang="en-IE" dirty="0" smtClean="0"/>
              <a:t>, B. (1988). "</a:t>
            </a:r>
            <a:r>
              <a:rPr lang="en-IE" i="1" dirty="0" smtClean="0"/>
              <a:t>The Growth of Software Testing</a:t>
            </a:r>
            <a:r>
              <a:rPr lang="en-IE" dirty="0" smtClean="0"/>
              <a:t>". CACM 31 (6).</a:t>
            </a:r>
            <a:endParaRPr lang="en-IE"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Software Testing Methods</a:t>
            </a:r>
            <a:endParaRPr lang="en-IE"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Box Approach</a:t>
            </a:r>
            <a:endParaRPr lang="en-IE" dirty="0"/>
          </a:p>
        </p:txBody>
      </p:sp>
      <p:sp>
        <p:nvSpPr>
          <p:cNvPr id="5" name="Cube 4"/>
          <p:cNvSpPr/>
          <p:nvPr/>
        </p:nvSpPr>
        <p:spPr>
          <a:xfrm>
            <a:off x="827584" y="3068960"/>
            <a:ext cx="1800200" cy="1656184"/>
          </a:xfrm>
          <a:prstGeom prst="cub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Cube 5"/>
          <p:cNvSpPr/>
          <p:nvPr/>
        </p:nvSpPr>
        <p:spPr>
          <a:xfrm>
            <a:off x="3491880" y="3068960"/>
            <a:ext cx="1800200" cy="1656184"/>
          </a:xfrm>
          <a:prstGeom prst="cub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ube 6"/>
          <p:cNvSpPr/>
          <p:nvPr/>
        </p:nvSpPr>
        <p:spPr>
          <a:xfrm>
            <a:off x="6300192" y="3068960"/>
            <a:ext cx="1800200" cy="1656184"/>
          </a:xfrm>
          <a:prstGeom prst="cub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Box Approach</a:t>
            </a:r>
            <a:endParaRPr lang="en-IE" dirty="0"/>
          </a:p>
        </p:txBody>
      </p:sp>
      <p:sp>
        <p:nvSpPr>
          <p:cNvPr id="5" name="Cube 4"/>
          <p:cNvSpPr/>
          <p:nvPr/>
        </p:nvSpPr>
        <p:spPr>
          <a:xfrm>
            <a:off x="827584" y="3068960"/>
            <a:ext cx="1800200" cy="1656184"/>
          </a:xfrm>
          <a:prstGeom prst="cub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Cube 5"/>
          <p:cNvSpPr/>
          <p:nvPr/>
        </p:nvSpPr>
        <p:spPr>
          <a:xfrm>
            <a:off x="3491880" y="3068960"/>
            <a:ext cx="1800200" cy="1656184"/>
          </a:xfrm>
          <a:prstGeom prst="cub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ube 6"/>
          <p:cNvSpPr/>
          <p:nvPr/>
        </p:nvSpPr>
        <p:spPr>
          <a:xfrm>
            <a:off x="6300192" y="3068960"/>
            <a:ext cx="1800200" cy="1656184"/>
          </a:xfrm>
          <a:prstGeom prst="cub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Rectangle 7"/>
          <p:cNvSpPr/>
          <p:nvPr/>
        </p:nvSpPr>
        <p:spPr>
          <a:xfrm>
            <a:off x="755576" y="1980709"/>
            <a:ext cx="2144104" cy="1077218"/>
          </a:xfrm>
          <a:prstGeom prst="rect">
            <a:avLst/>
          </a:prstGeom>
          <a:noFill/>
        </p:spPr>
        <p:txBody>
          <a:bodyPr wrap="square" lIns="91440" tIns="45720" rIns="91440" bIns="45720">
            <a:spAutoFit/>
          </a:bodyPr>
          <a:lstStyle/>
          <a:p>
            <a:pPr algn="ct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Black</a:t>
            </a:r>
          </a:p>
          <a:p>
            <a:pPr algn="ctr"/>
            <a:r>
              <a:rPr lang="en-U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Box</a:t>
            </a:r>
            <a:endParaRPr lang="en-US"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9" name="Rectangle 8"/>
          <p:cNvSpPr/>
          <p:nvPr/>
        </p:nvSpPr>
        <p:spPr>
          <a:xfrm>
            <a:off x="3486137" y="1991742"/>
            <a:ext cx="2182947" cy="1077218"/>
          </a:xfrm>
          <a:prstGeom prst="rect">
            <a:avLst/>
          </a:prstGeom>
          <a:noFill/>
        </p:spPr>
        <p:txBody>
          <a:bodyPr wrap="square" lIns="91440" tIns="45720" rIns="91440" bIns="45720">
            <a:spAutoFit/>
          </a:bodyPr>
          <a:lstStyle/>
          <a:p>
            <a:pPr algn="ct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White</a:t>
            </a:r>
          </a:p>
          <a:p>
            <a:pPr algn="ctr"/>
            <a:r>
              <a:rPr lang="en-U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Box</a:t>
            </a:r>
            <a:endParaRPr lang="en-US"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0" name="Rectangle 9"/>
          <p:cNvSpPr/>
          <p:nvPr/>
        </p:nvSpPr>
        <p:spPr>
          <a:xfrm>
            <a:off x="6291641" y="1967935"/>
            <a:ext cx="1872208" cy="1077218"/>
          </a:xfrm>
          <a:prstGeom prst="rect">
            <a:avLst/>
          </a:prstGeom>
          <a:noFill/>
        </p:spPr>
        <p:txBody>
          <a:bodyPr wrap="square" lIns="91440" tIns="45720" rIns="91440" bIns="45720">
            <a:spAutoFit/>
          </a:bodyPr>
          <a:lstStyle/>
          <a:p>
            <a:pPr algn="ctr"/>
            <a:r>
              <a:rPr lang="en-US"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Grey</a:t>
            </a:r>
          </a:p>
          <a:p>
            <a:pPr algn="ctr"/>
            <a:r>
              <a:rPr lang="en-U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Box</a:t>
            </a:r>
            <a:endParaRPr lang="en-US"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81328"/>
            <a:ext cx="8219256" cy="4525963"/>
          </a:xfrm>
        </p:spPr>
        <p:txBody>
          <a:bodyPr>
            <a:normAutofit/>
          </a:bodyPr>
          <a:lstStyle/>
          <a:p>
            <a:r>
              <a:rPr lang="en-IE" dirty="0" smtClean="0"/>
              <a:t>Black box testing treats the software as a "black box"—without any knowledge of internal implementation. </a:t>
            </a:r>
          </a:p>
          <a:p>
            <a:r>
              <a:rPr lang="en-IE" dirty="0" smtClean="0"/>
              <a:t>Black box testing methods include: </a:t>
            </a:r>
          </a:p>
          <a:p>
            <a:pPr lvl="1"/>
            <a:r>
              <a:rPr lang="en-IE" dirty="0" smtClean="0"/>
              <a:t>equivalence partitioning, </a:t>
            </a:r>
          </a:p>
          <a:p>
            <a:pPr lvl="1"/>
            <a:r>
              <a:rPr lang="en-IE" dirty="0" smtClean="0"/>
              <a:t>boundary value analysis, </a:t>
            </a:r>
          </a:p>
          <a:p>
            <a:pPr lvl="1"/>
            <a:r>
              <a:rPr lang="en-IE" dirty="0" smtClean="0"/>
              <a:t>all-pairs testing, </a:t>
            </a:r>
          </a:p>
          <a:p>
            <a:pPr lvl="1"/>
            <a:r>
              <a:rPr lang="en-IE" dirty="0" smtClean="0"/>
              <a:t>fuzz testing, </a:t>
            </a:r>
          </a:p>
          <a:p>
            <a:pPr lvl="1"/>
            <a:r>
              <a:rPr lang="en-IE" dirty="0" smtClean="0"/>
              <a:t>model-based testing, </a:t>
            </a:r>
          </a:p>
          <a:p>
            <a:pPr lvl="1"/>
            <a:r>
              <a:rPr lang="en-IE" dirty="0" smtClean="0"/>
              <a:t>exploratory testing and </a:t>
            </a:r>
          </a:p>
          <a:p>
            <a:pPr lvl="1"/>
            <a:r>
              <a:rPr lang="en-IE" dirty="0" smtClean="0"/>
              <a:t>specification-based testing.</a:t>
            </a:r>
            <a:endParaRPr lang="en-IE" dirty="0"/>
          </a:p>
        </p:txBody>
      </p:sp>
      <p:sp>
        <p:nvSpPr>
          <p:cNvPr id="3" name="Title 2"/>
          <p:cNvSpPr>
            <a:spLocks noGrp="1"/>
          </p:cNvSpPr>
          <p:nvPr>
            <p:ph type="title"/>
          </p:nvPr>
        </p:nvSpPr>
        <p:spPr/>
        <p:txBody>
          <a:bodyPr>
            <a:normAutofit/>
          </a:bodyPr>
          <a:lstStyle/>
          <a:p>
            <a:r>
              <a:rPr lang="en-IE" dirty="0" smtClean="0"/>
              <a:t>Black Box Testing</a:t>
            </a:r>
            <a:endParaRPr lang="en-IE" dirty="0"/>
          </a:p>
        </p:txBody>
      </p:sp>
      <p:sp>
        <p:nvSpPr>
          <p:cNvPr id="6" name="Cube 5"/>
          <p:cNvSpPr/>
          <p:nvPr/>
        </p:nvSpPr>
        <p:spPr>
          <a:xfrm>
            <a:off x="7236296" y="5072410"/>
            <a:ext cx="1224136" cy="1152128"/>
          </a:xfrm>
          <a:prstGeom prst="cub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Rectangle 6"/>
          <p:cNvSpPr/>
          <p:nvPr/>
        </p:nvSpPr>
        <p:spPr>
          <a:xfrm>
            <a:off x="7419743" y="4293096"/>
            <a:ext cx="962725" cy="707886"/>
          </a:xfrm>
          <a:prstGeom prst="rect">
            <a:avLst/>
          </a:prstGeom>
          <a:noFill/>
        </p:spPr>
        <p:txBody>
          <a:bodyPr wrap="square" lIns="91440" tIns="45720" rIns="91440" bIns="45720">
            <a:spAutoFit/>
          </a:bodyPr>
          <a:lstStyle/>
          <a:p>
            <a:pPr algn="ctr"/>
            <a:r>
              <a:rPr lang="en-US"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Black</a:t>
            </a:r>
          </a:p>
          <a:p>
            <a:pPr algn="ctr"/>
            <a:r>
              <a:rPr lang="en-US" sz="2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Box</a:t>
            </a:r>
            <a:endParaRPr lang="en-US" sz="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81328"/>
            <a:ext cx="7139136" cy="4525963"/>
          </a:xfrm>
        </p:spPr>
        <p:txBody>
          <a:bodyPr>
            <a:normAutofit fontScale="85000" lnSpcReduction="20000"/>
          </a:bodyPr>
          <a:lstStyle/>
          <a:p>
            <a:r>
              <a:rPr lang="en-IE" dirty="0" smtClean="0"/>
              <a:t>White box testing is when the tester has access to the internal data structures and algorithms including the code that implement these.</a:t>
            </a:r>
          </a:p>
          <a:p>
            <a:r>
              <a:rPr lang="en-IE" dirty="0" smtClean="0"/>
              <a:t>White box testing methods include: </a:t>
            </a:r>
          </a:p>
          <a:p>
            <a:pPr lvl="1"/>
            <a:r>
              <a:rPr lang="en-IE" dirty="0" smtClean="0"/>
              <a:t>API testing (application programming interface) - testing of the application using public and private APIs</a:t>
            </a:r>
          </a:p>
          <a:p>
            <a:pPr lvl="1"/>
            <a:r>
              <a:rPr lang="en-IE" dirty="0" smtClean="0"/>
              <a:t>Code coverage - creating tests to satisfy some criteria of code coverage (e.g., the test designer can create tests to cause all statements in the program to be executed at least once)</a:t>
            </a:r>
          </a:p>
          <a:p>
            <a:pPr lvl="1"/>
            <a:r>
              <a:rPr lang="en-IE" dirty="0" smtClean="0"/>
              <a:t>Fault injection methods - improving the coverage of a test by introducing faults to test code paths</a:t>
            </a:r>
          </a:p>
          <a:p>
            <a:pPr lvl="1"/>
            <a:r>
              <a:rPr lang="en-IE" dirty="0" smtClean="0"/>
              <a:t>Mutation testing methods</a:t>
            </a:r>
          </a:p>
          <a:p>
            <a:pPr lvl="1"/>
            <a:r>
              <a:rPr lang="en-IE" dirty="0" smtClean="0"/>
              <a:t>Static testing - White box testing includes all static testing</a:t>
            </a:r>
          </a:p>
        </p:txBody>
      </p:sp>
      <p:sp>
        <p:nvSpPr>
          <p:cNvPr id="3" name="Title 2"/>
          <p:cNvSpPr>
            <a:spLocks noGrp="1"/>
          </p:cNvSpPr>
          <p:nvPr>
            <p:ph type="title"/>
          </p:nvPr>
        </p:nvSpPr>
        <p:spPr/>
        <p:txBody>
          <a:bodyPr>
            <a:normAutofit/>
          </a:bodyPr>
          <a:lstStyle/>
          <a:p>
            <a:r>
              <a:rPr lang="en-IE" dirty="0" smtClean="0"/>
              <a:t>White Box Testing</a:t>
            </a:r>
            <a:endParaRPr lang="en-IE" dirty="0"/>
          </a:p>
        </p:txBody>
      </p:sp>
      <p:sp>
        <p:nvSpPr>
          <p:cNvPr id="8" name="Cube 7"/>
          <p:cNvSpPr/>
          <p:nvPr/>
        </p:nvSpPr>
        <p:spPr>
          <a:xfrm>
            <a:off x="7223471" y="5061377"/>
            <a:ext cx="1224136" cy="1152128"/>
          </a:xfrm>
          <a:prstGeom prst="cub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9" name="Rectangle 8"/>
          <p:cNvSpPr/>
          <p:nvPr/>
        </p:nvSpPr>
        <p:spPr>
          <a:xfrm>
            <a:off x="7480266" y="4293096"/>
            <a:ext cx="980166" cy="707886"/>
          </a:xfrm>
          <a:prstGeom prst="rect">
            <a:avLst/>
          </a:prstGeom>
          <a:noFill/>
        </p:spPr>
        <p:txBody>
          <a:bodyPr wrap="square" lIns="91440" tIns="45720" rIns="91440" bIns="45720">
            <a:spAutoFit/>
          </a:bodyPr>
          <a:lstStyle/>
          <a:p>
            <a:pPr algn="ctr"/>
            <a:r>
              <a:rPr lang="en-US"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White</a:t>
            </a:r>
          </a:p>
          <a:p>
            <a:pPr algn="ctr"/>
            <a:r>
              <a:rPr lang="en-US" sz="2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Box</a:t>
            </a:r>
            <a:endParaRPr lang="en-US" sz="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81328"/>
            <a:ext cx="7355160" cy="4525963"/>
          </a:xfrm>
        </p:spPr>
        <p:txBody>
          <a:bodyPr>
            <a:normAutofit/>
          </a:bodyPr>
          <a:lstStyle/>
          <a:p>
            <a:r>
              <a:rPr lang="en-IE" dirty="0" smtClean="0"/>
              <a:t>Grey Box Testing involves having knowledge of internal data structures and algorithms for purposes of designing the test cases, but testing at the user, or black-box level. </a:t>
            </a:r>
          </a:p>
          <a:p>
            <a:r>
              <a:rPr lang="en-IE" dirty="0" smtClean="0"/>
              <a:t>The tester is not required to have a full access to the software's source code.</a:t>
            </a:r>
          </a:p>
          <a:p>
            <a:r>
              <a:rPr lang="en-IE" dirty="0" smtClean="0"/>
              <a:t>Grey box testing may also include reverse engineering to determine, for instance, boundary values or error messages.</a:t>
            </a:r>
            <a:endParaRPr lang="en-IE" dirty="0"/>
          </a:p>
        </p:txBody>
      </p:sp>
      <p:sp>
        <p:nvSpPr>
          <p:cNvPr id="3" name="Title 2"/>
          <p:cNvSpPr>
            <a:spLocks noGrp="1"/>
          </p:cNvSpPr>
          <p:nvPr>
            <p:ph type="title"/>
          </p:nvPr>
        </p:nvSpPr>
        <p:spPr/>
        <p:txBody>
          <a:bodyPr>
            <a:normAutofit/>
          </a:bodyPr>
          <a:lstStyle/>
          <a:p>
            <a:r>
              <a:rPr lang="en-IE" dirty="0" smtClean="0"/>
              <a:t>Grey Box Testing</a:t>
            </a:r>
            <a:endParaRPr lang="en-IE" dirty="0"/>
          </a:p>
        </p:txBody>
      </p:sp>
      <p:sp>
        <p:nvSpPr>
          <p:cNvPr id="8" name="Cube 7"/>
          <p:cNvSpPr/>
          <p:nvPr/>
        </p:nvSpPr>
        <p:spPr>
          <a:xfrm>
            <a:off x="7308304" y="5085184"/>
            <a:ext cx="1224136" cy="1152128"/>
          </a:xfrm>
          <a:prstGeom prst="cub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9" name="Rectangle 8"/>
          <p:cNvSpPr/>
          <p:nvPr/>
        </p:nvSpPr>
        <p:spPr>
          <a:xfrm>
            <a:off x="7505636" y="4293096"/>
            <a:ext cx="840641" cy="707886"/>
          </a:xfrm>
          <a:prstGeom prst="rect">
            <a:avLst/>
          </a:prstGeom>
          <a:noFill/>
        </p:spPr>
        <p:txBody>
          <a:bodyPr wrap="square" lIns="91440" tIns="45720" rIns="91440" bIns="45720">
            <a:spAutoFit/>
          </a:bodyPr>
          <a:lstStyle/>
          <a:p>
            <a:pPr algn="ctr"/>
            <a:r>
              <a:rPr lang="en-US"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Grey</a:t>
            </a:r>
          </a:p>
          <a:p>
            <a:pPr algn="ctr"/>
            <a:r>
              <a:rPr lang="en-US" sz="2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Box</a:t>
            </a:r>
            <a:endParaRPr lang="en-US" sz="2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Module Description</a:t>
            </a:r>
            <a:endParaRPr lang="en-IE"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An Exercise</a:t>
            </a:r>
            <a:endParaRPr lang="en-IE"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0" name="Rectangle 2"/>
          <p:cNvSpPr>
            <a:spLocks noGrp="1" noChangeArrowheads="1"/>
          </p:cNvSpPr>
          <p:nvPr>
            <p:ph type="title"/>
          </p:nvPr>
        </p:nvSpPr>
        <p:spPr>
          <a:xfrm>
            <a:off x="0" y="165100"/>
            <a:ext cx="9144000" cy="1143000"/>
          </a:xfrm>
        </p:spPr>
        <p:txBody>
          <a:bodyPr>
            <a:normAutofit fontScale="90000"/>
          </a:bodyPr>
          <a:lstStyle/>
          <a:p>
            <a:pPr algn="ctr"/>
            <a:r>
              <a:rPr lang="en-GB" sz="4000" dirty="0"/>
              <a:t>Here's the algorithm – follow </a:t>
            </a:r>
            <a:r>
              <a:rPr lang="en-GB" sz="4000" i="1" dirty="0"/>
              <a:t>exactly!!</a:t>
            </a:r>
            <a:endParaRPr lang="en-US" sz="4000" i="1" dirty="0"/>
          </a:p>
        </p:txBody>
      </p:sp>
      <p:sp>
        <p:nvSpPr>
          <p:cNvPr id="744451" name="Rectangle 3"/>
          <p:cNvSpPr>
            <a:spLocks noGrp="1" noChangeArrowheads="1"/>
          </p:cNvSpPr>
          <p:nvPr>
            <p:ph type="body" idx="1"/>
          </p:nvPr>
        </p:nvSpPr>
        <p:spPr>
          <a:xfrm>
            <a:off x="683568" y="1438399"/>
            <a:ext cx="8100392" cy="4942929"/>
          </a:xfrm>
        </p:spPr>
        <p:txBody>
          <a:bodyPr>
            <a:normAutofit lnSpcReduction="10000"/>
          </a:bodyPr>
          <a:lstStyle/>
          <a:p>
            <a:pPr marL="609600" indent="-609600">
              <a:buFontTx/>
              <a:buAutoNum type="arabicPeriod"/>
            </a:pPr>
            <a:r>
              <a:rPr lang="en-GB" sz="2600" dirty="0"/>
              <a:t>Draw a diagonal line </a:t>
            </a:r>
            <a:endParaRPr lang="en-US" sz="2600" dirty="0"/>
          </a:p>
          <a:p>
            <a:pPr marL="609600" indent="-609600">
              <a:buFontTx/>
              <a:buAutoNum type="arabicPeriod"/>
            </a:pPr>
            <a:r>
              <a:rPr lang="en-GB" sz="2600" dirty="0"/>
              <a:t>Draw another diagonal line connected to the top of the first one</a:t>
            </a:r>
            <a:endParaRPr lang="en-US" sz="2600" dirty="0"/>
          </a:p>
          <a:p>
            <a:pPr marL="609600" indent="-609600">
              <a:buFontTx/>
              <a:buAutoNum type="arabicPeriod"/>
            </a:pPr>
            <a:r>
              <a:rPr lang="en-GB" sz="2600" dirty="0"/>
              <a:t>Draw a straight line from the point where the diagonal lines meet</a:t>
            </a:r>
            <a:endParaRPr lang="en-US" sz="2600" dirty="0"/>
          </a:p>
          <a:p>
            <a:pPr marL="609600" indent="-609600">
              <a:buFontTx/>
              <a:buAutoNum type="arabicPeriod"/>
            </a:pPr>
            <a:r>
              <a:rPr lang="en-GB" sz="2600" dirty="0"/>
              <a:t>Draw a horizontal line over the straight line</a:t>
            </a:r>
            <a:endParaRPr lang="en-US" sz="2600" dirty="0"/>
          </a:p>
          <a:p>
            <a:pPr marL="609600" indent="-609600">
              <a:buFontTx/>
              <a:buAutoNum type="arabicPeriod"/>
            </a:pPr>
            <a:r>
              <a:rPr lang="en-GB" sz="2600" dirty="0"/>
              <a:t>At the bottom of the straight line, draw a curvy line</a:t>
            </a:r>
            <a:endParaRPr lang="en-US" sz="2600" dirty="0"/>
          </a:p>
          <a:p>
            <a:pPr marL="609600" indent="-609600">
              <a:buFontTx/>
              <a:buAutoNum type="arabicPeriod"/>
            </a:pPr>
            <a:r>
              <a:rPr lang="en-GB" sz="2600" dirty="0"/>
              <a:t>Draw a diagonal line from the bottom of the first diagonal to the straight line</a:t>
            </a:r>
            <a:endParaRPr lang="en-US" sz="2600" dirty="0"/>
          </a:p>
          <a:p>
            <a:pPr marL="609600" indent="-609600">
              <a:buFontTx/>
              <a:buAutoNum type="arabicPeriod"/>
            </a:pPr>
            <a:r>
              <a:rPr lang="en-GB" sz="2600" dirty="0"/>
              <a:t>Draw a diagonal line from the bottom of the second diagonal to the straight line</a:t>
            </a:r>
            <a:endParaRPr lang="en-US" sz="2600" dirty="0"/>
          </a:p>
          <a:p>
            <a:pPr marL="609600" indent="-609600">
              <a:buFontTx/>
              <a:buAutoNum type="arabicPeriod"/>
            </a:pPr>
            <a:endParaRPr lang="en-US" sz="26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8370" name="Rectangle 2"/>
          <p:cNvSpPr>
            <a:spLocks noGrp="1" noChangeArrowheads="1"/>
          </p:cNvSpPr>
          <p:nvPr>
            <p:ph type="title"/>
          </p:nvPr>
        </p:nvSpPr>
        <p:spPr/>
        <p:txBody>
          <a:bodyPr/>
          <a:lstStyle/>
          <a:p>
            <a:r>
              <a:rPr lang="en-GB"/>
              <a:t>How did the pictures turn out?</a:t>
            </a:r>
          </a:p>
        </p:txBody>
      </p:sp>
      <p:sp>
        <p:nvSpPr>
          <p:cNvPr id="698371" name="Rectangle 3"/>
          <p:cNvSpPr>
            <a:spLocks noGrp="1" noChangeArrowheads="1"/>
          </p:cNvSpPr>
          <p:nvPr>
            <p:ph type="body" idx="1"/>
          </p:nvPr>
        </p:nvSpPr>
        <p:spPr/>
        <p:txBody>
          <a:bodyPr/>
          <a:lstStyle/>
          <a:p>
            <a:r>
              <a:rPr lang="en-GB"/>
              <a:t>Compare your picture with others' pictures…</a:t>
            </a:r>
          </a:p>
          <a:p>
            <a:pPr lvl="1"/>
            <a:r>
              <a:rPr lang="en-GB"/>
              <a:t>Were they different?</a:t>
            </a:r>
          </a:p>
          <a:p>
            <a:pPr lvl="1"/>
            <a:r>
              <a:rPr lang="en-GB"/>
              <a:t>Why?</a:t>
            </a:r>
          </a:p>
          <a:p>
            <a:pPr lvl="1"/>
            <a:r>
              <a:rPr lang="en-GB"/>
              <a:t>What was difficult about following the instructions</a:t>
            </a:r>
          </a:p>
          <a:p>
            <a:pPr lvl="1"/>
            <a:r>
              <a:rPr lang="en-GB"/>
              <a:t>What was missing from the instructions?</a:t>
            </a:r>
          </a:p>
          <a:p>
            <a:endParaRPr lang="en-GB"/>
          </a:p>
          <a:p>
            <a:pPr>
              <a:buFontTx/>
              <a:buNone/>
            </a:pP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8371">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983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8" name="Rectangle 2"/>
          <p:cNvSpPr>
            <a:spLocks noGrp="1" noChangeArrowheads="1"/>
          </p:cNvSpPr>
          <p:nvPr>
            <p:ph type="title"/>
          </p:nvPr>
        </p:nvSpPr>
        <p:spPr>
          <a:xfrm>
            <a:off x="685800" y="276225"/>
            <a:ext cx="7772400" cy="1143000"/>
          </a:xfrm>
        </p:spPr>
        <p:txBody>
          <a:bodyPr/>
          <a:lstStyle/>
          <a:p>
            <a:r>
              <a:rPr lang="en-GB"/>
              <a:t>It was meant to be a kite!!</a:t>
            </a:r>
            <a:endParaRPr lang="en-US"/>
          </a:p>
        </p:txBody>
      </p:sp>
      <p:sp>
        <p:nvSpPr>
          <p:cNvPr id="746500" name="Line 4"/>
          <p:cNvSpPr>
            <a:spLocks noChangeShapeType="1"/>
          </p:cNvSpPr>
          <p:nvPr/>
        </p:nvSpPr>
        <p:spPr bwMode="auto">
          <a:xfrm flipH="1">
            <a:off x="946150" y="1340768"/>
            <a:ext cx="757238" cy="1009650"/>
          </a:xfrm>
          <a:prstGeom prst="line">
            <a:avLst/>
          </a:prstGeom>
          <a:noFill/>
          <a:ln w="38100">
            <a:solidFill>
              <a:schemeClr val="tx1"/>
            </a:solidFill>
            <a:round/>
            <a:headEnd/>
            <a:tailEnd/>
          </a:ln>
          <a:effectLst/>
        </p:spPr>
        <p:txBody>
          <a:bodyPr/>
          <a:lstStyle/>
          <a:p>
            <a:endParaRPr lang="en-IE"/>
          </a:p>
        </p:txBody>
      </p:sp>
      <p:sp>
        <p:nvSpPr>
          <p:cNvPr id="746501" name="Line 5"/>
          <p:cNvSpPr>
            <a:spLocks noChangeShapeType="1"/>
          </p:cNvSpPr>
          <p:nvPr/>
        </p:nvSpPr>
        <p:spPr bwMode="auto">
          <a:xfrm>
            <a:off x="1695450" y="1340768"/>
            <a:ext cx="757238" cy="1009650"/>
          </a:xfrm>
          <a:prstGeom prst="line">
            <a:avLst/>
          </a:prstGeom>
          <a:noFill/>
          <a:ln w="38100">
            <a:solidFill>
              <a:schemeClr val="tx1"/>
            </a:solidFill>
            <a:round/>
            <a:headEnd/>
            <a:tailEnd/>
          </a:ln>
          <a:effectLst/>
        </p:spPr>
        <p:txBody>
          <a:bodyPr/>
          <a:lstStyle/>
          <a:p>
            <a:endParaRPr lang="en-IE"/>
          </a:p>
        </p:txBody>
      </p:sp>
      <p:sp>
        <p:nvSpPr>
          <p:cNvPr id="746502" name="Line 6"/>
          <p:cNvSpPr>
            <a:spLocks noChangeShapeType="1"/>
          </p:cNvSpPr>
          <p:nvPr/>
        </p:nvSpPr>
        <p:spPr bwMode="auto">
          <a:xfrm flipH="1">
            <a:off x="1628775" y="1367755"/>
            <a:ext cx="77788" cy="2128838"/>
          </a:xfrm>
          <a:prstGeom prst="line">
            <a:avLst/>
          </a:prstGeom>
          <a:noFill/>
          <a:ln w="38100">
            <a:solidFill>
              <a:schemeClr val="tx1"/>
            </a:solidFill>
            <a:round/>
            <a:headEnd/>
            <a:tailEnd/>
          </a:ln>
          <a:effectLst/>
        </p:spPr>
        <p:txBody>
          <a:bodyPr/>
          <a:lstStyle/>
          <a:p>
            <a:endParaRPr lang="en-IE"/>
          </a:p>
        </p:txBody>
      </p:sp>
      <p:sp>
        <p:nvSpPr>
          <p:cNvPr id="746503" name="Line 7"/>
          <p:cNvSpPr>
            <a:spLocks noChangeShapeType="1"/>
          </p:cNvSpPr>
          <p:nvPr/>
        </p:nvSpPr>
        <p:spPr bwMode="auto">
          <a:xfrm>
            <a:off x="935038" y="2329780"/>
            <a:ext cx="1528762" cy="47625"/>
          </a:xfrm>
          <a:prstGeom prst="line">
            <a:avLst/>
          </a:prstGeom>
          <a:noFill/>
          <a:ln w="38100">
            <a:solidFill>
              <a:schemeClr val="tx1"/>
            </a:solidFill>
            <a:round/>
            <a:headEnd/>
            <a:tailEnd/>
          </a:ln>
          <a:effectLst/>
        </p:spPr>
        <p:txBody>
          <a:bodyPr/>
          <a:lstStyle/>
          <a:p>
            <a:endParaRPr lang="en-IE"/>
          </a:p>
        </p:txBody>
      </p:sp>
      <p:sp>
        <p:nvSpPr>
          <p:cNvPr id="746504" name="Freeform 8"/>
          <p:cNvSpPr>
            <a:spLocks/>
          </p:cNvSpPr>
          <p:nvPr/>
        </p:nvSpPr>
        <p:spPr bwMode="auto">
          <a:xfrm>
            <a:off x="1279525" y="3475955"/>
            <a:ext cx="904875" cy="2098675"/>
          </a:xfrm>
          <a:custGeom>
            <a:avLst/>
            <a:gdLst/>
            <a:ahLst/>
            <a:cxnLst>
              <a:cxn ang="0">
                <a:pos x="217" y="0"/>
              </a:cxn>
              <a:cxn ang="0">
                <a:pos x="485" y="218"/>
              </a:cxn>
              <a:cxn ang="0">
                <a:pos x="386" y="466"/>
              </a:cxn>
              <a:cxn ang="0">
                <a:pos x="58" y="605"/>
              </a:cxn>
              <a:cxn ang="0">
                <a:pos x="38" y="844"/>
              </a:cxn>
              <a:cxn ang="0">
                <a:pos x="257" y="933"/>
              </a:cxn>
              <a:cxn ang="0">
                <a:pos x="465" y="1003"/>
              </a:cxn>
              <a:cxn ang="0">
                <a:pos x="545" y="1172"/>
              </a:cxn>
              <a:cxn ang="0">
                <a:pos x="316" y="1301"/>
              </a:cxn>
              <a:cxn ang="0">
                <a:pos x="217" y="1301"/>
              </a:cxn>
            </a:cxnLst>
            <a:rect l="0" t="0" r="r" b="b"/>
            <a:pathLst>
              <a:path w="570" h="1322">
                <a:moveTo>
                  <a:pt x="217" y="0"/>
                </a:moveTo>
                <a:cubicBezTo>
                  <a:pt x="337" y="70"/>
                  <a:pt x="457" y="140"/>
                  <a:pt x="485" y="218"/>
                </a:cubicBezTo>
                <a:cubicBezTo>
                  <a:pt x="513" y="296"/>
                  <a:pt x="457" y="402"/>
                  <a:pt x="386" y="466"/>
                </a:cubicBezTo>
                <a:cubicBezTo>
                  <a:pt x="315" y="530"/>
                  <a:pt x="116" y="542"/>
                  <a:pt x="58" y="605"/>
                </a:cubicBezTo>
                <a:cubicBezTo>
                  <a:pt x="0" y="668"/>
                  <a:pt x="5" y="789"/>
                  <a:pt x="38" y="844"/>
                </a:cubicBezTo>
                <a:cubicBezTo>
                  <a:pt x="71" y="899"/>
                  <a:pt x="186" y="906"/>
                  <a:pt x="257" y="933"/>
                </a:cubicBezTo>
                <a:cubicBezTo>
                  <a:pt x="328" y="960"/>
                  <a:pt x="417" y="963"/>
                  <a:pt x="465" y="1003"/>
                </a:cubicBezTo>
                <a:cubicBezTo>
                  <a:pt x="513" y="1043"/>
                  <a:pt x="570" y="1122"/>
                  <a:pt x="545" y="1172"/>
                </a:cubicBezTo>
                <a:cubicBezTo>
                  <a:pt x="520" y="1222"/>
                  <a:pt x="370" y="1280"/>
                  <a:pt x="316" y="1301"/>
                </a:cubicBezTo>
                <a:cubicBezTo>
                  <a:pt x="262" y="1322"/>
                  <a:pt x="239" y="1311"/>
                  <a:pt x="217" y="1301"/>
                </a:cubicBezTo>
              </a:path>
            </a:pathLst>
          </a:custGeom>
          <a:noFill/>
          <a:ln w="38100" cap="flat" cmpd="sng">
            <a:solidFill>
              <a:schemeClr val="tx1"/>
            </a:solidFill>
            <a:prstDash val="solid"/>
            <a:round/>
            <a:headEnd/>
            <a:tailEnd/>
          </a:ln>
          <a:effectLst/>
        </p:spPr>
        <p:txBody>
          <a:bodyPr/>
          <a:lstStyle/>
          <a:p>
            <a:endParaRPr lang="en-IE"/>
          </a:p>
        </p:txBody>
      </p:sp>
      <p:sp>
        <p:nvSpPr>
          <p:cNvPr id="746505" name="Line 9"/>
          <p:cNvSpPr>
            <a:spLocks noChangeShapeType="1"/>
          </p:cNvSpPr>
          <p:nvPr/>
        </p:nvSpPr>
        <p:spPr bwMode="auto">
          <a:xfrm>
            <a:off x="965200" y="2344068"/>
            <a:ext cx="647700" cy="1136650"/>
          </a:xfrm>
          <a:prstGeom prst="line">
            <a:avLst/>
          </a:prstGeom>
          <a:noFill/>
          <a:ln w="38100">
            <a:solidFill>
              <a:schemeClr val="tx1"/>
            </a:solidFill>
            <a:round/>
            <a:headEnd/>
            <a:tailEnd/>
          </a:ln>
          <a:effectLst/>
        </p:spPr>
        <p:txBody>
          <a:bodyPr/>
          <a:lstStyle/>
          <a:p>
            <a:endParaRPr lang="en-IE"/>
          </a:p>
        </p:txBody>
      </p:sp>
      <p:sp>
        <p:nvSpPr>
          <p:cNvPr id="746506" name="Line 10"/>
          <p:cNvSpPr>
            <a:spLocks noChangeShapeType="1"/>
          </p:cNvSpPr>
          <p:nvPr/>
        </p:nvSpPr>
        <p:spPr bwMode="auto">
          <a:xfrm flipH="1">
            <a:off x="1624013" y="2369468"/>
            <a:ext cx="852487" cy="1122362"/>
          </a:xfrm>
          <a:prstGeom prst="line">
            <a:avLst/>
          </a:prstGeom>
          <a:noFill/>
          <a:ln w="38100">
            <a:solidFill>
              <a:schemeClr val="tx1"/>
            </a:solidFill>
            <a:round/>
            <a:headEnd/>
            <a:tailEnd/>
          </a:ln>
          <a:effectLst/>
        </p:spPr>
        <p:txBody>
          <a:bodyPr/>
          <a:lstStyle/>
          <a:p>
            <a:endParaRPr lang="en-IE"/>
          </a:p>
        </p:txBody>
      </p:sp>
      <p:sp>
        <p:nvSpPr>
          <p:cNvPr id="746508" name="Rectangle 12"/>
          <p:cNvSpPr>
            <a:spLocks noGrp="1" noChangeArrowheads="1"/>
          </p:cNvSpPr>
          <p:nvPr>
            <p:ph type="body" idx="1"/>
          </p:nvPr>
        </p:nvSpPr>
        <p:spPr>
          <a:xfrm>
            <a:off x="2846388" y="1509713"/>
            <a:ext cx="6070600" cy="4872037"/>
          </a:xfrm>
          <a:noFill/>
          <a:ln/>
        </p:spPr>
        <p:txBody>
          <a:bodyPr/>
          <a:lstStyle/>
          <a:p>
            <a:pPr marL="609600" indent="-609600">
              <a:lnSpc>
                <a:spcPct val="80000"/>
              </a:lnSpc>
              <a:buFontTx/>
              <a:buAutoNum type="arabicPeriod"/>
            </a:pPr>
            <a:r>
              <a:rPr lang="en-GB" sz="2400"/>
              <a:t>Draw a diagonal line </a:t>
            </a:r>
            <a:endParaRPr lang="en-US" sz="2400"/>
          </a:p>
          <a:p>
            <a:pPr marL="609600" indent="-609600">
              <a:lnSpc>
                <a:spcPct val="80000"/>
              </a:lnSpc>
              <a:buFontTx/>
              <a:buAutoNum type="arabicPeriod"/>
            </a:pPr>
            <a:r>
              <a:rPr lang="en-GB" sz="2400"/>
              <a:t>Draw another diagonal line connected to the top of the first one</a:t>
            </a:r>
            <a:endParaRPr lang="en-US" sz="2400"/>
          </a:p>
          <a:p>
            <a:pPr marL="609600" indent="-609600">
              <a:lnSpc>
                <a:spcPct val="80000"/>
              </a:lnSpc>
              <a:buFontTx/>
              <a:buAutoNum type="arabicPeriod"/>
            </a:pPr>
            <a:r>
              <a:rPr lang="en-GB" sz="2400"/>
              <a:t>Draw a straight line from the point where the diagonal lines meet</a:t>
            </a:r>
            <a:endParaRPr lang="en-US" sz="2400"/>
          </a:p>
          <a:p>
            <a:pPr marL="609600" indent="-609600">
              <a:lnSpc>
                <a:spcPct val="80000"/>
              </a:lnSpc>
              <a:buFontTx/>
              <a:buAutoNum type="arabicPeriod"/>
            </a:pPr>
            <a:r>
              <a:rPr lang="en-GB" sz="2400"/>
              <a:t>Draw a horizontal line over the straight line</a:t>
            </a:r>
            <a:endParaRPr lang="en-US" sz="2400"/>
          </a:p>
          <a:p>
            <a:pPr marL="609600" indent="-609600">
              <a:lnSpc>
                <a:spcPct val="80000"/>
              </a:lnSpc>
              <a:buFontTx/>
              <a:buAutoNum type="arabicPeriod"/>
            </a:pPr>
            <a:r>
              <a:rPr lang="en-GB" sz="2400"/>
              <a:t>At the bottom of the straight line, draw a curvy line</a:t>
            </a:r>
            <a:endParaRPr lang="en-US" sz="2400"/>
          </a:p>
          <a:p>
            <a:pPr marL="609600" indent="-609600">
              <a:lnSpc>
                <a:spcPct val="80000"/>
              </a:lnSpc>
              <a:buFontTx/>
              <a:buAutoNum type="arabicPeriod"/>
            </a:pPr>
            <a:r>
              <a:rPr lang="en-GB" sz="2400"/>
              <a:t>Draw a diagonal line from the bottom of the first diagonal to the straight line</a:t>
            </a:r>
            <a:endParaRPr lang="en-US" sz="2400"/>
          </a:p>
          <a:p>
            <a:pPr marL="609600" indent="-609600">
              <a:lnSpc>
                <a:spcPct val="80000"/>
              </a:lnSpc>
              <a:buFontTx/>
              <a:buAutoNum type="arabicPeriod"/>
            </a:pPr>
            <a:r>
              <a:rPr lang="en-GB" sz="2400"/>
              <a:t>Draw a diagonal line from the bottom of the second diagonal to the straight line</a:t>
            </a:r>
            <a:endParaRPr lang="en-US" sz="2400"/>
          </a:p>
          <a:p>
            <a:pPr marL="609600" indent="-609600">
              <a:lnSpc>
                <a:spcPct val="80000"/>
              </a:lnSpc>
              <a:buFontTx/>
              <a:buAutoNum type="arabicPeriod"/>
            </a:pPr>
            <a:endParaRPr lang="en-US"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650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465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4650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4650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46508">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4650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46508">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4650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46508">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4650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46508">
                                            <p:txEl>
                                              <p:pRg st="5" end="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4650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46508">
                                            <p:txEl>
                                              <p:pRg st="6" end="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4650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464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6498" grpId="0"/>
      <p:bldP spid="746500" grpId="0" animBg="1"/>
      <p:bldP spid="746501" grpId="0" animBg="1"/>
      <p:bldP spid="746502" grpId="0" animBg="1"/>
      <p:bldP spid="746503" grpId="0" animBg="1"/>
      <p:bldP spid="746504" grpId="0" animBg="1"/>
      <p:bldP spid="746505" grpId="0" animBg="1"/>
      <p:bldP spid="746506" grpId="0" animBg="1"/>
      <p:bldP spid="746508"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210" name="Rectangle 2"/>
          <p:cNvSpPr>
            <a:spLocks noGrp="1" noChangeArrowheads="1"/>
          </p:cNvSpPr>
          <p:nvPr>
            <p:ph type="title"/>
          </p:nvPr>
        </p:nvSpPr>
        <p:spPr>
          <a:xfrm>
            <a:off x="685800" y="276225"/>
            <a:ext cx="7772400" cy="1143000"/>
          </a:xfrm>
        </p:spPr>
        <p:txBody>
          <a:bodyPr/>
          <a:lstStyle/>
          <a:p>
            <a:r>
              <a:rPr lang="en-GB"/>
              <a:t>It was meant to be a kite!!</a:t>
            </a:r>
            <a:endParaRPr lang="en-US"/>
          </a:p>
        </p:txBody>
      </p:sp>
      <p:sp>
        <p:nvSpPr>
          <p:cNvPr id="734211" name="Rectangle 3"/>
          <p:cNvSpPr>
            <a:spLocks noGrp="1" noChangeArrowheads="1"/>
          </p:cNvSpPr>
          <p:nvPr>
            <p:ph type="body" idx="1"/>
          </p:nvPr>
        </p:nvSpPr>
        <p:spPr>
          <a:xfrm>
            <a:off x="3822700" y="1803400"/>
            <a:ext cx="4635500" cy="4114800"/>
          </a:xfrm>
        </p:spPr>
        <p:txBody>
          <a:bodyPr/>
          <a:lstStyle/>
          <a:p>
            <a:pPr>
              <a:lnSpc>
                <a:spcPct val="90000"/>
              </a:lnSpc>
            </a:pPr>
            <a:r>
              <a:rPr lang="en-GB" sz="2800"/>
              <a:t>Now write a set of instructions that work!</a:t>
            </a:r>
          </a:p>
          <a:p>
            <a:pPr>
              <a:lnSpc>
                <a:spcPct val="90000"/>
              </a:lnSpc>
            </a:pPr>
            <a:endParaRPr lang="en-GB" sz="2800"/>
          </a:p>
          <a:p>
            <a:pPr>
              <a:lnSpc>
                <a:spcPct val="90000"/>
              </a:lnSpc>
            </a:pPr>
            <a:r>
              <a:rPr lang="en-GB" sz="2800"/>
              <a:t>Ensure only </a:t>
            </a:r>
            <a:r>
              <a:rPr lang="en-GB" sz="2800" i="1"/>
              <a:t>one</a:t>
            </a:r>
            <a:r>
              <a:rPr lang="en-GB" sz="2800"/>
              <a:t> way to interpret each step</a:t>
            </a:r>
          </a:p>
          <a:p>
            <a:pPr lvl="1">
              <a:lnSpc>
                <a:spcPct val="90000"/>
              </a:lnSpc>
            </a:pPr>
            <a:r>
              <a:rPr lang="en-GB" sz="2400" i="1"/>
              <a:t>unambiguous</a:t>
            </a:r>
          </a:p>
          <a:p>
            <a:pPr>
              <a:lnSpc>
                <a:spcPct val="90000"/>
              </a:lnSpc>
            </a:pPr>
            <a:endParaRPr lang="en-GB" sz="2800"/>
          </a:p>
          <a:p>
            <a:pPr>
              <a:lnSpc>
                <a:spcPct val="90000"/>
              </a:lnSpc>
            </a:pPr>
            <a:r>
              <a:rPr lang="en-GB" sz="2800"/>
              <a:t>… and enough detail in each step</a:t>
            </a:r>
            <a:endParaRPr lang="en-US" sz="2800"/>
          </a:p>
        </p:txBody>
      </p:sp>
      <p:sp>
        <p:nvSpPr>
          <p:cNvPr id="13" name="Line 4"/>
          <p:cNvSpPr>
            <a:spLocks noChangeShapeType="1"/>
          </p:cNvSpPr>
          <p:nvPr/>
        </p:nvSpPr>
        <p:spPr bwMode="auto">
          <a:xfrm flipH="1">
            <a:off x="946150" y="1340768"/>
            <a:ext cx="757238" cy="1009650"/>
          </a:xfrm>
          <a:prstGeom prst="line">
            <a:avLst/>
          </a:prstGeom>
          <a:noFill/>
          <a:ln w="38100">
            <a:solidFill>
              <a:schemeClr val="tx1"/>
            </a:solidFill>
            <a:round/>
            <a:headEnd/>
            <a:tailEnd/>
          </a:ln>
          <a:effectLst/>
        </p:spPr>
        <p:txBody>
          <a:bodyPr/>
          <a:lstStyle/>
          <a:p>
            <a:endParaRPr lang="en-IE"/>
          </a:p>
        </p:txBody>
      </p:sp>
      <p:sp>
        <p:nvSpPr>
          <p:cNvPr id="14" name="Line 5"/>
          <p:cNvSpPr>
            <a:spLocks noChangeShapeType="1"/>
          </p:cNvSpPr>
          <p:nvPr/>
        </p:nvSpPr>
        <p:spPr bwMode="auto">
          <a:xfrm>
            <a:off x="1695450" y="1340768"/>
            <a:ext cx="757238" cy="1009650"/>
          </a:xfrm>
          <a:prstGeom prst="line">
            <a:avLst/>
          </a:prstGeom>
          <a:noFill/>
          <a:ln w="38100">
            <a:solidFill>
              <a:schemeClr val="tx1"/>
            </a:solidFill>
            <a:round/>
            <a:headEnd/>
            <a:tailEnd/>
          </a:ln>
          <a:effectLst/>
        </p:spPr>
        <p:txBody>
          <a:bodyPr/>
          <a:lstStyle/>
          <a:p>
            <a:endParaRPr lang="en-IE"/>
          </a:p>
        </p:txBody>
      </p:sp>
      <p:sp>
        <p:nvSpPr>
          <p:cNvPr id="15" name="Line 6"/>
          <p:cNvSpPr>
            <a:spLocks noChangeShapeType="1"/>
          </p:cNvSpPr>
          <p:nvPr/>
        </p:nvSpPr>
        <p:spPr bwMode="auto">
          <a:xfrm flipH="1">
            <a:off x="1628775" y="1367755"/>
            <a:ext cx="77788" cy="2128838"/>
          </a:xfrm>
          <a:prstGeom prst="line">
            <a:avLst/>
          </a:prstGeom>
          <a:noFill/>
          <a:ln w="38100">
            <a:solidFill>
              <a:schemeClr val="tx1"/>
            </a:solidFill>
            <a:round/>
            <a:headEnd/>
            <a:tailEnd/>
          </a:ln>
          <a:effectLst/>
        </p:spPr>
        <p:txBody>
          <a:bodyPr/>
          <a:lstStyle/>
          <a:p>
            <a:endParaRPr lang="en-IE"/>
          </a:p>
        </p:txBody>
      </p:sp>
      <p:sp>
        <p:nvSpPr>
          <p:cNvPr id="16" name="Line 7"/>
          <p:cNvSpPr>
            <a:spLocks noChangeShapeType="1"/>
          </p:cNvSpPr>
          <p:nvPr/>
        </p:nvSpPr>
        <p:spPr bwMode="auto">
          <a:xfrm>
            <a:off x="935038" y="2329780"/>
            <a:ext cx="1528762" cy="47625"/>
          </a:xfrm>
          <a:prstGeom prst="line">
            <a:avLst/>
          </a:prstGeom>
          <a:noFill/>
          <a:ln w="38100">
            <a:solidFill>
              <a:schemeClr val="tx1"/>
            </a:solidFill>
            <a:round/>
            <a:headEnd/>
            <a:tailEnd/>
          </a:ln>
          <a:effectLst/>
        </p:spPr>
        <p:txBody>
          <a:bodyPr/>
          <a:lstStyle/>
          <a:p>
            <a:endParaRPr lang="en-IE"/>
          </a:p>
        </p:txBody>
      </p:sp>
      <p:sp>
        <p:nvSpPr>
          <p:cNvPr id="17" name="Freeform 8"/>
          <p:cNvSpPr>
            <a:spLocks/>
          </p:cNvSpPr>
          <p:nvPr/>
        </p:nvSpPr>
        <p:spPr bwMode="auto">
          <a:xfrm>
            <a:off x="1279525" y="3475955"/>
            <a:ext cx="904875" cy="2098675"/>
          </a:xfrm>
          <a:custGeom>
            <a:avLst/>
            <a:gdLst/>
            <a:ahLst/>
            <a:cxnLst>
              <a:cxn ang="0">
                <a:pos x="217" y="0"/>
              </a:cxn>
              <a:cxn ang="0">
                <a:pos x="485" y="218"/>
              </a:cxn>
              <a:cxn ang="0">
                <a:pos x="386" y="466"/>
              </a:cxn>
              <a:cxn ang="0">
                <a:pos x="58" y="605"/>
              </a:cxn>
              <a:cxn ang="0">
                <a:pos x="38" y="844"/>
              </a:cxn>
              <a:cxn ang="0">
                <a:pos x="257" y="933"/>
              </a:cxn>
              <a:cxn ang="0">
                <a:pos x="465" y="1003"/>
              </a:cxn>
              <a:cxn ang="0">
                <a:pos x="545" y="1172"/>
              </a:cxn>
              <a:cxn ang="0">
                <a:pos x="316" y="1301"/>
              </a:cxn>
              <a:cxn ang="0">
                <a:pos x="217" y="1301"/>
              </a:cxn>
            </a:cxnLst>
            <a:rect l="0" t="0" r="r" b="b"/>
            <a:pathLst>
              <a:path w="570" h="1322">
                <a:moveTo>
                  <a:pt x="217" y="0"/>
                </a:moveTo>
                <a:cubicBezTo>
                  <a:pt x="337" y="70"/>
                  <a:pt x="457" y="140"/>
                  <a:pt x="485" y="218"/>
                </a:cubicBezTo>
                <a:cubicBezTo>
                  <a:pt x="513" y="296"/>
                  <a:pt x="457" y="402"/>
                  <a:pt x="386" y="466"/>
                </a:cubicBezTo>
                <a:cubicBezTo>
                  <a:pt x="315" y="530"/>
                  <a:pt x="116" y="542"/>
                  <a:pt x="58" y="605"/>
                </a:cubicBezTo>
                <a:cubicBezTo>
                  <a:pt x="0" y="668"/>
                  <a:pt x="5" y="789"/>
                  <a:pt x="38" y="844"/>
                </a:cubicBezTo>
                <a:cubicBezTo>
                  <a:pt x="71" y="899"/>
                  <a:pt x="186" y="906"/>
                  <a:pt x="257" y="933"/>
                </a:cubicBezTo>
                <a:cubicBezTo>
                  <a:pt x="328" y="960"/>
                  <a:pt x="417" y="963"/>
                  <a:pt x="465" y="1003"/>
                </a:cubicBezTo>
                <a:cubicBezTo>
                  <a:pt x="513" y="1043"/>
                  <a:pt x="570" y="1122"/>
                  <a:pt x="545" y="1172"/>
                </a:cubicBezTo>
                <a:cubicBezTo>
                  <a:pt x="520" y="1222"/>
                  <a:pt x="370" y="1280"/>
                  <a:pt x="316" y="1301"/>
                </a:cubicBezTo>
                <a:cubicBezTo>
                  <a:pt x="262" y="1322"/>
                  <a:pt x="239" y="1311"/>
                  <a:pt x="217" y="1301"/>
                </a:cubicBezTo>
              </a:path>
            </a:pathLst>
          </a:custGeom>
          <a:noFill/>
          <a:ln w="38100" cap="flat" cmpd="sng">
            <a:solidFill>
              <a:schemeClr val="tx1"/>
            </a:solidFill>
            <a:prstDash val="solid"/>
            <a:round/>
            <a:headEnd/>
            <a:tailEnd/>
          </a:ln>
          <a:effectLst/>
        </p:spPr>
        <p:txBody>
          <a:bodyPr/>
          <a:lstStyle/>
          <a:p>
            <a:endParaRPr lang="en-IE"/>
          </a:p>
        </p:txBody>
      </p:sp>
      <p:sp>
        <p:nvSpPr>
          <p:cNvPr id="18" name="Line 9"/>
          <p:cNvSpPr>
            <a:spLocks noChangeShapeType="1"/>
          </p:cNvSpPr>
          <p:nvPr/>
        </p:nvSpPr>
        <p:spPr bwMode="auto">
          <a:xfrm>
            <a:off x="965200" y="2344068"/>
            <a:ext cx="647700" cy="1136650"/>
          </a:xfrm>
          <a:prstGeom prst="line">
            <a:avLst/>
          </a:prstGeom>
          <a:noFill/>
          <a:ln w="38100">
            <a:solidFill>
              <a:schemeClr val="tx1"/>
            </a:solidFill>
            <a:round/>
            <a:headEnd/>
            <a:tailEnd/>
          </a:ln>
          <a:effectLst/>
        </p:spPr>
        <p:txBody>
          <a:bodyPr/>
          <a:lstStyle/>
          <a:p>
            <a:endParaRPr lang="en-IE"/>
          </a:p>
        </p:txBody>
      </p:sp>
      <p:sp>
        <p:nvSpPr>
          <p:cNvPr id="19" name="Line 10"/>
          <p:cNvSpPr>
            <a:spLocks noChangeShapeType="1"/>
          </p:cNvSpPr>
          <p:nvPr/>
        </p:nvSpPr>
        <p:spPr bwMode="auto">
          <a:xfrm flipH="1">
            <a:off x="1624013" y="2369468"/>
            <a:ext cx="852487" cy="1122362"/>
          </a:xfrm>
          <a:prstGeom prst="line">
            <a:avLst/>
          </a:prstGeom>
          <a:noFill/>
          <a:ln w="38100">
            <a:solidFill>
              <a:schemeClr val="tx1"/>
            </a:solidFill>
            <a:round/>
            <a:headEnd/>
            <a:tailEnd/>
          </a:ln>
          <a:effectLst/>
        </p:spPr>
        <p:txBody>
          <a:bodyPr/>
          <a:lstStyle/>
          <a:p>
            <a:endParaRPr lang="en-I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42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342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3421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34211">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4211" grpId="0" build="p"/>
      <p:bldP spid="13" grpId="0" animBg="1"/>
      <p:bldP spid="14" grpId="0" animBg="1"/>
      <p:bldP spid="15" grpId="0" animBg="1"/>
      <p:bldP spid="16" grpId="0" animBg="1"/>
      <p:bldP spid="17" grpId="0" animBg="1"/>
      <p:bldP spid="18" grpId="0" animBg="1"/>
      <p:bldP spid="1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9394" name="Rectangle 2"/>
          <p:cNvSpPr>
            <a:spLocks noGrp="1" noChangeArrowheads="1"/>
          </p:cNvSpPr>
          <p:nvPr>
            <p:ph type="title"/>
          </p:nvPr>
        </p:nvSpPr>
        <p:spPr/>
        <p:txBody>
          <a:bodyPr/>
          <a:lstStyle/>
          <a:p>
            <a:r>
              <a:rPr lang="en-GB" sz="4000"/>
              <a:t>Putting all this together…</a:t>
            </a:r>
          </a:p>
        </p:txBody>
      </p:sp>
      <p:sp>
        <p:nvSpPr>
          <p:cNvPr id="699395" name="Rectangle 3"/>
          <p:cNvSpPr>
            <a:spLocks noGrp="1" noChangeArrowheads="1"/>
          </p:cNvSpPr>
          <p:nvPr>
            <p:ph type="body" idx="1"/>
          </p:nvPr>
        </p:nvSpPr>
        <p:spPr/>
        <p:txBody>
          <a:bodyPr/>
          <a:lstStyle/>
          <a:p>
            <a:pPr>
              <a:lnSpc>
                <a:spcPct val="80000"/>
              </a:lnSpc>
            </a:pPr>
            <a:r>
              <a:rPr lang="en-GB" sz="2800"/>
              <a:t>This time:</a:t>
            </a:r>
          </a:p>
          <a:p>
            <a:pPr lvl="1">
              <a:lnSpc>
                <a:spcPct val="80000"/>
              </a:lnSpc>
            </a:pPr>
            <a:r>
              <a:rPr lang="en-GB" sz="2400"/>
              <a:t>write an Algorithm</a:t>
            </a:r>
          </a:p>
          <a:p>
            <a:pPr lvl="1">
              <a:lnSpc>
                <a:spcPct val="80000"/>
              </a:lnSpc>
            </a:pPr>
            <a:r>
              <a:rPr lang="en-GB" sz="2400"/>
              <a:t>test it yourself</a:t>
            </a:r>
          </a:p>
          <a:p>
            <a:pPr lvl="1">
              <a:lnSpc>
                <a:spcPct val="80000"/>
              </a:lnSpc>
            </a:pPr>
            <a:r>
              <a:rPr lang="en-GB" sz="2400"/>
              <a:t>get someone else to try it out… </a:t>
            </a:r>
          </a:p>
          <a:p>
            <a:pPr lvl="1">
              <a:lnSpc>
                <a:spcPct val="80000"/>
              </a:lnSpc>
            </a:pPr>
            <a:endParaRPr lang="en-GB" sz="2400"/>
          </a:p>
          <a:p>
            <a:pPr>
              <a:lnSpc>
                <a:spcPct val="80000"/>
              </a:lnSpc>
            </a:pPr>
            <a:r>
              <a:rPr lang="en-GB" sz="2800"/>
              <a:t>Can you be sure your algorithm will work ok?</a:t>
            </a:r>
          </a:p>
          <a:p>
            <a:pPr>
              <a:lnSpc>
                <a:spcPct val="80000"/>
              </a:lnSpc>
            </a:pPr>
            <a:endParaRPr lang="en-GB" sz="2800"/>
          </a:p>
          <a:p>
            <a:pPr>
              <a:lnSpc>
                <a:spcPct val="80000"/>
              </a:lnSpc>
              <a:buFontTx/>
              <a:buNone/>
            </a:pP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93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9939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9939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9939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993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9395"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a:t>
            </a:r>
            <a:endParaRPr lang="en-US"/>
          </a:p>
        </p:txBody>
      </p:sp>
      <p:sp>
        <p:nvSpPr>
          <p:cNvPr id="700418" name="Rectangle 2"/>
          <p:cNvSpPr>
            <a:spLocks noGrp="1" noChangeArrowheads="1"/>
          </p:cNvSpPr>
          <p:nvPr>
            <p:ph type="title"/>
          </p:nvPr>
        </p:nvSpPr>
        <p:spPr>
          <a:xfrm>
            <a:off x="685800" y="419100"/>
            <a:ext cx="7772400" cy="1143000"/>
          </a:xfrm>
        </p:spPr>
        <p:txBody>
          <a:bodyPr/>
          <a:lstStyle/>
          <a:p>
            <a:r>
              <a:rPr lang="en-GB" sz="4000"/>
              <a:t>(a) Write &amp; test your algorithm</a:t>
            </a:r>
          </a:p>
        </p:txBody>
      </p:sp>
      <p:sp>
        <p:nvSpPr>
          <p:cNvPr id="700419" name="Rectangle 3"/>
          <p:cNvSpPr>
            <a:spLocks noGrp="1" noChangeArrowheads="1"/>
          </p:cNvSpPr>
          <p:nvPr>
            <p:ph type="body" idx="1"/>
          </p:nvPr>
        </p:nvSpPr>
        <p:spPr>
          <a:xfrm>
            <a:off x="260350" y="1651000"/>
            <a:ext cx="8623300" cy="4445000"/>
          </a:xfrm>
        </p:spPr>
        <p:txBody>
          <a:bodyPr/>
          <a:lstStyle/>
          <a:p>
            <a:pPr>
              <a:lnSpc>
                <a:spcPct val="80000"/>
              </a:lnSpc>
            </a:pPr>
            <a:r>
              <a:rPr lang="en-GB" sz="2800" dirty="0"/>
              <a:t>The task/problem: </a:t>
            </a:r>
          </a:p>
          <a:p>
            <a:pPr lvl="1">
              <a:lnSpc>
                <a:spcPct val="80000"/>
              </a:lnSpc>
            </a:pPr>
            <a:r>
              <a:rPr lang="en-GB" sz="2400" dirty="0"/>
              <a:t>make a shape out of paper – one sheet of A4</a:t>
            </a:r>
          </a:p>
          <a:p>
            <a:pPr>
              <a:lnSpc>
                <a:spcPct val="80000"/>
              </a:lnSpc>
            </a:pPr>
            <a:endParaRPr lang="en-GB" sz="2800" dirty="0"/>
          </a:p>
          <a:p>
            <a:pPr>
              <a:lnSpc>
                <a:spcPct val="80000"/>
              </a:lnSpc>
            </a:pPr>
            <a:r>
              <a:rPr lang="en-GB" sz="2800" dirty="0"/>
              <a:t>Write the </a:t>
            </a:r>
            <a:r>
              <a:rPr lang="en-GB" sz="2800" i="1" dirty="0"/>
              <a:t>algorithm</a:t>
            </a:r>
          </a:p>
          <a:p>
            <a:pPr lvl="1">
              <a:lnSpc>
                <a:spcPct val="80000"/>
              </a:lnSpc>
            </a:pPr>
            <a:r>
              <a:rPr lang="en-GB" sz="2400" dirty="0"/>
              <a:t>Write a set of instructions that explains how to make a paper shape from 1 sheet of A4 paper</a:t>
            </a:r>
          </a:p>
          <a:p>
            <a:pPr>
              <a:lnSpc>
                <a:spcPct val="80000"/>
              </a:lnSpc>
              <a:buFontTx/>
              <a:buNone/>
            </a:pPr>
            <a:endParaRPr lang="en-GB" sz="2800" dirty="0"/>
          </a:p>
          <a:p>
            <a:pPr>
              <a:lnSpc>
                <a:spcPct val="80000"/>
              </a:lnSpc>
            </a:pPr>
            <a:r>
              <a:rPr lang="en-GB" sz="2800" dirty="0"/>
              <a:t>Test it</a:t>
            </a:r>
          </a:p>
          <a:p>
            <a:pPr lvl="1">
              <a:lnSpc>
                <a:spcPct val="80000"/>
              </a:lnSpc>
            </a:pPr>
            <a:r>
              <a:rPr lang="en-GB" sz="2400" dirty="0"/>
              <a:t>Try out your algorithm – does it work?</a:t>
            </a:r>
          </a:p>
          <a:p>
            <a:pPr lvl="1">
              <a:lnSpc>
                <a:spcPct val="80000"/>
              </a:lnSpc>
            </a:pPr>
            <a:r>
              <a:rPr lang="en-GB" sz="2400" dirty="0"/>
              <a:t>Note: follow your instructions </a:t>
            </a:r>
            <a:r>
              <a:rPr lang="en-GB" sz="2400" i="1" dirty="0"/>
              <a:t>as closely as possible</a:t>
            </a:r>
          </a:p>
          <a:p>
            <a:pPr lvl="1">
              <a:lnSpc>
                <a:spcPct val="80000"/>
              </a:lnSpc>
            </a:pPr>
            <a:r>
              <a:rPr lang="en-GB" sz="2400" dirty="0"/>
              <a:t>Adjust the instructions if necessary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04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0041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0041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0041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00419">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00419">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00419">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0041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0419"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Types of Testing</a:t>
            </a:r>
            <a:endParaRPr lang="en-IE"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81328"/>
            <a:ext cx="8219256" cy="4525963"/>
          </a:xfrm>
        </p:spPr>
        <p:txBody>
          <a:bodyPr>
            <a:normAutofit/>
          </a:bodyPr>
          <a:lstStyle/>
          <a:p>
            <a:r>
              <a:rPr lang="en-IE" dirty="0" smtClean="0"/>
              <a:t>Lowest level functions and procedures in isolation</a:t>
            </a:r>
          </a:p>
          <a:p>
            <a:r>
              <a:rPr lang="en-IE" dirty="0" smtClean="0"/>
              <a:t>Each logic path in the component specifications</a:t>
            </a:r>
          </a:p>
        </p:txBody>
      </p:sp>
      <p:sp>
        <p:nvSpPr>
          <p:cNvPr id="3" name="Title 2"/>
          <p:cNvSpPr>
            <a:spLocks noGrp="1"/>
          </p:cNvSpPr>
          <p:nvPr>
            <p:ph type="title"/>
          </p:nvPr>
        </p:nvSpPr>
        <p:spPr/>
        <p:txBody>
          <a:bodyPr>
            <a:normAutofit/>
          </a:bodyPr>
          <a:lstStyle/>
          <a:p>
            <a:r>
              <a:rPr lang="en-IE" dirty="0" smtClean="0"/>
              <a:t>Unit Testing</a:t>
            </a:r>
            <a:endParaRPr lang="en-IE"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81328"/>
            <a:ext cx="8219256" cy="4525963"/>
          </a:xfrm>
        </p:spPr>
        <p:txBody>
          <a:bodyPr>
            <a:normAutofit/>
          </a:bodyPr>
          <a:lstStyle/>
          <a:p>
            <a:r>
              <a:rPr lang="en-IE" dirty="0" smtClean="0"/>
              <a:t>Tests the interaction of all the related components of a module</a:t>
            </a:r>
          </a:p>
          <a:p>
            <a:r>
              <a:rPr lang="en-IE" dirty="0" smtClean="0"/>
              <a:t>Tests the module as a stand-alone entity</a:t>
            </a:r>
          </a:p>
        </p:txBody>
      </p:sp>
      <p:sp>
        <p:nvSpPr>
          <p:cNvPr id="3" name="Title 2"/>
          <p:cNvSpPr>
            <a:spLocks noGrp="1"/>
          </p:cNvSpPr>
          <p:nvPr>
            <p:ph type="title"/>
          </p:nvPr>
        </p:nvSpPr>
        <p:spPr/>
        <p:txBody>
          <a:bodyPr>
            <a:normAutofit/>
          </a:bodyPr>
          <a:lstStyle/>
          <a:p>
            <a:r>
              <a:rPr lang="en-IE" dirty="0" smtClean="0"/>
              <a:t>Module Testing</a:t>
            </a:r>
            <a:endParaRPr lang="en-I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t>This module is designed to provide the student with both a practical and theoretical understanding of how software is tested, with emphasis on test strategies, test design and test execution. Students will focus on the practical issues associated with testing software which will include a review of the techniques and technologies upon which software testing is based. </a:t>
            </a:r>
            <a:endParaRPr lang="en-IE" dirty="0" smtClean="0"/>
          </a:p>
          <a:p>
            <a:endParaRPr lang="en-IE" dirty="0"/>
          </a:p>
        </p:txBody>
      </p:sp>
      <p:sp>
        <p:nvSpPr>
          <p:cNvPr id="2" name="Title 1"/>
          <p:cNvSpPr>
            <a:spLocks noGrp="1"/>
          </p:cNvSpPr>
          <p:nvPr>
            <p:ph type="title"/>
          </p:nvPr>
        </p:nvSpPr>
        <p:spPr/>
        <p:txBody>
          <a:bodyPr>
            <a:normAutofit/>
          </a:bodyPr>
          <a:lstStyle/>
          <a:p>
            <a:r>
              <a:rPr lang="en-GB" dirty="0" smtClean="0"/>
              <a:t>Module Description</a:t>
            </a:r>
            <a:endParaRPr lang="en-I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81328"/>
            <a:ext cx="8219256" cy="4525963"/>
          </a:xfrm>
        </p:spPr>
        <p:txBody>
          <a:bodyPr>
            <a:normAutofit/>
          </a:bodyPr>
          <a:lstStyle/>
          <a:p>
            <a:r>
              <a:rPr lang="en-IE" dirty="0" smtClean="0"/>
              <a:t>Tests the interfaces between the modules</a:t>
            </a:r>
          </a:p>
          <a:p>
            <a:r>
              <a:rPr lang="en-IE" dirty="0" smtClean="0"/>
              <a:t>Scenarios are employed to test module interaction</a:t>
            </a:r>
          </a:p>
        </p:txBody>
      </p:sp>
      <p:sp>
        <p:nvSpPr>
          <p:cNvPr id="3" name="Title 2"/>
          <p:cNvSpPr>
            <a:spLocks noGrp="1"/>
          </p:cNvSpPr>
          <p:nvPr>
            <p:ph type="title"/>
          </p:nvPr>
        </p:nvSpPr>
        <p:spPr/>
        <p:txBody>
          <a:bodyPr>
            <a:normAutofit/>
          </a:bodyPr>
          <a:lstStyle/>
          <a:p>
            <a:r>
              <a:rPr lang="en-IE" dirty="0" smtClean="0"/>
              <a:t>Subsystem Testing</a:t>
            </a:r>
            <a:endParaRPr lang="en-IE"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81328"/>
            <a:ext cx="8219256" cy="4525963"/>
          </a:xfrm>
        </p:spPr>
        <p:txBody>
          <a:bodyPr>
            <a:normAutofit/>
          </a:bodyPr>
          <a:lstStyle/>
          <a:p>
            <a:r>
              <a:rPr lang="en-IE" dirty="0" smtClean="0"/>
              <a:t>Tests interactions between sub-systems and components</a:t>
            </a:r>
          </a:p>
          <a:p>
            <a:r>
              <a:rPr lang="en-IE" dirty="0" smtClean="0"/>
              <a:t>System performance</a:t>
            </a:r>
          </a:p>
          <a:p>
            <a:r>
              <a:rPr lang="en-IE" dirty="0" smtClean="0"/>
              <a:t>Stress</a:t>
            </a:r>
          </a:p>
          <a:p>
            <a:r>
              <a:rPr lang="en-IE" dirty="0" smtClean="0"/>
              <a:t>Volume</a:t>
            </a:r>
          </a:p>
        </p:txBody>
      </p:sp>
      <p:sp>
        <p:nvSpPr>
          <p:cNvPr id="3" name="Title 2"/>
          <p:cNvSpPr>
            <a:spLocks noGrp="1"/>
          </p:cNvSpPr>
          <p:nvPr>
            <p:ph type="title"/>
          </p:nvPr>
        </p:nvSpPr>
        <p:spPr/>
        <p:txBody>
          <a:bodyPr>
            <a:normAutofit/>
          </a:bodyPr>
          <a:lstStyle/>
          <a:p>
            <a:r>
              <a:rPr lang="en-IE" dirty="0" smtClean="0"/>
              <a:t>Integration Testing</a:t>
            </a:r>
            <a:endParaRPr lang="en-IE"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81328"/>
            <a:ext cx="8219256" cy="4525963"/>
          </a:xfrm>
        </p:spPr>
        <p:txBody>
          <a:bodyPr>
            <a:normAutofit/>
          </a:bodyPr>
          <a:lstStyle/>
          <a:p>
            <a:r>
              <a:rPr lang="en-IE" dirty="0" smtClean="0"/>
              <a:t>Tests the whole system with  live data</a:t>
            </a:r>
          </a:p>
          <a:p>
            <a:r>
              <a:rPr lang="en-IE" dirty="0" smtClean="0"/>
              <a:t>Establishes the ‘validity’ of the system</a:t>
            </a:r>
          </a:p>
        </p:txBody>
      </p:sp>
      <p:sp>
        <p:nvSpPr>
          <p:cNvPr id="3" name="Title 2"/>
          <p:cNvSpPr>
            <a:spLocks noGrp="1"/>
          </p:cNvSpPr>
          <p:nvPr>
            <p:ph type="title"/>
          </p:nvPr>
        </p:nvSpPr>
        <p:spPr/>
        <p:txBody>
          <a:bodyPr>
            <a:normAutofit/>
          </a:bodyPr>
          <a:lstStyle/>
          <a:p>
            <a:r>
              <a:rPr lang="en-IE" dirty="0" smtClean="0"/>
              <a:t>Acceptance Testing</a:t>
            </a:r>
            <a:endParaRPr lang="en-IE"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Testing Tools</a:t>
            </a:r>
            <a:endParaRPr lang="en-IE"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81328"/>
            <a:ext cx="8219256" cy="4525963"/>
          </a:xfrm>
        </p:spPr>
        <p:txBody>
          <a:bodyPr>
            <a:normAutofit fontScale="92500" lnSpcReduction="10000"/>
          </a:bodyPr>
          <a:lstStyle/>
          <a:p>
            <a:r>
              <a:rPr lang="en-IE" dirty="0" smtClean="0"/>
              <a:t>Program testing and fault detection can be aided significantly by testing tools and debuggers. Testing/debug tools include features such as:</a:t>
            </a:r>
          </a:p>
          <a:p>
            <a:pPr lvl="1"/>
            <a:r>
              <a:rPr lang="en-IE" dirty="0" smtClean="0"/>
              <a:t>Program monitors, permitting full or partial monitoring of program code (more on the next slide).</a:t>
            </a:r>
          </a:p>
          <a:p>
            <a:pPr lvl="1"/>
            <a:r>
              <a:rPr lang="en-IE" dirty="0" smtClean="0"/>
              <a:t>Formatted dump or symbolic debugging, tools allowing inspection of program variables on error or at chosen points.</a:t>
            </a:r>
          </a:p>
          <a:p>
            <a:pPr lvl="1"/>
            <a:r>
              <a:rPr lang="en-IE" dirty="0" smtClean="0"/>
              <a:t>Automated functional GUI testing tools are used to repeat system-level tests through the GUI.</a:t>
            </a:r>
          </a:p>
          <a:p>
            <a:pPr lvl="1"/>
            <a:r>
              <a:rPr lang="en-IE" dirty="0" smtClean="0"/>
              <a:t>Benchmarks, allowing run-time performance comparisons to be made.</a:t>
            </a:r>
          </a:p>
          <a:p>
            <a:pPr lvl="1"/>
            <a:r>
              <a:rPr lang="en-IE" dirty="0" smtClean="0"/>
              <a:t>Performance analysis (or profiling tools) that can help to highlight hot spots and resource usage.</a:t>
            </a:r>
          </a:p>
        </p:txBody>
      </p:sp>
      <p:sp>
        <p:nvSpPr>
          <p:cNvPr id="3" name="Title 2"/>
          <p:cNvSpPr>
            <a:spLocks noGrp="1"/>
          </p:cNvSpPr>
          <p:nvPr>
            <p:ph type="title"/>
          </p:nvPr>
        </p:nvSpPr>
        <p:spPr/>
        <p:txBody>
          <a:bodyPr>
            <a:normAutofit/>
          </a:bodyPr>
          <a:lstStyle/>
          <a:p>
            <a:r>
              <a:rPr lang="en-IE" dirty="0" smtClean="0"/>
              <a:t>Testing Tools</a:t>
            </a:r>
            <a:endParaRPr lang="en-IE"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481328"/>
            <a:ext cx="8219256" cy="4525963"/>
          </a:xfrm>
        </p:spPr>
        <p:txBody>
          <a:bodyPr>
            <a:normAutofit/>
          </a:bodyPr>
          <a:lstStyle/>
          <a:p>
            <a:r>
              <a:rPr lang="en-IE" dirty="0" smtClean="0"/>
              <a:t>Program monitors, permitting full or partial monitoring of program code including:</a:t>
            </a:r>
          </a:p>
          <a:p>
            <a:pPr lvl="1"/>
            <a:r>
              <a:rPr lang="en-IE" dirty="0" smtClean="0"/>
              <a:t>Instruction set simulator, permitting complete instruction level monitoring and trace facilities</a:t>
            </a:r>
          </a:p>
          <a:p>
            <a:pPr lvl="1"/>
            <a:r>
              <a:rPr lang="en-IE" dirty="0" smtClean="0"/>
              <a:t>Program animation, permitting step-by-step execution and conditional breakpoint at source level or in machine code</a:t>
            </a:r>
          </a:p>
          <a:p>
            <a:pPr lvl="1"/>
            <a:r>
              <a:rPr lang="en-IE" dirty="0" smtClean="0"/>
              <a:t>Code coverage reports</a:t>
            </a:r>
          </a:p>
        </p:txBody>
      </p:sp>
      <p:sp>
        <p:nvSpPr>
          <p:cNvPr id="3" name="Title 2"/>
          <p:cNvSpPr>
            <a:spLocks noGrp="1"/>
          </p:cNvSpPr>
          <p:nvPr>
            <p:ph type="title"/>
          </p:nvPr>
        </p:nvSpPr>
        <p:spPr/>
        <p:txBody>
          <a:bodyPr>
            <a:normAutofit/>
          </a:bodyPr>
          <a:lstStyle/>
          <a:p>
            <a:r>
              <a:rPr lang="en-IE" dirty="0" smtClean="0"/>
              <a:t>Testing Tools</a:t>
            </a:r>
            <a:endParaRPr lang="en-IE"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An Exercise</a:t>
            </a:r>
            <a:endParaRPr lang="en-IE"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0" name="Rectangle 2"/>
          <p:cNvSpPr>
            <a:spLocks noGrp="1" noChangeArrowheads="1"/>
          </p:cNvSpPr>
          <p:nvPr>
            <p:ph type="title"/>
          </p:nvPr>
        </p:nvSpPr>
        <p:spPr>
          <a:xfrm>
            <a:off x="0" y="165100"/>
            <a:ext cx="9144000" cy="1143000"/>
          </a:xfrm>
        </p:spPr>
        <p:txBody>
          <a:bodyPr>
            <a:normAutofit/>
          </a:bodyPr>
          <a:lstStyle/>
          <a:p>
            <a:pPr algn="ctr"/>
            <a:r>
              <a:rPr lang="en-GB" sz="4000" dirty="0" smtClean="0"/>
              <a:t>This one is on prioritisation</a:t>
            </a:r>
            <a:endParaRPr lang="en-US" sz="4000" i="1" dirty="0"/>
          </a:p>
        </p:txBody>
      </p:sp>
      <p:sp>
        <p:nvSpPr>
          <p:cNvPr id="744451" name="Rectangle 3"/>
          <p:cNvSpPr>
            <a:spLocks noGrp="1" noChangeArrowheads="1"/>
          </p:cNvSpPr>
          <p:nvPr>
            <p:ph type="body" idx="1"/>
          </p:nvPr>
        </p:nvSpPr>
        <p:spPr>
          <a:xfrm>
            <a:off x="683568" y="1438399"/>
            <a:ext cx="8100392" cy="4942929"/>
          </a:xfrm>
        </p:spPr>
        <p:txBody>
          <a:bodyPr>
            <a:normAutofit/>
          </a:bodyPr>
          <a:lstStyle/>
          <a:p>
            <a:pPr marL="609600" indent="-609600"/>
            <a:r>
              <a:rPr lang="en-IE" sz="2600" dirty="0" smtClean="0"/>
              <a:t>Traffic Light System</a:t>
            </a:r>
            <a:endParaRPr lang="en-US" sz="2600" dirty="0"/>
          </a:p>
        </p:txBody>
      </p:sp>
      <p:pic>
        <p:nvPicPr>
          <p:cNvPr id="4" name="Picture 3" descr="Traffic-lights.jpg"/>
          <p:cNvPicPr>
            <a:picLocks noChangeAspect="1"/>
          </p:cNvPicPr>
          <p:nvPr/>
        </p:nvPicPr>
        <p:blipFill>
          <a:blip r:embed="rId3" cstate="print"/>
          <a:stretch>
            <a:fillRect/>
          </a:stretch>
        </p:blipFill>
        <p:spPr>
          <a:xfrm>
            <a:off x="4289236" y="1268760"/>
            <a:ext cx="4747260" cy="5021580"/>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0" name="Rectangle 2"/>
          <p:cNvSpPr>
            <a:spLocks noGrp="1" noChangeArrowheads="1"/>
          </p:cNvSpPr>
          <p:nvPr>
            <p:ph type="title"/>
          </p:nvPr>
        </p:nvSpPr>
        <p:spPr>
          <a:xfrm>
            <a:off x="0" y="165100"/>
            <a:ext cx="9144000" cy="1143000"/>
          </a:xfrm>
        </p:spPr>
        <p:txBody>
          <a:bodyPr>
            <a:normAutofit/>
          </a:bodyPr>
          <a:lstStyle/>
          <a:p>
            <a:pPr algn="ctr"/>
            <a:r>
              <a:rPr lang="en-GB" sz="4000" dirty="0" smtClean="0"/>
              <a:t>This one is on prioritisation</a:t>
            </a:r>
            <a:endParaRPr lang="en-US" sz="4000" i="1" dirty="0"/>
          </a:p>
        </p:txBody>
      </p:sp>
      <p:graphicFrame>
        <p:nvGraphicFramePr>
          <p:cNvPr id="8" name="Table 7"/>
          <p:cNvGraphicFramePr>
            <a:graphicFrameLocks noGrp="1"/>
          </p:cNvGraphicFramePr>
          <p:nvPr/>
        </p:nvGraphicFramePr>
        <p:xfrm>
          <a:off x="1524000" y="1397000"/>
          <a:ext cx="6792416" cy="4622800"/>
        </p:xfrm>
        <a:graphic>
          <a:graphicData uri="http://schemas.openxmlformats.org/drawingml/2006/table">
            <a:tbl>
              <a:tblPr firstRow="1" bandRow="1">
                <a:tableStyleId>{5C22544A-7EE6-4342-B048-85BDC9FD1C3A}</a:tableStyleId>
              </a:tblPr>
              <a:tblGrid>
                <a:gridCol w="668242"/>
                <a:gridCol w="2048725"/>
                <a:gridCol w="1642053"/>
                <a:gridCol w="1281268"/>
                <a:gridCol w="1152128"/>
              </a:tblGrid>
              <a:tr h="370840">
                <a:tc>
                  <a:txBody>
                    <a:bodyPr/>
                    <a:lstStyle/>
                    <a:p>
                      <a:endParaRPr lang="en-IE" dirty="0"/>
                    </a:p>
                  </a:txBody>
                  <a:tcPr/>
                </a:tc>
                <a:tc>
                  <a:txBody>
                    <a:bodyPr/>
                    <a:lstStyle/>
                    <a:p>
                      <a:r>
                        <a:rPr lang="en-IE" dirty="0" smtClean="0"/>
                        <a:t>Feature</a:t>
                      </a:r>
                      <a:endParaRPr lang="en-IE" dirty="0"/>
                    </a:p>
                  </a:txBody>
                  <a:tcPr/>
                </a:tc>
                <a:tc>
                  <a:txBody>
                    <a:bodyPr/>
                    <a:lstStyle/>
                    <a:p>
                      <a:r>
                        <a:rPr lang="en-IE" dirty="0" smtClean="0"/>
                        <a:t>Likelihood of failure</a:t>
                      </a:r>
                    </a:p>
                    <a:p>
                      <a:r>
                        <a:rPr lang="en-IE" dirty="0" smtClean="0"/>
                        <a:t>(1-10)</a:t>
                      </a:r>
                      <a:endParaRPr lang="en-IE" dirty="0"/>
                    </a:p>
                  </a:txBody>
                  <a:tcPr/>
                </a:tc>
                <a:tc>
                  <a:txBody>
                    <a:bodyPr/>
                    <a:lstStyle/>
                    <a:p>
                      <a:r>
                        <a:rPr lang="en-IE" dirty="0" smtClean="0"/>
                        <a:t>Impact</a:t>
                      </a:r>
                      <a:r>
                        <a:rPr lang="en-IE" baseline="0" dirty="0" smtClean="0"/>
                        <a:t> of Failure</a:t>
                      </a:r>
                    </a:p>
                    <a:p>
                      <a:r>
                        <a:rPr lang="en-IE" baseline="0" dirty="0" smtClean="0"/>
                        <a:t>(1-10)</a:t>
                      </a:r>
                      <a:endParaRPr lang="en-IE" dirty="0"/>
                    </a:p>
                  </a:txBody>
                  <a:tcPr/>
                </a:tc>
                <a:tc>
                  <a:txBody>
                    <a:bodyPr/>
                    <a:lstStyle/>
                    <a:p>
                      <a:r>
                        <a:rPr lang="en-IE" dirty="0" smtClean="0"/>
                        <a:t>Priority</a:t>
                      </a:r>
                    </a:p>
                    <a:p>
                      <a:r>
                        <a:rPr lang="en-IE" dirty="0" smtClean="0"/>
                        <a:t>Number</a:t>
                      </a:r>
                      <a:endParaRPr lang="en-IE" dirty="0"/>
                    </a:p>
                  </a:txBody>
                  <a:tcPr/>
                </a:tc>
              </a:tr>
              <a:tr h="370840">
                <a:tc>
                  <a:txBody>
                    <a:bodyPr/>
                    <a:lstStyle/>
                    <a:p>
                      <a:r>
                        <a:rPr lang="en-IE" dirty="0" smtClean="0"/>
                        <a:t>F1</a:t>
                      </a:r>
                      <a:endParaRPr lang="en-IE" dirty="0"/>
                    </a:p>
                  </a:txBody>
                  <a:tcPr/>
                </a:tc>
                <a:tc>
                  <a:txBody>
                    <a:bodyPr/>
                    <a:lstStyle/>
                    <a:p>
                      <a:r>
                        <a:rPr lang="en-IE" dirty="0" smtClean="0"/>
                        <a:t>Push</a:t>
                      </a:r>
                      <a:r>
                        <a:rPr lang="en-IE" baseline="0" dirty="0" smtClean="0"/>
                        <a:t> Button</a:t>
                      </a:r>
                      <a:endParaRPr lang="en-IE" dirty="0"/>
                    </a:p>
                  </a:txBody>
                  <a:tcPr/>
                </a:tc>
                <a:tc>
                  <a:txBody>
                    <a:bodyPr/>
                    <a:lstStyle/>
                    <a:p>
                      <a:endParaRPr lang="en-IE"/>
                    </a:p>
                  </a:txBody>
                  <a:tcPr/>
                </a:tc>
                <a:tc>
                  <a:txBody>
                    <a:bodyPr/>
                    <a:lstStyle/>
                    <a:p>
                      <a:endParaRPr lang="en-IE"/>
                    </a:p>
                  </a:txBody>
                  <a:tcPr/>
                </a:tc>
                <a:tc>
                  <a:txBody>
                    <a:bodyPr/>
                    <a:lstStyle/>
                    <a:p>
                      <a:endParaRPr lang="en-IE"/>
                    </a:p>
                  </a:txBody>
                  <a:tcPr/>
                </a:tc>
              </a:tr>
              <a:tr h="370840">
                <a:tc>
                  <a:txBody>
                    <a:bodyPr/>
                    <a:lstStyle/>
                    <a:p>
                      <a:r>
                        <a:rPr lang="en-IE" dirty="0" smtClean="0"/>
                        <a:t>F2</a:t>
                      </a:r>
                      <a:endParaRPr lang="en-IE" dirty="0"/>
                    </a:p>
                  </a:txBody>
                  <a:tcPr/>
                </a:tc>
                <a:tc>
                  <a:txBody>
                    <a:bodyPr/>
                    <a:lstStyle/>
                    <a:p>
                      <a:r>
                        <a:rPr lang="en-IE" dirty="0" smtClean="0"/>
                        <a:t>Get Time</a:t>
                      </a:r>
                      <a:endParaRPr lang="en-IE" dirty="0"/>
                    </a:p>
                  </a:txBody>
                  <a:tcPr/>
                </a:tc>
                <a:tc>
                  <a:txBody>
                    <a:bodyPr/>
                    <a:lstStyle/>
                    <a:p>
                      <a:endParaRPr lang="en-IE"/>
                    </a:p>
                  </a:txBody>
                  <a:tcPr/>
                </a:tc>
                <a:tc>
                  <a:txBody>
                    <a:bodyPr/>
                    <a:lstStyle/>
                    <a:p>
                      <a:endParaRPr lang="en-IE"/>
                    </a:p>
                  </a:txBody>
                  <a:tcPr/>
                </a:tc>
                <a:tc>
                  <a:txBody>
                    <a:bodyPr/>
                    <a:lstStyle/>
                    <a:p>
                      <a:endParaRPr lang="en-IE"/>
                    </a:p>
                  </a:txBody>
                  <a:tcPr/>
                </a:tc>
              </a:tr>
              <a:tr h="370840">
                <a:tc>
                  <a:txBody>
                    <a:bodyPr/>
                    <a:lstStyle/>
                    <a:p>
                      <a:r>
                        <a:rPr lang="en-IE" dirty="0" smtClean="0"/>
                        <a:t>F3</a:t>
                      </a:r>
                      <a:endParaRPr lang="en-IE" dirty="0"/>
                    </a:p>
                  </a:txBody>
                  <a:tcPr/>
                </a:tc>
                <a:tc>
                  <a:txBody>
                    <a:bodyPr/>
                    <a:lstStyle/>
                    <a:p>
                      <a:r>
                        <a:rPr lang="en-IE" dirty="0" smtClean="0"/>
                        <a:t>Green On</a:t>
                      </a:r>
                      <a:endParaRPr lang="en-IE" dirty="0"/>
                    </a:p>
                  </a:txBody>
                  <a:tcPr/>
                </a:tc>
                <a:tc>
                  <a:txBody>
                    <a:bodyPr/>
                    <a:lstStyle/>
                    <a:p>
                      <a:endParaRPr lang="en-IE"/>
                    </a:p>
                  </a:txBody>
                  <a:tcPr/>
                </a:tc>
                <a:tc>
                  <a:txBody>
                    <a:bodyPr/>
                    <a:lstStyle/>
                    <a:p>
                      <a:endParaRPr lang="en-IE"/>
                    </a:p>
                  </a:txBody>
                  <a:tcPr/>
                </a:tc>
                <a:tc>
                  <a:txBody>
                    <a:bodyPr/>
                    <a:lstStyle/>
                    <a:p>
                      <a:endParaRPr lang="en-IE"/>
                    </a:p>
                  </a:txBody>
                  <a:tcPr/>
                </a:tc>
              </a:tr>
              <a:tr h="370840">
                <a:tc>
                  <a:txBody>
                    <a:bodyPr/>
                    <a:lstStyle/>
                    <a:p>
                      <a:r>
                        <a:rPr lang="en-IE" dirty="0" smtClean="0"/>
                        <a:t>F4</a:t>
                      </a:r>
                      <a:endParaRPr lang="en-IE" dirty="0"/>
                    </a:p>
                  </a:txBody>
                  <a:tcPr/>
                </a:tc>
                <a:tc>
                  <a:txBody>
                    <a:bodyPr/>
                    <a:lstStyle/>
                    <a:p>
                      <a:r>
                        <a:rPr lang="en-IE" dirty="0" smtClean="0"/>
                        <a:t>Green</a:t>
                      </a:r>
                      <a:r>
                        <a:rPr lang="en-IE" baseline="0" dirty="0" smtClean="0"/>
                        <a:t> Off</a:t>
                      </a:r>
                      <a:endParaRPr lang="en-IE" dirty="0"/>
                    </a:p>
                  </a:txBody>
                  <a:tcPr/>
                </a:tc>
                <a:tc>
                  <a:txBody>
                    <a:bodyPr/>
                    <a:lstStyle/>
                    <a:p>
                      <a:endParaRPr lang="en-IE"/>
                    </a:p>
                  </a:txBody>
                  <a:tcPr/>
                </a:tc>
                <a:tc>
                  <a:txBody>
                    <a:bodyPr/>
                    <a:lstStyle/>
                    <a:p>
                      <a:endParaRPr lang="en-IE"/>
                    </a:p>
                  </a:txBody>
                  <a:tcPr/>
                </a:tc>
                <a:tc>
                  <a:txBody>
                    <a:bodyPr/>
                    <a:lstStyle/>
                    <a:p>
                      <a:endParaRPr lang="en-IE"/>
                    </a:p>
                  </a:txBody>
                  <a:tcPr/>
                </a:tc>
              </a:tr>
              <a:tr h="370840">
                <a:tc>
                  <a:txBody>
                    <a:bodyPr/>
                    <a:lstStyle/>
                    <a:p>
                      <a:r>
                        <a:rPr lang="en-IE" dirty="0" smtClean="0"/>
                        <a:t>F5</a:t>
                      </a:r>
                      <a:endParaRPr lang="en-IE" dirty="0"/>
                    </a:p>
                  </a:txBody>
                  <a:tcPr/>
                </a:tc>
                <a:tc>
                  <a:txBody>
                    <a:bodyPr/>
                    <a:lstStyle/>
                    <a:p>
                      <a:r>
                        <a:rPr lang="en-IE" dirty="0" smtClean="0"/>
                        <a:t>Amber On</a:t>
                      </a:r>
                      <a:endParaRPr lang="en-IE" dirty="0"/>
                    </a:p>
                  </a:txBody>
                  <a:tcPr/>
                </a:tc>
                <a:tc>
                  <a:txBody>
                    <a:bodyPr/>
                    <a:lstStyle/>
                    <a:p>
                      <a:endParaRPr lang="en-IE"/>
                    </a:p>
                  </a:txBody>
                  <a:tcPr/>
                </a:tc>
                <a:tc>
                  <a:txBody>
                    <a:bodyPr/>
                    <a:lstStyle/>
                    <a:p>
                      <a:endParaRPr lang="en-IE"/>
                    </a:p>
                  </a:txBody>
                  <a:tcPr/>
                </a:tc>
                <a:tc>
                  <a:txBody>
                    <a:bodyPr/>
                    <a:lstStyle/>
                    <a:p>
                      <a:endParaRPr lang="en-IE"/>
                    </a:p>
                  </a:txBody>
                  <a:tcPr/>
                </a:tc>
              </a:tr>
              <a:tr h="370840">
                <a:tc>
                  <a:txBody>
                    <a:bodyPr/>
                    <a:lstStyle/>
                    <a:p>
                      <a:r>
                        <a:rPr lang="en-IE" dirty="0" smtClean="0"/>
                        <a:t>F6</a:t>
                      </a:r>
                      <a:endParaRPr lang="en-IE" dirty="0"/>
                    </a:p>
                  </a:txBody>
                  <a:tcPr/>
                </a:tc>
                <a:tc>
                  <a:txBody>
                    <a:bodyPr/>
                    <a:lstStyle/>
                    <a:p>
                      <a:r>
                        <a:rPr lang="en-IE" dirty="0" smtClean="0"/>
                        <a:t>Amber Off</a:t>
                      </a:r>
                      <a:endParaRPr lang="en-IE" dirty="0"/>
                    </a:p>
                  </a:txBody>
                  <a:tcPr/>
                </a:tc>
                <a:tc>
                  <a:txBody>
                    <a:bodyPr/>
                    <a:lstStyle/>
                    <a:p>
                      <a:endParaRPr lang="en-IE"/>
                    </a:p>
                  </a:txBody>
                  <a:tcPr/>
                </a:tc>
                <a:tc>
                  <a:txBody>
                    <a:bodyPr/>
                    <a:lstStyle/>
                    <a:p>
                      <a:endParaRPr lang="en-IE"/>
                    </a:p>
                  </a:txBody>
                  <a:tcPr/>
                </a:tc>
                <a:tc>
                  <a:txBody>
                    <a:bodyPr/>
                    <a:lstStyle/>
                    <a:p>
                      <a:endParaRPr lang="en-IE"/>
                    </a:p>
                  </a:txBody>
                  <a:tcPr/>
                </a:tc>
              </a:tr>
              <a:tr h="370840">
                <a:tc>
                  <a:txBody>
                    <a:bodyPr/>
                    <a:lstStyle/>
                    <a:p>
                      <a:r>
                        <a:rPr lang="en-IE" dirty="0" smtClean="0"/>
                        <a:t>F7</a:t>
                      </a:r>
                      <a:endParaRPr lang="en-IE" dirty="0"/>
                    </a:p>
                  </a:txBody>
                  <a:tcPr/>
                </a:tc>
                <a:tc>
                  <a:txBody>
                    <a:bodyPr/>
                    <a:lstStyle/>
                    <a:p>
                      <a:r>
                        <a:rPr lang="en-IE" dirty="0" smtClean="0"/>
                        <a:t>Red On</a:t>
                      </a:r>
                      <a:endParaRPr lang="en-IE" dirty="0"/>
                    </a:p>
                  </a:txBody>
                  <a:tcPr/>
                </a:tc>
                <a:tc>
                  <a:txBody>
                    <a:bodyPr/>
                    <a:lstStyle/>
                    <a:p>
                      <a:endParaRPr lang="en-IE"/>
                    </a:p>
                  </a:txBody>
                  <a:tcPr/>
                </a:tc>
                <a:tc>
                  <a:txBody>
                    <a:bodyPr/>
                    <a:lstStyle/>
                    <a:p>
                      <a:endParaRPr lang="en-IE"/>
                    </a:p>
                  </a:txBody>
                  <a:tcPr/>
                </a:tc>
                <a:tc>
                  <a:txBody>
                    <a:bodyPr/>
                    <a:lstStyle/>
                    <a:p>
                      <a:endParaRPr lang="en-IE" dirty="0"/>
                    </a:p>
                  </a:txBody>
                  <a:tcPr/>
                </a:tc>
              </a:tr>
              <a:tr h="370840">
                <a:tc>
                  <a:txBody>
                    <a:bodyPr/>
                    <a:lstStyle/>
                    <a:p>
                      <a:r>
                        <a:rPr lang="en-IE" dirty="0" smtClean="0"/>
                        <a:t>F8</a:t>
                      </a:r>
                      <a:endParaRPr lang="en-IE" dirty="0"/>
                    </a:p>
                  </a:txBody>
                  <a:tcPr/>
                </a:tc>
                <a:tc>
                  <a:txBody>
                    <a:bodyPr/>
                    <a:lstStyle/>
                    <a:p>
                      <a:r>
                        <a:rPr lang="en-IE" dirty="0" smtClean="0"/>
                        <a:t>Red Off</a:t>
                      </a:r>
                      <a:endParaRPr lang="en-IE" dirty="0"/>
                    </a:p>
                  </a:txBody>
                  <a:tcPr/>
                </a:tc>
                <a:tc>
                  <a:txBody>
                    <a:bodyPr/>
                    <a:lstStyle/>
                    <a:p>
                      <a:endParaRPr lang="en-IE"/>
                    </a:p>
                  </a:txBody>
                  <a:tcPr/>
                </a:tc>
                <a:tc>
                  <a:txBody>
                    <a:bodyPr/>
                    <a:lstStyle/>
                    <a:p>
                      <a:endParaRPr lang="en-IE"/>
                    </a:p>
                  </a:txBody>
                  <a:tcPr/>
                </a:tc>
                <a:tc>
                  <a:txBody>
                    <a:bodyPr/>
                    <a:lstStyle/>
                    <a:p>
                      <a:endParaRPr lang="en-IE" dirty="0"/>
                    </a:p>
                  </a:txBody>
                  <a:tcPr/>
                </a:tc>
              </a:tr>
              <a:tr h="370840">
                <a:tc>
                  <a:txBody>
                    <a:bodyPr/>
                    <a:lstStyle/>
                    <a:p>
                      <a:r>
                        <a:rPr lang="en-IE" dirty="0" smtClean="0"/>
                        <a:t>F9</a:t>
                      </a:r>
                      <a:endParaRPr lang="en-IE" dirty="0"/>
                    </a:p>
                  </a:txBody>
                  <a:tcPr/>
                </a:tc>
                <a:tc>
                  <a:txBody>
                    <a:bodyPr/>
                    <a:lstStyle/>
                    <a:p>
                      <a:r>
                        <a:rPr lang="en-IE" dirty="0" smtClean="0"/>
                        <a:t>Bleep On</a:t>
                      </a:r>
                      <a:endParaRPr lang="en-IE" dirty="0"/>
                    </a:p>
                  </a:txBody>
                  <a:tcPr/>
                </a:tc>
                <a:tc>
                  <a:txBody>
                    <a:bodyPr/>
                    <a:lstStyle/>
                    <a:p>
                      <a:endParaRPr lang="en-IE"/>
                    </a:p>
                  </a:txBody>
                  <a:tcPr/>
                </a:tc>
                <a:tc>
                  <a:txBody>
                    <a:bodyPr/>
                    <a:lstStyle/>
                    <a:p>
                      <a:endParaRPr lang="en-IE"/>
                    </a:p>
                  </a:txBody>
                  <a:tcPr/>
                </a:tc>
                <a:tc>
                  <a:txBody>
                    <a:bodyPr/>
                    <a:lstStyle/>
                    <a:p>
                      <a:endParaRPr lang="en-IE" dirty="0"/>
                    </a:p>
                  </a:txBody>
                  <a:tcPr/>
                </a:tc>
              </a:tr>
              <a:tr h="370840">
                <a:tc>
                  <a:txBody>
                    <a:bodyPr/>
                    <a:lstStyle/>
                    <a:p>
                      <a:r>
                        <a:rPr lang="en-IE" dirty="0" smtClean="0"/>
                        <a:t>F10</a:t>
                      </a:r>
                      <a:endParaRPr lang="en-IE" dirty="0"/>
                    </a:p>
                  </a:txBody>
                  <a:tcPr/>
                </a:tc>
                <a:tc>
                  <a:txBody>
                    <a:bodyPr/>
                    <a:lstStyle/>
                    <a:p>
                      <a:r>
                        <a:rPr lang="en-IE" dirty="0" smtClean="0"/>
                        <a:t>Bleep Off</a:t>
                      </a:r>
                      <a:endParaRPr lang="en-IE" dirty="0"/>
                    </a:p>
                  </a:txBody>
                  <a:tcPr/>
                </a:tc>
                <a:tc>
                  <a:txBody>
                    <a:bodyPr/>
                    <a:lstStyle/>
                    <a:p>
                      <a:endParaRPr lang="en-IE"/>
                    </a:p>
                  </a:txBody>
                  <a:tcPr/>
                </a:tc>
                <a:tc>
                  <a:txBody>
                    <a:bodyPr/>
                    <a:lstStyle/>
                    <a:p>
                      <a:endParaRPr lang="en-IE"/>
                    </a:p>
                  </a:txBody>
                  <a:tcPr/>
                </a:tc>
                <a:tc>
                  <a:txBody>
                    <a:bodyPr/>
                    <a:lstStyle/>
                    <a:p>
                      <a:endParaRPr lang="en-IE"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t>The aim of this module is to provide the learner with both a theoretical and practical understanding of the technologies used within software testing.</a:t>
            </a:r>
            <a:endParaRPr lang="en-IE" dirty="0" smtClean="0"/>
          </a:p>
          <a:p>
            <a:endParaRPr lang="en-IE" dirty="0"/>
          </a:p>
        </p:txBody>
      </p:sp>
      <p:sp>
        <p:nvSpPr>
          <p:cNvPr id="2" name="Title 1"/>
          <p:cNvSpPr>
            <a:spLocks noGrp="1"/>
          </p:cNvSpPr>
          <p:nvPr>
            <p:ph type="title"/>
          </p:nvPr>
        </p:nvSpPr>
        <p:spPr/>
        <p:txBody>
          <a:bodyPr>
            <a:normAutofit/>
          </a:bodyPr>
          <a:lstStyle/>
          <a:p>
            <a:r>
              <a:rPr lang="en-GB" dirty="0" smtClean="0"/>
              <a:t>Module Aims</a:t>
            </a:r>
            <a:endParaRPr lang="en-I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624078" lvl="0" indent="-514350">
              <a:buFont typeface="+mj-lt"/>
              <a:buAutoNum type="arabicPeriod"/>
            </a:pPr>
            <a:r>
              <a:rPr lang="en-GB" dirty="0" smtClean="0"/>
              <a:t>Demonstrate an understanding of the fundamentals of software testing</a:t>
            </a:r>
            <a:endParaRPr lang="en-IE" dirty="0" smtClean="0"/>
          </a:p>
          <a:p>
            <a:pPr marL="624078" lvl="0" indent="-514350">
              <a:buFont typeface="+mj-lt"/>
              <a:buAutoNum type="arabicPeriod"/>
            </a:pPr>
            <a:r>
              <a:rPr lang="en-GB" dirty="0" smtClean="0"/>
              <a:t>Demonstrate an understanding of the technologies used within software testing </a:t>
            </a:r>
            <a:endParaRPr lang="en-IE" dirty="0" smtClean="0"/>
          </a:p>
          <a:p>
            <a:pPr marL="624078" lvl="0" indent="-514350">
              <a:buFont typeface="+mj-lt"/>
              <a:buAutoNum type="arabicPeriod"/>
            </a:pPr>
            <a:r>
              <a:rPr lang="en-GB" dirty="0" smtClean="0"/>
              <a:t>Demonstrate a practical understanding of software testing methodologies. </a:t>
            </a:r>
            <a:endParaRPr lang="en-IE" dirty="0" smtClean="0"/>
          </a:p>
          <a:p>
            <a:pPr marL="624078" lvl="0" indent="-514350">
              <a:buFont typeface="+mj-lt"/>
              <a:buAutoNum type="arabicPeriod"/>
            </a:pPr>
            <a:r>
              <a:rPr lang="en-GB" dirty="0" smtClean="0"/>
              <a:t>Design and implement  a test strategy </a:t>
            </a:r>
            <a:endParaRPr lang="en-IE" dirty="0" smtClean="0"/>
          </a:p>
          <a:p>
            <a:pPr marL="624078" lvl="0" indent="-514350">
              <a:buFont typeface="+mj-lt"/>
              <a:buAutoNum type="arabicPeriod"/>
            </a:pPr>
            <a:r>
              <a:rPr lang="en-GB" dirty="0" smtClean="0"/>
              <a:t>Critically analyse different test methodologies </a:t>
            </a:r>
            <a:endParaRPr lang="en-IE" dirty="0" smtClean="0"/>
          </a:p>
          <a:p>
            <a:pPr marL="624078" lvl="0" indent="-514350">
              <a:buFont typeface="+mj-lt"/>
              <a:buAutoNum type="arabicPeriod"/>
            </a:pPr>
            <a:r>
              <a:rPr lang="en-GB" dirty="0" smtClean="0"/>
              <a:t>Understand the testing process</a:t>
            </a:r>
            <a:endParaRPr lang="en-IE" dirty="0" smtClean="0"/>
          </a:p>
        </p:txBody>
      </p:sp>
      <p:sp>
        <p:nvSpPr>
          <p:cNvPr id="2" name="Title 1"/>
          <p:cNvSpPr>
            <a:spLocks noGrp="1"/>
          </p:cNvSpPr>
          <p:nvPr>
            <p:ph type="title"/>
          </p:nvPr>
        </p:nvSpPr>
        <p:spPr/>
        <p:txBody>
          <a:bodyPr>
            <a:normAutofit/>
          </a:bodyPr>
          <a:lstStyle/>
          <a:p>
            <a:r>
              <a:rPr lang="en-GB" dirty="0" smtClean="0"/>
              <a:t>Learning Outcomes</a:t>
            </a:r>
            <a:endParaRPr lang="en-I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t>The module will be delivered primarily through lectures, tutorials and laboratory work as deemed necessary by the lecturer. </a:t>
            </a:r>
            <a:endParaRPr lang="en-IE" dirty="0" smtClean="0"/>
          </a:p>
          <a:p>
            <a:pPr>
              <a:buNone/>
            </a:pPr>
            <a:endParaRPr lang="en-IE" dirty="0"/>
          </a:p>
        </p:txBody>
      </p:sp>
      <p:sp>
        <p:nvSpPr>
          <p:cNvPr id="2" name="Title 1"/>
          <p:cNvSpPr>
            <a:spLocks noGrp="1"/>
          </p:cNvSpPr>
          <p:nvPr>
            <p:ph type="title"/>
          </p:nvPr>
        </p:nvSpPr>
        <p:spPr/>
        <p:txBody>
          <a:bodyPr>
            <a:normAutofit/>
          </a:bodyPr>
          <a:lstStyle/>
          <a:p>
            <a:r>
              <a:rPr lang="en-GB" dirty="0" smtClean="0"/>
              <a:t>Learning and Teaching Methods</a:t>
            </a:r>
            <a:endParaRPr lang="en-IE"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GB" dirty="0" smtClean="0"/>
              <a:t>Testing Methodologies and Quality Assurance</a:t>
            </a:r>
            <a:endParaRPr lang="en-IE" dirty="0" smtClean="0"/>
          </a:p>
          <a:p>
            <a:r>
              <a:rPr lang="en-GB" dirty="0" smtClean="0"/>
              <a:t>Test Case Management</a:t>
            </a:r>
            <a:endParaRPr lang="en-IE" dirty="0" smtClean="0"/>
          </a:p>
          <a:p>
            <a:r>
              <a:rPr lang="en-GB" dirty="0" smtClean="0"/>
              <a:t>Defect Tracking</a:t>
            </a:r>
            <a:endParaRPr lang="en-IE" dirty="0" smtClean="0"/>
          </a:p>
          <a:p>
            <a:r>
              <a:rPr lang="en-GB" dirty="0" smtClean="0"/>
              <a:t>Software Metrics</a:t>
            </a:r>
            <a:endParaRPr lang="en-IE" dirty="0" smtClean="0"/>
          </a:p>
          <a:p>
            <a:r>
              <a:rPr lang="en-GB" dirty="0" smtClean="0"/>
              <a:t>Manual and Automated Testing</a:t>
            </a:r>
            <a:endParaRPr lang="en-IE" dirty="0" smtClean="0"/>
          </a:p>
          <a:p>
            <a:r>
              <a:rPr lang="en-GB" dirty="0" smtClean="0"/>
              <a:t>Storage,  Web, Security and Performance Testing</a:t>
            </a:r>
            <a:endParaRPr lang="en-IE" dirty="0" smtClean="0"/>
          </a:p>
          <a:p>
            <a:r>
              <a:rPr lang="en-GB" dirty="0" smtClean="0"/>
              <a:t>Practical experience of testing Open Source projects </a:t>
            </a:r>
            <a:endParaRPr lang="en-IE" dirty="0" smtClean="0"/>
          </a:p>
          <a:p>
            <a:r>
              <a:rPr lang="en-GB" dirty="0" smtClean="0"/>
              <a:t>Installation, integration, acceptance, compliance testing</a:t>
            </a:r>
            <a:endParaRPr lang="en-IE" dirty="0"/>
          </a:p>
        </p:txBody>
      </p:sp>
      <p:sp>
        <p:nvSpPr>
          <p:cNvPr id="2" name="Title 1"/>
          <p:cNvSpPr>
            <a:spLocks noGrp="1"/>
          </p:cNvSpPr>
          <p:nvPr>
            <p:ph type="title"/>
          </p:nvPr>
        </p:nvSpPr>
        <p:spPr/>
        <p:txBody>
          <a:bodyPr>
            <a:normAutofit/>
          </a:bodyPr>
          <a:lstStyle/>
          <a:p>
            <a:r>
              <a:rPr lang="en-GB" dirty="0" smtClean="0"/>
              <a:t>Module Content</a:t>
            </a:r>
            <a:endParaRPr lang="en-I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GB" dirty="0" smtClean="0"/>
              <a:t>Assessment of this module is entirely by continuous assessment, which may be implemented through class tests, lab tests, assignment submissions, presentations or any other methods deemed appropriate by the lecturer.</a:t>
            </a:r>
            <a:endParaRPr lang="en-IE" dirty="0"/>
          </a:p>
        </p:txBody>
      </p:sp>
      <p:sp>
        <p:nvSpPr>
          <p:cNvPr id="2" name="Title 1"/>
          <p:cNvSpPr>
            <a:spLocks noGrp="1"/>
          </p:cNvSpPr>
          <p:nvPr>
            <p:ph type="title"/>
          </p:nvPr>
        </p:nvSpPr>
        <p:spPr/>
        <p:txBody>
          <a:bodyPr>
            <a:normAutofit/>
          </a:bodyPr>
          <a:lstStyle/>
          <a:p>
            <a:r>
              <a:rPr lang="en-GB" dirty="0" smtClean="0"/>
              <a:t>Module Assessment </a:t>
            </a:r>
            <a:endParaRPr lang="en-IE"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349</TotalTime>
  <Words>2068</Words>
  <Application>Microsoft Office PowerPoint</Application>
  <PresentationFormat>On-screen Show (4:3)</PresentationFormat>
  <Paragraphs>294</Paragraphs>
  <Slides>48</Slides>
  <Notes>8</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Concourse</vt:lpstr>
      <vt:lpstr>Software Testing</vt:lpstr>
      <vt:lpstr>Question</vt:lpstr>
      <vt:lpstr>Module Description</vt:lpstr>
      <vt:lpstr>Module Description</vt:lpstr>
      <vt:lpstr>Module Aims</vt:lpstr>
      <vt:lpstr>Learning Outcomes</vt:lpstr>
      <vt:lpstr>Learning and Teaching Methods</vt:lpstr>
      <vt:lpstr>Module Content</vt:lpstr>
      <vt:lpstr>Module Assessment </vt:lpstr>
      <vt:lpstr>Reading</vt:lpstr>
      <vt:lpstr>Introduction to Software Testing</vt:lpstr>
      <vt:lpstr>Software Testing</vt:lpstr>
      <vt:lpstr>Software Testing</vt:lpstr>
      <vt:lpstr>Software Testing</vt:lpstr>
      <vt:lpstr>Software Testing</vt:lpstr>
      <vt:lpstr>A bit of history...</vt:lpstr>
      <vt:lpstr>Harvard Mark I</vt:lpstr>
      <vt:lpstr>Howard H. Aiken</vt:lpstr>
      <vt:lpstr>Grace Hopper</vt:lpstr>
      <vt:lpstr>The First Bug</vt:lpstr>
      <vt:lpstr>Slide 21</vt:lpstr>
      <vt:lpstr>Bugs a.k.a. …</vt:lpstr>
      <vt:lpstr>Eras of Testing</vt:lpstr>
      <vt:lpstr>Software Testing Methods</vt:lpstr>
      <vt:lpstr>Box Approach</vt:lpstr>
      <vt:lpstr>Box Approach</vt:lpstr>
      <vt:lpstr>Black Box Testing</vt:lpstr>
      <vt:lpstr>White Box Testing</vt:lpstr>
      <vt:lpstr>Grey Box Testing</vt:lpstr>
      <vt:lpstr>An Exercise</vt:lpstr>
      <vt:lpstr>Here's the algorithm – follow exactly!!</vt:lpstr>
      <vt:lpstr>How did the pictures turn out?</vt:lpstr>
      <vt:lpstr>It was meant to be a kite!!</vt:lpstr>
      <vt:lpstr>It was meant to be a kite!!</vt:lpstr>
      <vt:lpstr>Putting all this together…</vt:lpstr>
      <vt:lpstr>(a) Write &amp; test your algorithm</vt:lpstr>
      <vt:lpstr>Types of Testing</vt:lpstr>
      <vt:lpstr>Unit Testing</vt:lpstr>
      <vt:lpstr>Module Testing</vt:lpstr>
      <vt:lpstr>Subsystem Testing</vt:lpstr>
      <vt:lpstr>Integration Testing</vt:lpstr>
      <vt:lpstr>Acceptance Testing</vt:lpstr>
      <vt:lpstr>Testing Tools</vt:lpstr>
      <vt:lpstr>Testing Tools</vt:lpstr>
      <vt:lpstr>Testing Tools</vt:lpstr>
      <vt:lpstr>An Exercise</vt:lpstr>
      <vt:lpstr>This one is on prioritisation</vt:lpstr>
      <vt:lpstr>This one is on prioritisation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Testing</dc:title>
  <dc:creator>dgordon</dc:creator>
  <cp:lastModifiedBy>dgordon</cp:lastModifiedBy>
  <cp:revision>41</cp:revision>
  <dcterms:created xsi:type="dcterms:W3CDTF">2011-09-22T13:07:33Z</dcterms:created>
  <dcterms:modified xsi:type="dcterms:W3CDTF">2011-09-23T12:13:15Z</dcterms:modified>
</cp:coreProperties>
</file>