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353" autoAdjust="0"/>
  </p:normalViewPr>
  <p:slideViewPr>
    <p:cSldViewPr>
      <p:cViewPr varScale="1">
        <p:scale>
          <a:sx n="76" d="100"/>
          <a:sy n="76" d="100"/>
        </p:scale>
        <p:origin x="-1632" y="-77"/>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27DEBCD-E616-43D9-8D96-A1D967CD55AF}" type="datetimeFigureOut">
              <a:rPr lang="en-US" smtClean="0"/>
              <a:pPr/>
              <a:t>11/13/2011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1E07CC-8AC4-477A-82F7-24246C43D0D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pPr eaLnBrk="1" hangingPunct="1"/>
            <a:endParaRPr lang="en-US" smtClean="0"/>
          </a:p>
        </p:txBody>
      </p:sp>
      <p:sp>
        <p:nvSpPr>
          <p:cNvPr id="54276" name="Slide Number Placeholder 3"/>
          <p:cNvSpPr>
            <a:spLocks noGrp="1"/>
          </p:cNvSpPr>
          <p:nvPr>
            <p:ph type="sldNum" sz="quarter" idx="5"/>
          </p:nvPr>
        </p:nvSpPr>
        <p:spPr>
          <a:noFill/>
        </p:spPr>
        <p:txBody>
          <a:bodyPr/>
          <a:lstStyle/>
          <a:p>
            <a:fld id="{F97246DB-F1F2-41EB-982E-550D32A2DA28}"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2F74D6F8-AF3F-40A9-9A3C-615312A7AEC8}" type="slidenum">
              <a:rPr lang="en-US" smtClean="0"/>
              <a:pPr/>
              <a:t>12</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IE" smtClean="0"/>
              <a:t>Principle1: Equitable Use: The design is useful and marketable to people with diverse abilities:</a:t>
            </a:r>
          </a:p>
          <a:p>
            <a:pPr eaLnBrk="1" hangingPunct="1"/>
            <a:endParaRPr lang="en-IE" smtClean="0"/>
          </a:p>
          <a:p>
            <a:pPr eaLnBrk="1" hangingPunct="1"/>
            <a:r>
              <a:rPr lang="en-IE" smtClean="0"/>
              <a:t>Can everyone use the same entrance?</a:t>
            </a:r>
          </a:p>
          <a:p>
            <a:pPr eaLnBrk="1" hangingPunct="1"/>
            <a:r>
              <a:rPr lang="en-IE" smtClean="0"/>
              <a:t>The image on the left shows the entrance to a college library. There is a metal, stigmatising ramp laid over the front steps – not a very attractive or welcoming entry.</a:t>
            </a:r>
          </a:p>
          <a:p>
            <a:pPr eaLnBrk="1" hangingPunct="1"/>
            <a:r>
              <a:rPr lang="en-IE" smtClean="0"/>
              <a:t>The image on the right shows the renovated entrance. This is a good example of Universal Design. The area surrounding the entrance has been landscaped, eliminating the need for the steps and creating a gentle grade that everyone can use.</a:t>
            </a:r>
          </a:p>
          <a:p>
            <a:pPr eaLnBrk="1" hangingPunct="1"/>
            <a:endParaRPr lang="en-IE"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C731598-F2E1-48E8-9B9B-0F3A4D17ABB0}" type="slidenum">
              <a:rPr lang="en-US" smtClean="0"/>
              <a:pPr/>
              <a:t>13</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IE" smtClean="0"/>
              <a:t>Principle1: Equitable Use: The design is useful and marketable to people with diverse abilities:</a:t>
            </a:r>
          </a:p>
          <a:p>
            <a:pPr eaLnBrk="1" hangingPunct="1"/>
            <a:endParaRPr lang="en-IE" smtClean="0"/>
          </a:p>
          <a:p>
            <a:pPr eaLnBrk="1" hangingPunct="1"/>
            <a:r>
              <a:rPr lang="en-IE" smtClean="0"/>
              <a:t>Does the design provide the same means of use for everyone?</a:t>
            </a:r>
          </a:p>
          <a:p>
            <a:pPr eaLnBrk="1" hangingPunct="1"/>
            <a:r>
              <a:rPr lang="en-IE" smtClean="0"/>
              <a:t>The height adjustable drinking fountain offers choice for children, adults, wheelchair users and people of very tall and short stature to individualise the drinking height and become part of the larger public.</a:t>
            </a:r>
          </a:p>
          <a:p>
            <a:pPr eaLnBrk="1" hangingPunct="1"/>
            <a:r>
              <a:rPr lang="en-IE" smtClean="0"/>
              <a:t>Unlike ‘accessible’ solutions that segregate users by providing two fountains side by side – one for standing users and one for seated users – this universally designed democratic solution offers the same opportunity to all people</a:t>
            </a: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E153F9F9-3A2D-4624-A87C-831DB678BECE}" type="slidenum">
              <a:rPr lang="en-US" smtClean="0"/>
              <a:pPr/>
              <a:t>14</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IE" smtClean="0"/>
              <a:t>Principle1: Equitable Use: The design is useful and marketable to people with diverse abilities:</a:t>
            </a:r>
          </a:p>
          <a:p>
            <a:pPr eaLnBrk="1" hangingPunct="1"/>
            <a:endParaRPr lang="en-IE" smtClean="0"/>
          </a:p>
          <a:p>
            <a:pPr eaLnBrk="1" hangingPunct="1"/>
            <a:r>
              <a:rPr lang="en-IE" smtClean="0"/>
              <a:t>Do the accessible features blend well with the site building design?</a:t>
            </a:r>
          </a:p>
          <a:p>
            <a:pPr eaLnBrk="1" hangingPunct="1"/>
            <a:r>
              <a:rPr lang="en-IE" smtClean="0"/>
              <a:t>The architect Erick Mikiten is the architect for the 12 unit apartment project for seniors of low income.</a:t>
            </a:r>
          </a:p>
          <a:p>
            <a:pPr eaLnBrk="1" hangingPunct="1"/>
            <a:r>
              <a:rPr lang="en-IE" smtClean="0"/>
              <a:t>The image on the left is the front of the house with its generous porch and undulating picket fence.</a:t>
            </a:r>
          </a:p>
          <a:p>
            <a:pPr eaLnBrk="1" hangingPunct="1"/>
            <a:r>
              <a:rPr lang="en-IE" smtClean="0"/>
              <a:t>The right image is a computer drawing of the wrap around outdoor ramp that goes from the second floor, around the community room to the ground. There is also an indoor elevator.</a:t>
            </a:r>
          </a:p>
          <a:p>
            <a:pPr eaLnBrk="1" hangingPunct="1"/>
            <a:r>
              <a:rPr lang="en-IE" smtClean="0"/>
              <a:t>This project won an affordable housing design award, and the juror noted: “The architect demonstrated keen insight into accessibility needs seamlessly incorporated into beautiful design… If this were to be judged without the accessibility program requirements, it would still be strong architecture.”</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FCC316A1-1A32-43C3-B0EF-DF9F3ED9051B}" type="slidenum">
              <a:rPr lang="en-US" smtClean="0"/>
              <a:pPr/>
              <a:t>16</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buFontTx/>
              <a:buChar char="•"/>
            </a:pPr>
            <a:r>
              <a:rPr lang="en-IE" smtClean="0"/>
              <a:t>Provide choice in method of use</a:t>
            </a:r>
          </a:p>
          <a:p>
            <a:pPr eaLnBrk="1" hangingPunct="1">
              <a:buFontTx/>
              <a:buChar char="•"/>
            </a:pPr>
            <a:r>
              <a:rPr lang="en-IE" smtClean="0"/>
              <a:t>Accommodate right-handed or left-handed access and use</a:t>
            </a:r>
          </a:p>
          <a:p>
            <a:pPr eaLnBrk="1" hangingPunct="1">
              <a:buFontTx/>
              <a:buChar char="•"/>
            </a:pPr>
            <a:r>
              <a:rPr lang="en-IE" smtClean="0"/>
              <a:t>Facilitate the user’s accuracy and precision</a:t>
            </a:r>
          </a:p>
          <a:p>
            <a:pPr eaLnBrk="1" hangingPunct="1">
              <a:buFontTx/>
              <a:buChar char="•"/>
            </a:pPr>
            <a:r>
              <a:rPr lang="en-IE" smtClean="0"/>
              <a:t>Provide adaptability to the user’s pace</a:t>
            </a: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42E33666-9F26-4C04-8A35-417EBA6A9801}" type="slidenum">
              <a:rPr lang="en-US" smtClean="0"/>
              <a:pPr/>
              <a:t>17</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endParaRPr lang="en-IE" smtClean="0"/>
          </a:p>
          <a:p>
            <a:pPr eaLnBrk="1" hangingPunct="1"/>
            <a:r>
              <a:rPr lang="en-IE" smtClean="0"/>
              <a:t>This photo illustrates a building entrance that offers a ramp and stairs, providing equitable use and a choice of entry method.</a:t>
            </a:r>
          </a:p>
          <a:p>
            <a:pPr eaLnBrk="1" hangingPunct="1"/>
            <a:r>
              <a:rPr lang="en-IE" smtClean="0"/>
              <a:t>While essential for a wheelchair or stroller user, a long ramp may be too fatiguing for an ambulatory older person and stairs may also be the choice of someone in a hurry who can walk.</a:t>
            </a: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80CE030F-16DF-4AC8-95F3-A2C600989C0B}" type="slidenum">
              <a:rPr lang="en-US" smtClean="0"/>
              <a:pPr/>
              <a:t>18</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endParaRPr lang="en-IE" smtClean="0"/>
          </a:p>
          <a:p>
            <a:pPr eaLnBrk="1" hangingPunct="1"/>
            <a:r>
              <a:rPr lang="en-IE" smtClean="0"/>
              <a:t>Does the park seating accommodate individual preferences?</a:t>
            </a:r>
          </a:p>
          <a:p>
            <a:pPr eaLnBrk="1" hangingPunct="1"/>
            <a:r>
              <a:rPr lang="en-IE" smtClean="0"/>
              <a:t>On the right, a child using a wheelchair joins a group of seated people on a wooden park bench.</a:t>
            </a:r>
          </a:p>
          <a:p>
            <a:pPr eaLnBrk="1" hangingPunct="1"/>
            <a:r>
              <a:rPr lang="en-IE" smtClean="0"/>
              <a:t>There’s a mother with a baby in a pram, and an elderly person and a mother with a baby in her arms using a very high bench with arms to support sitting and standing.</a:t>
            </a:r>
          </a:p>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CED0E93-6768-46AA-84D2-0B90C3DD49ED}" type="slidenum">
              <a:rPr lang="en-US" smtClean="0"/>
              <a:pPr/>
              <a:t>19</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endParaRPr lang="en-IE" smtClean="0"/>
          </a:p>
          <a:p>
            <a:pPr eaLnBrk="1" hangingPunct="1"/>
            <a:r>
              <a:rPr lang="en-IE" smtClean="0"/>
              <a:t>Does the furniture adapt to people’s needs and abilities?</a:t>
            </a:r>
          </a:p>
          <a:p>
            <a:pPr eaLnBrk="1" hangingPunct="1"/>
            <a:r>
              <a:rPr lang="en-IE" smtClean="0"/>
              <a:t>The person in this slide uses an adjustable sit-stand desk that enables him to work in a variety of sitting or standing positions.</a:t>
            </a: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651949BC-D1BF-4044-B461-9B8EFE906E10}" type="slidenum">
              <a:rPr lang="en-US" smtClean="0"/>
              <a:pPr/>
              <a:t>20</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endParaRPr lang="en-IE" smtClean="0"/>
          </a:p>
          <a:p>
            <a:pPr eaLnBrk="1" hangingPunct="1"/>
            <a:r>
              <a:rPr lang="en-IE" smtClean="0"/>
              <a:t>Can the design be used by left and right-handed people?</a:t>
            </a:r>
          </a:p>
          <a:p>
            <a:pPr eaLnBrk="1" hangingPunct="1"/>
            <a:r>
              <a:rPr lang="en-IE" smtClean="0"/>
              <a:t>The OXO Good Grips Swivel Scissors are used by grasping the non-slip rubber grip handles and by pulling back the spring loaded switch. They can be easily be used by right or left handed people and individuals who have low hand strength or arthritis. They have a swivel handle that absorbs a lot of the pressure from the users hands, which ensures that the scissors are comfortable even when cutting tougher materials.</a:t>
            </a:r>
          </a:p>
          <a:p>
            <a:pPr eaLnBrk="1" hangingPunct="1"/>
            <a:endParaRPr lang="en-IE" smtClean="0"/>
          </a:p>
          <a:p>
            <a:pPr eaLnBrk="1" hangingPunct="1"/>
            <a:r>
              <a:rPr lang="en-IE" smtClean="0"/>
              <a:t>In the image on the left, the standard stairway has a third handrail installed approximately 75cm away from the outer one., meaning the users can steady themselves by using either their right or left hand, or both hands. Lights have also been installed at foot level for safety and visibility. The level landing halfway up the flight of stairs gives people the opportunity to rest before proceeding, and there is seating installed on the top landing.</a:t>
            </a: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66AADD67-B0B4-41B9-A6D1-2DFA144FB232}" type="slidenum">
              <a:rPr lang="en-US" smtClean="0"/>
              <a:pPr/>
              <a:t>21</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r>
              <a:rPr lang="en-IE" smtClean="0"/>
              <a:t>Principle 2: Flexibility in Use – The design accommodates a range of individual preferences and abilities.</a:t>
            </a:r>
          </a:p>
          <a:p>
            <a:pPr eaLnBrk="1" hangingPunct="1"/>
            <a:endParaRPr lang="en-IE" smtClean="0"/>
          </a:p>
          <a:p>
            <a:pPr eaLnBrk="1" hangingPunct="1"/>
            <a:r>
              <a:rPr lang="en-IE" smtClean="0"/>
              <a:t>Does the design work well for children, adults and older people?</a:t>
            </a:r>
          </a:p>
          <a:p>
            <a:pPr eaLnBrk="1" hangingPunct="1"/>
            <a:r>
              <a:rPr lang="en-IE" smtClean="0"/>
              <a:t>This is a Metaform bathroom,</a:t>
            </a:r>
          </a:p>
          <a:p>
            <a:pPr eaLnBrk="1" hangingPunct="1"/>
            <a:r>
              <a:rPr lang="en-IE" smtClean="0"/>
              <a:t>The modular sink and toilet easily adjust to accommodate the height of a standing or sitting user, allowing access by a small child, a tall adult or a wheelchair user. The arms of the toilet can be separately flipped out to assist with a right or left handed wheelchair transfer, or to provide support for people who are unsteady.</a:t>
            </a:r>
          </a:p>
          <a:p>
            <a:pPr eaLnBrk="1" hangingPunct="1"/>
            <a:r>
              <a:rPr lang="en-IE" smtClean="0"/>
              <a:t>The barrier-free shower and tub are made of forgiving material for enhanced safety, accessibility and ease of living.</a:t>
            </a:r>
          </a:p>
          <a:p>
            <a:pPr eaLnBrk="1" hangingPunct="1"/>
            <a:r>
              <a:rPr lang="en-IE" smtClean="0"/>
              <a:t>The president of the company said ‘We designed a universal system that does not force people to choose between accessibility and dignity’.</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p>
        </p:txBody>
      </p:sp>
      <p:sp>
        <p:nvSpPr>
          <p:cNvPr id="72708" name="Slide Number Placeholder 3"/>
          <p:cNvSpPr>
            <a:spLocks noGrp="1"/>
          </p:cNvSpPr>
          <p:nvPr>
            <p:ph type="sldNum" sz="quarter" idx="5"/>
          </p:nvPr>
        </p:nvSpPr>
        <p:spPr>
          <a:noFill/>
        </p:spPr>
        <p:txBody>
          <a:bodyPr/>
          <a:lstStyle/>
          <a:p>
            <a:fld id="{068D8E15-24C7-4117-A85D-6E7011D0D72A}" type="slidenum">
              <a:rPr lang="en-US" smtClean="0"/>
              <a:pPr/>
              <a:t>23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smtClean="0"/>
              <a:t>Just to layout the overview of the topics being covered.</a:t>
            </a:r>
          </a:p>
        </p:txBody>
      </p:sp>
      <p:sp>
        <p:nvSpPr>
          <p:cNvPr id="55300" name="Slide Number Placeholder 3"/>
          <p:cNvSpPr>
            <a:spLocks noGrp="1"/>
          </p:cNvSpPr>
          <p:nvPr>
            <p:ph type="sldNum" sz="quarter" idx="5"/>
          </p:nvPr>
        </p:nvSpPr>
        <p:spPr>
          <a:noFill/>
        </p:spPr>
        <p:txBody>
          <a:bodyPr/>
          <a:lstStyle/>
          <a:p>
            <a:fld id="{0E86B388-19BE-4430-A16C-E012B1B69604}"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362A5689-ED8F-4CA9-9CF7-5D99F0FF6FEB}" type="slidenum">
              <a:rPr lang="en-US" smtClean="0"/>
              <a:pPr/>
              <a:t>24</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r>
              <a:rPr lang="en-IE" smtClean="0"/>
              <a:t>Principle 3: Simple and Intuitive</a:t>
            </a:r>
          </a:p>
          <a:p>
            <a:pPr eaLnBrk="1" hangingPunct="1"/>
            <a:endParaRPr lang="en-IE" smtClean="0"/>
          </a:p>
          <a:p>
            <a:pPr eaLnBrk="1" hangingPunct="1"/>
            <a:r>
              <a:rPr lang="en-IE" smtClean="0"/>
              <a:t>Is it easy to understand? Can you make it work?</a:t>
            </a:r>
          </a:p>
          <a:p>
            <a:pPr eaLnBrk="1" hangingPunct="1"/>
            <a:r>
              <a:rPr lang="en-IE" smtClean="0"/>
              <a:t>The photo on the right illustrates the back of a television with colour-coded plugs and receptacles that simplify installation.</a:t>
            </a: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EBC83CA-64C2-47D3-A09F-D51E5A28BEAB}" type="slidenum">
              <a:rPr lang="en-US" smtClean="0"/>
              <a:pPr/>
              <a:t>25</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r>
              <a:rPr lang="en-IE" smtClean="0"/>
              <a:t>Principle 3: Simple and Intuitive</a:t>
            </a:r>
          </a:p>
          <a:p>
            <a:pPr eaLnBrk="1" hangingPunct="1"/>
            <a:endParaRPr lang="en-IE" smtClean="0"/>
          </a:p>
          <a:p>
            <a:pPr eaLnBrk="1" hangingPunct="1"/>
            <a:r>
              <a:rPr lang="en-IE" smtClean="0"/>
              <a:t>Is it simple to use by most people?</a:t>
            </a:r>
          </a:p>
          <a:p>
            <a:pPr eaLnBrk="1" hangingPunct="1"/>
            <a:r>
              <a:rPr lang="en-IE" smtClean="0"/>
              <a:t>With giant buttons, this extra-large remote is easy to use and impossible to lose. It is simple to program, and controls TV, VCR, DVD player, satellite, cable and auxiliary A/V device. The buttons are large and high-contrast, and glow in the dark, and are therefore useable by people with visual impairments and differently sized hands.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p:spPr>
        <p:txBody>
          <a:bodyPr/>
          <a:lstStyle/>
          <a:p>
            <a:endParaRPr lang="en-US" smtClean="0"/>
          </a:p>
        </p:txBody>
      </p:sp>
      <p:sp>
        <p:nvSpPr>
          <p:cNvPr id="75780" name="Slide Number Placeholder 3"/>
          <p:cNvSpPr>
            <a:spLocks noGrp="1"/>
          </p:cNvSpPr>
          <p:nvPr>
            <p:ph type="sldNum" sz="quarter" idx="5"/>
          </p:nvPr>
        </p:nvSpPr>
        <p:spPr>
          <a:noFill/>
        </p:spPr>
        <p:txBody>
          <a:bodyPr/>
          <a:lstStyle/>
          <a:p>
            <a:fld id="{E5485198-D32B-46DF-AF51-4B0FFB257DAE}" type="slidenum">
              <a:rPr lang="en-US" smtClean="0"/>
              <a:pPr/>
              <a:t>27</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BEED5149-4C71-4EB8-86BB-961170CE2505}" type="slidenum">
              <a:rPr lang="en-US" smtClean="0"/>
              <a:pPr/>
              <a:t>28</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r>
              <a:rPr lang="en-IE" smtClean="0"/>
              <a:t>Principle 4: Perceptible Information</a:t>
            </a:r>
          </a:p>
          <a:p>
            <a:pPr eaLnBrk="1" hangingPunct="1"/>
            <a:endParaRPr lang="en-IE" smtClean="0"/>
          </a:p>
          <a:p>
            <a:pPr eaLnBrk="1" hangingPunct="1"/>
            <a:r>
              <a:rPr lang="en-IE" smtClean="0"/>
              <a:t>Does the design use different modes for presentation?</a:t>
            </a:r>
          </a:p>
          <a:p>
            <a:pPr eaLnBrk="1" hangingPunct="1"/>
            <a:r>
              <a:rPr lang="en-IE" smtClean="0"/>
              <a:t>The Honeywell thermostat in these two images provides tactile, visual and audible cues and instructions.</a:t>
            </a:r>
          </a:p>
          <a:p>
            <a:pPr eaLnBrk="1" hangingPunct="1"/>
            <a:r>
              <a:rPr lang="en-IE" smtClean="0"/>
              <a:t>The numerals and arrow pointer are oversized and high contrast.</a:t>
            </a:r>
          </a:p>
          <a:p>
            <a:pPr eaLnBrk="1" hangingPunct="1"/>
            <a:r>
              <a:rPr lang="en-IE" smtClean="0"/>
              <a:t>The clear outer ring cover has 3 dimensional indices that allow tactile feedback for users who may be blind and who rely on counting the degree increments to set the temperature.</a:t>
            </a:r>
          </a:p>
          <a:p>
            <a:pPr eaLnBrk="1" hangingPunct="1"/>
            <a:r>
              <a:rPr lang="en-IE" smtClean="0"/>
              <a:t>The knob is course-knurled for secure gripping, and the thermostat can be positioned on the wall at any height for standing and seated users.</a:t>
            </a: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FF238EC9-318E-4C75-9820-414571DED589}" type="slidenum">
              <a:rPr lang="en-US" smtClean="0"/>
              <a:pPr/>
              <a:t>29</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IE" smtClean="0"/>
              <a:t>Principle 4: Perceptible Information</a:t>
            </a:r>
          </a:p>
          <a:p>
            <a:pPr eaLnBrk="1" hangingPunct="1"/>
            <a:endParaRPr lang="en-IE" smtClean="0"/>
          </a:p>
          <a:p>
            <a:pPr eaLnBrk="1" hangingPunct="1"/>
            <a:r>
              <a:rPr lang="en-IE" smtClean="0"/>
              <a:t>Does the environment help you find your way?</a:t>
            </a:r>
          </a:p>
          <a:p>
            <a:pPr eaLnBrk="1" hangingPunct="1"/>
            <a:r>
              <a:rPr lang="en-IE" smtClean="0"/>
              <a:t>This is the Museum of Modern Art, New York.</a:t>
            </a:r>
          </a:p>
          <a:p>
            <a:pPr eaLnBrk="1" hangingPunct="1"/>
            <a:r>
              <a:rPr lang="en-IE" smtClean="0"/>
              <a:t>These large banners are on the second and third stories perpendicular to the façade.</a:t>
            </a:r>
          </a:p>
          <a:p>
            <a:pPr eaLnBrk="1" hangingPunct="1"/>
            <a:r>
              <a:rPr lang="en-IE" smtClean="0"/>
              <a:t>They predominantly display the building’s identity, even from far away.</a:t>
            </a:r>
          </a:p>
          <a:p>
            <a:pPr eaLnBrk="1" hangingPunct="1"/>
            <a:r>
              <a:rPr lang="en-IE" smtClean="0"/>
              <a:t>The museum itself is also accessible with elevator access and large galleries. Audio aids and tours are also available.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7414D0BA-46B0-4FF1-9F26-DADFA44E808E}" type="slidenum">
              <a:rPr lang="en-US" smtClean="0"/>
              <a:pPr/>
              <a:t>30</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IE" sz="1000" dirty="0" smtClean="0"/>
              <a:t>Principle 4: Perceptible Information</a:t>
            </a:r>
          </a:p>
          <a:p>
            <a:pPr eaLnBrk="1" hangingPunct="1"/>
            <a:endParaRPr lang="en-IE" sz="1000" dirty="0" smtClean="0"/>
          </a:p>
          <a:p>
            <a:pPr eaLnBrk="1" hangingPunct="1"/>
            <a:r>
              <a:rPr lang="en-IE" sz="1000" dirty="0" smtClean="0"/>
              <a:t>Does the environment help you find your way?</a:t>
            </a:r>
          </a:p>
          <a:p>
            <a:pPr eaLnBrk="1" hangingPunct="1"/>
            <a:r>
              <a:rPr lang="en-IE" sz="1000" dirty="0" smtClean="0"/>
              <a:t>Designer Coco </a:t>
            </a:r>
            <a:r>
              <a:rPr lang="en-IE" sz="1000" dirty="0" err="1" smtClean="0"/>
              <a:t>Raynes</a:t>
            </a:r>
            <a:r>
              <a:rPr lang="en-IE" sz="1000" dirty="0" smtClean="0"/>
              <a:t> created a </a:t>
            </a:r>
            <a:r>
              <a:rPr lang="en-IE" sz="1000" dirty="0" err="1" smtClean="0"/>
              <a:t>wayfinding</a:t>
            </a:r>
            <a:r>
              <a:rPr lang="en-IE" sz="1000" dirty="0" smtClean="0"/>
              <a:t> system in the Charles de Gaulle Airport in Paris, France.</a:t>
            </a:r>
          </a:p>
          <a:p>
            <a:pPr eaLnBrk="1" hangingPunct="1"/>
            <a:r>
              <a:rPr lang="en-IE" sz="1000" dirty="0" smtClean="0"/>
              <a:t>It is intrinsically functional and multi-sensory but also compellingly attractive in design and stunningly executed.</a:t>
            </a:r>
          </a:p>
          <a:p>
            <a:pPr eaLnBrk="1" hangingPunct="1"/>
            <a:r>
              <a:rPr lang="en-IE" sz="1000" dirty="0" smtClean="0"/>
              <a:t>Upon entering the terminal, the yellow raised floor markings can be followed visually, by foot or wheelchair, and make a sound when tapped.</a:t>
            </a:r>
          </a:p>
          <a:p>
            <a:pPr eaLnBrk="1" hangingPunct="1"/>
            <a:r>
              <a:rPr lang="en-IE" sz="1000" dirty="0" smtClean="0"/>
              <a:t>The terminal is introduced with a simplified, tactile floor plan, on an information table angled to permit wheelchair access.</a:t>
            </a:r>
          </a:p>
          <a:p>
            <a:pPr eaLnBrk="1" hangingPunct="1"/>
            <a:r>
              <a:rPr lang="en-IE" sz="1000" dirty="0" err="1" smtClean="0"/>
              <a:t>Raynes</a:t>
            </a:r>
            <a:r>
              <a:rPr lang="en-IE" sz="1000" dirty="0" smtClean="0"/>
              <a:t> Rail is also installed, a </a:t>
            </a:r>
            <a:r>
              <a:rPr lang="en-IE" sz="1000" dirty="0" err="1" smtClean="0"/>
              <a:t>braille</a:t>
            </a:r>
            <a:r>
              <a:rPr lang="en-IE" sz="1000" dirty="0" smtClean="0"/>
              <a:t> and audio handrail system that makes public buildings, parks, transportation facilities and museums accessible to everyone. It contains multilingual audio units which are activated by photo sensors that do not require any physical strength or motor control. </a:t>
            </a:r>
            <a:r>
              <a:rPr lang="en-US" sz="1000" dirty="0" smtClean="0"/>
              <a:t>The Braille and audio messages provide directions, describe open areas, traffic patterns, and warn of ramps, stairs and turns. In museums, the audio provides cultural information.</a:t>
            </a:r>
          </a:p>
          <a:p>
            <a:pPr eaLnBrk="1" hangingPunct="1"/>
            <a:r>
              <a:rPr lang="en-IE" sz="1000" dirty="0" smtClean="0"/>
              <a:t>Even though they’re attention grabbing in bright yellow, the handrails have no handicapped stigma.</a:t>
            </a:r>
          </a:p>
          <a:p>
            <a:pPr eaLnBrk="1" hangingPunct="1"/>
            <a:r>
              <a:rPr lang="en-IE" sz="1000" dirty="0" smtClean="0"/>
              <a:t>All travellers benefit from this quality of attention to the critical role of orientation in public transit hubs.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BB3CC43A-B75F-465B-8FF3-520E818F3123}" type="slidenum">
              <a:rPr lang="en-US" smtClean="0"/>
              <a:pPr/>
              <a:t>31</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lnSpc>
                <a:spcPct val="80000"/>
              </a:lnSpc>
            </a:pPr>
            <a:r>
              <a:rPr lang="en-IE" sz="800" dirty="0" smtClean="0"/>
              <a:t>Principle 4: Perceptible Information</a:t>
            </a:r>
          </a:p>
          <a:p>
            <a:pPr eaLnBrk="1" hangingPunct="1">
              <a:lnSpc>
                <a:spcPct val="80000"/>
              </a:lnSpc>
            </a:pPr>
            <a:endParaRPr lang="en-IE" sz="800" dirty="0" smtClean="0"/>
          </a:p>
          <a:p>
            <a:pPr eaLnBrk="1" hangingPunct="1">
              <a:lnSpc>
                <a:spcPct val="80000"/>
              </a:lnSpc>
            </a:pPr>
            <a:r>
              <a:rPr lang="en-IE" sz="800" dirty="0" smtClean="0"/>
              <a:t>Are there different ways to enjoy the experience?</a:t>
            </a:r>
          </a:p>
          <a:p>
            <a:pPr eaLnBrk="1" hangingPunct="1">
              <a:lnSpc>
                <a:spcPct val="80000"/>
              </a:lnSpc>
            </a:pPr>
            <a:r>
              <a:rPr lang="en-IE" sz="800" dirty="0" smtClean="0"/>
              <a:t>These photos are of The National Museum of </a:t>
            </a:r>
            <a:r>
              <a:rPr lang="en-IE" sz="800" dirty="0" err="1" smtClean="0"/>
              <a:t>Columbig</a:t>
            </a:r>
            <a:r>
              <a:rPr lang="en-IE" sz="800" dirty="0" smtClean="0"/>
              <a:t> in Bogota.</a:t>
            </a:r>
          </a:p>
          <a:p>
            <a:pPr eaLnBrk="1" hangingPunct="1">
              <a:lnSpc>
                <a:spcPct val="80000"/>
              </a:lnSpc>
            </a:pPr>
            <a:r>
              <a:rPr lang="en-US" sz="900" dirty="0" smtClean="0"/>
              <a:t>Coco </a:t>
            </a:r>
            <a:r>
              <a:rPr lang="en-US" sz="900" dirty="0" err="1" smtClean="0"/>
              <a:t>Raynes</a:t>
            </a:r>
            <a:r>
              <a:rPr lang="en-US" sz="900" dirty="0" smtClean="0"/>
              <a:t> Associates has worked towards providing equal information to blind and visually impaired travelers in public spaces.</a:t>
            </a:r>
            <a:endParaRPr lang="en-IE" sz="800" dirty="0" smtClean="0"/>
          </a:p>
          <a:p>
            <a:pPr eaLnBrk="1" hangingPunct="1">
              <a:lnSpc>
                <a:spcPct val="80000"/>
              </a:lnSpc>
            </a:pPr>
            <a:r>
              <a:rPr lang="en-US" sz="900" dirty="0" smtClean="0"/>
              <a:t>Their goal was to address all visitors, including children, visitors using wheelchairs, visually impaired, or illiterate. The added </a:t>
            </a:r>
            <a:r>
              <a:rPr lang="en-US" sz="900" dirty="0" err="1" smtClean="0"/>
              <a:t>museography</a:t>
            </a:r>
            <a:r>
              <a:rPr lang="en-US" sz="900" dirty="0" smtClean="0"/>
              <a:t> had to complement the existing one, and blend with the Spanish Colonial architecture. The result is a tactile and audio itinerary that allows for an autonomous visit within the general visit, highlighting typical examples of each period. While archeological pieces could be substituted by replicas for tactile discovery, paintings, pieces of equipment or furniture were more problematic. Audio commentaries presenting the pieces in their historical context became the common denominator for sighted and non-sighted visitors.</a:t>
            </a:r>
          </a:p>
          <a:p>
            <a:pPr eaLnBrk="1" hangingPunct="1">
              <a:lnSpc>
                <a:spcPct val="80000"/>
              </a:lnSpc>
            </a:pPr>
            <a:r>
              <a:rPr lang="en-US" sz="900" dirty="0" smtClean="0"/>
              <a:t>Tempered glass with etched surface was selected for all maps and display surfaces. The material is unobtrusive and economical, and the etched technique provides raised information including tactile drawings, text and Braille, on a non-glaring surface. Maps can be further enhanced with contrasting colors on the back surface. In the museum lobby, a main directory resting on a console introduces the tactile itinerary on the slanted glass surface. At the entrance of each gallery, maps with raised columns, walls and paths further guide visitors to the exhibits.</a:t>
            </a:r>
          </a:p>
          <a:p>
            <a:pPr eaLnBrk="1" hangingPunct="1">
              <a:lnSpc>
                <a:spcPct val="80000"/>
              </a:lnSpc>
            </a:pPr>
            <a:r>
              <a:rPr lang="en-US" sz="900" dirty="0" smtClean="0"/>
              <a:t>Lecterns with adapted height fit within the existing archways of the archeological galleries. Pre-Colombian replicas are displayed on the slanted glass surfaces, along with Braille and bilingual text in large characters. Tactile drawings call attention to the objects significant characteristics. The original pieces are exhibited in the adjacent display cases. A segment of </a:t>
            </a:r>
            <a:r>
              <a:rPr lang="en-US" sz="900" dirty="0" err="1" smtClean="0"/>
              <a:t>Raynes</a:t>
            </a:r>
            <a:r>
              <a:rPr lang="en-US" sz="900" dirty="0" smtClean="0"/>
              <a:t> Rail, the Braille and audio handrail activated by photo-sensor, further informs all visitors and also protects the edge of the glass lectern.</a:t>
            </a:r>
          </a:p>
          <a:p>
            <a:pPr eaLnBrk="1" hangingPunct="1">
              <a:lnSpc>
                <a:spcPct val="80000"/>
              </a:lnSpc>
            </a:pPr>
            <a:r>
              <a:rPr lang="en-US" sz="900" dirty="0" smtClean="0"/>
              <a:t>For the first time we attempted to translate paintings to blind visitors.  In the Founder’s Gallery, two portraits of Bolivar depict the young victorious General and the mature defeated man. Tactile silhouettes depict the contrasting body language and the audio system plays excerpts of Bolivar’s writings from both periods. Nearby, another lectern faces an antique press on which the Bill of Rights was printed. A diagram highlights the machine’s technical features while the audio commentary states the Bill of Rights.</a:t>
            </a:r>
          </a:p>
          <a:p>
            <a:pPr eaLnBrk="1" hangingPunct="1">
              <a:lnSpc>
                <a:spcPct val="80000"/>
              </a:lnSpc>
            </a:pPr>
            <a:r>
              <a:rPr lang="en-US" sz="900" dirty="0" smtClean="0"/>
              <a:t>This comprehensive program has been very successful with the public. It has also established new criteria among the museums in Latin America. The tactile translation of paintings, an idea first viewed with skepticism, delighted non-sighted and sighted visitors who were able to appreciate the Bolivar portraits beyond the images, and within the historical context. For Phase Two of the program other paintings ranging from the 18th to 20th Century have already been designated.</a:t>
            </a:r>
          </a:p>
          <a:p>
            <a:pPr eaLnBrk="1" hangingPunct="1">
              <a:lnSpc>
                <a:spcPct val="80000"/>
              </a:lnSpc>
            </a:pPr>
            <a:r>
              <a:rPr lang="en-IE" sz="900" dirty="0" smtClean="0"/>
              <a:t>Even though the National Museum of Columbia has very limited funds (there is no admission fee), the fact that it manages to invite all its citizens to come and share in their national heritage shows that they have set new standards in Universal Design</a:t>
            </a:r>
            <a:r>
              <a:rPr lang="en-US" sz="900" dirty="0" smtClean="0"/>
              <a:t>.</a:t>
            </a:r>
            <a:endParaRPr lang="en-IE" sz="800"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p>
        </p:txBody>
      </p:sp>
      <p:sp>
        <p:nvSpPr>
          <p:cNvPr id="80900" name="Slide Number Placeholder 3"/>
          <p:cNvSpPr>
            <a:spLocks noGrp="1"/>
          </p:cNvSpPr>
          <p:nvPr>
            <p:ph type="sldNum" sz="quarter" idx="5"/>
          </p:nvPr>
        </p:nvSpPr>
        <p:spPr>
          <a:noFill/>
        </p:spPr>
        <p:txBody>
          <a:bodyPr/>
          <a:lstStyle/>
          <a:p>
            <a:fld id="{23DBF198-2189-41FC-B5F7-B569A1AB2C6A}" type="slidenum">
              <a:rPr lang="en-US" smtClean="0"/>
              <a:pPr/>
              <a:t>33</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B30945DF-61D7-4CC8-B9BA-6F02D2FA5119}" type="slidenum">
              <a:rPr lang="en-US" smtClean="0"/>
              <a:pPr/>
              <a:t>34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IE" sz="1000" dirty="0" smtClean="0"/>
              <a:t>Principle 5: Tolerance for Error</a:t>
            </a:r>
          </a:p>
          <a:p>
            <a:pPr eaLnBrk="1" hangingPunct="1"/>
            <a:endParaRPr lang="en-IE" sz="1000" dirty="0" smtClean="0"/>
          </a:p>
          <a:p>
            <a:pPr eaLnBrk="1" hangingPunct="1"/>
            <a:r>
              <a:rPr lang="en-IE" sz="1000" dirty="0" smtClean="0"/>
              <a:t>Are there unexpected level changes?</a:t>
            </a:r>
          </a:p>
          <a:p>
            <a:pPr eaLnBrk="1" hangingPunct="1"/>
            <a:r>
              <a:rPr lang="en-IE" sz="1000" dirty="0" smtClean="0"/>
              <a:t>This photo is of the entrance to a library.</a:t>
            </a:r>
          </a:p>
          <a:p>
            <a:pPr eaLnBrk="1" hangingPunct="1"/>
            <a:r>
              <a:rPr lang="en-IE" sz="1000" dirty="0" smtClean="0"/>
              <a:t>There is a large and attractive skylight in the roof, which draws people’s attention.</a:t>
            </a:r>
          </a:p>
          <a:p>
            <a:pPr eaLnBrk="1" hangingPunct="1"/>
            <a:r>
              <a:rPr lang="en-IE" sz="1000" dirty="0" smtClean="0"/>
              <a:t>People look up, and therefore don’t notice the 2 steps down in front of them, and stumble on the steps.</a:t>
            </a:r>
          </a:p>
          <a:p>
            <a:pPr eaLnBrk="1" hangingPunct="1"/>
            <a:r>
              <a:rPr lang="en-IE" sz="1000" dirty="0" smtClean="0"/>
              <a:t>This problem has been tackled by putting stripy tape on the edges of the steps to draw attention to them.</a:t>
            </a:r>
          </a:p>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35141DBC-6BE6-4377-BEF9-59B5B2F11EA2}" type="slidenum">
              <a:rPr lang="en-US" smtClean="0"/>
              <a:pPr/>
              <a:t>35</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IE" sz="1000" dirty="0" smtClean="0"/>
              <a:t>Principle 5: Tolerance for Error</a:t>
            </a:r>
          </a:p>
          <a:p>
            <a:pPr eaLnBrk="1" hangingPunct="1"/>
            <a:endParaRPr lang="en-IE" sz="1000" dirty="0" smtClean="0"/>
          </a:p>
          <a:p>
            <a:pPr eaLnBrk="1" hangingPunct="1"/>
            <a:r>
              <a:rPr lang="en-IE" sz="1000" dirty="0" smtClean="0"/>
              <a:t>Can you work safely without toxic fumes?</a:t>
            </a:r>
          </a:p>
          <a:p>
            <a:pPr eaLnBrk="1" hangingPunct="1"/>
            <a:r>
              <a:rPr lang="en-IE" sz="1000" dirty="0" smtClean="0"/>
              <a:t>Being able to breathe clean and healthy air is part of Universal Design.</a:t>
            </a:r>
          </a:p>
          <a:p>
            <a:pPr eaLnBrk="1" hangingPunct="1"/>
            <a:r>
              <a:rPr lang="en-IE" sz="1000" dirty="0" smtClean="0"/>
              <a:t>These photos show extraction hoods designed by </a:t>
            </a:r>
            <a:r>
              <a:rPr lang="en-IE" sz="1000" dirty="0" err="1" smtClean="0"/>
              <a:t>Nederman</a:t>
            </a:r>
            <a:r>
              <a:rPr lang="en-IE" sz="1000" dirty="0" smtClean="0"/>
              <a:t> Inc. that filter noxious fumes from the air.</a:t>
            </a:r>
          </a:p>
          <a:p>
            <a:pPr eaLnBrk="1" hangingPunct="1"/>
            <a:r>
              <a:rPr lang="en-IE" sz="1000" dirty="0" smtClean="0"/>
              <a:t>It was developed to make laboratories and similar environments more usable by people with disabilities, but it actually benefits everyone.</a:t>
            </a:r>
          </a:p>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Slide Number Placeholder 3"/>
          <p:cNvSpPr>
            <a:spLocks noGrp="1"/>
          </p:cNvSpPr>
          <p:nvPr>
            <p:ph type="sldNum" sz="quarter" idx="5"/>
          </p:nvPr>
        </p:nvSpPr>
        <p:spPr>
          <a:noFill/>
        </p:spPr>
        <p:txBody>
          <a:bodyPr/>
          <a:lstStyle/>
          <a:p>
            <a:fld id="{7160B299-E512-441F-82D5-EE9365743436}" type="slidenum">
              <a:rPr lang="en-US" smtClean="0"/>
              <a:pPr/>
              <a:t>4</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6F47B359-C82A-4733-AA37-ACA0414FB9AE}" type="slidenum">
              <a:rPr lang="en-US" smtClean="0"/>
              <a:pPr/>
              <a:t>36</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IE" sz="1000" dirty="0" smtClean="0"/>
              <a:t>Principle 5: Tolerance for Error</a:t>
            </a:r>
          </a:p>
          <a:p>
            <a:pPr eaLnBrk="1" hangingPunct="1"/>
            <a:endParaRPr lang="en-IE" sz="1000" dirty="0" smtClean="0"/>
          </a:p>
          <a:p>
            <a:pPr eaLnBrk="1" hangingPunct="1"/>
            <a:r>
              <a:rPr lang="en-IE" sz="1000" dirty="0" smtClean="0"/>
              <a:t>How can you tell when the water is hot?</a:t>
            </a:r>
          </a:p>
          <a:p>
            <a:pPr eaLnBrk="1" hangingPunct="1"/>
            <a:r>
              <a:rPr lang="en-IE" dirty="0" err="1" smtClean="0"/>
              <a:t>Hansa</a:t>
            </a:r>
            <a:r>
              <a:rPr lang="en-IE" dirty="0" smtClean="0"/>
              <a:t> Canyon have designed these sleek faucets with water ‘canyons’.</a:t>
            </a:r>
          </a:p>
          <a:p>
            <a:pPr eaLnBrk="1" hangingPunct="1"/>
            <a:r>
              <a:rPr lang="en-IE" dirty="0" smtClean="0"/>
              <a:t>These canyons are lined with LEDs that are temperature sensitive, and change colour accordingly.</a:t>
            </a:r>
          </a:p>
          <a:p>
            <a:pPr eaLnBrk="1" hangingPunct="1"/>
            <a:r>
              <a:rPr lang="en-IE" dirty="0" smtClean="0"/>
              <a:t>They are blue for cold, pink for warm and red for hot.</a:t>
            </a:r>
          </a:p>
          <a:p>
            <a:pPr eaLnBrk="1" hangingPunct="1"/>
            <a:r>
              <a:rPr lang="en-IE" dirty="0" smtClean="0"/>
              <a:t>It’s a very functional feature, and also a safety measure.</a:t>
            </a:r>
          </a:p>
          <a:p>
            <a:pPr eaLnBrk="1" hangingPunct="1"/>
            <a:r>
              <a:rPr lang="en-IE" dirty="0" smtClean="0"/>
              <a:t>The colours can help prevent you from scalding yourself white washing your hands or stepping into a really cold bath.</a:t>
            </a:r>
            <a:endParaRPr lang="en-US" dirty="0" smtClean="0"/>
          </a:p>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ACA22B29-B0A7-473B-8395-27A310D99126}" type="slidenum">
              <a:rPr lang="en-US" smtClean="0"/>
              <a:pPr/>
              <a:t>37</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r>
              <a:rPr lang="en-IE" sz="1000" dirty="0" smtClean="0"/>
              <a:t>Principle 5: Tolerance for Error</a:t>
            </a:r>
          </a:p>
          <a:p>
            <a:pPr eaLnBrk="1" hangingPunct="1"/>
            <a:endParaRPr lang="en-IE" sz="1000" dirty="0" smtClean="0"/>
          </a:p>
          <a:p>
            <a:pPr eaLnBrk="1" hangingPunct="1"/>
            <a:r>
              <a:rPr lang="en-IE" sz="1000" dirty="0" smtClean="0"/>
              <a:t>Is it safe to handle?</a:t>
            </a:r>
          </a:p>
          <a:p>
            <a:pPr eaLnBrk="1" hangingPunct="1"/>
            <a:r>
              <a:rPr lang="en-IE" sz="1000" dirty="0" smtClean="0"/>
              <a:t>Allegro cookware has a round base, to suit standard round heated sources.</a:t>
            </a:r>
          </a:p>
          <a:p>
            <a:pPr eaLnBrk="1" hangingPunct="1"/>
            <a:r>
              <a:rPr lang="en-IE" sz="1000" dirty="0" smtClean="0"/>
              <a:t>However, the tops and lids have four corners, creating two natural poring spouts.</a:t>
            </a:r>
          </a:p>
          <a:p>
            <a:pPr eaLnBrk="1" hangingPunct="1"/>
            <a:r>
              <a:rPr lang="en-IE" sz="1000" dirty="0" smtClean="0"/>
              <a:t>Handles located at the other two corners of the pot, align and lock with the lid handles, providing safe and balanced handling and pouring.</a:t>
            </a:r>
          </a:p>
          <a:p>
            <a:pPr eaLnBrk="1" hangingPunct="1"/>
            <a:r>
              <a:rPr lang="en-IE" sz="1000" dirty="0" smtClean="0"/>
              <a:t>The flat lids contain steam vents, designed to prevent boiling over, and injuries caused by steam.</a:t>
            </a:r>
          </a:p>
          <a:p>
            <a:pPr eaLnBrk="1" hangingPunct="1"/>
            <a:r>
              <a:rPr lang="en-IE" sz="1000" dirty="0" smtClean="0"/>
              <a:t>They also allow for easier and safer draining and straining while cooking.</a:t>
            </a:r>
            <a:endParaRPr lang="en-US" dirty="0" smtClean="0"/>
          </a:p>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endParaRPr lang="en-US" smtClean="0"/>
          </a:p>
        </p:txBody>
      </p:sp>
      <p:sp>
        <p:nvSpPr>
          <p:cNvPr id="86020" name="Slide Number Placeholder 3"/>
          <p:cNvSpPr>
            <a:spLocks noGrp="1"/>
          </p:cNvSpPr>
          <p:nvPr>
            <p:ph type="sldNum" sz="quarter" idx="5"/>
          </p:nvPr>
        </p:nvSpPr>
        <p:spPr>
          <a:noFill/>
        </p:spPr>
        <p:txBody>
          <a:bodyPr/>
          <a:lstStyle/>
          <a:p>
            <a:fld id="{8EA05F79-FCF4-4778-8C0E-E191C6F41612}" type="slidenum">
              <a:rPr lang="en-US" smtClean="0"/>
              <a:pPr/>
              <a:t>39</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EE7CD160-CF17-4AAB-865F-ACE38B2FD770}" type="slidenum">
              <a:rPr lang="en-US" smtClean="0"/>
              <a:pPr/>
              <a:t>40</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r>
              <a:rPr lang="en-IE" smtClean="0"/>
              <a:t>Principle 6: Low Physical Effort</a:t>
            </a:r>
          </a:p>
          <a:p>
            <a:pPr eaLnBrk="1" hangingPunct="1"/>
            <a:endParaRPr lang="en-IE" smtClean="0"/>
          </a:p>
          <a:p>
            <a:pPr eaLnBrk="1" hangingPunct="1"/>
            <a:r>
              <a:rPr lang="en-IE" smtClean="0"/>
              <a:t>Does the design help minimise the effort needed?</a:t>
            </a:r>
          </a:p>
          <a:p>
            <a:pPr eaLnBrk="1" hangingPunct="1"/>
            <a:r>
              <a:rPr lang="en-IE" smtClean="0"/>
              <a:t>Leviton rocker switches on the left are much easier to use than toggle switches.</a:t>
            </a:r>
          </a:p>
          <a:p>
            <a:pPr eaLnBrk="1" hangingPunct="1"/>
            <a:r>
              <a:rPr lang="en-IE" smtClean="0"/>
              <a:t>Lever door handles are much easier to use than round door knobs.</a:t>
            </a:r>
          </a:p>
          <a:p>
            <a:pPr eaLnBrk="1" hangingPunct="1"/>
            <a:r>
              <a:rPr lang="en-IE" smtClean="0"/>
              <a:t>Windowease, seen in the image on the right, is a retrofit product that can be installed on any window.</a:t>
            </a:r>
          </a:p>
          <a:p>
            <a:pPr eaLnBrk="1" hangingPunct="1"/>
            <a:r>
              <a:rPr lang="en-IE" smtClean="0"/>
              <a:t>It has been designed so that the operating crank is low, and in reach of most users, sitting or standing, and requires minimal force to turn.</a:t>
            </a:r>
          </a:p>
          <a:p>
            <a:pPr eaLnBrk="1" hangingPunct="1"/>
            <a:r>
              <a:rPr lang="en-IE" smtClean="0"/>
              <a:t>Because of its intuitive design, children as young as 3 can use it, and it can be used with little or no instruction.</a:t>
            </a:r>
          </a:p>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C3302FE1-787B-4F90-99E2-A85124BCC12B}" type="slidenum">
              <a:rPr lang="en-US" smtClean="0"/>
              <a:pPr/>
              <a:t>41</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IE" smtClean="0"/>
              <a:t>Principle 6: Low Physical Effort</a:t>
            </a:r>
          </a:p>
          <a:p>
            <a:pPr eaLnBrk="1" hangingPunct="1"/>
            <a:endParaRPr lang="en-IE" smtClean="0"/>
          </a:p>
          <a:p>
            <a:pPr eaLnBrk="1" hangingPunct="1"/>
            <a:r>
              <a:rPr lang="en-IE" smtClean="0"/>
              <a:t>Can you easily reach and use home products?</a:t>
            </a:r>
          </a:p>
          <a:p>
            <a:pPr eaLnBrk="1" hangingPunct="1"/>
            <a:r>
              <a:rPr lang="en-IE" smtClean="0"/>
              <a:t>In these images, the cooker and sink have knee space provided underneath for wheelchair users, or people who prefer to cook and clean while sitting down.</a:t>
            </a:r>
          </a:p>
          <a:p>
            <a:pPr eaLnBrk="1" hangingPunct="1"/>
            <a:r>
              <a:rPr lang="en-IE" smtClean="0"/>
              <a:t>With this simple design, food preparation, cooking and cleaning can be shared and enjoyed among family members of all ages.</a:t>
            </a:r>
          </a:p>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endParaRPr lang="en-US" smtClean="0"/>
          </a:p>
        </p:txBody>
      </p:sp>
      <p:sp>
        <p:nvSpPr>
          <p:cNvPr id="89092" name="Slide Number Placeholder 3"/>
          <p:cNvSpPr>
            <a:spLocks noGrp="1"/>
          </p:cNvSpPr>
          <p:nvPr>
            <p:ph type="sldNum" sz="quarter" idx="5"/>
          </p:nvPr>
        </p:nvSpPr>
        <p:spPr>
          <a:noFill/>
        </p:spPr>
        <p:txBody>
          <a:bodyPr/>
          <a:lstStyle/>
          <a:p>
            <a:fld id="{0C2DB465-807C-4934-9A1A-33444936AFE6}" type="slidenum">
              <a:rPr lang="en-US" smtClean="0"/>
              <a:pPr/>
              <a:t>43</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62DB9D34-F28F-43E5-98F7-908178346B2D}" type="slidenum">
              <a:rPr lang="en-US" smtClean="0"/>
              <a:pPr/>
              <a:t>44</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IE" smtClean="0"/>
              <a:t>Principle 7: Size and Space for Approach and Use</a:t>
            </a:r>
          </a:p>
          <a:p>
            <a:pPr eaLnBrk="1" hangingPunct="1"/>
            <a:endParaRPr lang="en-IE" smtClean="0"/>
          </a:p>
          <a:p>
            <a:pPr eaLnBrk="1" hangingPunct="1"/>
            <a:r>
              <a:rPr lang="en-IE" smtClean="0"/>
              <a:t>Is there room to maneuver?</a:t>
            </a:r>
          </a:p>
          <a:p>
            <a:pPr eaLnBrk="1" hangingPunct="1"/>
            <a:r>
              <a:rPr lang="en-IE" smtClean="0"/>
              <a:t>This kitchen offers work spaces, appliances and traffic lanes that are appropriate for all ages and capabilities.</a:t>
            </a:r>
          </a:p>
          <a:p>
            <a:pPr eaLnBrk="1" hangingPunct="1"/>
            <a:r>
              <a:rPr lang="en-IE" smtClean="0"/>
              <a:t>This kitchen has clear floor spaces and knee spaces that offer ease of movement and maneuverability for people in wheelchairs or scooters, and room for several people to share in meal preparation.</a:t>
            </a: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88A45367-9725-4513-BF4D-4DF90F717B22}" type="slidenum">
              <a:rPr lang="en-US" smtClean="0"/>
              <a:pPr/>
              <a:t>45</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IE" smtClean="0"/>
              <a:t>Principle 7: Size and Space for Approach and Use</a:t>
            </a:r>
            <a:endParaRPr lang="en-US" smtClean="0"/>
          </a:p>
          <a:p>
            <a:pPr eaLnBrk="1" hangingPunct="1"/>
            <a:endParaRPr lang="en-IE" smtClean="0"/>
          </a:p>
          <a:p>
            <a:pPr eaLnBrk="1" hangingPunct="1"/>
            <a:r>
              <a:rPr lang="en-IE" smtClean="0"/>
              <a:t>Is there space to examine the art exhibit? And to view the retail products?</a:t>
            </a:r>
          </a:p>
          <a:p>
            <a:pPr eaLnBrk="1" hangingPunct="1"/>
            <a:r>
              <a:rPr lang="en-IE" smtClean="0"/>
              <a:t>On the left, a woman and her guide dog are in an exhibition area.</a:t>
            </a:r>
          </a:p>
          <a:p>
            <a:pPr eaLnBrk="1" hangingPunct="1"/>
            <a:r>
              <a:rPr lang="en-IE" smtClean="0"/>
              <a:t>On the right, a girl is reading some books, while sitting down in a book shop.</a:t>
            </a:r>
          </a:p>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7DC2277F-640A-4D98-889B-B8EAB3C1DBE4}" type="slidenum">
              <a:rPr lang="en-US" smtClean="0"/>
              <a:pPr/>
              <a:t>46</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IE" smtClean="0"/>
              <a:t>Principle 7: Size and Space for Approach and Use</a:t>
            </a:r>
            <a:endParaRPr lang="en-US" smtClean="0"/>
          </a:p>
          <a:p>
            <a:pPr eaLnBrk="1" hangingPunct="1"/>
            <a:endParaRPr lang="en-IE" smtClean="0"/>
          </a:p>
          <a:p>
            <a:pPr eaLnBrk="1" hangingPunct="1"/>
            <a:r>
              <a:rPr lang="en-IE" smtClean="0"/>
              <a:t>Can you use the campsite or get onto the boat?</a:t>
            </a:r>
          </a:p>
          <a:p>
            <a:pPr eaLnBrk="1" hangingPunct="1"/>
            <a:r>
              <a:rPr lang="en-IE" smtClean="0"/>
              <a:t>Both photos are from John Dillon Park outside New York.</a:t>
            </a:r>
          </a:p>
          <a:p>
            <a:pPr eaLnBrk="1" hangingPunct="1"/>
            <a:r>
              <a:rPr lang="en-IE" smtClean="0"/>
              <a:t>All of their lean-tos and shelters are fully accessible either by ramp or by transfer from a wheelchair.</a:t>
            </a:r>
          </a:p>
          <a:p>
            <a:pPr eaLnBrk="1" hangingPunct="1"/>
            <a:r>
              <a:rPr lang="en-IE" smtClean="0"/>
              <a:t>The canoeing and kayaking dock has removable wooden bumpers, and the floor is carpeted, to make transfer from the dock to the boat easier and more comfortable.</a:t>
            </a:r>
            <a:r>
              <a:rPr lang="en-US" smtClean="0"/>
              <a:t> </a:t>
            </a:r>
            <a:endParaRPr lang="en-IE" smtClean="0"/>
          </a:p>
          <a:p>
            <a:pPr eaLnBrk="1" hangingPunct="1"/>
            <a:r>
              <a:rPr lang="en-US" smtClean="0"/>
              <a:t>http://www.johndillonpark.org/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a:ln/>
        </p:spPr>
      </p:sp>
      <p:sp>
        <p:nvSpPr>
          <p:cNvPr id="93187" name="Notes Placeholder 2"/>
          <p:cNvSpPr>
            <a:spLocks noGrp="1"/>
          </p:cNvSpPr>
          <p:nvPr>
            <p:ph type="body" idx="1"/>
          </p:nvPr>
        </p:nvSpPr>
        <p:spPr>
          <a:noFill/>
          <a:ln/>
        </p:spPr>
        <p:txBody>
          <a:bodyPr/>
          <a:lstStyle/>
          <a:p>
            <a:endParaRPr lang="en-US" smtClean="0"/>
          </a:p>
        </p:txBody>
      </p:sp>
      <p:sp>
        <p:nvSpPr>
          <p:cNvPr id="93188" name="Slide Number Placeholder 3"/>
          <p:cNvSpPr>
            <a:spLocks noGrp="1"/>
          </p:cNvSpPr>
          <p:nvPr>
            <p:ph type="sldNum" sz="quarter" idx="5"/>
          </p:nvPr>
        </p:nvSpPr>
        <p:spPr>
          <a:noFill/>
        </p:spPr>
        <p:txBody>
          <a:bodyPr/>
          <a:lstStyle/>
          <a:p>
            <a:fld id="{733A894B-EE07-453F-A3D0-794DBDC5D54A}" type="slidenum">
              <a:rPr lang="en-US" smtClean="0"/>
              <a:pPr/>
              <a:t>48</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smtClean="0"/>
          </a:p>
        </p:txBody>
      </p:sp>
      <p:sp>
        <p:nvSpPr>
          <p:cNvPr id="57348" name="Slide Number Placeholder 3"/>
          <p:cNvSpPr>
            <a:spLocks noGrp="1"/>
          </p:cNvSpPr>
          <p:nvPr>
            <p:ph type="sldNum" sz="quarter" idx="5"/>
          </p:nvPr>
        </p:nvSpPr>
        <p:spPr>
          <a:noFill/>
        </p:spPr>
        <p:txBody>
          <a:bodyPr/>
          <a:lstStyle/>
          <a:p>
            <a:fld id="{D849A7E6-036D-4FBA-9474-58D11E6820A4}" type="slidenum">
              <a:rPr lang="en-US" smtClean="0"/>
              <a:pPr/>
              <a:t>5</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endParaRPr lang="en-US" smtClean="0"/>
          </a:p>
        </p:txBody>
      </p:sp>
      <p:sp>
        <p:nvSpPr>
          <p:cNvPr id="94212" name="Slide Number Placeholder 3"/>
          <p:cNvSpPr>
            <a:spLocks noGrp="1"/>
          </p:cNvSpPr>
          <p:nvPr>
            <p:ph type="sldNum" sz="quarter" idx="5"/>
          </p:nvPr>
        </p:nvSpPr>
        <p:spPr>
          <a:noFill/>
        </p:spPr>
        <p:txBody>
          <a:bodyPr/>
          <a:lstStyle/>
          <a:p>
            <a:fld id="{03A0F4A2-7C7E-406F-982A-BDFCECA12BD4}" type="slidenum">
              <a:rPr lang="en-US" smtClean="0"/>
              <a:pPr/>
              <a:t>49</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smtClean="0"/>
          </a:p>
        </p:txBody>
      </p:sp>
      <p:sp>
        <p:nvSpPr>
          <p:cNvPr id="95236" name="Slide Number Placeholder 3"/>
          <p:cNvSpPr>
            <a:spLocks noGrp="1"/>
          </p:cNvSpPr>
          <p:nvPr>
            <p:ph type="sldNum" sz="quarter" idx="5"/>
          </p:nvPr>
        </p:nvSpPr>
        <p:spPr>
          <a:noFill/>
        </p:spPr>
        <p:txBody>
          <a:bodyPr/>
          <a:lstStyle/>
          <a:p>
            <a:fld id="{65E52E2A-0195-481D-A9F6-9A4FF7F70997}" type="slidenum">
              <a:rPr lang="en-US" smtClean="0"/>
              <a:pPr/>
              <a:t>50</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a:spLocks noGrp="1"/>
          </p:cNvSpPr>
          <p:nvPr>
            <p:ph type="sldNum" sz="quarter" idx="5"/>
          </p:nvPr>
        </p:nvSpPr>
        <p:spPr>
          <a:noFill/>
        </p:spPr>
        <p:txBody>
          <a:bodyPr/>
          <a:lstStyle/>
          <a:p>
            <a:fld id="{09B8C43A-2245-45FA-8094-BBCBE0683D00}" type="slidenum">
              <a:rPr lang="en-US" smtClean="0"/>
              <a:pPr/>
              <a:t>6</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fld id="{E0F3ECF6-F9A4-4A77-A955-018A7ACB1FCC}" type="slidenum">
              <a:rPr lang="en-US" smtClean="0"/>
              <a:pPr/>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US" smtClean="0"/>
          </a:p>
        </p:txBody>
      </p:sp>
      <p:sp>
        <p:nvSpPr>
          <p:cNvPr id="60420" name="Slide Number Placeholder 3"/>
          <p:cNvSpPr>
            <a:spLocks noGrp="1"/>
          </p:cNvSpPr>
          <p:nvPr>
            <p:ph type="sldNum" sz="quarter" idx="5"/>
          </p:nvPr>
        </p:nvSpPr>
        <p:spPr>
          <a:noFill/>
        </p:spPr>
        <p:txBody>
          <a:bodyPr/>
          <a:lstStyle/>
          <a:p>
            <a:fld id="{6501522A-CB98-438B-ABD6-4620EC4381F2}" type="slidenum">
              <a:rPr lang="en-US" smtClean="0"/>
              <a:pPr/>
              <a:t>8</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endParaRPr lang="en-US" smtClean="0"/>
          </a:p>
        </p:txBody>
      </p:sp>
      <p:sp>
        <p:nvSpPr>
          <p:cNvPr id="61444" name="Slide Number Placeholder 3"/>
          <p:cNvSpPr>
            <a:spLocks noGrp="1"/>
          </p:cNvSpPr>
          <p:nvPr>
            <p:ph type="sldNum" sz="quarter" idx="5"/>
          </p:nvPr>
        </p:nvSpPr>
        <p:spPr>
          <a:noFill/>
        </p:spPr>
        <p:txBody>
          <a:bodyPr/>
          <a:lstStyle/>
          <a:p>
            <a:fld id="{DBEC0A7E-17F4-4B7F-A1FB-BFE15C7B44BC}" type="slidenum">
              <a:rPr lang="en-US" smtClean="0"/>
              <a:pPr/>
              <a:t>9</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D4B565BA-3AD3-4172-944A-6F47628934BA}" type="slidenum">
              <a:rPr lang="en-US" smtClean="0"/>
              <a:pPr/>
              <a:t>11</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IE" smtClean="0"/>
              <a:t>Principle 1:	Equitable Use – The design is useful and marketable to any group of users</a:t>
            </a:r>
          </a:p>
          <a:p>
            <a:pPr eaLnBrk="1" hangingPunct="1">
              <a:buFontTx/>
              <a:buChar char="•"/>
            </a:pPr>
            <a:r>
              <a:rPr lang="en-IE" smtClean="0"/>
              <a:t>Provide the same means of use for all users: identical whenever possible; equivalent when not</a:t>
            </a:r>
          </a:p>
          <a:p>
            <a:pPr eaLnBrk="1" hangingPunct="1">
              <a:buFontTx/>
              <a:buChar char="•"/>
            </a:pPr>
            <a:r>
              <a:rPr lang="en-IE" smtClean="0"/>
              <a:t>Avoid segregating or stigmatising any users</a:t>
            </a:r>
          </a:p>
          <a:p>
            <a:pPr eaLnBrk="1" hangingPunct="1">
              <a:buFontTx/>
              <a:buChar char="•"/>
            </a:pPr>
            <a:r>
              <a:rPr lang="en-IE" smtClean="0"/>
              <a:t>Provisions for privacy, security and safety should be equally available to all users</a:t>
            </a:r>
          </a:p>
          <a:p>
            <a:pPr eaLnBrk="1" hangingPunct="1">
              <a:buFontTx/>
              <a:buChar char="•"/>
            </a:pPr>
            <a:r>
              <a:rPr lang="en-IE" smtClean="0"/>
              <a:t>Make the design appealing to all users</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4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4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4"/>
          <p:cNvSpPr>
            <a:spLocks noGrp="1"/>
          </p:cNvSpPr>
          <p:nvPr>
            <p:ph type="ctrTitle"/>
          </p:nvPr>
        </p:nvSpPr>
        <p:spPr/>
        <p:txBody>
          <a:bodyPr/>
          <a:lstStyle/>
          <a:p>
            <a:r>
              <a:rPr lang="en-IE" smtClean="0"/>
              <a:t>Universal Design</a:t>
            </a:r>
            <a:endParaRPr lang="en-US" smtClean="0"/>
          </a:p>
        </p:txBody>
      </p:sp>
      <p:sp>
        <p:nvSpPr>
          <p:cNvPr id="4" name="Subtitle 3"/>
          <p:cNvSpPr>
            <a:spLocks noGrp="1"/>
          </p:cNvSpPr>
          <p:nvPr>
            <p:ph type="subTitle" idx="1"/>
          </p:nvPr>
        </p:nvSpPr>
        <p:spPr/>
        <p:txBody>
          <a:bodyPr rtlCol="0">
            <a:normAutofit/>
          </a:bodyPr>
          <a:lstStyle/>
          <a:p>
            <a:pPr fontAlgn="auto">
              <a:spcAft>
                <a:spcPts val="0"/>
              </a:spcAft>
              <a:buFont typeface="Arial" pitchFamily="34" charset="0"/>
              <a:buNone/>
              <a:defRPr/>
            </a:pPr>
            <a:r>
              <a:rPr lang="en-IE" dirty="0" smtClean="0"/>
              <a:t>The Principles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p:txBody>
          <a:bodyPr/>
          <a:lstStyle/>
          <a:p>
            <a:r>
              <a:rPr lang="en-IE" dirty="0" smtClean="0"/>
              <a:t>Topic </a:t>
            </a:r>
            <a:r>
              <a:rPr lang="en-IE" dirty="0" smtClean="0"/>
              <a:t>2</a:t>
            </a:r>
            <a:r>
              <a:rPr lang="en-IE" dirty="0" smtClean="0"/>
              <a:t>.1</a:t>
            </a:r>
            <a:r>
              <a:rPr lang="en-IE" dirty="0" smtClean="0"/>
              <a:t>. </a:t>
            </a:r>
            <a:br>
              <a:rPr lang="en-IE" dirty="0" smtClean="0"/>
            </a:br>
            <a:r>
              <a:rPr lang="en-IE" dirty="0" smtClean="0"/>
              <a:t>Equitable Use</a:t>
            </a:r>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5"/>
          <p:cNvSpPr>
            <a:spLocks noGrp="1"/>
          </p:cNvSpPr>
          <p:nvPr>
            <p:ph type="ctrTitle"/>
          </p:nvPr>
        </p:nvSpPr>
        <p:spPr/>
        <p:txBody>
          <a:bodyPr/>
          <a:lstStyle/>
          <a:p>
            <a:r>
              <a:rPr lang="en-IE" smtClean="0"/>
              <a:t>Principle 1: Equitable Use</a:t>
            </a:r>
            <a:endParaRPr lang="en-US" smtClean="0"/>
          </a:p>
        </p:txBody>
      </p:sp>
      <p:sp>
        <p:nvSpPr>
          <p:cNvPr id="12291" name="Text Box 5"/>
          <p:cNvSpPr txBox="1">
            <a:spLocks noChangeArrowheads="1"/>
          </p:cNvSpPr>
          <p:nvPr/>
        </p:nvSpPr>
        <p:spPr bwMode="auto">
          <a:xfrm>
            <a:off x="539750" y="1527175"/>
            <a:ext cx="8064500" cy="461963"/>
          </a:xfrm>
          <a:prstGeom prst="rect">
            <a:avLst/>
          </a:prstGeom>
          <a:noFill/>
          <a:ln w="9525">
            <a:noFill/>
            <a:miter lim="800000"/>
            <a:headEnd/>
            <a:tailEnd/>
          </a:ln>
        </p:spPr>
        <p:txBody>
          <a:bodyPr>
            <a:spAutoFit/>
          </a:bodyPr>
          <a:lstStyle/>
          <a:p>
            <a:pPr>
              <a:spcBef>
                <a:spcPct val="50000"/>
              </a:spcBef>
            </a:pPr>
            <a:r>
              <a:rPr lang="en-IE" sz="2400" b="0">
                <a:solidFill>
                  <a:srgbClr val="5F5F5F"/>
                </a:solidFill>
              </a:rPr>
              <a:t>The design is useful and marketable to any group of users</a:t>
            </a:r>
            <a:endParaRPr lang="en-US" sz="2400" b="0">
              <a:solidFill>
                <a:srgbClr val="5F5F5F"/>
              </a:solidFill>
            </a:endParaRPr>
          </a:p>
        </p:txBody>
      </p:sp>
      <p:sp>
        <p:nvSpPr>
          <p:cNvPr id="12292" name="Text Box 7"/>
          <p:cNvSpPr txBox="1">
            <a:spLocks noChangeArrowheads="1"/>
          </p:cNvSpPr>
          <p:nvPr/>
        </p:nvSpPr>
        <p:spPr bwMode="auto">
          <a:xfrm>
            <a:off x="539750" y="3429000"/>
            <a:ext cx="7889875" cy="1920875"/>
          </a:xfrm>
          <a:prstGeom prst="rect">
            <a:avLst/>
          </a:prstGeom>
          <a:noFill/>
          <a:ln w="9525">
            <a:noFill/>
            <a:miter lim="800000"/>
            <a:headEnd/>
            <a:tailEnd/>
          </a:ln>
        </p:spPr>
        <p:txBody>
          <a:bodyPr>
            <a:spAutoFit/>
          </a:bodyPr>
          <a:lstStyle/>
          <a:p>
            <a:pPr marL="457200" indent="-457200">
              <a:buClr>
                <a:schemeClr val="folHlink"/>
              </a:buClr>
              <a:buFont typeface="Arial" charset="0"/>
              <a:buAutoNum type="arabicPeriod"/>
            </a:pPr>
            <a:r>
              <a:rPr lang="en-US" sz="2000" b="0">
                <a:solidFill>
                  <a:srgbClr val="5F5F5F"/>
                </a:solidFill>
              </a:rPr>
              <a:t>Provide the same means of use for all users: identical whenever possible; equivalent when not</a:t>
            </a:r>
          </a:p>
          <a:p>
            <a:pPr marL="457200" indent="-457200">
              <a:buClr>
                <a:schemeClr val="folHlink"/>
              </a:buClr>
              <a:buFont typeface="Arial" charset="0"/>
              <a:buAutoNum type="arabicPeriod"/>
            </a:pPr>
            <a:r>
              <a:rPr lang="en-US" sz="2000" b="0">
                <a:solidFill>
                  <a:srgbClr val="5F5F5F"/>
                </a:solidFill>
              </a:rPr>
              <a:t>Avoid segregating or stigmatising any users</a:t>
            </a:r>
          </a:p>
          <a:p>
            <a:pPr marL="457200" indent="-457200">
              <a:buClr>
                <a:schemeClr val="folHlink"/>
              </a:buClr>
              <a:buFont typeface="Arial" charset="0"/>
              <a:buAutoNum type="arabicPeriod"/>
            </a:pPr>
            <a:r>
              <a:rPr lang="en-US" sz="2000" b="0">
                <a:solidFill>
                  <a:srgbClr val="5F5F5F"/>
                </a:solidFill>
              </a:rPr>
              <a:t>Provisions for privacy, security and safety should be equally available to all users</a:t>
            </a:r>
          </a:p>
          <a:p>
            <a:pPr marL="457200" indent="-457200">
              <a:buClr>
                <a:schemeClr val="folHlink"/>
              </a:buClr>
              <a:buFont typeface="Arial" charset="0"/>
              <a:buAutoNum type="arabicPeriod"/>
            </a:pPr>
            <a:r>
              <a:rPr lang="en-IE" sz="2000" b="0">
                <a:solidFill>
                  <a:srgbClr val="5F5F5F"/>
                </a:solidFill>
              </a:rPr>
              <a:t>Make the design appealing to all users</a:t>
            </a:r>
            <a:endParaRPr lang="en-US" sz="2000" b="0">
              <a:solidFill>
                <a:srgbClr val="5F5F5F"/>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0"/>
          <p:cNvSpPr>
            <a:spLocks noGrp="1"/>
          </p:cNvSpPr>
          <p:nvPr>
            <p:ph type="ctrTitle"/>
          </p:nvPr>
        </p:nvSpPr>
        <p:spPr/>
        <p:txBody>
          <a:bodyPr/>
          <a:lstStyle/>
          <a:p>
            <a:r>
              <a:rPr lang="en-IE" smtClean="0"/>
              <a:t>Principle 1: Equitable Use</a:t>
            </a:r>
            <a:endParaRPr lang="en-US" smtClean="0"/>
          </a:p>
        </p:txBody>
      </p:sp>
      <p:sp>
        <p:nvSpPr>
          <p:cNvPr id="13315" name="Text Box 5"/>
          <p:cNvSpPr txBox="1">
            <a:spLocks noChangeArrowheads="1"/>
          </p:cNvSpPr>
          <p:nvPr/>
        </p:nvSpPr>
        <p:spPr bwMode="auto">
          <a:xfrm>
            <a:off x="539750" y="1052513"/>
            <a:ext cx="80645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Can everyone use the same entrance?</a:t>
            </a:r>
            <a:endParaRPr lang="en-US" sz="2400" b="0">
              <a:solidFill>
                <a:srgbClr val="5F5F5F"/>
              </a:solidFill>
            </a:endParaRPr>
          </a:p>
        </p:txBody>
      </p:sp>
      <p:pic>
        <p:nvPicPr>
          <p:cNvPr id="13316" name="Picture 10" descr="This image shows the entrance to a church. The area surrounding the entrance has been landscaped, eliminating the need for the steps and creating a gentle grade that everyone can use. This is a good example of Universal Design. "/>
          <p:cNvPicPr>
            <a:picLocks noChangeAspect="1" noChangeArrowheads="1"/>
          </p:cNvPicPr>
          <p:nvPr/>
        </p:nvPicPr>
        <p:blipFill>
          <a:blip r:embed="rId3" cstate="print"/>
          <a:srcRect l="10336" t="12601" r="21742" b="10631"/>
          <a:stretch>
            <a:fillRect/>
          </a:stretch>
        </p:blipFill>
        <p:spPr bwMode="auto">
          <a:xfrm>
            <a:off x="5076825" y="3284538"/>
            <a:ext cx="3240088" cy="2746375"/>
          </a:xfrm>
          <a:prstGeom prst="rect">
            <a:avLst/>
          </a:prstGeom>
          <a:noFill/>
          <a:ln w="38100">
            <a:solidFill>
              <a:schemeClr val="bg2"/>
            </a:solidFill>
            <a:miter lim="800000"/>
            <a:headEnd/>
            <a:tailEnd/>
          </a:ln>
        </p:spPr>
      </p:pic>
      <p:pic>
        <p:nvPicPr>
          <p:cNvPr id="13317" name="Picture 11" descr="This image shows the entrance to a college library. There is a metal, stigmatising ramp laid over the front steps – not a very attractive or welcoming entry."/>
          <p:cNvPicPr>
            <a:picLocks noChangeAspect="1" noChangeArrowheads="1"/>
          </p:cNvPicPr>
          <p:nvPr/>
        </p:nvPicPr>
        <p:blipFill>
          <a:blip r:embed="rId4" cstate="print"/>
          <a:srcRect l="20303" t="11615" r="11037" b="11024"/>
          <a:stretch>
            <a:fillRect/>
          </a:stretch>
        </p:blipFill>
        <p:spPr bwMode="auto">
          <a:xfrm>
            <a:off x="971550" y="3284538"/>
            <a:ext cx="3311525" cy="2798762"/>
          </a:xfrm>
          <a:prstGeom prst="rect">
            <a:avLst/>
          </a:prstGeom>
          <a:noFill/>
          <a:ln w="38100">
            <a:solidFill>
              <a:schemeClr val="bg2"/>
            </a:solid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0"/>
          <p:cNvSpPr>
            <a:spLocks noGrp="1"/>
          </p:cNvSpPr>
          <p:nvPr>
            <p:ph type="ctrTitle"/>
          </p:nvPr>
        </p:nvSpPr>
        <p:spPr/>
        <p:txBody>
          <a:bodyPr/>
          <a:lstStyle/>
          <a:p>
            <a:r>
              <a:rPr lang="en-IE" smtClean="0"/>
              <a:t>Principle 1: Equitable Use</a:t>
            </a:r>
            <a:endParaRPr lang="en-US" smtClean="0"/>
          </a:p>
        </p:txBody>
      </p:sp>
      <p:sp>
        <p:nvSpPr>
          <p:cNvPr id="14339" name="Text Box 5"/>
          <p:cNvSpPr txBox="1">
            <a:spLocks noChangeArrowheads="1"/>
          </p:cNvSpPr>
          <p:nvPr/>
        </p:nvSpPr>
        <p:spPr bwMode="auto">
          <a:xfrm>
            <a:off x="539750" y="1125538"/>
            <a:ext cx="80645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design provide the same means of use for all?</a:t>
            </a:r>
            <a:endParaRPr lang="en-US" sz="2400" b="0">
              <a:solidFill>
                <a:srgbClr val="5F5F5F"/>
              </a:solidFill>
            </a:endParaRPr>
          </a:p>
        </p:txBody>
      </p:sp>
      <p:pic>
        <p:nvPicPr>
          <p:cNvPr id="14340" name="Picture 10" descr="This image shows a height adjustable drinking fountain which offers choice for children, adults, wheelchair users and people of very tall and short stature to individualise the drinking height and become part of the larger public. Unlike accessible solutions that segregate users by providing two fountains side by side – one for standing users and one for seated users – this universally designed democratic solution offers the same opportunity to all people. This image shows a wheelchair user using the fountain. The other image on this slide shows a child using the fountain."/>
          <p:cNvPicPr>
            <a:picLocks noChangeAspect="1" noChangeArrowheads="1"/>
          </p:cNvPicPr>
          <p:nvPr/>
        </p:nvPicPr>
        <p:blipFill>
          <a:blip r:embed="rId3" cstate="print"/>
          <a:srcRect l="19934" t="19687" r="35068" b="18309"/>
          <a:stretch>
            <a:fillRect/>
          </a:stretch>
        </p:blipFill>
        <p:spPr bwMode="auto">
          <a:xfrm>
            <a:off x="1403350" y="3284538"/>
            <a:ext cx="2717800" cy="2808287"/>
          </a:xfrm>
          <a:prstGeom prst="rect">
            <a:avLst/>
          </a:prstGeom>
          <a:noFill/>
          <a:ln w="38100">
            <a:solidFill>
              <a:schemeClr val="bg2"/>
            </a:solidFill>
            <a:miter lim="800000"/>
            <a:headEnd/>
            <a:tailEnd/>
          </a:ln>
        </p:spPr>
      </p:pic>
      <p:pic>
        <p:nvPicPr>
          <p:cNvPr id="14341" name="Picture 11" descr="This image shows a height adjustable drinking fountain which offers choice for children, adults, wheelchair users and people of very tall and short stature to individualise the drinking height and become part of the larger public. Unlike accessible solutions that segregate users by providing two fountains side by side – one for standing users and one for seated users – this universally designed democratic solution offers the same opportunity to all people. This image shows a child using the fountain. The other image on this slide shows a wheelchair user using the fountain."/>
          <p:cNvPicPr>
            <a:picLocks noChangeAspect="1" noChangeArrowheads="1"/>
          </p:cNvPicPr>
          <p:nvPr/>
        </p:nvPicPr>
        <p:blipFill>
          <a:blip r:embed="rId4" cstate="print"/>
          <a:srcRect l="14766" t="24265" r="8084" b="20622"/>
          <a:stretch>
            <a:fillRect/>
          </a:stretch>
        </p:blipFill>
        <p:spPr bwMode="auto">
          <a:xfrm>
            <a:off x="4859338" y="4292600"/>
            <a:ext cx="3384550" cy="1812925"/>
          </a:xfrm>
          <a:prstGeom prst="rect">
            <a:avLst/>
          </a:prstGeom>
          <a:noFill/>
          <a:ln w="38100">
            <a:solidFill>
              <a:schemeClr val="bg2"/>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0"/>
          <p:cNvSpPr>
            <a:spLocks noGrp="1"/>
          </p:cNvSpPr>
          <p:nvPr>
            <p:ph type="ctrTitle"/>
          </p:nvPr>
        </p:nvSpPr>
        <p:spPr/>
        <p:txBody>
          <a:bodyPr/>
          <a:lstStyle/>
          <a:p>
            <a:r>
              <a:rPr lang="en-IE" smtClean="0"/>
              <a:t>Principle 1: Equitable Use</a:t>
            </a:r>
            <a:endParaRPr lang="en-US" smtClean="0"/>
          </a:p>
        </p:txBody>
      </p:sp>
      <p:sp>
        <p:nvSpPr>
          <p:cNvPr id="15363" name="Text Box 5"/>
          <p:cNvSpPr txBox="1">
            <a:spLocks noChangeArrowheads="1"/>
          </p:cNvSpPr>
          <p:nvPr/>
        </p:nvSpPr>
        <p:spPr bwMode="auto">
          <a:xfrm>
            <a:off x="539750" y="1095375"/>
            <a:ext cx="8064500" cy="4619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design provide the same means of use for all?</a:t>
            </a:r>
            <a:endParaRPr lang="en-US" sz="2400" b="0">
              <a:solidFill>
                <a:srgbClr val="5F5F5F"/>
              </a:solidFill>
            </a:endParaRPr>
          </a:p>
        </p:txBody>
      </p:sp>
      <p:pic>
        <p:nvPicPr>
          <p:cNvPr id="15364" name="Picture 10" descr="This image shows the front of the house with its generous porch and undulating picket fence."/>
          <p:cNvPicPr>
            <a:picLocks noChangeAspect="1" noChangeArrowheads="1"/>
          </p:cNvPicPr>
          <p:nvPr/>
        </p:nvPicPr>
        <p:blipFill>
          <a:blip r:embed="rId3" cstate="print"/>
          <a:srcRect l="6461" t="10631" r="10152" b="9647"/>
          <a:stretch>
            <a:fillRect/>
          </a:stretch>
        </p:blipFill>
        <p:spPr bwMode="auto">
          <a:xfrm>
            <a:off x="901700" y="3500438"/>
            <a:ext cx="4030663" cy="2890837"/>
          </a:xfrm>
          <a:prstGeom prst="rect">
            <a:avLst/>
          </a:prstGeom>
          <a:noFill/>
          <a:ln w="38100">
            <a:solidFill>
              <a:srgbClr val="808080"/>
            </a:solidFill>
            <a:miter lim="800000"/>
            <a:headEnd/>
            <a:tailEnd/>
          </a:ln>
        </p:spPr>
      </p:pic>
      <p:pic>
        <p:nvPicPr>
          <p:cNvPr id="15365" name="Picture 11" descr="This image is a computer drawing of the building shown in the other image on this slide. The image shows a wrap around outdoor ramp that goes from the second floor, around the community room to the ground. There is also an indoor elevator."/>
          <p:cNvPicPr>
            <a:picLocks noChangeAspect="1" noChangeArrowheads="1"/>
          </p:cNvPicPr>
          <p:nvPr/>
        </p:nvPicPr>
        <p:blipFill>
          <a:blip r:embed="rId4" cstate="print"/>
          <a:srcRect l="29347" t="9647" r="22702" b="9647"/>
          <a:stretch>
            <a:fillRect/>
          </a:stretch>
        </p:blipFill>
        <p:spPr bwMode="auto">
          <a:xfrm>
            <a:off x="5891213" y="3500438"/>
            <a:ext cx="2281237" cy="2881312"/>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ctrTitle"/>
          </p:nvPr>
        </p:nvSpPr>
        <p:spPr/>
        <p:txBody>
          <a:bodyPr/>
          <a:lstStyle/>
          <a:p>
            <a:r>
              <a:rPr lang="en-IE" dirty="0" smtClean="0"/>
              <a:t>Topic </a:t>
            </a:r>
            <a:r>
              <a:rPr lang="en-IE" dirty="0" smtClean="0"/>
              <a:t>2</a:t>
            </a:r>
            <a:r>
              <a:rPr lang="en-IE" dirty="0" smtClean="0"/>
              <a:t>.2</a:t>
            </a:r>
            <a:r>
              <a:rPr lang="en-IE" dirty="0" smtClean="0"/>
              <a:t>. </a:t>
            </a:r>
            <a:br>
              <a:rPr lang="en-IE" dirty="0" smtClean="0"/>
            </a:br>
            <a:r>
              <a:rPr lang="en-IE" dirty="0" smtClean="0"/>
              <a:t>Flexibility in Use</a:t>
            </a:r>
            <a:endParaRPr lang="en-US" dirty="0" smtClean="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8"/>
          <p:cNvSpPr>
            <a:spLocks noGrp="1"/>
          </p:cNvSpPr>
          <p:nvPr>
            <p:ph type="ctrTitle"/>
          </p:nvPr>
        </p:nvSpPr>
        <p:spPr/>
        <p:txBody>
          <a:bodyPr/>
          <a:lstStyle/>
          <a:p>
            <a:r>
              <a:rPr lang="en-IE" smtClean="0"/>
              <a:t>Principle 2: Flexibility in Use</a:t>
            </a:r>
            <a:endParaRPr lang="en-US" smtClean="0"/>
          </a:p>
        </p:txBody>
      </p:sp>
      <p:sp>
        <p:nvSpPr>
          <p:cNvPr id="17411" name="Text Box 5"/>
          <p:cNvSpPr txBox="1">
            <a:spLocks noChangeArrowheads="1"/>
          </p:cNvSpPr>
          <p:nvPr/>
        </p:nvSpPr>
        <p:spPr bwMode="auto">
          <a:xfrm>
            <a:off x="539750" y="1196975"/>
            <a:ext cx="8064500" cy="8302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The design accommodates a range of individual preferences and abilities.</a:t>
            </a:r>
            <a:endParaRPr lang="en-US" sz="2400" b="0">
              <a:solidFill>
                <a:srgbClr val="5F5F5F"/>
              </a:solidFill>
            </a:endParaRPr>
          </a:p>
        </p:txBody>
      </p:sp>
      <p:sp>
        <p:nvSpPr>
          <p:cNvPr id="122887" name="Text Box 7"/>
          <p:cNvSpPr txBox="1">
            <a:spLocks noChangeArrowheads="1"/>
          </p:cNvSpPr>
          <p:nvPr/>
        </p:nvSpPr>
        <p:spPr bwMode="auto">
          <a:xfrm>
            <a:off x="714375" y="3429000"/>
            <a:ext cx="8064500" cy="1311275"/>
          </a:xfrm>
          <a:prstGeom prst="rect">
            <a:avLst/>
          </a:prstGeom>
          <a:noFill/>
          <a:ln w="9525">
            <a:noFill/>
            <a:miter lim="800000"/>
            <a:headEnd/>
            <a:tailEnd/>
          </a:ln>
          <a:effectLst/>
        </p:spPr>
        <p:txBody>
          <a:bodyPr>
            <a:spAutoFit/>
          </a:bodyPr>
          <a:lstStyle/>
          <a:p>
            <a:pPr marL="342900" indent="-342900">
              <a:buClr>
                <a:schemeClr val="folHlink"/>
              </a:buClr>
              <a:buFont typeface="+mj-lt"/>
              <a:buAutoNum type="arabicPeriod"/>
              <a:defRPr/>
            </a:pPr>
            <a:r>
              <a:rPr lang="en-US" b="0" dirty="0">
                <a:solidFill>
                  <a:srgbClr val="B2B2B2"/>
                </a:solidFill>
              </a:rPr>
              <a:t>	</a:t>
            </a:r>
            <a:r>
              <a:rPr lang="en-US" sz="2000" b="0" dirty="0">
                <a:solidFill>
                  <a:srgbClr val="5F5F5F"/>
                </a:solidFill>
              </a:rPr>
              <a:t>Provide choice in method of use</a:t>
            </a:r>
          </a:p>
          <a:p>
            <a:pPr marL="457200" indent="-457200">
              <a:buClr>
                <a:schemeClr val="folHlink"/>
              </a:buClr>
              <a:buFont typeface="+mj-lt"/>
              <a:buAutoNum type="arabicPeriod"/>
              <a:defRPr/>
            </a:pPr>
            <a:r>
              <a:rPr lang="en-US" sz="2000" b="0" dirty="0">
                <a:solidFill>
                  <a:srgbClr val="5F5F5F"/>
                </a:solidFill>
              </a:rPr>
              <a:t>	Accommodate right-handed or left-handed access and use</a:t>
            </a:r>
          </a:p>
          <a:p>
            <a:pPr marL="457200" indent="-457200">
              <a:buClr>
                <a:schemeClr val="folHlink"/>
              </a:buClr>
              <a:buFont typeface="+mj-lt"/>
              <a:buAutoNum type="arabicPeriod"/>
              <a:defRPr/>
            </a:pPr>
            <a:r>
              <a:rPr lang="en-US" sz="2000" b="0" dirty="0">
                <a:solidFill>
                  <a:srgbClr val="5F5F5F"/>
                </a:solidFill>
              </a:rPr>
              <a:t>	Facilitate the user’s accuracy and precision</a:t>
            </a:r>
          </a:p>
          <a:p>
            <a:pPr marL="457200" indent="-457200">
              <a:buClr>
                <a:schemeClr val="folHlink"/>
              </a:buClr>
              <a:buFont typeface="+mj-lt"/>
              <a:buAutoNum type="arabicPeriod"/>
              <a:defRPr/>
            </a:pPr>
            <a:r>
              <a:rPr lang="en-IE" sz="2000" b="0" dirty="0">
                <a:solidFill>
                  <a:srgbClr val="5F5F5F"/>
                </a:solidFill>
              </a:rPr>
              <a:t>	Provide adaptability to the user’s pace</a:t>
            </a:r>
            <a:endParaRPr lang="en-US" sz="2000" b="0" dirty="0">
              <a:solidFill>
                <a:srgbClr val="5F5F5F"/>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9"/>
          <p:cNvSpPr>
            <a:spLocks noGrp="1"/>
          </p:cNvSpPr>
          <p:nvPr>
            <p:ph type="ctrTitle"/>
          </p:nvPr>
        </p:nvSpPr>
        <p:spPr/>
        <p:txBody>
          <a:bodyPr/>
          <a:lstStyle/>
          <a:p>
            <a:r>
              <a:rPr lang="en-IE" smtClean="0"/>
              <a:t>Principle 2: Flexibility in Use</a:t>
            </a:r>
            <a:endParaRPr lang="en-US" smtClean="0"/>
          </a:p>
        </p:txBody>
      </p:sp>
      <p:sp>
        <p:nvSpPr>
          <p:cNvPr id="18435" name="Text Box 5"/>
          <p:cNvSpPr txBox="1">
            <a:spLocks noChangeArrowheads="1"/>
          </p:cNvSpPr>
          <p:nvPr/>
        </p:nvSpPr>
        <p:spPr bwMode="auto">
          <a:xfrm>
            <a:off x="539750" y="1412875"/>
            <a:ext cx="8064500" cy="4619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design provide choice in method of use?</a:t>
            </a:r>
            <a:endParaRPr lang="en-US" sz="2400" b="0">
              <a:solidFill>
                <a:srgbClr val="5F5F5F"/>
              </a:solidFill>
            </a:endParaRPr>
          </a:p>
        </p:txBody>
      </p:sp>
      <p:pic>
        <p:nvPicPr>
          <p:cNvPr id="18436" name="Picture 12" descr="This image shows a building entrance that offers a ramp and stairs, providing equitable use and a choice of entry method. While essential for a wheelchair or stroller user, a long ramp may be too fatiguing for an ambulatory older person and stairs may also be the choice of someone in a hurry who can walk.&#10;"/>
          <p:cNvPicPr>
            <a:picLocks noChangeAspect="1" noChangeArrowheads="1"/>
          </p:cNvPicPr>
          <p:nvPr/>
        </p:nvPicPr>
        <p:blipFill>
          <a:blip r:embed="rId3" cstate="print"/>
          <a:srcRect/>
          <a:stretch>
            <a:fillRect/>
          </a:stretch>
        </p:blipFill>
        <p:spPr bwMode="auto">
          <a:xfrm>
            <a:off x="2124075" y="3357563"/>
            <a:ext cx="4406900" cy="2949575"/>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0"/>
          <p:cNvSpPr>
            <a:spLocks noGrp="1"/>
          </p:cNvSpPr>
          <p:nvPr>
            <p:ph type="ctrTitle"/>
          </p:nvPr>
        </p:nvSpPr>
        <p:spPr/>
        <p:txBody>
          <a:bodyPr/>
          <a:lstStyle/>
          <a:p>
            <a:r>
              <a:rPr lang="en-IE" smtClean="0"/>
              <a:t>Principle 2: Flexibility in Use</a:t>
            </a:r>
            <a:endParaRPr lang="en-US" smtClean="0"/>
          </a:p>
        </p:txBody>
      </p:sp>
      <p:sp>
        <p:nvSpPr>
          <p:cNvPr id="19459" name="Text Box 5"/>
          <p:cNvSpPr txBox="1">
            <a:spLocks noChangeArrowheads="1"/>
          </p:cNvSpPr>
          <p:nvPr/>
        </p:nvSpPr>
        <p:spPr bwMode="auto">
          <a:xfrm>
            <a:off x="539750" y="1341438"/>
            <a:ext cx="82804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park seating accommodate individual preference?</a:t>
            </a:r>
            <a:endParaRPr lang="en-US" sz="2400" b="0">
              <a:solidFill>
                <a:srgbClr val="5F5F5F"/>
              </a:solidFill>
            </a:endParaRPr>
          </a:p>
        </p:txBody>
      </p:sp>
      <p:pic>
        <p:nvPicPr>
          <p:cNvPr id="19460" name="Picture 10" descr="This image shows a park bench. On the right, a child using a wheelchair joins a group of seated people on a wooden park bench. There's a mother with a baby in a pram, and an elderly person and a mother with a baby in her arms using a very high bench with arms to support sitting and standing."/>
          <p:cNvPicPr>
            <a:picLocks noChangeAspect="1" noChangeArrowheads="1"/>
          </p:cNvPicPr>
          <p:nvPr/>
        </p:nvPicPr>
        <p:blipFill>
          <a:blip r:embed="rId3" cstate="print"/>
          <a:srcRect l="11075" t="12798" r="15135" b="12404"/>
          <a:stretch>
            <a:fillRect/>
          </a:stretch>
        </p:blipFill>
        <p:spPr bwMode="auto">
          <a:xfrm>
            <a:off x="2700338" y="3573463"/>
            <a:ext cx="3384550" cy="2571750"/>
          </a:xfrm>
          <a:prstGeom prst="rect">
            <a:avLst/>
          </a:prstGeom>
          <a:noFill/>
          <a:ln w="38100">
            <a:solidFill>
              <a:schemeClr val="bg2"/>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0"/>
          <p:cNvSpPr>
            <a:spLocks noGrp="1"/>
          </p:cNvSpPr>
          <p:nvPr>
            <p:ph type="ctrTitle"/>
          </p:nvPr>
        </p:nvSpPr>
        <p:spPr/>
        <p:txBody>
          <a:bodyPr/>
          <a:lstStyle/>
          <a:p>
            <a:r>
              <a:rPr lang="en-IE" smtClean="0"/>
              <a:t>Principle 2: Flexibility in Use</a:t>
            </a:r>
            <a:endParaRPr lang="en-US" smtClean="0"/>
          </a:p>
        </p:txBody>
      </p:sp>
      <p:sp>
        <p:nvSpPr>
          <p:cNvPr id="20483" name="Text Box 6"/>
          <p:cNvSpPr txBox="1">
            <a:spLocks noChangeArrowheads="1"/>
          </p:cNvSpPr>
          <p:nvPr/>
        </p:nvSpPr>
        <p:spPr bwMode="auto">
          <a:xfrm>
            <a:off x="539750" y="1341438"/>
            <a:ext cx="82804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furniture adapt to people’s needs and abilities?</a:t>
            </a:r>
            <a:endParaRPr lang="en-US" sz="2400" b="0">
              <a:solidFill>
                <a:srgbClr val="5F5F5F"/>
              </a:solidFill>
            </a:endParaRPr>
          </a:p>
        </p:txBody>
      </p:sp>
      <p:sp>
        <p:nvSpPr>
          <p:cNvPr id="20484" name="Text Box 10"/>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pic>
        <p:nvPicPr>
          <p:cNvPr id="20485" name="Picture 12" descr="This image shows a person using an adjustable sit-stand desk that enables him to work in a variety of sitting or standing positions.&#10;"/>
          <p:cNvPicPr>
            <a:picLocks noChangeAspect="1" noChangeArrowheads="1"/>
          </p:cNvPicPr>
          <p:nvPr/>
        </p:nvPicPr>
        <p:blipFill>
          <a:blip r:embed="rId3" cstate="print"/>
          <a:srcRect t="9160"/>
          <a:stretch>
            <a:fillRect/>
          </a:stretch>
        </p:blipFill>
        <p:spPr bwMode="auto">
          <a:xfrm>
            <a:off x="2700338" y="3284538"/>
            <a:ext cx="3582987" cy="3246437"/>
          </a:xfrm>
          <a:prstGeom prst="rect">
            <a:avLst/>
          </a:prstGeom>
          <a:noFill/>
          <a:ln w="38100">
            <a:solidFill>
              <a:srgbClr val="969696"/>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IE" smtClean="0"/>
              <a:t>Overview</a:t>
            </a:r>
            <a:endParaRPr lang="en-US" smtClean="0"/>
          </a:p>
        </p:txBody>
      </p:sp>
      <p:sp>
        <p:nvSpPr>
          <p:cNvPr id="3" name="Content Placeholder 2"/>
          <p:cNvSpPr>
            <a:spLocks noGrp="1"/>
          </p:cNvSpPr>
          <p:nvPr>
            <p:ph idx="1"/>
          </p:nvPr>
        </p:nvSpPr>
        <p:spPr/>
        <p:txBody>
          <a:bodyPr rtlCol="0">
            <a:normAutofit fontScale="92500" lnSpcReduction="20000"/>
          </a:bodyPr>
          <a:lstStyle/>
          <a:p>
            <a:pPr fontAlgn="auto">
              <a:spcAft>
                <a:spcPts val="0"/>
              </a:spcAft>
              <a:buFont typeface="Arial" pitchFamily="34" charset="0"/>
              <a:buChar char="•"/>
              <a:defRPr/>
            </a:pPr>
            <a:r>
              <a:rPr lang="en-US" dirty="0" smtClean="0"/>
              <a:t>Topic </a:t>
            </a:r>
            <a:r>
              <a:rPr lang="en-US" dirty="0" smtClean="0"/>
              <a:t>2.0</a:t>
            </a:r>
            <a:r>
              <a:rPr lang="en-US" dirty="0" smtClean="0"/>
              <a:t>. Introduction to Universal Design</a:t>
            </a:r>
            <a:endParaRPr lang="en-IE" dirty="0" smtClean="0"/>
          </a:p>
          <a:p>
            <a:pPr fontAlgn="auto">
              <a:spcAft>
                <a:spcPts val="0"/>
              </a:spcAft>
              <a:buFont typeface="Arial" pitchFamily="34" charset="0"/>
              <a:buChar char="•"/>
              <a:defRPr/>
            </a:pPr>
            <a:r>
              <a:rPr lang="en-US" dirty="0" smtClean="0"/>
              <a:t>Topic </a:t>
            </a:r>
            <a:r>
              <a:rPr lang="en-US" dirty="0" smtClean="0"/>
              <a:t>2.1</a:t>
            </a:r>
            <a:r>
              <a:rPr lang="en-US" dirty="0" smtClean="0"/>
              <a:t>. </a:t>
            </a:r>
            <a:r>
              <a:rPr lang="en-IE" dirty="0" smtClean="0"/>
              <a:t>Equitable Use</a:t>
            </a:r>
          </a:p>
          <a:p>
            <a:pPr fontAlgn="auto">
              <a:spcAft>
                <a:spcPts val="0"/>
              </a:spcAft>
              <a:buFont typeface="Arial" pitchFamily="34" charset="0"/>
              <a:buChar char="•"/>
              <a:defRPr/>
            </a:pPr>
            <a:r>
              <a:rPr lang="en-US" dirty="0" smtClean="0"/>
              <a:t>Topic </a:t>
            </a:r>
            <a:r>
              <a:rPr lang="en-US" dirty="0" smtClean="0"/>
              <a:t>2.2</a:t>
            </a:r>
            <a:r>
              <a:rPr lang="en-US" dirty="0" smtClean="0"/>
              <a:t>. </a:t>
            </a:r>
            <a:r>
              <a:rPr lang="en-IE" dirty="0" smtClean="0"/>
              <a:t>Flexibility in Use</a:t>
            </a:r>
          </a:p>
          <a:p>
            <a:pPr fontAlgn="auto">
              <a:spcAft>
                <a:spcPts val="0"/>
              </a:spcAft>
              <a:buFont typeface="Arial" pitchFamily="34" charset="0"/>
              <a:buChar char="•"/>
              <a:defRPr/>
            </a:pPr>
            <a:r>
              <a:rPr lang="en-US" dirty="0" smtClean="0"/>
              <a:t>Topic </a:t>
            </a:r>
            <a:r>
              <a:rPr lang="en-US" dirty="0" smtClean="0"/>
              <a:t>2.3</a:t>
            </a:r>
            <a:r>
              <a:rPr lang="en-US" dirty="0" smtClean="0"/>
              <a:t>. </a:t>
            </a:r>
            <a:r>
              <a:rPr lang="en-IE" dirty="0" smtClean="0"/>
              <a:t>Simple and Intuitive</a:t>
            </a:r>
          </a:p>
          <a:p>
            <a:pPr fontAlgn="auto">
              <a:spcAft>
                <a:spcPts val="0"/>
              </a:spcAft>
              <a:buFont typeface="Arial" pitchFamily="34" charset="0"/>
              <a:buChar char="•"/>
              <a:defRPr/>
            </a:pPr>
            <a:r>
              <a:rPr lang="en-US" dirty="0" smtClean="0"/>
              <a:t>Topic </a:t>
            </a:r>
            <a:r>
              <a:rPr lang="en-US" dirty="0" smtClean="0"/>
              <a:t>2.4</a:t>
            </a:r>
            <a:r>
              <a:rPr lang="en-US" dirty="0" smtClean="0"/>
              <a:t>. </a:t>
            </a:r>
            <a:r>
              <a:rPr lang="en-IE" dirty="0" smtClean="0"/>
              <a:t>Perceptible Information</a:t>
            </a:r>
          </a:p>
          <a:p>
            <a:pPr fontAlgn="auto">
              <a:spcAft>
                <a:spcPts val="0"/>
              </a:spcAft>
              <a:buFont typeface="Arial" pitchFamily="34" charset="0"/>
              <a:buChar char="•"/>
              <a:defRPr/>
            </a:pPr>
            <a:r>
              <a:rPr lang="en-US" dirty="0" smtClean="0"/>
              <a:t>Topic </a:t>
            </a:r>
            <a:r>
              <a:rPr lang="en-US" dirty="0" smtClean="0"/>
              <a:t>2.5</a:t>
            </a:r>
            <a:r>
              <a:rPr lang="en-US" dirty="0" smtClean="0"/>
              <a:t>. </a:t>
            </a:r>
            <a:r>
              <a:rPr lang="en-IE" dirty="0" smtClean="0"/>
              <a:t>Tolerance for Error</a:t>
            </a:r>
          </a:p>
          <a:p>
            <a:pPr fontAlgn="auto">
              <a:spcAft>
                <a:spcPts val="0"/>
              </a:spcAft>
              <a:buFont typeface="Arial" pitchFamily="34" charset="0"/>
              <a:buChar char="•"/>
              <a:defRPr/>
            </a:pPr>
            <a:r>
              <a:rPr lang="en-US" dirty="0" smtClean="0"/>
              <a:t>Topic </a:t>
            </a:r>
            <a:r>
              <a:rPr lang="en-US" dirty="0" smtClean="0"/>
              <a:t>2.6</a:t>
            </a:r>
            <a:r>
              <a:rPr lang="en-US" dirty="0" smtClean="0"/>
              <a:t>. </a:t>
            </a:r>
            <a:r>
              <a:rPr lang="en-IE" dirty="0" smtClean="0"/>
              <a:t>Low Physical Effort</a:t>
            </a:r>
          </a:p>
          <a:p>
            <a:pPr fontAlgn="auto">
              <a:spcAft>
                <a:spcPts val="0"/>
              </a:spcAft>
              <a:buFont typeface="Arial" pitchFamily="34" charset="0"/>
              <a:buChar char="•"/>
              <a:defRPr/>
            </a:pPr>
            <a:r>
              <a:rPr lang="en-US" dirty="0" smtClean="0"/>
              <a:t>Topic </a:t>
            </a:r>
            <a:r>
              <a:rPr lang="en-US" dirty="0" smtClean="0"/>
              <a:t>2.7</a:t>
            </a:r>
            <a:r>
              <a:rPr lang="en-US" dirty="0" smtClean="0"/>
              <a:t>. </a:t>
            </a:r>
            <a:r>
              <a:rPr lang="en-IE" dirty="0" smtClean="0"/>
              <a:t>Size and Space for Approach and Use</a:t>
            </a:r>
          </a:p>
          <a:p>
            <a:pPr fontAlgn="auto">
              <a:spcAft>
                <a:spcPts val="0"/>
              </a:spcAft>
              <a:buFont typeface="Arial" pitchFamily="34" charset="0"/>
              <a:buChar char="•"/>
              <a:defRPr/>
            </a:pPr>
            <a:r>
              <a:rPr lang="en-IE" dirty="0" smtClean="0"/>
              <a:t>Topic </a:t>
            </a:r>
            <a:r>
              <a:rPr lang="en-IE" dirty="0" smtClean="0"/>
              <a:t>2.8</a:t>
            </a:r>
            <a:r>
              <a:rPr lang="en-IE" dirty="0" smtClean="0"/>
              <a:t>. The Principles in Action</a:t>
            </a:r>
          </a:p>
          <a:p>
            <a:pPr fontAlgn="auto">
              <a:spcAft>
                <a:spcPts val="0"/>
              </a:spcAft>
              <a:buFont typeface="Arial" pitchFamily="34" charset="0"/>
              <a:buChar char="•"/>
              <a:defRPr/>
            </a:pPr>
            <a:endParaRPr lang="en-IE" dirty="0" smtClean="0"/>
          </a:p>
          <a:p>
            <a:pPr fontAlgn="auto">
              <a:spcAft>
                <a:spcPts val="0"/>
              </a:spcAft>
              <a:buFont typeface="Arial" pitchFamily="34" charset="0"/>
              <a:buChar char="•"/>
              <a:defRPr/>
            </a:pPr>
            <a:endParaRPr lang="en-IE"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2"/>
          <p:cNvSpPr>
            <a:spLocks noGrp="1"/>
          </p:cNvSpPr>
          <p:nvPr>
            <p:ph type="ctrTitle"/>
          </p:nvPr>
        </p:nvSpPr>
        <p:spPr/>
        <p:txBody>
          <a:bodyPr/>
          <a:lstStyle/>
          <a:p>
            <a:r>
              <a:rPr lang="en-IE" smtClean="0"/>
              <a:t>Principle 2: Flexibility in Use</a:t>
            </a:r>
            <a:endParaRPr lang="en-US" smtClean="0"/>
          </a:p>
        </p:txBody>
      </p:sp>
      <p:sp>
        <p:nvSpPr>
          <p:cNvPr id="21507" name="Text Box 5"/>
          <p:cNvSpPr txBox="1">
            <a:spLocks noChangeArrowheads="1"/>
          </p:cNvSpPr>
          <p:nvPr/>
        </p:nvSpPr>
        <p:spPr bwMode="auto">
          <a:xfrm>
            <a:off x="539750" y="1268413"/>
            <a:ext cx="82804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Can the design be used by left and right handed people?</a:t>
            </a:r>
            <a:endParaRPr lang="en-US" sz="2400" b="0">
              <a:solidFill>
                <a:srgbClr val="5F5F5F"/>
              </a:solidFill>
            </a:endParaRPr>
          </a:p>
        </p:txBody>
      </p:sp>
      <p:sp>
        <p:nvSpPr>
          <p:cNvPr id="21508" name="Text Box 9"/>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pic>
        <p:nvPicPr>
          <p:cNvPr id="21509" name="Picture 11" descr="IThis image shows a standard stairway that has a third handrail installed approximately 75cm away from the outer one, meaning the users can steady themselves by using either their right or left hand, or both hands. Lights have also been installed at foot level for safety and visibility. The level landing halfway up the flight of stairs gives people the opportunity to rest before proceeding, and there is seating installed on the top landing."/>
          <p:cNvPicPr>
            <a:picLocks noChangeAspect="1" noChangeArrowheads="1"/>
          </p:cNvPicPr>
          <p:nvPr/>
        </p:nvPicPr>
        <p:blipFill>
          <a:blip r:embed="rId3" cstate="print"/>
          <a:srcRect l="15135" t="23625" r="53857" b="20229"/>
          <a:stretch>
            <a:fillRect/>
          </a:stretch>
        </p:blipFill>
        <p:spPr bwMode="auto">
          <a:xfrm>
            <a:off x="2051050" y="3357563"/>
            <a:ext cx="2068513" cy="2809875"/>
          </a:xfrm>
          <a:prstGeom prst="rect">
            <a:avLst/>
          </a:prstGeom>
          <a:noFill/>
          <a:ln w="38100">
            <a:solidFill>
              <a:schemeClr val="bg2"/>
            </a:solidFill>
            <a:miter lim="800000"/>
            <a:headEnd/>
            <a:tailEnd/>
          </a:ln>
        </p:spPr>
      </p:pic>
      <p:pic>
        <p:nvPicPr>
          <p:cNvPr id="21510" name="Picture 15" descr="This image shows the OXO Good Grips Swivel Scissors These scissors are used by grasping the non-slip rubber grip handles and by pulling back the spring loaded switch. They can be easily be used by right or left handed people and individuals who have low hand strength or arthritis. They have a swivel handle that absorbs a lot of the pressure from the users hands, which ensures that the scissors are comfortable even when cutting tougher materials.&#10;"/>
          <p:cNvPicPr>
            <a:picLocks noChangeAspect="1" noChangeArrowheads="1"/>
          </p:cNvPicPr>
          <p:nvPr/>
        </p:nvPicPr>
        <p:blipFill>
          <a:blip r:embed="rId4" cstate="print"/>
          <a:srcRect/>
          <a:stretch>
            <a:fillRect/>
          </a:stretch>
        </p:blipFill>
        <p:spPr bwMode="auto">
          <a:xfrm>
            <a:off x="4787900" y="3357563"/>
            <a:ext cx="2857500" cy="285750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2"/>
          <p:cNvSpPr>
            <a:spLocks noGrp="1"/>
          </p:cNvSpPr>
          <p:nvPr>
            <p:ph type="ctrTitle"/>
          </p:nvPr>
        </p:nvSpPr>
        <p:spPr/>
        <p:txBody>
          <a:bodyPr/>
          <a:lstStyle/>
          <a:p>
            <a:r>
              <a:rPr lang="en-IE" smtClean="0"/>
              <a:t>Principle 2: Flexibility in Use</a:t>
            </a:r>
            <a:endParaRPr lang="en-US" smtClean="0"/>
          </a:p>
        </p:txBody>
      </p:sp>
      <p:sp>
        <p:nvSpPr>
          <p:cNvPr id="22531" name="Text Box 5"/>
          <p:cNvSpPr txBox="1">
            <a:spLocks noChangeArrowheads="1"/>
          </p:cNvSpPr>
          <p:nvPr/>
        </p:nvSpPr>
        <p:spPr bwMode="auto">
          <a:xfrm>
            <a:off x="539750" y="1125538"/>
            <a:ext cx="8280400" cy="8302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design work well for children, adults and older people?</a:t>
            </a:r>
            <a:endParaRPr lang="en-US" sz="2400" b="0">
              <a:solidFill>
                <a:srgbClr val="5F5F5F"/>
              </a:solidFill>
            </a:endParaRPr>
          </a:p>
        </p:txBody>
      </p:sp>
      <p:sp>
        <p:nvSpPr>
          <p:cNvPr id="22532" name="Text Box 9"/>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pic>
        <p:nvPicPr>
          <p:cNvPr id="22533" name="Picture 13" descr="This image shows a Metaform bathroom. The modular sink and toilet easily adjust to accommodate the height of a standing or sitting user, allowing access by a small child, a tall adult or a wheelchair user. The arms of the toilet can be separately flipped out to assist with a right or left handed wheelchair transfer, or to provide support for people who are unsteady. The barrier-free shower and tub are made of forgiving material for enhanced safety, accessibility and ease of living.&#10;"/>
          <p:cNvPicPr>
            <a:picLocks noChangeAspect="1" noChangeArrowheads="1"/>
          </p:cNvPicPr>
          <p:nvPr/>
        </p:nvPicPr>
        <p:blipFill>
          <a:blip r:embed="rId3" cstate="print"/>
          <a:srcRect/>
          <a:stretch>
            <a:fillRect/>
          </a:stretch>
        </p:blipFill>
        <p:spPr bwMode="auto">
          <a:xfrm>
            <a:off x="2195513" y="3716338"/>
            <a:ext cx="4714875" cy="228600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ctrTitle"/>
          </p:nvPr>
        </p:nvSpPr>
        <p:spPr/>
        <p:txBody>
          <a:bodyPr/>
          <a:lstStyle/>
          <a:p>
            <a:r>
              <a:rPr lang="en-IE" dirty="0" smtClean="0"/>
              <a:t>Topic </a:t>
            </a:r>
            <a:r>
              <a:rPr lang="en-IE" dirty="0" smtClean="0"/>
              <a:t>2.3</a:t>
            </a:r>
            <a:r>
              <a:rPr lang="en-IE" dirty="0" smtClean="0"/>
              <a:t>. </a:t>
            </a:r>
            <a:br>
              <a:rPr lang="en-IE" dirty="0" smtClean="0"/>
            </a:br>
            <a:r>
              <a:rPr lang="en-IE" dirty="0" smtClean="0"/>
              <a:t>Simple and Intuitive</a:t>
            </a:r>
            <a:endParaRPr lang="en-US" dirty="0" smtClean="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0"/>
          <p:cNvSpPr>
            <a:spLocks noGrp="1"/>
          </p:cNvSpPr>
          <p:nvPr>
            <p:ph type="ctrTitle"/>
          </p:nvPr>
        </p:nvSpPr>
        <p:spPr/>
        <p:txBody>
          <a:bodyPr/>
          <a:lstStyle/>
          <a:p>
            <a:r>
              <a:rPr lang="en-IE" smtClean="0"/>
              <a:t>Principle 3: Simple and Intuitive</a:t>
            </a:r>
            <a:endParaRPr lang="en-US" smtClean="0"/>
          </a:p>
        </p:txBody>
      </p:sp>
      <p:sp>
        <p:nvSpPr>
          <p:cNvPr id="24579" name="Text Box 5"/>
          <p:cNvSpPr txBox="1">
            <a:spLocks noChangeArrowheads="1"/>
          </p:cNvSpPr>
          <p:nvPr/>
        </p:nvSpPr>
        <p:spPr bwMode="auto">
          <a:xfrm>
            <a:off x="539750" y="1125538"/>
            <a:ext cx="8064500" cy="1089025"/>
          </a:xfrm>
          <a:prstGeom prst="rect">
            <a:avLst/>
          </a:prstGeom>
          <a:noFill/>
          <a:ln w="9525">
            <a:noFill/>
            <a:miter lim="800000"/>
            <a:headEnd/>
            <a:tailEnd/>
          </a:ln>
        </p:spPr>
        <p:txBody>
          <a:bodyPr>
            <a:spAutoFit/>
          </a:bodyPr>
          <a:lstStyle/>
          <a:p>
            <a:pPr>
              <a:lnSpc>
                <a:spcPct val="90000"/>
              </a:lnSpc>
              <a:spcBef>
                <a:spcPct val="20000"/>
              </a:spcBef>
              <a:buClr>
                <a:schemeClr val="folHlink"/>
              </a:buClr>
            </a:pPr>
            <a:r>
              <a:rPr lang="en-IE" sz="2400" b="0">
                <a:solidFill>
                  <a:srgbClr val="5F5F5F"/>
                </a:solidFill>
              </a:rPr>
              <a:t>Use of the design is easy to understand regardless of the user’s experience, knowledge, language skills, or current concentration level.</a:t>
            </a:r>
            <a:endParaRPr lang="en-US" sz="2400" b="0">
              <a:solidFill>
                <a:srgbClr val="5F5F5F"/>
              </a:solidFill>
            </a:endParaRPr>
          </a:p>
        </p:txBody>
      </p:sp>
      <p:sp>
        <p:nvSpPr>
          <p:cNvPr id="129031" name="Text Box 7"/>
          <p:cNvSpPr txBox="1">
            <a:spLocks noChangeArrowheads="1"/>
          </p:cNvSpPr>
          <p:nvPr/>
        </p:nvSpPr>
        <p:spPr bwMode="auto">
          <a:xfrm>
            <a:off x="571500" y="3429000"/>
            <a:ext cx="8353425" cy="1920875"/>
          </a:xfrm>
          <a:prstGeom prst="rect">
            <a:avLst/>
          </a:prstGeom>
          <a:noFill/>
          <a:ln w="9525">
            <a:noFill/>
            <a:miter lim="800000"/>
            <a:headEnd/>
            <a:tailEnd/>
          </a:ln>
          <a:effectLst/>
        </p:spPr>
        <p:txBody>
          <a:bodyPr>
            <a:spAutoFit/>
          </a:bodyPr>
          <a:lstStyle/>
          <a:p>
            <a:pPr marL="342900" indent="-342900">
              <a:buClr>
                <a:schemeClr val="folHlink"/>
              </a:buClr>
              <a:buFont typeface="+mj-lt"/>
              <a:buAutoNum type="arabicPeriod"/>
              <a:defRPr/>
            </a:pPr>
            <a:r>
              <a:rPr lang="en-US" b="0" dirty="0">
                <a:solidFill>
                  <a:srgbClr val="B2B2B2"/>
                </a:solidFill>
              </a:rPr>
              <a:t>	</a:t>
            </a:r>
            <a:r>
              <a:rPr lang="en-US" sz="2000" b="0" dirty="0">
                <a:solidFill>
                  <a:srgbClr val="5F5F5F"/>
                </a:solidFill>
              </a:rPr>
              <a:t>Eliminate unnecessary complexity</a:t>
            </a:r>
          </a:p>
          <a:p>
            <a:pPr marL="457200" indent="-457200">
              <a:buClr>
                <a:schemeClr val="folHlink"/>
              </a:buClr>
              <a:buFont typeface="+mj-lt"/>
              <a:buAutoNum type="arabicPeriod"/>
              <a:defRPr/>
            </a:pPr>
            <a:r>
              <a:rPr lang="en-IE" sz="2000" b="0" dirty="0">
                <a:solidFill>
                  <a:srgbClr val="5F5F5F"/>
                </a:solidFill>
              </a:rPr>
              <a:t>	Be consistent with user expectations and intuition</a:t>
            </a:r>
          </a:p>
          <a:p>
            <a:pPr marL="457200" indent="-457200">
              <a:buClr>
                <a:schemeClr val="folHlink"/>
              </a:buClr>
              <a:buFont typeface="+mj-lt"/>
              <a:buAutoNum type="arabicPeriod"/>
              <a:defRPr/>
            </a:pPr>
            <a:r>
              <a:rPr lang="en-IE" sz="2000" b="0" dirty="0">
                <a:solidFill>
                  <a:srgbClr val="5F5F5F"/>
                </a:solidFill>
              </a:rPr>
              <a:t>	Accommodate a wide range of literacy and language skills</a:t>
            </a:r>
          </a:p>
          <a:p>
            <a:pPr marL="457200" indent="-457200">
              <a:buClr>
                <a:schemeClr val="folHlink"/>
              </a:buClr>
              <a:buFont typeface="+mj-lt"/>
              <a:buAutoNum type="arabicPeriod"/>
              <a:defRPr/>
            </a:pPr>
            <a:r>
              <a:rPr lang="en-IE" sz="2000" b="0" dirty="0">
                <a:solidFill>
                  <a:srgbClr val="5F5F5F"/>
                </a:solidFill>
              </a:rPr>
              <a:t>	Arrange information consistent with its importance</a:t>
            </a:r>
          </a:p>
          <a:p>
            <a:pPr marL="457200" indent="-457200">
              <a:buClr>
                <a:schemeClr val="folHlink"/>
              </a:buClr>
              <a:buFont typeface="+mj-lt"/>
              <a:buAutoNum type="arabicPeriod"/>
              <a:defRPr/>
            </a:pPr>
            <a:r>
              <a:rPr lang="en-IE" sz="2000" b="0" dirty="0">
                <a:solidFill>
                  <a:srgbClr val="5F5F5F"/>
                </a:solidFill>
              </a:rPr>
              <a:t>	Provide effective prompting and feedback during and after task 	completion</a:t>
            </a:r>
            <a:endParaRPr lang="en-US" sz="2000" b="0" dirty="0">
              <a:solidFill>
                <a:srgbClr val="5F5F5F"/>
              </a:solidFill>
            </a:endParaRPr>
          </a:p>
        </p:txBody>
      </p:sp>
      <p:sp>
        <p:nvSpPr>
          <p:cNvPr id="24581" name="Text Box 10"/>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1"/>
          <p:cNvSpPr>
            <a:spLocks noGrp="1"/>
          </p:cNvSpPr>
          <p:nvPr>
            <p:ph type="ctrTitle"/>
          </p:nvPr>
        </p:nvSpPr>
        <p:spPr/>
        <p:txBody>
          <a:bodyPr/>
          <a:lstStyle/>
          <a:p>
            <a:r>
              <a:rPr lang="en-IE" smtClean="0"/>
              <a:t>Principle 3: Simple and Intuitive</a:t>
            </a:r>
            <a:endParaRPr lang="en-US" smtClean="0"/>
          </a:p>
        </p:txBody>
      </p:sp>
      <p:sp>
        <p:nvSpPr>
          <p:cNvPr id="25603" name="Text Box 5"/>
          <p:cNvSpPr txBox="1">
            <a:spLocks noChangeArrowheads="1"/>
          </p:cNvSpPr>
          <p:nvPr/>
        </p:nvSpPr>
        <p:spPr bwMode="auto">
          <a:xfrm>
            <a:off x="539750" y="1347788"/>
            <a:ext cx="8064500" cy="425450"/>
          </a:xfrm>
          <a:prstGeom prst="rect">
            <a:avLst/>
          </a:prstGeom>
          <a:noFill/>
          <a:ln w="9525">
            <a:noFill/>
            <a:miter lim="800000"/>
            <a:headEnd/>
            <a:tailEnd/>
          </a:ln>
        </p:spPr>
        <p:txBody>
          <a:bodyPr>
            <a:spAutoFit/>
          </a:bodyPr>
          <a:lstStyle/>
          <a:p>
            <a:pPr algn="ctr">
              <a:lnSpc>
                <a:spcPct val="90000"/>
              </a:lnSpc>
              <a:spcBef>
                <a:spcPct val="20000"/>
              </a:spcBef>
              <a:buClr>
                <a:schemeClr val="folHlink"/>
              </a:buClr>
            </a:pPr>
            <a:r>
              <a:rPr lang="en-IE" sz="2400" b="0">
                <a:solidFill>
                  <a:srgbClr val="5F5F5F"/>
                </a:solidFill>
              </a:rPr>
              <a:t>Is it easy to understand? Can you make it work?</a:t>
            </a:r>
            <a:endParaRPr lang="en-US" sz="2400" b="0">
              <a:solidFill>
                <a:srgbClr val="5F5F5F"/>
              </a:solidFill>
            </a:endParaRPr>
          </a:p>
        </p:txBody>
      </p:sp>
      <p:sp>
        <p:nvSpPr>
          <p:cNvPr id="25604" name="Text Box 9"/>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pic>
        <p:nvPicPr>
          <p:cNvPr id="25605" name="Picture 10" descr="This image shows a man attmepting to install a VCR player by attaching leads to a television.&#10;"/>
          <p:cNvPicPr>
            <a:picLocks noChangeAspect="1" noChangeArrowheads="1"/>
          </p:cNvPicPr>
          <p:nvPr/>
        </p:nvPicPr>
        <p:blipFill>
          <a:blip r:embed="rId3" cstate="print"/>
          <a:srcRect t="8070"/>
          <a:stretch>
            <a:fillRect/>
          </a:stretch>
        </p:blipFill>
        <p:spPr bwMode="auto">
          <a:xfrm>
            <a:off x="1439863" y="3357563"/>
            <a:ext cx="2484437" cy="2992437"/>
          </a:xfrm>
          <a:prstGeom prst="rect">
            <a:avLst/>
          </a:prstGeom>
          <a:noFill/>
          <a:ln w="38100">
            <a:solidFill>
              <a:schemeClr val="bg2"/>
            </a:solidFill>
            <a:miter lim="800000"/>
            <a:headEnd/>
            <a:tailEnd/>
          </a:ln>
        </p:spPr>
      </p:pic>
      <p:pic>
        <p:nvPicPr>
          <p:cNvPr id="25606" name="Picture 11" descr="This image shows the back of a television with colour-coded plugs and receptacles that simplify installation.&#10;"/>
          <p:cNvPicPr>
            <a:picLocks noChangeAspect="1" noChangeArrowheads="1"/>
          </p:cNvPicPr>
          <p:nvPr/>
        </p:nvPicPr>
        <p:blipFill>
          <a:blip r:embed="rId4" cstate="print"/>
          <a:srcRect t="8565" r="27002"/>
          <a:stretch>
            <a:fillRect/>
          </a:stretch>
        </p:blipFill>
        <p:spPr bwMode="auto">
          <a:xfrm>
            <a:off x="4572000" y="3330575"/>
            <a:ext cx="3313113" cy="3027363"/>
          </a:xfrm>
          <a:prstGeom prst="rect">
            <a:avLst/>
          </a:prstGeom>
          <a:noFill/>
          <a:ln w="38100">
            <a:solidFill>
              <a:schemeClr val="bg2"/>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0"/>
          <p:cNvSpPr>
            <a:spLocks noGrp="1"/>
          </p:cNvSpPr>
          <p:nvPr>
            <p:ph type="ctrTitle"/>
          </p:nvPr>
        </p:nvSpPr>
        <p:spPr/>
        <p:txBody>
          <a:bodyPr/>
          <a:lstStyle/>
          <a:p>
            <a:r>
              <a:rPr lang="en-IE" smtClean="0"/>
              <a:t>Principle 3: Simple and Intuitive</a:t>
            </a:r>
            <a:endParaRPr lang="en-US" smtClean="0"/>
          </a:p>
        </p:txBody>
      </p:sp>
      <p:sp>
        <p:nvSpPr>
          <p:cNvPr id="26627" name="Text Box 5"/>
          <p:cNvSpPr txBox="1">
            <a:spLocks noChangeArrowheads="1"/>
          </p:cNvSpPr>
          <p:nvPr/>
        </p:nvSpPr>
        <p:spPr bwMode="auto">
          <a:xfrm>
            <a:off x="539750" y="1412875"/>
            <a:ext cx="8064500" cy="425450"/>
          </a:xfrm>
          <a:prstGeom prst="rect">
            <a:avLst/>
          </a:prstGeom>
          <a:noFill/>
          <a:ln w="9525">
            <a:noFill/>
            <a:miter lim="800000"/>
            <a:headEnd/>
            <a:tailEnd/>
          </a:ln>
        </p:spPr>
        <p:txBody>
          <a:bodyPr>
            <a:spAutoFit/>
          </a:bodyPr>
          <a:lstStyle/>
          <a:p>
            <a:pPr algn="ctr">
              <a:lnSpc>
                <a:spcPct val="90000"/>
              </a:lnSpc>
              <a:spcBef>
                <a:spcPct val="20000"/>
              </a:spcBef>
              <a:buClr>
                <a:schemeClr val="folHlink"/>
              </a:buClr>
            </a:pPr>
            <a:r>
              <a:rPr lang="en-IE" sz="2400" b="0">
                <a:solidFill>
                  <a:srgbClr val="5F5F5F"/>
                </a:solidFill>
              </a:rPr>
              <a:t>Is it easy to understand? Can you make it work?</a:t>
            </a:r>
            <a:endParaRPr lang="en-US" sz="2400" b="0">
              <a:solidFill>
                <a:srgbClr val="5F5F5F"/>
              </a:solidFill>
            </a:endParaRPr>
          </a:p>
        </p:txBody>
      </p:sp>
      <p:sp>
        <p:nvSpPr>
          <p:cNvPr id="26628" name="Text Box 8"/>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pic>
        <p:nvPicPr>
          <p:cNvPr id="26629" name="Picture 9" descr="This image shows a super-size remote control. With giant buttons, this extra-large remote is easy to use and impossible to lose. It is simple to program, and controls TV, VCR, DVD player, satellite, cable and auxiliary A/V device. The buttons are large and high-contrast, and glow in the dark, and are therefore useable by people with visual impairments and differently sized hands.&#10;"/>
          <p:cNvPicPr>
            <a:picLocks noChangeAspect="1" noChangeArrowheads="1"/>
          </p:cNvPicPr>
          <p:nvPr/>
        </p:nvPicPr>
        <p:blipFill>
          <a:blip r:embed="rId3" cstate="print"/>
          <a:srcRect/>
          <a:stretch>
            <a:fillRect/>
          </a:stretch>
        </p:blipFill>
        <p:spPr bwMode="auto">
          <a:xfrm>
            <a:off x="3143250" y="3656013"/>
            <a:ext cx="2652713" cy="2652712"/>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ctrTitle"/>
          </p:nvPr>
        </p:nvSpPr>
        <p:spPr/>
        <p:txBody>
          <a:bodyPr/>
          <a:lstStyle/>
          <a:p>
            <a:r>
              <a:rPr lang="en-IE" dirty="0" smtClean="0"/>
              <a:t>Topic </a:t>
            </a:r>
            <a:r>
              <a:rPr lang="en-IE" dirty="0" smtClean="0"/>
              <a:t>2.4</a:t>
            </a:r>
            <a:r>
              <a:rPr lang="en-IE" dirty="0" smtClean="0"/>
              <a:t>. </a:t>
            </a:r>
            <a:br>
              <a:rPr lang="en-IE" dirty="0" smtClean="0"/>
            </a:br>
            <a:r>
              <a:rPr lang="en-IE" dirty="0" smtClean="0"/>
              <a:t>Perceptible Information</a:t>
            </a:r>
            <a:endParaRPr lang="en-US" dirty="0" smtClean="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6"/>
          <p:cNvSpPr>
            <a:spLocks noGrp="1"/>
          </p:cNvSpPr>
          <p:nvPr>
            <p:ph type="ctrTitle"/>
          </p:nvPr>
        </p:nvSpPr>
        <p:spPr/>
        <p:txBody>
          <a:bodyPr/>
          <a:lstStyle/>
          <a:p>
            <a:r>
              <a:rPr lang="en-IE" sz="4000" smtClean="0"/>
              <a:t>Principle 4: Perceptible Information </a:t>
            </a:r>
            <a:endParaRPr lang="en-US" sz="4000" smtClean="0"/>
          </a:p>
        </p:txBody>
      </p:sp>
      <p:sp>
        <p:nvSpPr>
          <p:cNvPr id="28675" name="Text Box 5"/>
          <p:cNvSpPr txBox="1">
            <a:spLocks noChangeArrowheads="1"/>
          </p:cNvSpPr>
          <p:nvPr/>
        </p:nvSpPr>
        <p:spPr bwMode="auto">
          <a:xfrm>
            <a:off x="250825" y="933450"/>
            <a:ext cx="8785225" cy="1200150"/>
          </a:xfrm>
          <a:prstGeom prst="rect">
            <a:avLst/>
          </a:prstGeom>
          <a:noFill/>
          <a:ln w="9525">
            <a:noFill/>
            <a:miter lim="800000"/>
            <a:headEnd/>
            <a:tailEnd/>
          </a:ln>
        </p:spPr>
        <p:txBody>
          <a:bodyPr>
            <a:spAutoFit/>
          </a:bodyPr>
          <a:lstStyle/>
          <a:p>
            <a:pPr>
              <a:spcBef>
                <a:spcPct val="50000"/>
              </a:spcBef>
            </a:pPr>
            <a:r>
              <a:rPr lang="en-IE" sz="2400" b="0">
                <a:solidFill>
                  <a:srgbClr val="5F5F5F"/>
                </a:solidFill>
              </a:rPr>
              <a:t>The design communicates necessary information effectively to the user, regardless of ambient conditions or the user’s sensory abilities.</a:t>
            </a:r>
            <a:endParaRPr lang="en-US" sz="2400" b="0">
              <a:solidFill>
                <a:srgbClr val="5F5F5F"/>
              </a:solidFill>
            </a:endParaRPr>
          </a:p>
        </p:txBody>
      </p:sp>
      <p:sp>
        <p:nvSpPr>
          <p:cNvPr id="28676" name="Text Box 7"/>
          <p:cNvSpPr txBox="1">
            <a:spLocks noChangeArrowheads="1"/>
          </p:cNvSpPr>
          <p:nvPr/>
        </p:nvSpPr>
        <p:spPr bwMode="auto">
          <a:xfrm>
            <a:off x="571500" y="3429000"/>
            <a:ext cx="8064500" cy="3140075"/>
          </a:xfrm>
          <a:prstGeom prst="rect">
            <a:avLst/>
          </a:prstGeom>
          <a:noFill/>
          <a:ln w="9525">
            <a:noFill/>
            <a:miter lim="800000"/>
            <a:headEnd/>
            <a:tailEnd/>
          </a:ln>
        </p:spPr>
        <p:txBody>
          <a:bodyPr>
            <a:spAutoFit/>
          </a:bodyPr>
          <a:lstStyle/>
          <a:p>
            <a:pPr marL="457200" indent="-457200">
              <a:buClr>
                <a:schemeClr val="folHlink"/>
              </a:buClr>
              <a:buFont typeface="Arial" charset="0"/>
              <a:buAutoNum type="arabicPeriod"/>
            </a:pPr>
            <a:r>
              <a:rPr lang="en-IE" sz="2000" b="0">
                <a:solidFill>
                  <a:srgbClr val="5F5F5F"/>
                </a:solidFill>
              </a:rPr>
              <a:t>	Use different modes (pictorial, verbal, tactile) for redundant 	presentation of essential information</a:t>
            </a:r>
          </a:p>
          <a:p>
            <a:pPr marL="457200" indent="-457200">
              <a:buClr>
                <a:schemeClr val="folHlink"/>
              </a:buClr>
              <a:buFont typeface="Arial" charset="0"/>
              <a:buAutoNum type="arabicPeriod"/>
            </a:pPr>
            <a:r>
              <a:rPr lang="en-IE" sz="2000" b="0">
                <a:solidFill>
                  <a:srgbClr val="5F5F5F"/>
                </a:solidFill>
              </a:rPr>
              <a:t>	Provide adequate contrast between essential information and 	its surroundings</a:t>
            </a:r>
          </a:p>
          <a:p>
            <a:pPr marL="457200" indent="-457200">
              <a:buClr>
                <a:schemeClr val="folHlink"/>
              </a:buClr>
              <a:buFont typeface="Arial" charset="0"/>
              <a:buAutoNum type="arabicPeriod"/>
            </a:pPr>
            <a:r>
              <a:rPr lang="en-IE" sz="2000" b="0">
                <a:solidFill>
                  <a:srgbClr val="5F5F5F"/>
                </a:solidFill>
              </a:rPr>
              <a:t>	Maximize ‘legibility’ of essential information and its 	surroundings</a:t>
            </a:r>
          </a:p>
          <a:p>
            <a:pPr marL="457200" indent="-457200">
              <a:buClr>
                <a:schemeClr val="folHlink"/>
              </a:buClr>
              <a:buFont typeface="Arial" charset="0"/>
              <a:buAutoNum type="arabicPeriod"/>
            </a:pPr>
            <a:r>
              <a:rPr lang="en-IE" sz="2000" b="0">
                <a:solidFill>
                  <a:srgbClr val="5F5F5F"/>
                </a:solidFill>
              </a:rPr>
              <a:t>	Differentiate elements in ways that can be described (i.e. 	make it easy to give instructions or directions)</a:t>
            </a:r>
          </a:p>
          <a:p>
            <a:pPr marL="457200" indent="-457200">
              <a:buClr>
                <a:schemeClr val="folHlink"/>
              </a:buClr>
              <a:buFont typeface="Arial" charset="0"/>
              <a:buAutoNum type="arabicPeriod"/>
            </a:pPr>
            <a:r>
              <a:rPr lang="en-IE" sz="2000" b="0">
                <a:solidFill>
                  <a:srgbClr val="5F5F5F"/>
                </a:solidFill>
              </a:rPr>
              <a:t>	Provide compatibility with a variety of techniques or devices 	used by people with sensory limitations</a:t>
            </a:r>
          </a:p>
        </p:txBody>
      </p:sp>
      <p:sp>
        <p:nvSpPr>
          <p:cNvPr id="28677" name="Text Box 10"/>
          <p:cNvSpPr txBox="1">
            <a:spLocks noChangeArrowheads="1"/>
          </p:cNvSpPr>
          <p:nvPr/>
        </p:nvSpPr>
        <p:spPr bwMode="auto">
          <a:xfrm>
            <a:off x="1258888" y="788988"/>
            <a:ext cx="2592387" cy="304800"/>
          </a:xfrm>
          <a:prstGeom prst="rect">
            <a:avLst/>
          </a:prstGeom>
          <a:noFill/>
          <a:ln w="9525">
            <a:noFill/>
            <a:miter lim="800000"/>
            <a:headEnd/>
            <a:tailEnd/>
          </a:ln>
        </p:spPr>
        <p:txBody>
          <a:bodyPr>
            <a:spAutoFit/>
          </a:bodyPr>
          <a:lstStyle/>
          <a:p>
            <a:pPr>
              <a:spcBef>
                <a:spcPct val="50000"/>
              </a:spcBef>
            </a:pPr>
            <a:endParaRPr lang="en-US" sz="140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6"/>
          <p:cNvSpPr>
            <a:spLocks noGrp="1"/>
          </p:cNvSpPr>
          <p:nvPr>
            <p:ph type="ctrTitle"/>
          </p:nvPr>
        </p:nvSpPr>
        <p:spPr/>
        <p:txBody>
          <a:bodyPr/>
          <a:lstStyle/>
          <a:p>
            <a:r>
              <a:rPr lang="en-IE" sz="4000" smtClean="0"/>
              <a:t>Principle 4: Perceptible Information </a:t>
            </a:r>
            <a:endParaRPr lang="en-US" sz="4000" smtClean="0"/>
          </a:p>
        </p:txBody>
      </p:sp>
      <p:sp>
        <p:nvSpPr>
          <p:cNvPr id="29699" name="Text Box 5"/>
          <p:cNvSpPr txBox="1">
            <a:spLocks noChangeArrowheads="1"/>
          </p:cNvSpPr>
          <p:nvPr/>
        </p:nvSpPr>
        <p:spPr bwMode="auto">
          <a:xfrm>
            <a:off x="539750" y="1268413"/>
            <a:ext cx="82804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design use different modes for presentation?</a:t>
            </a:r>
            <a:endParaRPr lang="en-US" sz="2400" b="0">
              <a:solidFill>
                <a:srgbClr val="5F5F5F"/>
              </a:solidFill>
            </a:endParaRPr>
          </a:p>
        </p:txBody>
      </p:sp>
      <p:pic>
        <p:nvPicPr>
          <p:cNvPr id="29700" name="Picture 10" descr="This image shows a Honeywell thermostat. It provides tactile, visual and audible cues and instructions. The numerals and arrow pointer are oversized and high contrast.&#10;The clear outer ring cover has 3 dimensional indices that allow tactile feedback for users who may be blind and who rely on counting the degree increments to set the temperature. The knob is course-knurled for secure gripping, and the thermostat can be positioned on the wall at any height for standing and seated users. The other image on this slide shows a closer view.&#10;"/>
          <p:cNvPicPr>
            <a:picLocks noChangeAspect="1" noChangeArrowheads="1"/>
          </p:cNvPicPr>
          <p:nvPr/>
        </p:nvPicPr>
        <p:blipFill>
          <a:blip r:embed="rId3" cstate="print"/>
          <a:srcRect l="21410" t="25397" r="19713" b="23428"/>
          <a:stretch>
            <a:fillRect/>
          </a:stretch>
        </p:blipFill>
        <p:spPr bwMode="auto">
          <a:xfrm>
            <a:off x="755650" y="3573463"/>
            <a:ext cx="4249738" cy="2770187"/>
          </a:xfrm>
          <a:prstGeom prst="rect">
            <a:avLst/>
          </a:prstGeom>
          <a:noFill/>
          <a:ln w="38100">
            <a:solidFill>
              <a:schemeClr val="bg2"/>
            </a:solidFill>
            <a:miter lim="800000"/>
            <a:headEnd/>
            <a:tailEnd/>
          </a:ln>
        </p:spPr>
      </p:pic>
      <p:pic>
        <p:nvPicPr>
          <p:cNvPr id="29701" name="Picture 11" descr="This image shows a Honeywell thermostat. It provides tactile, visual and audible cues and instructions. The numerals and arrow pointer are oversized and high contrast.&#10;The clear outer ring cover has 3 dimensional indices that allow tactile feedback for users who may be blind and who rely on counting the degree increments to set the temperature. The knob is course-knurled for secure gripping, and the thermostat can be positioned on the wall at any height for standing and seated users. The other image on this slide shows a different view."/>
          <p:cNvPicPr>
            <a:picLocks noChangeAspect="1" noChangeArrowheads="1"/>
          </p:cNvPicPr>
          <p:nvPr/>
        </p:nvPicPr>
        <p:blipFill>
          <a:blip r:embed="rId4" cstate="print"/>
          <a:srcRect l="35159" t="23558" r="14766" b="14554"/>
          <a:stretch>
            <a:fillRect/>
          </a:stretch>
        </p:blipFill>
        <p:spPr bwMode="auto">
          <a:xfrm>
            <a:off x="5508625" y="3573463"/>
            <a:ext cx="2952750" cy="273685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6"/>
          <p:cNvSpPr>
            <a:spLocks noGrp="1"/>
          </p:cNvSpPr>
          <p:nvPr>
            <p:ph type="ctrTitle"/>
          </p:nvPr>
        </p:nvSpPr>
        <p:spPr/>
        <p:txBody>
          <a:bodyPr/>
          <a:lstStyle/>
          <a:p>
            <a:r>
              <a:rPr lang="en-IE" sz="4000" smtClean="0"/>
              <a:t>Principle 4: Perceptible Information </a:t>
            </a:r>
            <a:endParaRPr lang="en-US" sz="4000" smtClean="0"/>
          </a:p>
        </p:txBody>
      </p:sp>
      <p:sp>
        <p:nvSpPr>
          <p:cNvPr id="30723" name="Text Box 5"/>
          <p:cNvSpPr txBox="1">
            <a:spLocks noChangeArrowheads="1"/>
          </p:cNvSpPr>
          <p:nvPr/>
        </p:nvSpPr>
        <p:spPr bwMode="auto">
          <a:xfrm>
            <a:off x="539750" y="1196975"/>
            <a:ext cx="8280400" cy="4619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environment help you find your way?</a:t>
            </a:r>
            <a:endParaRPr lang="en-US" sz="2400" b="0">
              <a:solidFill>
                <a:srgbClr val="5F5F5F"/>
              </a:solidFill>
            </a:endParaRPr>
          </a:p>
        </p:txBody>
      </p:sp>
      <p:pic>
        <p:nvPicPr>
          <p:cNvPr id="30724" name="Picture 11" descr="This image shows the exterior of the Museum of Modern Art, New York. There are large banners are on the second and third stories perpendicular to the facade. These predominantly display the building’s identity, even from far away. The museum itself is also accessible with elevator access and large galleries. Audio aids and tours are also available.&#10;"/>
          <p:cNvPicPr>
            <a:picLocks noChangeAspect="1" noChangeArrowheads="1"/>
          </p:cNvPicPr>
          <p:nvPr/>
        </p:nvPicPr>
        <p:blipFill>
          <a:blip r:embed="rId3" cstate="print"/>
          <a:srcRect/>
          <a:stretch>
            <a:fillRect/>
          </a:stretch>
        </p:blipFill>
        <p:spPr bwMode="auto">
          <a:xfrm>
            <a:off x="1619250" y="3213100"/>
            <a:ext cx="5735638" cy="3386138"/>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fontAlgn="auto">
              <a:spcAft>
                <a:spcPts val="0"/>
              </a:spcAft>
              <a:defRPr/>
            </a:pPr>
            <a:r>
              <a:rPr lang="en-IE" dirty="0" smtClean="0"/>
              <a:t>Topic </a:t>
            </a:r>
            <a:r>
              <a:rPr lang="en-IE" dirty="0" smtClean="0"/>
              <a:t>2.0</a:t>
            </a:r>
            <a:r>
              <a:rPr lang="en-IE" dirty="0" smtClean="0"/>
              <a:t>.</a:t>
            </a:r>
            <a:br>
              <a:rPr lang="en-IE" dirty="0" smtClean="0"/>
            </a:br>
            <a:r>
              <a:rPr lang="en-IE" dirty="0" smtClean="0"/>
              <a:t>Introduction to</a:t>
            </a:r>
            <a:br>
              <a:rPr lang="en-IE" dirty="0" smtClean="0"/>
            </a:br>
            <a:r>
              <a:rPr lang="en-IE" dirty="0" smtClean="0"/>
              <a:t>Universal Design</a:t>
            </a:r>
            <a:endParaRPr lang="en-US" dirty="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6"/>
          <p:cNvSpPr>
            <a:spLocks noGrp="1"/>
          </p:cNvSpPr>
          <p:nvPr>
            <p:ph type="ctrTitle"/>
          </p:nvPr>
        </p:nvSpPr>
        <p:spPr/>
        <p:txBody>
          <a:bodyPr/>
          <a:lstStyle/>
          <a:p>
            <a:r>
              <a:rPr lang="en-IE" sz="4000" smtClean="0"/>
              <a:t>Principle 4: Perceptible Information </a:t>
            </a:r>
            <a:endParaRPr lang="en-US" sz="4000" smtClean="0"/>
          </a:p>
        </p:txBody>
      </p:sp>
      <p:sp>
        <p:nvSpPr>
          <p:cNvPr id="31747" name="Text Box 5"/>
          <p:cNvSpPr txBox="1">
            <a:spLocks noChangeArrowheads="1"/>
          </p:cNvSpPr>
          <p:nvPr/>
        </p:nvSpPr>
        <p:spPr bwMode="auto">
          <a:xfrm>
            <a:off x="539750" y="1196975"/>
            <a:ext cx="8280400" cy="4619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Does the environment help you find your way?</a:t>
            </a:r>
            <a:endParaRPr lang="en-US" sz="2400" b="0">
              <a:solidFill>
                <a:srgbClr val="5F5F5F"/>
              </a:solidFill>
            </a:endParaRPr>
          </a:p>
        </p:txBody>
      </p:sp>
      <p:pic>
        <p:nvPicPr>
          <p:cNvPr id="31748" name="Picture 15" descr="This is one of five images on this slide which illustrate the wayfinding system in the Charles de Gaulle Airport in Paris, France. It is intrinsically functional and multi-sensory but also compellingly attractive in design and stunningly executed. Upon entering the terminal, the yellow raised floor markings can be followed visually, by foot or wheelchair, and make a sound when tapped. The terminal is introduced with a simplified, tactile floor plan, on an information table angled to permit wheelchair access. Raynes Rail is also installed, a braille and audio handrail system that makes public buildings, parks, transportation facilities and museums accessible to everyone. It contains multilingual audio units which are activated by photo sensors that do not require any physical strength or motor control. The Braille and audio messages provide directions, describe open areas, traffic patterns, and warn of ramps, stairs and turns. In museums, the audio provides cultural information. Even though they're attention grabbing in bright yellow, the handrails have no handicapped stigma. All travellers benefit from this quality of attention to the critical role of orientation in public transit hubs."/>
          <p:cNvPicPr>
            <a:picLocks noChangeAspect="1" noChangeArrowheads="1"/>
          </p:cNvPicPr>
          <p:nvPr/>
        </p:nvPicPr>
        <p:blipFill>
          <a:blip r:embed="rId3" cstate="print"/>
          <a:srcRect/>
          <a:stretch>
            <a:fillRect/>
          </a:stretch>
        </p:blipFill>
        <p:spPr bwMode="auto">
          <a:xfrm>
            <a:off x="1187450" y="3284538"/>
            <a:ext cx="2028825" cy="3257550"/>
          </a:xfrm>
          <a:prstGeom prst="rect">
            <a:avLst/>
          </a:prstGeom>
          <a:noFill/>
          <a:ln w="38100">
            <a:solidFill>
              <a:srgbClr val="808080"/>
            </a:solidFill>
            <a:miter lim="800000"/>
            <a:headEnd/>
            <a:tailEnd/>
          </a:ln>
        </p:spPr>
      </p:pic>
      <p:pic>
        <p:nvPicPr>
          <p:cNvPr id="31749" name="Picture 22" descr="This is one of five images on this slide which illustrate the wayfinding system in the Charles de Gaulle Airport in Paris, France. It is intrinsically functional and multi-sensory but also compellingly attractive in design and stunningly executed. Upon entering the terminal, the yellow raised floor markings can be followed visually, by foot or wheelchair, and make a sound when tapped. The terminal is introduced with a simplified, tactile floor plan, on an information table angled to permit wheelchair access. Raynes Rail is also installed, a braille and audio handrail system that makes public buildings, parks, transportation facilities and museums accessible to everyone. It contains multilingual audio units which are activated by photo sensors that do not require any physical strength or motor control. The Braille and audio messages provide directions, describe open areas, traffic patterns, and warn of ramps, stairs and turns. In museums, the audio provides cultural information. Even though they're attention grabbing in bright yellow, the handrails have no handicapped stigma. All travellers benefit from this quality of attention to the critical role of orientation in public transit hubs."/>
          <p:cNvPicPr>
            <a:picLocks noChangeAspect="1" noChangeArrowheads="1"/>
          </p:cNvPicPr>
          <p:nvPr/>
        </p:nvPicPr>
        <p:blipFill>
          <a:blip r:embed="rId4" cstate="print"/>
          <a:srcRect l="74208"/>
          <a:stretch>
            <a:fillRect/>
          </a:stretch>
        </p:blipFill>
        <p:spPr bwMode="auto">
          <a:xfrm>
            <a:off x="3635375" y="3284538"/>
            <a:ext cx="1944688" cy="1468437"/>
          </a:xfrm>
          <a:prstGeom prst="rect">
            <a:avLst/>
          </a:prstGeom>
          <a:noFill/>
          <a:ln w="38100">
            <a:solidFill>
              <a:srgbClr val="808080"/>
            </a:solidFill>
            <a:miter lim="800000"/>
            <a:headEnd/>
            <a:tailEnd/>
          </a:ln>
        </p:spPr>
      </p:pic>
      <p:pic>
        <p:nvPicPr>
          <p:cNvPr id="31750" name="Picture 24" descr="This is one of five images on this slide which illustrate the wayfinding system in the Charles de Gaulle Airport in Paris, France. It is intrinsically functional and multi-sensory but also compellingly attractive in design and stunningly executed. Upon entering the terminal, the yellow raised floor markings can be followed visually, by foot or wheelchair, and make a sound when tapped. The terminal is introduced with a simplified, tactile floor plan, on an information table angled to permit wheelchair access. Raynes Rail is also installed, a braille and audio handrail system that makes public buildings, parks, transportation facilities and museums accessible to everyone. It contains multilingual audio units which are activated by photo sensors that do not require any physical strength or motor control. The Braille and audio messages provide directions, describe open areas, traffic patterns, and warn of ramps, stairs and turns. In museums, the audio provides cultural information. Even though they're attention grabbing in bright yellow, the handrails have no handicapped stigma. All travellers benefit from this quality of attention to the critical role of orientation in public transit hubs."/>
          <p:cNvPicPr>
            <a:picLocks noChangeAspect="1" noChangeArrowheads="1"/>
          </p:cNvPicPr>
          <p:nvPr/>
        </p:nvPicPr>
        <p:blipFill>
          <a:blip r:embed="rId4" cstate="print"/>
          <a:srcRect l="17383" r="55930"/>
          <a:stretch>
            <a:fillRect/>
          </a:stretch>
        </p:blipFill>
        <p:spPr bwMode="auto">
          <a:xfrm>
            <a:off x="3635375" y="5084763"/>
            <a:ext cx="1943100" cy="1417637"/>
          </a:xfrm>
          <a:prstGeom prst="rect">
            <a:avLst/>
          </a:prstGeom>
          <a:noFill/>
          <a:ln w="38100">
            <a:solidFill>
              <a:srgbClr val="808080"/>
            </a:solidFill>
            <a:miter lim="800000"/>
            <a:headEnd/>
            <a:tailEnd/>
          </a:ln>
        </p:spPr>
      </p:pic>
      <p:pic>
        <p:nvPicPr>
          <p:cNvPr id="31751" name="Picture 26" descr="This is one of five images on this slide which illustrate the wayfinding system in the Charles de Gaulle Airport in Paris, France. It is intrinsically functional and multi-sensory but also compellingly attractive in design and stunningly executed. Upon entering the terminal, the yellow raised floor markings can be followed visually, by foot or wheelchair, and make a sound when tapped. The terminal is introduced with a simplified, tactile floor plan, on an information table angled to permit wheelchair access. Raynes Rail is also installed, a braille and audio handrail system that makes public buildings, parks, transportation facilities and museums accessible to everyone. It contains multilingual audio units which are activated by photo sensors that do not require any physical strength or motor control. The Braille and audio messages provide directions, describe open areas, traffic patterns, and warn of ramps, stairs and turns. In museums, the audio provides cultural information. Even though they're attention grabbing in bright yellow, the handrails have no handicapped stigma. All travellers benefit from this quality of attention to the critical role of orientation in public transit hubs."/>
          <p:cNvPicPr>
            <a:picLocks noChangeAspect="1" noChangeArrowheads="1"/>
          </p:cNvPicPr>
          <p:nvPr/>
        </p:nvPicPr>
        <p:blipFill>
          <a:blip r:embed="rId5" cstate="print"/>
          <a:srcRect r="73199"/>
          <a:stretch>
            <a:fillRect/>
          </a:stretch>
        </p:blipFill>
        <p:spPr bwMode="auto">
          <a:xfrm>
            <a:off x="6011863" y="3284538"/>
            <a:ext cx="2016125" cy="1474787"/>
          </a:xfrm>
          <a:prstGeom prst="rect">
            <a:avLst/>
          </a:prstGeom>
          <a:noFill/>
          <a:ln w="38100">
            <a:solidFill>
              <a:srgbClr val="808080"/>
            </a:solidFill>
            <a:miter lim="800000"/>
            <a:headEnd/>
            <a:tailEnd/>
          </a:ln>
        </p:spPr>
      </p:pic>
      <p:pic>
        <p:nvPicPr>
          <p:cNvPr id="31752" name="Picture 28" descr="This is one of five images on this slide which illustrate the wayfinding system in the Charles de Gaulle Airport in Paris, France. It is intrinsically functional and multi-sensory but also compellingly attractive in design and stunningly executed. Upon entering the terminal, the yellow raised floor markings can be followed visually, by foot or wheelchair, and make a sound when tapped. The terminal is introduced with a simplified, tactile floor plan, on an information table angled to permit wheelchair access. Raynes Rail is also installed, a braille and audio handrail system that makes public buildings, parks, transportation facilities and museums accessible to everyone. It contains multilingual audio units which are activated by photo sensors that do not require any physical strength or motor control. The Braille and audio messages provide directions, describe open areas, traffic patterns, and warn of ramps, stairs and turns. In museums, the audio provides cultural information. Even though they're attention grabbing in bright yellow, the handrails have no handicapped stigma. All travellers benefit from this quality of attention to the critical role of orientation in public transit hubs."/>
          <p:cNvPicPr>
            <a:picLocks noChangeAspect="1" noChangeArrowheads="1"/>
          </p:cNvPicPr>
          <p:nvPr/>
        </p:nvPicPr>
        <p:blipFill>
          <a:blip r:embed="rId6" cstate="print"/>
          <a:srcRect l="26672" r="45345"/>
          <a:stretch>
            <a:fillRect/>
          </a:stretch>
        </p:blipFill>
        <p:spPr bwMode="auto">
          <a:xfrm>
            <a:off x="6011863" y="5084763"/>
            <a:ext cx="2016125" cy="1400175"/>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6"/>
          <p:cNvSpPr>
            <a:spLocks noGrp="1"/>
          </p:cNvSpPr>
          <p:nvPr>
            <p:ph type="ctrTitle"/>
          </p:nvPr>
        </p:nvSpPr>
        <p:spPr/>
        <p:txBody>
          <a:bodyPr/>
          <a:lstStyle/>
          <a:p>
            <a:r>
              <a:rPr lang="en-IE" sz="4000" smtClean="0"/>
              <a:t>Principle 4: Perceptible Information </a:t>
            </a:r>
            <a:endParaRPr lang="en-US" sz="4000" smtClean="0"/>
          </a:p>
        </p:txBody>
      </p:sp>
      <p:sp>
        <p:nvSpPr>
          <p:cNvPr id="32771" name="Text Box 5"/>
          <p:cNvSpPr txBox="1">
            <a:spLocks noChangeArrowheads="1"/>
          </p:cNvSpPr>
          <p:nvPr/>
        </p:nvSpPr>
        <p:spPr bwMode="auto">
          <a:xfrm>
            <a:off x="539750" y="1055688"/>
            <a:ext cx="8280400" cy="1004887"/>
          </a:xfrm>
          <a:prstGeom prst="rect">
            <a:avLst/>
          </a:prstGeom>
          <a:noFill/>
          <a:ln w="9525">
            <a:noFill/>
            <a:miter lim="800000"/>
            <a:headEnd/>
            <a:tailEnd/>
          </a:ln>
        </p:spPr>
        <p:txBody>
          <a:bodyPr>
            <a:spAutoFit/>
          </a:bodyPr>
          <a:lstStyle/>
          <a:p>
            <a:pPr>
              <a:spcBef>
                <a:spcPct val="50000"/>
              </a:spcBef>
            </a:pPr>
            <a:r>
              <a:rPr lang="en-IE" sz="2400" b="0">
                <a:solidFill>
                  <a:srgbClr val="5F5F5F"/>
                </a:solidFill>
              </a:rPr>
              <a:t>Principle 4:</a:t>
            </a:r>
            <a:r>
              <a:rPr lang="en-IE" sz="2400" b="0">
                <a:solidFill>
                  <a:schemeClr val="bg2"/>
                </a:solidFill>
              </a:rPr>
              <a:t> </a:t>
            </a:r>
            <a:r>
              <a:rPr lang="en-IE" sz="2400" b="0">
                <a:solidFill>
                  <a:schemeClr val="folHlink"/>
                </a:solidFill>
              </a:rPr>
              <a:t>Perceptible Information</a:t>
            </a:r>
          </a:p>
          <a:p>
            <a:pPr algn="ctr">
              <a:spcBef>
                <a:spcPct val="50000"/>
              </a:spcBef>
            </a:pPr>
            <a:r>
              <a:rPr lang="en-IE" sz="2400" b="0">
                <a:solidFill>
                  <a:srgbClr val="5F5F5F"/>
                </a:solidFill>
              </a:rPr>
              <a:t>Are there different ways to enjoy the experience?</a:t>
            </a:r>
            <a:endParaRPr lang="en-US" sz="2400" b="0">
              <a:solidFill>
                <a:srgbClr val="5F5F5F"/>
              </a:solidFill>
            </a:endParaRPr>
          </a:p>
        </p:txBody>
      </p:sp>
      <p:pic>
        <p:nvPicPr>
          <p:cNvPr id="32772" name="Picture 13" descr="This is one of two images on this slide which shows The National Museum of Columbig in Bogota. The designer's goal was to address all visitors, including children, visitors using wheelchairs, visually impaired, or illiterate. The added museography had to complement the existing one, and blend with the Spanish Colonial architecture. The result is a tactile and audio itinerary that allows for an autonomous visit within the general visit, highlighting typical examples of each period. While archeological pieces could be substituted by replicas for tactile discovery, paintings, pieces of equipment or furniture were more problematic. Audio commentaries presenting the pieces in their historical context became the common denominator for sighted and non-sighted visitors. "/>
          <p:cNvPicPr>
            <a:picLocks noChangeAspect="1" noChangeArrowheads="1"/>
          </p:cNvPicPr>
          <p:nvPr/>
        </p:nvPicPr>
        <p:blipFill>
          <a:blip r:embed="rId3" cstate="print"/>
          <a:srcRect l="4750" t="21666" r="2388" b="16415"/>
          <a:stretch>
            <a:fillRect/>
          </a:stretch>
        </p:blipFill>
        <p:spPr bwMode="auto">
          <a:xfrm>
            <a:off x="900113" y="3789363"/>
            <a:ext cx="3816350" cy="1908175"/>
          </a:xfrm>
          <a:prstGeom prst="rect">
            <a:avLst/>
          </a:prstGeom>
          <a:noFill/>
          <a:ln w="38100">
            <a:solidFill>
              <a:srgbClr val="808080"/>
            </a:solidFill>
            <a:miter lim="800000"/>
            <a:headEnd/>
            <a:tailEnd/>
          </a:ln>
        </p:spPr>
      </p:pic>
      <p:pic>
        <p:nvPicPr>
          <p:cNvPr id="32773" name="Picture 14" descr="This is one of two images on this slide which shows The National Museum of Columbig in Bogota. The designer's goal was to address all visitors, including children, visitors using wheelchairs, visually impaired, or illiterate. The added museography had to complement the existing one, and blend with the Spanish Colonial architecture. The result is a tactile and audio itinerary that allows for an autonomous visit within the general visit, highlighting typical examples of each period. While archeological pieces could be substituted by replicas for tactile discovery, paintings, pieces of equipment or furniture were more problematic. Audio commentaries presenting the pieces in their historical context became the common denominator for sighted and non-sighted visitors. "/>
          <p:cNvPicPr>
            <a:picLocks noChangeAspect="1" noChangeArrowheads="1"/>
          </p:cNvPicPr>
          <p:nvPr/>
        </p:nvPicPr>
        <p:blipFill>
          <a:blip r:embed="rId4" cstate="print"/>
          <a:srcRect l="28581" t="11823" r="27058" b="10635"/>
          <a:stretch>
            <a:fillRect/>
          </a:stretch>
        </p:blipFill>
        <p:spPr bwMode="auto">
          <a:xfrm>
            <a:off x="5148263" y="3213100"/>
            <a:ext cx="2471737" cy="3240088"/>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ctrTitle"/>
          </p:nvPr>
        </p:nvSpPr>
        <p:spPr/>
        <p:txBody>
          <a:bodyPr/>
          <a:lstStyle/>
          <a:p>
            <a:r>
              <a:rPr lang="en-IE" dirty="0" smtClean="0"/>
              <a:t>Topic </a:t>
            </a:r>
            <a:r>
              <a:rPr lang="en-IE" dirty="0" smtClean="0"/>
              <a:t>2.5</a:t>
            </a:r>
            <a:r>
              <a:rPr lang="en-IE" dirty="0" smtClean="0"/>
              <a:t>. </a:t>
            </a:r>
            <a:br>
              <a:rPr lang="en-IE" dirty="0" smtClean="0"/>
            </a:br>
            <a:r>
              <a:rPr lang="en-IE" dirty="0" smtClean="0"/>
              <a:t>Tolerance for Error</a:t>
            </a:r>
            <a:endParaRPr lang="en-US" dirty="0" smtClean="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9"/>
          <p:cNvSpPr>
            <a:spLocks noGrp="1"/>
          </p:cNvSpPr>
          <p:nvPr>
            <p:ph type="ctrTitle"/>
          </p:nvPr>
        </p:nvSpPr>
        <p:spPr/>
        <p:txBody>
          <a:bodyPr/>
          <a:lstStyle/>
          <a:p>
            <a:r>
              <a:rPr lang="en-IE" smtClean="0"/>
              <a:t>Principle 5: Tolerance for Error</a:t>
            </a:r>
            <a:endParaRPr lang="en-US" smtClean="0"/>
          </a:p>
        </p:txBody>
      </p:sp>
      <p:sp>
        <p:nvSpPr>
          <p:cNvPr id="34819" name="Text Box 5"/>
          <p:cNvSpPr txBox="1">
            <a:spLocks noChangeArrowheads="1"/>
          </p:cNvSpPr>
          <p:nvPr/>
        </p:nvSpPr>
        <p:spPr bwMode="auto">
          <a:xfrm>
            <a:off x="539750" y="1125538"/>
            <a:ext cx="8064500" cy="830262"/>
          </a:xfrm>
          <a:prstGeom prst="rect">
            <a:avLst/>
          </a:prstGeom>
          <a:noFill/>
          <a:ln w="9525">
            <a:noFill/>
            <a:miter lim="800000"/>
            <a:headEnd/>
            <a:tailEnd/>
          </a:ln>
        </p:spPr>
        <p:txBody>
          <a:bodyPr>
            <a:spAutoFit/>
          </a:bodyPr>
          <a:lstStyle/>
          <a:p>
            <a:pPr>
              <a:spcBef>
                <a:spcPct val="50000"/>
              </a:spcBef>
            </a:pPr>
            <a:r>
              <a:rPr lang="en-IE" sz="2400" b="0">
                <a:solidFill>
                  <a:srgbClr val="5F5F5F"/>
                </a:solidFill>
              </a:rPr>
              <a:t>The design minimises hazards and the adverse consequences of accidental or unintended actions.</a:t>
            </a:r>
            <a:endParaRPr lang="en-US" sz="2400" b="0">
              <a:solidFill>
                <a:srgbClr val="5F5F5F"/>
              </a:solidFill>
            </a:endParaRPr>
          </a:p>
        </p:txBody>
      </p:sp>
      <p:sp>
        <p:nvSpPr>
          <p:cNvPr id="34820" name="Text Box 7"/>
          <p:cNvSpPr txBox="1">
            <a:spLocks noChangeArrowheads="1"/>
          </p:cNvSpPr>
          <p:nvPr/>
        </p:nvSpPr>
        <p:spPr bwMode="auto">
          <a:xfrm>
            <a:off x="571500" y="3429000"/>
            <a:ext cx="8064500" cy="1920875"/>
          </a:xfrm>
          <a:prstGeom prst="rect">
            <a:avLst/>
          </a:prstGeom>
          <a:noFill/>
          <a:ln w="9525">
            <a:noFill/>
            <a:miter lim="800000"/>
            <a:headEnd/>
            <a:tailEnd/>
          </a:ln>
        </p:spPr>
        <p:txBody>
          <a:bodyPr>
            <a:spAutoFit/>
          </a:bodyPr>
          <a:lstStyle/>
          <a:p>
            <a:pPr marL="457200" indent="-457200">
              <a:buClr>
                <a:schemeClr val="folHlink"/>
              </a:buClr>
              <a:buFont typeface="Arial" charset="0"/>
              <a:buAutoNum type="arabicPeriod"/>
            </a:pPr>
            <a:r>
              <a:rPr lang="en-IE" sz="2000" b="0">
                <a:solidFill>
                  <a:srgbClr val="5F5F5F"/>
                </a:solidFill>
              </a:rPr>
              <a:t>Arrange elements to minimise hazards and errors: most used elements, most accessible; hazardous elements eliminated, isolated or shielded</a:t>
            </a:r>
          </a:p>
          <a:p>
            <a:pPr marL="457200" indent="-457200">
              <a:buClr>
                <a:schemeClr val="folHlink"/>
              </a:buClr>
              <a:buFont typeface="Arial" charset="0"/>
              <a:buAutoNum type="arabicPeriod"/>
            </a:pPr>
            <a:r>
              <a:rPr lang="en-IE" sz="2000" b="0">
                <a:solidFill>
                  <a:srgbClr val="5F5F5F"/>
                </a:solidFill>
              </a:rPr>
              <a:t>Provide warnings of hazards and errors</a:t>
            </a:r>
          </a:p>
          <a:p>
            <a:pPr marL="457200" indent="-457200">
              <a:buClr>
                <a:schemeClr val="folHlink"/>
              </a:buClr>
              <a:buFont typeface="Arial" charset="0"/>
              <a:buAutoNum type="arabicPeriod"/>
            </a:pPr>
            <a:r>
              <a:rPr lang="en-IE" sz="2000" b="0">
                <a:solidFill>
                  <a:srgbClr val="5F5F5F"/>
                </a:solidFill>
              </a:rPr>
              <a:t>Provide fail safe features</a:t>
            </a:r>
          </a:p>
          <a:p>
            <a:pPr marL="457200" indent="-457200">
              <a:buClr>
                <a:schemeClr val="folHlink"/>
              </a:buClr>
              <a:buFont typeface="Arial" charset="0"/>
              <a:buAutoNum type="arabicPeriod"/>
            </a:pPr>
            <a:r>
              <a:rPr lang="en-IE" sz="2000" b="0">
                <a:solidFill>
                  <a:srgbClr val="5F5F5F"/>
                </a:solidFill>
              </a:rPr>
              <a:t>Discourage unconscious action in tasks that require vigilance</a:t>
            </a:r>
            <a:endParaRPr lang="en-US" sz="2000" b="0">
              <a:solidFill>
                <a:srgbClr val="5F5F5F"/>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9"/>
          <p:cNvSpPr>
            <a:spLocks noGrp="1"/>
          </p:cNvSpPr>
          <p:nvPr>
            <p:ph type="ctrTitle"/>
          </p:nvPr>
        </p:nvSpPr>
        <p:spPr/>
        <p:txBody>
          <a:bodyPr/>
          <a:lstStyle/>
          <a:p>
            <a:r>
              <a:rPr lang="en-IE" smtClean="0"/>
              <a:t>Principle 5: Tolerance for Error</a:t>
            </a:r>
            <a:endParaRPr lang="en-US" smtClean="0"/>
          </a:p>
        </p:txBody>
      </p:sp>
      <p:sp>
        <p:nvSpPr>
          <p:cNvPr id="35843" name="Text Box 5"/>
          <p:cNvSpPr txBox="1">
            <a:spLocks noChangeArrowheads="1"/>
          </p:cNvSpPr>
          <p:nvPr/>
        </p:nvSpPr>
        <p:spPr bwMode="auto">
          <a:xfrm>
            <a:off x="539750" y="1166813"/>
            <a:ext cx="80645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Are there unexpected level changes?</a:t>
            </a:r>
            <a:endParaRPr lang="en-US" sz="2400" b="0">
              <a:solidFill>
                <a:srgbClr val="5F5F5F"/>
              </a:solidFill>
            </a:endParaRPr>
          </a:p>
        </p:txBody>
      </p:sp>
      <p:pic>
        <p:nvPicPr>
          <p:cNvPr id="35844" name="Picture 10" descr="This image shows the entrance to a library. There is a large and attractive skylight in the roof, which draws people's attention. People look up, and therefore don't notice the 2 steps down in front of them, and stumble on the steps. This problem has been tackled by putting stripy tape on the edges of the steps to draw attention to them."/>
          <p:cNvPicPr>
            <a:picLocks noChangeAspect="1" noChangeArrowheads="1"/>
          </p:cNvPicPr>
          <p:nvPr/>
        </p:nvPicPr>
        <p:blipFill>
          <a:blip r:embed="rId3" cstate="print"/>
          <a:srcRect l="5907" t="10828" r="4024" b="10434"/>
          <a:stretch>
            <a:fillRect/>
          </a:stretch>
        </p:blipFill>
        <p:spPr bwMode="auto">
          <a:xfrm>
            <a:off x="2339975" y="3573463"/>
            <a:ext cx="4176713" cy="2738437"/>
          </a:xfrm>
          <a:prstGeom prst="rect">
            <a:avLst/>
          </a:prstGeom>
          <a:noFill/>
          <a:ln w="38100">
            <a:solidFill>
              <a:schemeClr val="bg2"/>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0"/>
          <p:cNvSpPr>
            <a:spLocks noGrp="1"/>
          </p:cNvSpPr>
          <p:nvPr>
            <p:ph type="ctrTitle"/>
          </p:nvPr>
        </p:nvSpPr>
        <p:spPr/>
        <p:txBody>
          <a:bodyPr/>
          <a:lstStyle/>
          <a:p>
            <a:r>
              <a:rPr lang="en-IE" smtClean="0"/>
              <a:t>Principle 5: Tolerance for Error</a:t>
            </a:r>
            <a:endParaRPr lang="en-US" b="1" smtClean="0"/>
          </a:p>
        </p:txBody>
      </p:sp>
      <p:sp>
        <p:nvSpPr>
          <p:cNvPr id="36867" name="Text Box 5"/>
          <p:cNvSpPr txBox="1">
            <a:spLocks noChangeArrowheads="1"/>
          </p:cNvSpPr>
          <p:nvPr/>
        </p:nvSpPr>
        <p:spPr bwMode="auto">
          <a:xfrm>
            <a:off x="539750" y="1196975"/>
            <a:ext cx="8064500" cy="461963"/>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Can you work safely without toxic fumes?</a:t>
            </a:r>
            <a:endParaRPr lang="en-US" sz="2400" b="0">
              <a:solidFill>
                <a:srgbClr val="5F5F5F"/>
              </a:solidFill>
            </a:endParaRPr>
          </a:p>
        </p:txBody>
      </p:sp>
      <p:pic>
        <p:nvPicPr>
          <p:cNvPr id="36868" name="Picture 14" descr="This is one of two images on this slide which show extraction hoods that filter noxious fumes from the air. It was developed to make laboratories and similar environments more usable by people with disabilities, but it actually benefits everyone.&#10;"/>
          <p:cNvPicPr>
            <a:picLocks noChangeAspect="1" noChangeArrowheads="1"/>
          </p:cNvPicPr>
          <p:nvPr/>
        </p:nvPicPr>
        <p:blipFill>
          <a:blip r:embed="rId3" cstate="print"/>
          <a:srcRect/>
          <a:stretch>
            <a:fillRect/>
          </a:stretch>
        </p:blipFill>
        <p:spPr bwMode="auto">
          <a:xfrm>
            <a:off x="1949450" y="3573463"/>
            <a:ext cx="2190750" cy="2190750"/>
          </a:xfrm>
          <a:prstGeom prst="rect">
            <a:avLst/>
          </a:prstGeom>
          <a:noFill/>
          <a:ln w="38100">
            <a:solidFill>
              <a:srgbClr val="808080"/>
            </a:solidFill>
            <a:miter lim="800000"/>
            <a:headEnd/>
            <a:tailEnd/>
          </a:ln>
        </p:spPr>
      </p:pic>
      <p:pic>
        <p:nvPicPr>
          <p:cNvPr id="36869" name="Picture 16" descr="This is one of two images on this slide which show extraction hoods that filter noxious fumes from the air. It was developed to make laboratories and similar environments more usable by people with disabilities, but it actually benefits everyone."/>
          <p:cNvPicPr>
            <a:picLocks noChangeAspect="1" noChangeArrowheads="1"/>
          </p:cNvPicPr>
          <p:nvPr/>
        </p:nvPicPr>
        <p:blipFill>
          <a:blip r:embed="rId4" cstate="print"/>
          <a:srcRect/>
          <a:stretch>
            <a:fillRect/>
          </a:stretch>
        </p:blipFill>
        <p:spPr bwMode="auto">
          <a:xfrm>
            <a:off x="4686300" y="3573463"/>
            <a:ext cx="2190750" cy="219075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1"/>
          <p:cNvSpPr>
            <a:spLocks noGrp="1"/>
          </p:cNvSpPr>
          <p:nvPr>
            <p:ph type="ctrTitle"/>
          </p:nvPr>
        </p:nvSpPr>
        <p:spPr/>
        <p:txBody>
          <a:bodyPr/>
          <a:lstStyle/>
          <a:p>
            <a:r>
              <a:rPr lang="en-IE" smtClean="0"/>
              <a:t>Principle 5: Tolerance for Error</a:t>
            </a:r>
            <a:endParaRPr lang="en-US" b="1" smtClean="0"/>
          </a:p>
        </p:txBody>
      </p:sp>
      <p:sp>
        <p:nvSpPr>
          <p:cNvPr id="37891" name="Text Box 5"/>
          <p:cNvSpPr txBox="1">
            <a:spLocks noChangeArrowheads="1"/>
          </p:cNvSpPr>
          <p:nvPr/>
        </p:nvSpPr>
        <p:spPr bwMode="auto">
          <a:xfrm>
            <a:off x="539750" y="1268413"/>
            <a:ext cx="80645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How can you tell when the water is hot?</a:t>
            </a:r>
            <a:endParaRPr lang="en-US" sz="2400" b="0">
              <a:solidFill>
                <a:srgbClr val="5F5F5F"/>
              </a:solidFill>
            </a:endParaRPr>
          </a:p>
        </p:txBody>
      </p:sp>
      <p:pic>
        <p:nvPicPr>
          <p:cNvPr id="37892" name="Picture 15" descr="This is one of three images on this slide which show sleek faucets with water &quot;canyons&quot;. These canyons are lined with LEDs that are temperature sensitive, and change colour accordingly. They are blue for cold, pink for warm and red for hot. It’s a very functional feature, and also a safety measure. The colours can help prevent you from scalding yourself white washing your hands or stepping into a really cold bath."/>
          <p:cNvPicPr>
            <a:picLocks noChangeAspect="1" noChangeArrowheads="1"/>
          </p:cNvPicPr>
          <p:nvPr/>
        </p:nvPicPr>
        <p:blipFill>
          <a:blip r:embed="rId3" cstate="print"/>
          <a:srcRect l="50676" b="61519"/>
          <a:stretch>
            <a:fillRect/>
          </a:stretch>
        </p:blipFill>
        <p:spPr bwMode="auto">
          <a:xfrm>
            <a:off x="1473200" y="3224213"/>
            <a:ext cx="2235200" cy="1500187"/>
          </a:xfrm>
          <a:prstGeom prst="rect">
            <a:avLst/>
          </a:prstGeom>
          <a:noFill/>
          <a:ln w="38100">
            <a:solidFill>
              <a:srgbClr val="808080"/>
            </a:solidFill>
            <a:miter lim="800000"/>
            <a:headEnd/>
            <a:tailEnd/>
          </a:ln>
        </p:spPr>
      </p:pic>
      <p:pic>
        <p:nvPicPr>
          <p:cNvPr id="37893" name="Picture 18" descr="This is one of three images on this slide which show sleek faucets with water &quot;canyons&quot;. These canyons are lined with LEDs that are temperature sensitive, and change colour accordingly. They are blue for cold, pink for warm and red for hot. It’s a very functional feature, and also a safety measure. The colours can help prevent you from scalding yourself white washing your hands or stepping into a really cold bath."/>
          <p:cNvPicPr>
            <a:picLocks noChangeAspect="1" noChangeArrowheads="1"/>
          </p:cNvPicPr>
          <p:nvPr/>
        </p:nvPicPr>
        <p:blipFill>
          <a:blip r:embed="rId3" cstate="print"/>
          <a:srcRect r="52153" b="61519"/>
          <a:stretch>
            <a:fillRect/>
          </a:stretch>
        </p:blipFill>
        <p:spPr bwMode="auto">
          <a:xfrm>
            <a:off x="1476375" y="5018088"/>
            <a:ext cx="2232025" cy="1544637"/>
          </a:xfrm>
          <a:prstGeom prst="rect">
            <a:avLst/>
          </a:prstGeom>
          <a:noFill/>
          <a:ln w="38100">
            <a:solidFill>
              <a:srgbClr val="808080"/>
            </a:solidFill>
            <a:miter lim="800000"/>
            <a:headEnd/>
            <a:tailEnd/>
          </a:ln>
        </p:spPr>
      </p:pic>
      <p:pic>
        <p:nvPicPr>
          <p:cNvPr id="37894" name="Picture 20" descr="This is one of three images on this slide which show sleek faucets with water &quot;canyons&quot;. These canyons are lined with LEDs that are temperature sensitive, and change colour accordingly. They are blue for cold, pink for warm and red for hot. It’s a very functional feature, and also a safety measure. The colours can help prevent you from scalding yourself white washing your hands or stepping into a really cold bath."/>
          <p:cNvPicPr>
            <a:picLocks noChangeAspect="1" noChangeArrowheads="1"/>
          </p:cNvPicPr>
          <p:nvPr/>
        </p:nvPicPr>
        <p:blipFill>
          <a:blip r:embed="rId4" cstate="print"/>
          <a:srcRect r="32188"/>
          <a:stretch>
            <a:fillRect/>
          </a:stretch>
        </p:blipFill>
        <p:spPr bwMode="auto">
          <a:xfrm>
            <a:off x="4284663" y="3217863"/>
            <a:ext cx="3540125" cy="331470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0"/>
          <p:cNvSpPr>
            <a:spLocks noGrp="1"/>
          </p:cNvSpPr>
          <p:nvPr>
            <p:ph type="ctrTitle"/>
          </p:nvPr>
        </p:nvSpPr>
        <p:spPr/>
        <p:txBody>
          <a:bodyPr/>
          <a:lstStyle/>
          <a:p>
            <a:r>
              <a:rPr lang="en-IE" smtClean="0"/>
              <a:t>Principle 5: Tolerance for Error</a:t>
            </a:r>
            <a:endParaRPr lang="en-US" smtClean="0"/>
          </a:p>
        </p:txBody>
      </p:sp>
      <p:sp>
        <p:nvSpPr>
          <p:cNvPr id="38915" name="Text Box 5"/>
          <p:cNvSpPr txBox="1">
            <a:spLocks noChangeArrowheads="1"/>
          </p:cNvSpPr>
          <p:nvPr/>
        </p:nvSpPr>
        <p:spPr bwMode="auto">
          <a:xfrm>
            <a:off x="539750" y="1052513"/>
            <a:ext cx="8064500" cy="461962"/>
          </a:xfrm>
          <a:prstGeom prst="rect">
            <a:avLst/>
          </a:prstGeom>
          <a:noFill/>
          <a:ln w="9525">
            <a:noFill/>
            <a:miter lim="800000"/>
            <a:headEnd/>
            <a:tailEnd/>
          </a:ln>
        </p:spPr>
        <p:txBody>
          <a:bodyPr>
            <a:spAutoFit/>
          </a:bodyPr>
          <a:lstStyle/>
          <a:p>
            <a:pPr algn="ctr">
              <a:spcBef>
                <a:spcPct val="50000"/>
              </a:spcBef>
            </a:pPr>
            <a:r>
              <a:rPr lang="en-IE" sz="2400" b="0">
                <a:solidFill>
                  <a:srgbClr val="5F5F5F"/>
                </a:solidFill>
              </a:rPr>
              <a:t>Is it safe to handle?</a:t>
            </a:r>
            <a:endParaRPr lang="en-US" sz="2400" b="0">
              <a:solidFill>
                <a:srgbClr val="5F5F5F"/>
              </a:solidFill>
            </a:endParaRPr>
          </a:p>
        </p:txBody>
      </p:sp>
      <p:pic>
        <p:nvPicPr>
          <p:cNvPr id="38916" name="Picture 12" descr="This is one of two images on this slide which show cookware with a round base, to suit standard round heated sources. However, the tops and lids have four corners, creating two natural poring spouts. Handles located at the other two corners of the pot, align and lock with the lid handles, providing safe and balanced handling and pouring. The flat lids contain steam vents, designed to prevent boiling over, and injuries caused by steam. They also allow for easier and safer draining and straining while cooking."/>
          <p:cNvPicPr>
            <a:picLocks noChangeAspect="1" noChangeArrowheads="1"/>
          </p:cNvPicPr>
          <p:nvPr/>
        </p:nvPicPr>
        <p:blipFill>
          <a:blip r:embed="rId3" cstate="print"/>
          <a:srcRect/>
          <a:stretch>
            <a:fillRect/>
          </a:stretch>
        </p:blipFill>
        <p:spPr bwMode="auto">
          <a:xfrm>
            <a:off x="1400175" y="3357563"/>
            <a:ext cx="2667000" cy="2667000"/>
          </a:xfrm>
          <a:prstGeom prst="rect">
            <a:avLst/>
          </a:prstGeom>
          <a:noFill/>
          <a:ln w="38100">
            <a:solidFill>
              <a:srgbClr val="808080"/>
            </a:solidFill>
            <a:miter lim="800000"/>
            <a:headEnd/>
            <a:tailEnd/>
          </a:ln>
        </p:spPr>
      </p:pic>
      <p:pic>
        <p:nvPicPr>
          <p:cNvPr id="38917" name="Picture 13" descr="This is one of two images on this slide which show cookware with a round base, to suit standard round heated sources. However, the tops and lids have four corners, creating two natural poring spouts. Handles located at the other two corners of the pot, align and lock with the lid handles, providing safe and balanced handling and pouring. The flat lids contain steam vents, designed to prevent boiling over, and injuries caused by steam. They also allow for easier and safer draining and straining while cooking."/>
          <p:cNvPicPr>
            <a:picLocks noChangeAspect="1" noChangeArrowheads="1"/>
          </p:cNvPicPr>
          <p:nvPr/>
        </p:nvPicPr>
        <p:blipFill>
          <a:blip r:embed="rId4" cstate="print"/>
          <a:srcRect l="22702" t="9843" r="16020" b="10484"/>
          <a:stretch>
            <a:fillRect/>
          </a:stretch>
        </p:blipFill>
        <p:spPr bwMode="auto">
          <a:xfrm>
            <a:off x="4714875" y="3359150"/>
            <a:ext cx="2736850" cy="2668588"/>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ctrTitle"/>
          </p:nvPr>
        </p:nvSpPr>
        <p:spPr/>
        <p:txBody>
          <a:bodyPr/>
          <a:lstStyle/>
          <a:p>
            <a:r>
              <a:rPr lang="en-IE" dirty="0" smtClean="0"/>
              <a:t>Topic </a:t>
            </a:r>
            <a:r>
              <a:rPr lang="en-IE" dirty="0" smtClean="0"/>
              <a:t>2</a:t>
            </a:r>
            <a:r>
              <a:rPr lang="en-IE" dirty="0" smtClean="0"/>
              <a:t>.6</a:t>
            </a:r>
            <a:r>
              <a:rPr lang="en-IE" dirty="0" smtClean="0"/>
              <a:t>. </a:t>
            </a:r>
            <a:br>
              <a:rPr lang="en-IE" dirty="0" smtClean="0"/>
            </a:br>
            <a:r>
              <a:rPr lang="en-IE" dirty="0" smtClean="0"/>
              <a:t>Low Physical Effort</a:t>
            </a:r>
            <a:endParaRPr lang="en-US" dirty="0" smtClean="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0"/>
          <p:cNvSpPr>
            <a:spLocks noGrp="1"/>
          </p:cNvSpPr>
          <p:nvPr>
            <p:ph type="ctrTitle"/>
          </p:nvPr>
        </p:nvSpPr>
        <p:spPr/>
        <p:txBody>
          <a:bodyPr/>
          <a:lstStyle/>
          <a:p>
            <a:r>
              <a:rPr lang="en-IE" smtClean="0"/>
              <a:t>Principle 6: Low Physical Effort</a:t>
            </a:r>
            <a:endParaRPr lang="en-US" smtClean="0"/>
          </a:p>
        </p:txBody>
      </p:sp>
      <p:sp>
        <p:nvSpPr>
          <p:cNvPr id="40963" name="Text Box 5"/>
          <p:cNvSpPr txBox="1">
            <a:spLocks noChangeArrowheads="1"/>
          </p:cNvSpPr>
          <p:nvPr/>
        </p:nvSpPr>
        <p:spPr bwMode="auto">
          <a:xfrm>
            <a:off x="539750" y="1196975"/>
            <a:ext cx="8064500" cy="830263"/>
          </a:xfrm>
          <a:prstGeom prst="rect">
            <a:avLst/>
          </a:prstGeom>
          <a:noFill/>
          <a:ln w="9525">
            <a:noFill/>
            <a:miter lim="800000"/>
            <a:headEnd/>
            <a:tailEnd/>
          </a:ln>
        </p:spPr>
        <p:txBody>
          <a:bodyPr>
            <a:spAutoFit/>
          </a:bodyPr>
          <a:lstStyle/>
          <a:p>
            <a:pPr>
              <a:spcBef>
                <a:spcPct val="20000"/>
              </a:spcBef>
              <a:buClr>
                <a:schemeClr val="folHlink"/>
              </a:buClr>
            </a:pPr>
            <a:r>
              <a:rPr lang="en-IE" sz="2400" b="0">
                <a:solidFill>
                  <a:srgbClr val="5F5F5F"/>
                </a:solidFill>
              </a:rPr>
              <a:t>The design can be used efficiently and comfortably and with a minimum of fatigue</a:t>
            </a:r>
          </a:p>
        </p:txBody>
      </p:sp>
      <p:sp>
        <p:nvSpPr>
          <p:cNvPr id="40964" name="Text Box 7"/>
          <p:cNvSpPr txBox="1">
            <a:spLocks noChangeArrowheads="1"/>
          </p:cNvSpPr>
          <p:nvPr/>
        </p:nvSpPr>
        <p:spPr bwMode="auto">
          <a:xfrm>
            <a:off x="642938" y="3429000"/>
            <a:ext cx="8064500" cy="1311275"/>
          </a:xfrm>
          <a:prstGeom prst="rect">
            <a:avLst/>
          </a:prstGeom>
          <a:noFill/>
          <a:ln w="9525">
            <a:noFill/>
            <a:miter lim="800000"/>
            <a:headEnd/>
            <a:tailEnd/>
          </a:ln>
        </p:spPr>
        <p:txBody>
          <a:bodyPr>
            <a:spAutoFit/>
          </a:bodyPr>
          <a:lstStyle/>
          <a:p>
            <a:pPr marL="457200" indent="-457200">
              <a:buClr>
                <a:schemeClr val="folHlink"/>
              </a:buClr>
              <a:buFont typeface="Arial" charset="0"/>
              <a:buAutoNum type="arabicPeriod"/>
            </a:pPr>
            <a:r>
              <a:rPr lang="en-US" sz="2000" b="0">
                <a:solidFill>
                  <a:srgbClr val="5F5F5F"/>
                </a:solidFill>
              </a:rPr>
              <a:t>Allow user to maintain a neutral body position</a:t>
            </a:r>
          </a:p>
          <a:p>
            <a:pPr marL="457200" indent="-457200">
              <a:buClr>
                <a:schemeClr val="folHlink"/>
              </a:buClr>
              <a:buFont typeface="Arial" charset="0"/>
              <a:buAutoNum type="arabicPeriod"/>
            </a:pPr>
            <a:r>
              <a:rPr lang="en-IE" sz="2000" b="0">
                <a:solidFill>
                  <a:srgbClr val="5F5F5F"/>
                </a:solidFill>
              </a:rPr>
              <a:t>Use reasonable operating forces</a:t>
            </a:r>
          </a:p>
          <a:p>
            <a:pPr marL="457200" indent="-457200">
              <a:buClr>
                <a:schemeClr val="folHlink"/>
              </a:buClr>
              <a:buFont typeface="Arial" charset="0"/>
              <a:buAutoNum type="arabicPeriod"/>
            </a:pPr>
            <a:r>
              <a:rPr lang="en-IE" sz="2000" b="0">
                <a:solidFill>
                  <a:srgbClr val="5F5F5F"/>
                </a:solidFill>
              </a:rPr>
              <a:t>Minimise repetitive actions</a:t>
            </a:r>
          </a:p>
          <a:p>
            <a:pPr marL="457200" indent="-457200">
              <a:buClr>
                <a:schemeClr val="folHlink"/>
              </a:buClr>
              <a:buFont typeface="Arial" charset="0"/>
              <a:buAutoNum type="arabicPeriod"/>
            </a:pPr>
            <a:r>
              <a:rPr lang="en-IE" sz="2000" b="0">
                <a:solidFill>
                  <a:srgbClr val="5F5F5F"/>
                </a:solidFill>
              </a:rPr>
              <a:t>Minimise sustained physical effort</a:t>
            </a:r>
            <a:endParaRPr lang="en-US" sz="2000" b="0">
              <a:solidFill>
                <a:srgbClr val="5F5F5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IE" smtClean="0"/>
              <a:t>Universal Design</a:t>
            </a:r>
            <a:endParaRPr lang="en-US" smtClean="0"/>
          </a:p>
        </p:txBody>
      </p:sp>
      <p:sp>
        <p:nvSpPr>
          <p:cNvPr id="5123" name="Content Placeholder 2"/>
          <p:cNvSpPr>
            <a:spLocks noGrp="1"/>
          </p:cNvSpPr>
          <p:nvPr>
            <p:ph idx="1"/>
          </p:nvPr>
        </p:nvSpPr>
        <p:spPr/>
        <p:txBody>
          <a:bodyPr/>
          <a:lstStyle/>
          <a:p>
            <a:r>
              <a:rPr lang="en-US" sz="2400" smtClean="0"/>
              <a:t>Inclusive Design</a:t>
            </a:r>
          </a:p>
          <a:p>
            <a:r>
              <a:rPr lang="en-US" sz="2400" smtClean="0"/>
              <a:t>Design for All</a:t>
            </a:r>
          </a:p>
          <a:p>
            <a:r>
              <a:rPr lang="en-US" sz="2400" smtClean="0"/>
              <a:t>User Needs Design</a:t>
            </a:r>
          </a:p>
          <a:p>
            <a:r>
              <a:rPr lang="en-US" sz="2400" smtClean="0"/>
              <a:t>User-Centred Design</a:t>
            </a:r>
          </a:p>
          <a:p>
            <a:r>
              <a:rPr lang="en-US" sz="2400" smtClean="0"/>
              <a:t>Human-Centred Design</a:t>
            </a:r>
          </a:p>
          <a:p>
            <a:r>
              <a:rPr lang="en-US" sz="2400" smtClean="0"/>
              <a:t>Barrier-Free Design</a:t>
            </a:r>
          </a:p>
          <a:p>
            <a:r>
              <a:rPr lang="en-US" sz="2400" smtClean="0"/>
              <a:t>Accessible Design</a:t>
            </a:r>
          </a:p>
          <a:p>
            <a:r>
              <a:rPr lang="en-US" sz="2400" smtClean="0"/>
              <a:t>Adaptable Design</a:t>
            </a:r>
          </a:p>
          <a:p>
            <a:r>
              <a:rPr lang="en-US" sz="2400" smtClean="0"/>
              <a:t>Transgenerational design</a:t>
            </a:r>
          </a:p>
          <a:p>
            <a:r>
              <a:rPr lang="en-US" sz="2400" smtClean="0"/>
              <a:t>Design for a Broader Average</a:t>
            </a:r>
          </a:p>
          <a:p>
            <a:endParaRPr lang="en-US" sz="240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9"/>
          <p:cNvSpPr>
            <a:spLocks noGrp="1"/>
          </p:cNvSpPr>
          <p:nvPr>
            <p:ph type="ctrTitle"/>
          </p:nvPr>
        </p:nvSpPr>
        <p:spPr/>
        <p:txBody>
          <a:bodyPr/>
          <a:lstStyle/>
          <a:p>
            <a:r>
              <a:rPr lang="en-IE" smtClean="0"/>
              <a:t>Principle 6: Low Physical Effort</a:t>
            </a:r>
            <a:endParaRPr lang="en-US" b="1" smtClean="0"/>
          </a:p>
        </p:txBody>
      </p:sp>
      <p:sp>
        <p:nvSpPr>
          <p:cNvPr id="41987" name="Text Box 6"/>
          <p:cNvSpPr txBox="1">
            <a:spLocks noChangeArrowheads="1"/>
          </p:cNvSpPr>
          <p:nvPr/>
        </p:nvSpPr>
        <p:spPr bwMode="auto">
          <a:xfrm>
            <a:off x="539750" y="1196975"/>
            <a:ext cx="8064500" cy="904875"/>
          </a:xfrm>
          <a:prstGeom prst="rect">
            <a:avLst/>
          </a:prstGeom>
          <a:noFill/>
          <a:ln w="9525">
            <a:noFill/>
            <a:miter lim="800000"/>
            <a:headEnd/>
            <a:tailEnd/>
          </a:ln>
        </p:spPr>
        <p:txBody>
          <a:bodyPr>
            <a:spAutoFit/>
          </a:bodyPr>
          <a:lstStyle/>
          <a:p>
            <a:pPr algn="ctr">
              <a:spcBef>
                <a:spcPct val="20000"/>
              </a:spcBef>
              <a:buClr>
                <a:schemeClr val="folHlink"/>
              </a:buClr>
            </a:pPr>
            <a:r>
              <a:rPr lang="en-IE" sz="2400" b="0">
                <a:solidFill>
                  <a:srgbClr val="5F5F5F"/>
                </a:solidFill>
              </a:rPr>
              <a:t>Does the design help minimise the effort needed?</a:t>
            </a:r>
          </a:p>
          <a:p>
            <a:pPr algn="ctr">
              <a:spcBef>
                <a:spcPct val="20000"/>
              </a:spcBef>
              <a:buClr>
                <a:schemeClr val="folHlink"/>
              </a:buClr>
            </a:pPr>
            <a:endParaRPr lang="en-IE" sz="2400" b="0">
              <a:solidFill>
                <a:schemeClr val="bg2"/>
              </a:solidFill>
            </a:endParaRPr>
          </a:p>
        </p:txBody>
      </p:sp>
      <p:pic>
        <p:nvPicPr>
          <p:cNvPr id="41988" name="Picture 13" descr="This is an image of a Leviton rocker switche. These larger, low effort switches are much easier to use than toggle switches."/>
          <p:cNvPicPr>
            <a:picLocks noChangeAspect="1" noChangeArrowheads="1"/>
          </p:cNvPicPr>
          <p:nvPr/>
        </p:nvPicPr>
        <p:blipFill>
          <a:blip r:embed="rId3" cstate="print"/>
          <a:srcRect/>
          <a:stretch>
            <a:fillRect/>
          </a:stretch>
        </p:blipFill>
        <p:spPr bwMode="auto">
          <a:xfrm>
            <a:off x="1187450" y="3429000"/>
            <a:ext cx="1660525" cy="2879725"/>
          </a:xfrm>
          <a:prstGeom prst="rect">
            <a:avLst/>
          </a:prstGeom>
          <a:noFill/>
          <a:ln w="38100">
            <a:solidFill>
              <a:srgbClr val="808080"/>
            </a:solidFill>
            <a:miter lim="800000"/>
            <a:headEnd/>
            <a:tailEnd/>
          </a:ln>
        </p:spPr>
      </p:pic>
      <p:pic>
        <p:nvPicPr>
          <p:cNvPr id="41989" name="Picture 17" descr="This image shows a window opening and closing device. It has been designed so that the operating crank is low, and in reach of most users, sitting or standing, and requires minimal force to turn. Because of its intuitive design, children as young as 3 can use it, and it can be used with little or no instruction.&#10;"/>
          <p:cNvPicPr>
            <a:picLocks noChangeAspect="1" noChangeArrowheads="1"/>
          </p:cNvPicPr>
          <p:nvPr/>
        </p:nvPicPr>
        <p:blipFill>
          <a:blip r:embed="rId4" cstate="print"/>
          <a:srcRect/>
          <a:stretch>
            <a:fillRect/>
          </a:stretch>
        </p:blipFill>
        <p:spPr bwMode="auto">
          <a:xfrm>
            <a:off x="3708400" y="3444875"/>
            <a:ext cx="4319588" cy="287655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9"/>
          <p:cNvSpPr>
            <a:spLocks noGrp="1"/>
          </p:cNvSpPr>
          <p:nvPr>
            <p:ph type="ctrTitle"/>
          </p:nvPr>
        </p:nvSpPr>
        <p:spPr/>
        <p:txBody>
          <a:bodyPr/>
          <a:lstStyle/>
          <a:p>
            <a:r>
              <a:rPr lang="en-IE" smtClean="0"/>
              <a:t>Principle 6: Low Physical Effort</a:t>
            </a:r>
            <a:endParaRPr lang="en-US" smtClean="0"/>
          </a:p>
        </p:txBody>
      </p:sp>
      <p:sp>
        <p:nvSpPr>
          <p:cNvPr id="43011" name="Text Box 6"/>
          <p:cNvSpPr txBox="1">
            <a:spLocks noChangeArrowheads="1"/>
          </p:cNvSpPr>
          <p:nvPr/>
        </p:nvSpPr>
        <p:spPr bwMode="auto">
          <a:xfrm>
            <a:off x="539750" y="1196975"/>
            <a:ext cx="8064500" cy="904875"/>
          </a:xfrm>
          <a:prstGeom prst="rect">
            <a:avLst/>
          </a:prstGeom>
          <a:noFill/>
          <a:ln w="9525">
            <a:noFill/>
            <a:miter lim="800000"/>
            <a:headEnd/>
            <a:tailEnd/>
          </a:ln>
        </p:spPr>
        <p:txBody>
          <a:bodyPr>
            <a:spAutoFit/>
          </a:bodyPr>
          <a:lstStyle/>
          <a:p>
            <a:pPr algn="ctr">
              <a:spcBef>
                <a:spcPct val="20000"/>
              </a:spcBef>
              <a:buClr>
                <a:schemeClr val="folHlink"/>
              </a:buClr>
            </a:pPr>
            <a:r>
              <a:rPr lang="en-IE" sz="2400" b="0">
                <a:solidFill>
                  <a:srgbClr val="5F5F5F"/>
                </a:solidFill>
              </a:rPr>
              <a:t>Can you easily reach and use home products?</a:t>
            </a:r>
          </a:p>
          <a:p>
            <a:pPr algn="ctr">
              <a:spcBef>
                <a:spcPct val="20000"/>
              </a:spcBef>
              <a:buClr>
                <a:schemeClr val="folHlink"/>
              </a:buClr>
            </a:pPr>
            <a:endParaRPr lang="en-IE" sz="2400" b="0">
              <a:solidFill>
                <a:schemeClr val="bg2"/>
              </a:solidFill>
            </a:endParaRPr>
          </a:p>
        </p:txBody>
      </p:sp>
      <p:pic>
        <p:nvPicPr>
          <p:cNvPr id="43012" name="Picture 14" descr="This is one of two images on this slide which show universally designed kitchens. In these images, the cooker and sink have knee space provided underneath for wheelchair users, or people who prefer to cook and clean while sitting down. With this simple design, food preparation, cooking and cleaning can be shared and enjoyed among family members of all ages.&#10;"/>
          <p:cNvPicPr>
            <a:picLocks noChangeAspect="1" noChangeArrowheads="1"/>
          </p:cNvPicPr>
          <p:nvPr/>
        </p:nvPicPr>
        <p:blipFill>
          <a:blip r:embed="rId3" cstate="print"/>
          <a:srcRect/>
          <a:stretch>
            <a:fillRect/>
          </a:stretch>
        </p:blipFill>
        <p:spPr bwMode="auto">
          <a:xfrm>
            <a:off x="906463" y="3644900"/>
            <a:ext cx="3810000" cy="2495550"/>
          </a:xfrm>
          <a:prstGeom prst="rect">
            <a:avLst/>
          </a:prstGeom>
          <a:noFill/>
          <a:ln w="38100">
            <a:solidFill>
              <a:srgbClr val="808080"/>
            </a:solidFill>
            <a:miter lim="800000"/>
            <a:headEnd/>
            <a:tailEnd/>
          </a:ln>
        </p:spPr>
      </p:pic>
      <p:pic>
        <p:nvPicPr>
          <p:cNvPr id="43013" name="Picture 16" descr="This is one of two images on this slide which show universally designed kitchens. In these images, the cooker and sink have knee space provided underneath for wheelchair users, or people who prefer to cook and clean while sitting down. With this simple design, food preparation, cooking and cleaning can be shared and enjoyed among family members of all ages."/>
          <p:cNvPicPr>
            <a:picLocks noChangeAspect="1" noChangeArrowheads="1"/>
          </p:cNvPicPr>
          <p:nvPr/>
        </p:nvPicPr>
        <p:blipFill>
          <a:blip r:embed="rId4" cstate="print"/>
          <a:srcRect/>
          <a:stretch>
            <a:fillRect/>
          </a:stretch>
        </p:blipFill>
        <p:spPr bwMode="auto">
          <a:xfrm>
            <a:off x="5292725" y="3659188"/>
            <a:ext cx="2808288" cy="2486025"/>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fontAlgn="auto">
              <a:spcAft>
                <a:spcPts val="0"/>
              </a:spcAft>
              <a:defRPr/>
            </a:pPr>
            <a:r>
              <a:rPr lang="en-IE" dirty="0" smtClean="0"/>
              <a:t>Topic </a:t>
            </a:r>
            <a:r>
              <a:rPr lang="en-IE" dirty="0" smtClean="0"/>
              <a:t>2.7</a:t>
            </a:r>
            <a:r>
              <a:rPr lang="en-IE" dirty="0" smtClean="0"/>
              <a:t>. </a:t>
            </a:r>
            <a:br>
              <a:rPr lang="en-IE" dirty="0" smtClean="0"/>
            </a:br>
            <a:r>
              <a:rPr lang="en-IE" dirty="0" smtClean="0"/>
              <a:t>Size and Space for </a:t>
            </a:r>
            <a:br>
              <a:rPr lang="en-IE" dirty="0" smtClean="0"/>
            </a:br>
            <a:r>
              <a:rPr lang="en-IE" dirty="0" smtClean="0"/>
              <a:t>Approach and Use</a:t>
            </a:r>
            <a:endParaRPr lang="en-US" dirty="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6"/>
          <p:cNvSpPr>
            <a:spLocks noGrp="1"/>
          </p:cNvSpPr>
          <p:nvPr>
            <p:ph type="ctrTitle"/>
          </p:nvPr>
        </p:nvSpPr>
        <p:spPr/>
        <p:txBody>
          <a:bodyPr/>
          <a:lstStyle/>
          <a:p>
            <a:r>
              <a:rPr lang="en-IE" sz="2800" smtClean="0"/>
              <a:t>Principle 7: Size and Space for Approach and Use</a:t>
            </a:r>
            <a:endParaRPr lang="en-US" sz="2800" smtClean="0"/>
          </a:p>
        </p:txBody>
      </p:sp>
      <p:sp>
        <p:nvSpPr>
          <p:cNvPr id="45059" name="Text Box 5"/>
          <p:cNvSpPr txBox="1">
            <a:spLocks noChangeArrowheads="1"/>
          </p:cNvSpPr>
          <p:nvPr/>
        </p:nvSpPr>
        <p:spPr bwMode="auto">
          <a:xfrm>
            <a:off x="395288" y="908050"/>
            <a:ext cx="8604250" cy="1089025"/>
          </a:xfrm>
          <a:prstGeom prst="rect">
            <a:avLst/>
          </a:prstGeom>
          <a:noFill/>
          <a:ln w="9525">
            <a:noFill/>
            <a:miter lim="800000"/>
            <a:headEnd/>
            <a:tailEnd/>
          </a:ln>
        </p:spPr>
        <p:txBody>
          <a:bodyPr>
            <a:spAutoFit/>
          </a:bodyPr>
          <a:lstStyle/>
          <a:p>
            <a:pPr>
              <a:lnSpc>
                <a:spcPct val="90000"/>
              </a:lnSpc>
              <a:spcBef>
                <a:spcPct val="20000"/>
              </a:spcBef>
              <a:buClr>
                <a:schemeClr val="folHlink"/>
              </a:buClr>
            </a:pPr>
            <a:r>
              <a:rPr lang="en-IE" sz="2400" b="0">
                <a:solidFill>
                  <a:srgbClr val="5F5F5F"/>
                </a:solidFill>
              </a:rPr>
              <a:t>Appropriate size and space is provided for approach, reach, manipulation, and use regardless of user’s body size, posture, or mobility.</a:t>
            </a:r>
          </a:p>
        </p:txBody>
      </p:sp>
      <p:sp>
        <p:nvSpPr>
          <p:cNvPr id="141319" name="Text Box 7"/>
          <p:cNvSpPr txBox="1">
            <a:spLocks noChangeArrowheads="1"/>
          </p:cNvSpPr>
          <p:nvPr/>
        </p:nvSpPr>
        <p:spPr bwMode="auto">
          <a:xfrm>
            <a:off x="571500" y="3429000"/>
            <a:ext cx="8064500" cy="2225675"/>
          </a:xfrm>
          <a:prstGeom prst="rect">
            <a:avLst/>
          </a:prstGeom>
          <a:noFill/>
          <a:ln w="9525">
            <a:noFill/>
            <a:miter lim="800000"/>
            <a:headEnd/>
            <a:tailEnd/>
          </a:ln>
          <a:effectLst/>
        </p:spPr>
        <p:txBody>
          <a:bodyPr>
            <a:spAutoFit/>
          </a:bodyPr>
          <a:lstStyle/>
          <a:p>
            <a:pPr marL="342900" indent="-342900">
              <a:buClr>
                <a:schemeClr val="folHlink"/>
              </a:buClr>
              <a:buFont typeface="+mj-lt"/>
              <a:buAutoNum type="arabicPeriod"/>
              <a:defRPr/>
            </a:pPr>
            <a:r>
              <a:rPr lang="en-US" b="0" dirty="0">
                <a:solidFill>
                  <a:srgbClr val="B2B2B2"/>
                </a:solidFill>
              </a:rPr>
              <a:t>	</a:t>
            </a:r>
            <a:r>
              <a:rPr lang="en-US" sz="2000" b="0" dirty="0">
                <a:solidFill>
                  <a:srgbClr val="5F5F5F"/>
                </a:solidFill>
              </a:rPr>
              <a:t>Provide a clear line of sight to important elements for any 	seated or standing user</a:t>
            </a:r>
          </a:p>
          <a:p>
            <a:pPr marL="457200" indent="-457200">
              <a:buClr>
                <a:schemeClr val="folHlink"/>
              </a:buClr>
              <a:buFont typeface="+mj-lt"/>
              <a:buAutoNum type="arabicPeriod"/>
              <a:defRPr/>
            </a:pPr>
            <a:r>
              <a:rPr lang="en-IE" sz="2000" b="0" dirty="0">
                <a:solidFill>
                  <a:srgbClr val="5F5F5F"/>
                </a:solidFill>
              </a:rPr>
              <a:t>	Make reach to all components comfortable for any seated or 	standing user</a:t>
            </a:r>
          </a:p>
          <a:p>
            <a:pPr marL="457200" indent="-457200">
              <a:buClr>
                <a:schemeClr val="folHlink"/>
              </a:buClr>
              <a:buFont typeface="+mj-lt"/>
              <a:buAutoNum type="arabicPeriod"/>
              <a:defRPr/>
            </a:pPr>
            <a:r>
              <a:rPr lang="en-IE" sz="2000" b="0" dirty="0">
                <a:solidFill>
                  <a:srgbClr val="5F5F5F"/>
                </a:solidFill>
              </a:rPr>
              <a:t>	Accommodate variations in hand and grip size</a:t>
            </a:r>
          </a:p>
          <a:p>
            <a:pPr marL="457200" indent="-457200">
              <a:buClr>
                <a:schemeClr val="folHlink"/>
              </a:buClr>
              <a:buFont typeface="+mj-lt"/>
              <a:buAutoNum type="arabicPeriod"/>
              <a:defRPr/>
            </a:pPr>
            <a:r>
              <a:rPr lang="en-IE" sz="2000" b="0" dirty="0">
                <a:solidFill>
                  <a:srgbClr val="5F5F5F"/>
                </a:solidFill>
              </a:rPr>
              <a:t>	Provide adequate space for the use of assistive devices or 	personal assistance</a:t>
            </a:r>
            <a:endParaRPr lang="en-US" sz="2000" b="0" dirty="0">
              <a:solidFill>
                <a:srgbClr val="5F5F5F"/>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6"/>
          <p:cNvSpPr>
            <a:spLocks noGrp="1"/>
          </p:cNvSpPr>
          <p:nvPr>
            <p:ph type="ctrTitle"/>
          </p:nvPr>
        </p:nvSpPr>
        <p:spPr/>
        <p:txBody>
          <a:bodyPr/>
          <a:lstStyle/>
          <a:p>
            <a:r>
              <a:rPr lang="en-IE" sz="2800" smtClean="0"/>
              <a:t>Principle 7: Size and Space for Approach and Use</a:t>
            </a:r>
            <a:endParaRPr lang="en-US" sz="2800" smtClean="0"/>
          </a:p>
        </p:txBody>
      </p:sp>
      <p:sp>
        <p:nvSpPr>
          <p:cNvPr id="46083" name="Text Box 5"/>
          <p:cNvSpPr txBox="1">
            <a:spLocks noChangeArrowheads="1"/>
          </p:cNvSpPr>
          <p:nvPr/>
        </p:nvSpPr>
        <p:spPr bwMode="auto">
          <a:xfrm>
            <a:off x="539750" y="981075"/>
            <a:ext cx="8604250" cy="425450"/>
          </a:xfrm>
          <a:prstGeom prst="rect">
            <a:avLst/>
          </a:prstGeom>
          <a:noFill/>
          <a:ln w="9525">
            <a:noFill/>
            <a:miter lim="800000"/>
            <a:headEnd/>
            <a:tailEnd/>
          </a:ln>
        </p:spPr>
        <p:txBody>
          <a:bodyPr>
            <a:spAutoFit/>
          </a:bodyPr>
          <a:lstStyle/>
          <a:p>
            <a:pPr algn="ctr">
              <a:lnSpc>
                <a:spcPct val="90000"/>
              </a:lnSpc>
              <a:spcBef>
                <a:spcPct val="20000"/>
              </a:spcBef>
              <a:buClr>
                <a:schemeClr val="folHlink"/>
              </a:buClr>
            </a:pPr>
            <a:r>
              <a:rPr lang="en-IE" sz="2400" b="0">
                <a:solidFill>
                  <a:srgbClr val="5F5F5F"/>
                </a:solidFill>
              </a:rPr>
              <a:t>Is there room to manoeuvre?</a:t>
            </a:r>
          </a:p>
        </p:txBody>
      </p:sp>
      <p:pic>
        <p:nvPicPr>
          <p:cNvPr id="46084" name="Picture 12" descr="This image shows a spacious kitchen, This kitchen offers work spaces, appliances and traffic lanes that are appropriate for all ages and capabilities. This kitchen has clear floor spaces and knee spaces that offer ease of movement and maneuverability for people in wheelchairs or scooters, and room for several people to share in meal preparation.&#10;"/>
          <p:cNvPicPr>
            <a:picLocks noChangeAspect="1" noChangeArrowheads="1"/>
          </p:cNvPicPr>
          <p:nvPr/>
        </p:nvPicPr>
        <p:blipFill>
          <a:blip r:embed="rId3" cstate="print"/>
          <a:srcRect/>
          <a:stretch>
            <a:fillRect/>
          </a:stretch>
        </p:blipFill>
        <p:spPr bwMode="auto">
          <a:xfrm>
            <a:off x="2627313" y="3141663"/>
            <a:ext cx="4000500" cy="325755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ctrTitle"/>
          </p:nvPr>
        </p:nvSpPr>
        <p:spPr/>
        <p:txBody>
          <a:bodyPr/>
          <a:lstStyle/>
          <a:p>
            <a:r>
              <a:rPr lang="en-IE" sz="2800" smtClean="0"/>
              <a:t>Principle 7: Size and Space for Approach and Use</a:t>
            </a:r>
            <a:endParaRPr lang="en-US" sz="2800" smtClean="0"/>
          </a:p>
        </p:txBody>
      </p:sp>
      <p:sp>
        <p:nvSpPr>
          <p:cNvPr id="47107" name="Text Box 5"/>
          <p:cNvSpPr txBox="1">
            <a:spLocks noChangeArrowheads="1"/>
          </p:cNvSpPr>
          <p:nvPr/>
        </p:nvSpPr>
        <p:spPr bwMode="auto">
          <a:xfrm>
            <a:off x="539750" y="1058863"/>
            <a:ext cx="8604250" cy="425450"/>
          </a:xfrm>
          <a:prstGeom prst="rect">
            <a:avLst/>
          </a:prstGeom>
          <a:noFill/>
          <a:ln w="9525">
            <a:noFill/>
            <a:miter lim="800000"/>
            <a:headEnd/>
            <a:tailEnd/>
          </a:ln>
        </p:spPr>
        <p:txBody>
          <a:bodyPr>
            <a:spAutoFit/>
          </a:bodyPr>
          <a:lstStyle/>
          <a:p>
            <a:pPr algn="ctr">
              <a:lnSpc>
                <a:spcPct val="90000"/>
              </a:lnSpc>
              <a:spcBef>
                <a:spcPct val="20000"/>
              </a:spcBef>
              <a:buClr>
                <a:schemeClr val="folHlink"/>
              </a:buClr>
            </a:pPr>
            <a:r>
              <a:rPr lang="en-IE" sz="2400" b="0">
                <a:solidFill>
                  <a:srgbClr val="5F5F5F"/>
                </a:solidFill>
              </a:rPr>
              <a:t>Is there space to examine the art exhibit?</a:t>
            </a:r>
          </a:p>
        </p:txBody>
      </p:sp>
      <p:pic>
        <p:nvPicPr>
          <p:cNvPr id="47108" name="Picture 13" descr="This image shows a woman and her guide dog in an exhibition area.&#10;"/>
          <p:cNvPicPr>
            <a:picLocks noChangeAspect="1" noChangeArrowheads="1"/>
          </p:cNvPicPr>
          <p:nvPr/>
        </p:nvPicPr>
        <p:blipFill>
          <a:blip r:embed="rId3" cstate="print"/>
          <a:srcRect l="3258" t="2159" r="2281" b="2808"/>
          <a:stretch>
            <a:fillRect/>
          </a:stretch>
        </p:blipFill>
        <p:spPr bwMode="auto">
          <a:xfrm>
            <a:off x="2124075" y="3140075"/>
            <a:ext cx="2087563" cy="3168650"/>
          </a:xfrm>
          <a:prstGeom prst="rect">
            <a:avLst/>
          </a:prstGeom>
          <a:noFill/>
          <a:ln w="38100">
            <a:solidFill>
              <a:srgbClr val="808080"/>
            </a:solidFill>
            <a:miter lim="800000"/>
            <a:headEnd/>
            <a:tailEnd/>
          </a:ln>
        </p:spPr>
      </p:pic>
      <p:pic>
        <p:nvPicPr>
          <p:cNvPr id="47109" name="Picture 15" descr="This image shows a girl reading some books, while sitting down in a book shop.&#10;"/>
          <p:cNvPicPr>
            <a:picLocks noChangeAspect="1" noChangeArrowheads="1"/>
          </p:cNvPicPr>
          <p:nvPr/>
        </p:nvPicPr>
        <p:blipFill>
          <a:blip r:embed="rId4" cstate="print"/>
          <a:srcRect/>
          <a:stretch>
            <a:fillRect/>
          </a:stretch>
        </p:blipFill>
        <p:spPr bwMode="auto">
          <a:xfrm>
            <a:off x="5003800" y="3141663"/>
            <a:ext cx="2108200" cy="3167062"/>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6"/>
          <p:cNvSpPr>
            <a:spLocks noGrp="1"/>
          </p:cNvSpPr>
          <p:nvPr>
            <p:ph type="ctrTitle"/>
          </p:nvPr>
        </p:nvSpPr>
        <p:spPr/>
        <p:txBody>
          <a:bodyPr/>
          <a:lstStyle/>
          <a:p>
            <a:r>
              <a:rPr lang="en-IE" sz="2800" smtClean="0"/>
              <a:t>Principle 7: Size and Space for Approach and Use</a:t>
            </a:r>
            <a:endParaRPr lang="en-US" sz="2800" smtClean="0"/>
          </a:p>
        </p:txBody>
      </p:sp>
      <p:sp>
        <p:nvSpPr>
          <p:cNvPr id="48131" name="Text Box 5"/>
          <p:cNvSpPr txBox="1">
            <a:spLocks noChangeArrowheads="1"/>
          </p:cNvSpPr>
          <p:nvPr/>
        </p:nvSpPr>
        <p:spPr bwMode="auto">
          <a:xfrm>
            <a:off x="539750" y="1125538"/>
            <a:ext cx="8604250" cy="425450"/>
          </a:xfrm>
          <a:prstGeom prst="rect">
            <a:avLst/>
          </a:prstGeom>
          <a:noFill/>
          <a:ln w="9525">
            <a:noFill/>
            <a:miter lim="800000"/>
            <a:headEnd/>
            <a:tailEnd/>
          </a:ln>
        </p:spPr>
        <p:txBody>
          <a:bodyPr>
            <a:spAutoFit/>
          </a:bodyPr>
          <a:lstStyle/>
          <a:p>
            <a:pPr algn="ctr">
              <a:lnSpc>
                <a:spcPct val="90000"/>
              </a:lnSpc>
              <a:spcBef>
                <a:spcPct val="20000"/>
              </a:spcBef>
              <a:buClr>
                <a:schemeClr val="folHlink"/>
              </a:buClr>
            </a:pPr>
            <a:r>
              <a:rPr lang="en-IE" sz="2400" b="0">
                <a:solidFill>
                  <a:srgbClr val="5F5F5F"/>
                </a:solidFill>
              </a:rPr>
              <a:t>Can you use the campsite or get onto the boat?</a:t>
            </a:r>
          </a:p>
        </p:txBody>
      </p:sp>
      <p:pic>
        <p:nvPicPr>
          <p:cNvPr id="48132" name="Picture 14" descr="This is one of two images on this slide which show John Dillon Park outside New York. All of their lean-tos and shelters are fully accessible either by ramp or by transfer from a wheelchair. The canoeing and kayaking dock has removable wooden bumpers, and the floor is carpeted, to make transfer from the dock to the boat easier and more comfortable. &#10;"/>
          <p:cNvPicPr>
            <a:picLocks noChangeAspect="1" noChangeArrowheads="1"/>
          </p:cNvPicPr>
          <p:nvPr/>
        </p:nvPicPr>
        <p:blipFill>
          <a:blip r:embed="rId3" cstate="print"/>
          <a:srcRect/>
          <a:stretch>
            <a:fillRect/>
          </a:stretch>
        </p:blipFill>
        <p:spPr bwMode="auto">
          <a:xfrm>
            <a:off x="1044575" y="3429000"/>
            <a:ext cx="3240088" cy="2430463"/>
          </a:xfrm>
          <a:prstGeom prst="rect">
            <a:avLst/>
          </a:prstGeom>
          <a:noFill/>
          <a:ln w="38100">
            <a:solidFill>
              <a:srgbClr val="808080"/>
            </a:solidFill>
            <a:miter lim="800000"/>
            <a:headEnd/>
            <a:tailEnd/>
          </a:ln>
        </p:spPr>
      </p:pic>
      <p:pic>
        <p:nvPicPr>
          <p:cNvPr id="48133" name="Picture 16" descr="This is one of two images on this slide which show John Dillon Park outside New York. All of their lean-tos and shelters are fully accessible either by ramp or by transfer from a wheelchair. The canoeing and kayaking dock has removable wooden bumpers, and the floor is carpeted, to make transfer from the dock to the boat easier and more comfortable. "/>
          <p:cNvPicPr>
            <a:picLocks noChangeAspect="1" noChangeArrowheads="1"/>
          </p:cNvPicPr>
          <p:nvPr/>
        </p:nvPicPr>
        <p:blipFill>
          <a:blip r:embed="rId4" cstate="print"/>
          <a:srcRect/>
          <a:stretch>
            <a:fillRect/>
          </a:stretch>
        </p:blipFill>
        <p:spPr bwMode="auto">
          <a:xfrm>
            <a:off x="4810125" y="3446463"/>
            <a:ext cx="3217863" cy="2413000"/>
          </a:xfrm>
          <a:prstGeom prst="rect">
            <a:avLst/>
          </a:prstGeom>
          <a:noFill/>
          <a:ln w="38100">
            <a:solidFill>
              <a:srgbClr val="808080"/>
            </a:solid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fontScale="90000"/>
          </a:bodyPr>
          <a:lstStyle/>
          <a:p>
            <a:pPr fontAlgn="auto">
              <a:spcAft>
                <a:spcPts val="0"/>
              </a:spcAft>
              <a:defRPr/>
            </a:pPr>
            <a:r>
              <a:rPr lang="en-IE" dirty="0" smtClean="0"/>
              <a:t/>
            </a:r>
            <a:br>
              <a:rPr lang="en-IE" dirty="0" smtClean="0"/>
            </a:br>
            <a:r>
              <a:rPr lang="en-IE" dirty="0" smtClean="0"/>
              <a:t>Topic </a:t>
            </a:r>
            <a:r>
              <a:rPr lang="en-IE" dirty="0" smtClean="0"/>
              <a:t>2.8</a:t>
            </a:r>
            <a:r>
              <a:rPr lang="en-IE" dirty="0" smtClean="0"/>
              <a:t>. </a:t>
            </a:r>
            <a:br>
              <a:rPr lang="en-IE" dirty="0" smtClean="0"/>
            </a:br>
            <a:r>
              <a:rPr lang="en-IE" dirty="0" smtClean="0"/>
              <a:t>The Principles in Action</a:t>
            </a:r>
            <a:endParaRPr lang="en-US" dirty="0"/>
          </a:p>
        </p:txBody>
      </p:sp>
      <p:sp>
        <p:nvSpPr>
          <p:cNvPr id="5" name="Horizontal Scroll 4"/>
          <p:cNvSpPr/>
          <p:nvPr/>
        </p:nvSpPr>
        <p:spPr>
          <a:xfrm>
            <a:off x="609600" y="990600"/>
            <a:ext cx="7543800" cy="4038600"/>
          </a:xfrm>
          <a:prstGeom prst="horizontalScroll">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6"/>
          <p:cNvSpPr>
            <a:spLocks noGrp="1"/>
          </p:cNvSpPr>
          <p:nvPr>
            <p:ph type="ctrTitle"/>
          </p:nvPr>
        </p:nvSpPr>
        <p:spPr/>
        <p:txBody>
          <a:bodyPr/>
          <a:lstStyle/>
          <a:p>
            <a:r>
              <a:rPr lang="en-IE" smtClean="0"/>
              <a:t>Universal Design</a:t>
            </a:r>
            <a:endParaRPr lang="en-US" smtClean="0"/>
          </a:p>
        </p:txBody>
      </p:sp>
      <p:sp>
        <p:nvSpPr>
          <p:cNvPr id="50179" name="Rectangle 4"/>
          <p:cNvSpPr>
            <a:spLocks noGrp="1" noChangeArrowheads="1"/>
          </p:cNvSpPr>
          <p:nvPr>
            <p:ph type="subTitle" idx="1"/>
          </p:nvPr>
        </p:nvSpPr>
        <p:spPr>
          <a:xfrm>
            <a:off x="539750" y="5935663"/>
            <a:ext cx="8135938" cy="806450"/>
          </a:xfrm>
        </p:spPr>
        <p:txBody>
          <a:bodyPr/>
          <a:lstStyle/>
          <a:p>
            <a:r>
              <a:rPr lang="en-IE" smtClean="0">
                <a:solidFill>
                  <a:schemeClr val="folHlink"/>
                </a:solidFill>
              </a:rPr>
              <a:t>Good design enables</a:t>
            </a:r>
            <a:r>
              <a:rPr lang="en-IE" smtClean="0">
                <a:solidFill>
                  <a:srgbClr val="5F5F5F"/>
                </a:solidFill>
              </a:rPr>
              <a:t>, bad design disables.</a:t>
            </a:r>
            <a:endParaRPr lang="en-US" smtClean="0">
              <a:solidFill>
                <a:srgbClr val="5F5F5F"/>
              </a:solidFill>
            </a:endParaRPr>
          </a:p>
        </p:txBody>
      </p:sp>
      <p:sp>
        <p:nvSpPr>
          <p:cNvPr id="6" name="Rectangle 4"/>
          <p:cNvSpPr txBox="1">
            <a:spLocks noChangeArrowheads="1"/>
          </p:cNvSpPr>
          <p:nvPr/>
        </p:nvSpPr>
        <p:spPr bwMode="auto">
          <a:xfrm>
            <a:off x="571500" y="3484563"/>
            <a:ext cx="8135938" cy="1744662"/>
          </a:xfrm>
          <a:prstGeom prst="rect">
            <a:avLst/>
          </a:prstGeom>
          <a:noFill/>
          <a:ln w="9525">
            <a:noFill/>
            <a:miter lim="800000"/>
            <a:headEnd/>
            <a:tailEnd/>
          </a:ln>
        </p:spPr>
        <p:txBody>
          <a:bodyPr/>
          <a:lstStyle/>
          <a:p>
            <a:pPr algn="ctr">
              <a:spcBef>
                <a:spcPct val="20000"/>
              </a:spcBef>
              <a:buFont typeface="Arial" charset="0"/>
              <a:buNone/>
              <a:defRPr/>
            </a:pPr>
            <a:r>
              <a:rPr lang="en-IE" sz="3200" b="0" dirty="0">
                <a:solidFill>
                  <a:srgbClr val="5F5F5F"/>
                </a:solidFill>
                <a:latin typeface="+mn-lt"/>
              </a:rPr>
              <a:t>Universal design caters for many users, irrelevant of gender, age, size, strength, mobility, hearing, vision etc.</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smtClean="0"/>
              <a:t>Top 10 Myths and Misconceptions</a:t>
            </a:r>
          </a:p>
        </p:txBody>
      </p:sp>
      <p:sp>
        <p:nvSpPr>
          <p:cNvPr id="51203" name="Content Placeholder 2"/>
          <p:cNvSpPr>
            <a:spLocks noGrp="1"/>
          </p:cNvSpPr>
          <p:nvPr>
            <p:ph idx="1"/>
          </p:nvPr>
        </p:nvSpPr>
        <p:spPr>
          <a:xfrm>
            <a:off x="457200" y="1600200"/>
            <a:ext cx="8578850" cy="4525963"/>
          </a:xfrm>
        </p:spPr>
        <p:txBody>
          <a:bodyPr/>
          <a:lstStyle/>
          <a:p>
            <a:pPr>
              <a:buFont typeface="Calibri" pitchFamily="34" charset="0"/>
              <a:buAutoNum type="arabicPeriod"/>
            </a:pPr>
            <a:r>
              <a:rPr lang="en-US" sz="1800" smtClean="0"/>
              <a:t>Universal Design is one size fits all</a:t>
            </a:r>
          </a:p>
          <a:p>
            <a:pPr>
              <a:buFont typeface="Calibri" pitchFamily="34" charset="0"/>
              <a:buAutoNum type="arabicPeriod"/>
            </a:pPr>
            <a:r>
              <a:rPr lang="en-US" sz="1800" smtClean="0"/>
              <a:t>Universal Design aims to replace the design of products targeted at specific markets</a:t>
            </a:r>
          </a:p>
          <a:p>
            <a:pPr>
              <a:buFont typeface="Calibri" pitchFamily="34" charset="0"/>
              <a:buAutoNum type="arabicPeriod"/>
            </a:pPr>
            <a:r>
              <a:rPr lang="en-US" sz="1800" smtClean="0"/>
              <a:t>Universal Design will reduce the number of products available on the market</a:t>
            </a:r>
          </a:p>
          <a:p>
            <a:pPr>
              <a:buFont typeface="Calibri" pitchFamily="34" charset="0"/>
              <a:buAutoNum type="arabicPeriod"/>
            </a:pPr>
            <a:r>
              <a:rPr lang="en-US" sz="1800" smtClean="0"/>
              <a:t>Universal Design is a synonym for the compliance with accessible design standards</a:t>
            </a:r>
          </a:p>
          <a:p>
            <a:pPr>
              <a:buFont typeface="Calibri" pitchFamily="34" charset="0"/>
              <a:buAutoNum type="arabicPeriod"/>
            </a:pPr>
            <a:r>
              <a:rPr lang="en-US" sz="1800" smtClean="0"/>
              <a:t>Only disabled and elderly people benefit from Universal Design</a:t>
            </a:r>
          </a:p>
          <a:p>
            <a:pPr>
              <a:buFont typeface="Calibri" pitchFamily="34" charset="0"/>
              <a:buAutoNum type="arabicPeriod"/>
            </a:pPr>
            <a:r>
              <a:rPr lang="en-US" sz="1800" smtClean="0"/>
              <a:t>Universal Design aims to replace assistive technology</a:t>
            </a:r>
          </a:p>
          <a:p>
            <a:pPr>
              <a:buFont typeface="Calibri" pitchFamily="34" charset="0"/>
              <a:buAutoNum type="arabicPeriod"/>
            </a:pPr>
            <a:r>
              <a:rPr lang="en-US" sz="1800" smtClean="0"/>
              <a:t>Universal Design is a trend</a:t>
            </a:r>
          </a:p>
          <a:p>
            <a:pPr>
              <a:buFont typeface="Calibri" pitchFamily="34" charset="0"/>
              <a:buAutoNum type="arabicPeriod"/>
            </a:pPr>
            <a:r>
              <a:rPr lang="en-US" sz="1800" smtClean="0"/>
              <a:t>Universally Designed products are aesthetically unattractive</a:t>
            </a:r>
          </a:p>
          <a:p>
            <a:pPr>
              <a:buFont typeface="Calibri" pitchFamily="34" charset="0"/>
              <a:buAutoNum type="arabicPeriod"/>
            </a:pPr>
            <a:r>
              <a:rPr lang="en-US" sz="1800" smtClean="0"/>
              <a:t>Universal Design can be achieved by specialist designers only</a:t>
            </a:r>
          </a:p>
          <a:p>
            <a:pPr>
              <a:buFont typeface="Calibri" pitchFamily="34" charset="0"/>
              <a:buAutoNum type="arabicPeriod"/>
            </a:pPr>
            <a:r>
              <a:rPr lang="en-US" sz="1800" smtClean="0"/>
              <a:t>Universal Design can be applied at the end of the design process</a:t>
            </a:r>
          </a:p>
          <a:p>
            <a:pPr>
              <a:buFont typeface="Calibri" pitchFamily="34" charset="0"/>
              <a:buAutoNum type="arabicPeriod"/>
            </a:pPr>
            <a:r>
              <a:rPr lang="en-US" sz="1800" smtClean="0"/>
              <a:t>BONUS MYTH! If a Universally Designed product is not achievable it is not worth trying at all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IE" smtClean="0"/>
              <a:t>Universal Design</a:t>
            </a:r>
            <a:endParaRPr lang="en-US" smtClean="0"/>
          </a:p>
        </p:txBody>
      </p:sp>
      <p:sp>
        <p:nvSpPr>
          <p:cNvPr id="6147" name="Content Placeholder 2"/>
          <p:cNvSpPr>
            <a:spLocks noGrp="1"/>
          </p:cNvSpPr>
          <p:nvPr>
            <p:ph idx="1"/>
          </p:nvPr>
        </p:nvSpPr>
        <p:spPr/>
        <p:txBody>
          <a:bodyPr/>
          <a:lstStyle/>
          <a:p>
            <a:r>
              <a:rPr lang="en-US" smtClean="0"/>
              <a:t>Universal Design is the design and composition of an environment so that it can be accessed, understood and used to the greatest extent possible by all people regardless of their age, size or disability</a:t>
            </a:r>
          </a:p>
          <a:p>
            <a:pPr lvl="1"/>
            <a:r>
              <a:rPr lang="en-US" smtClean="0"/>
              <a:t>Irish Disability Act, 2005</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IE" smtClean="0"/>
              <a:t>Conclusions</a:t>
            </a:r>
            <a:endParaRPr lang="en-US" smtClean="0"/>
          </a:p>
        </p:txBody>
      </p:sp>
      <p:sp>
        <p:nvSpPr>
          <p:cNvPr id="52227" name="Content Placeholder 2"/>
          <p:cNvSpPr>
            <a:spLocks noGrp="1"/>
          </p:cNvSpPr>
          <p:nvPr>
            <p:ph idx="1"/>
          </p:nvPr>
        </p:nvSpPr>
        <p:spPr/>
        <p:txBody>
          <a:bodyPr/>
          <a:lstStyle/>
          <a:p>
            <a:r>
              <a:rPr lang="en-US" sz="2800" smtClean="0"/>
              <a:t>Diversity is the norm</a:t>
            </a:r>
          </a:p>
          <a:p>
            <a:r>
              <a:rPr lang="en-US" sz="2800" smtClean="0"/>
              <a:t>Universal design celebrates human differences</a:t>
            </a:r>
          </a:p>
          <a:p>
            <a:r>
              <a:rPr lang="en-US" sz="2800" smtClean="0"/>
              <a:t>Universal design markets usability, not disability</a:t>
            </a:r>
          </a:p>
          <a:p>
            <a:r>
              <a:rPr lang="en-US" sz="2800" smtClean="0"/>
              <a:t>Ageing consumers have great economic power</a:t>
            </a:r>
          </a:p>
          <a:p>
            <a:r>
              <a:rPr lang="en-US" sz="2800" smtClean="0"/>
              <a:t>Universal design offers a blueprint for designing a world fit for all people</a:t>
            </a:r>
          </a:p>
          <a:p>
            <a:r>
              <a:rPr lang="en-US" sz="2800" smtClean="0"/>
              <a:t>Universal design recognises the interdependence of humanity, the natural world, and the products of human design</a:t>
            </a:r>
          </a:p>
          <a:p>
            <a:endParaRPr lang="en-US" sz="280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IE" smtClean="0"/>
              <a:t>Universal Design</a:t>
            </a:r>
            <a:endParaRPr lang="en-US" smtClean="0"/>
          </a:p>
        </p:txBody>
      </p:sp>
      <p:sp>
        <p:nvSpPr>
          <p:cNvPr id="7171" name="Content Placeholder 2"/>
          <p:cNvSpPr>
            <a:spLocks noGrp="1"/>
          </p:cNvSpPr>
          <p:nvPr>
            <p:ph idx="1"/>
          </p:nvPr>
        </p:nvSpPr>
        <p:spPr/>
        <p:txBody>
          <a:bodyPr/>
          <a:lstStyle/>
          <a:p>
            <a:r>
              <a:rPr lang="en-US" smtClean="0"/>
              <a:t>Universal Design is the design and composition of an environment so that it can be accessed, understood and used to the greatest extent possible by all people regardless of their age, size or disability</a:t>
            </a:r>
          </a:p>
          <a:p>
            <a:pPr lvl="1"/>
            <a:r>
              <a:rPr lang="en-US" smtClean="0"/>
              <a:t>Irish Disability Act, 2005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IE" smtClean="0"/>
              <a:t>Universal Design</a:t>
            </a:r>
            <a:endParaRPr lang="en-US" smtClean="0"/>
          </a:p>
        </p:txBody>
      </p:sp>
      <p:sp>
        <p:nvSpPr>
          <p:cNvPr id="8195" name="Content Placeholder 2"/>
          <p:cNvSpPr>
            <a:spLocks noGrp="1"/>
          </p:cNvSpPr>
          <p:nvPr>
            <p:ph idx="1"/>
          </p:nvPr>
        </p:nvSpPr>
        <p:spPr/>
        <p:txBody>
          <a:bodyPr/>
          <a:lstStyle/>
          <a:p>
            <a:r>
              <a:rPr lang="en-US" smtClean="0"/>
              <a:t>Universal design is an approach to design that honours human diversity. It addresses the right for everyone – from childhood into their oldest years – to use all spaces, products and information, in an independent, inclusive and equal way. It is a process that invites designers to go beyond compliance with access codes, to create excellent, people centred design.</a:t>
            </a:r>
          </a:p>
          <a:p>
            <a:pPr lvl="1"/>
            <a:r>
              <a:rPr lang="en-US" smtClean="0"/>
              <a:t>Elaine Ostroff</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smtClean="0"/>
              <a:t>The Principles of Universal Design</a:t>
            </a:r>
          </a:p>
        </p:txBody>
      </p:sp>
      <p:sp>
        <p:nvSpPr>
          <p:cNvPr id="9219" name="Content Placeholder 2"/>
          <p:cNvSpPr>
            <a:spLocks noGrp="1"/>
          </p:cNvSpPr>
          <p:nvPr>
            <p:ph idx="1"/>
          </p:nvPr>
        </p:nvSpPr>
        <p:spPr/>
        <p:txBody>
          <a:bodyPr/>
          <a:lstStyle/>
          <a:p>
            <a:pPr marL="514350" indent="-514350">
              <a:buFont typeface="Calibri" pitchFamily="34" charset="0"/>
              <a:buAutoNum type="arabicPeriod"/>
            </a:pPr>
            <a:r>
              <a:rPr lang="en-US" smtClean="0"/>
              <a:t>Equitable Use</a:t>
            </a:r>
          </a:p>
          <a:p>
            <a:pPr marL="514350" indent="-514350">
              <a:buFont typeface="Calibri" pitchFamily="34" charset="0"/>
              <a:buAutoNum type="arabicPeriod"/>
            </a:pPr>
            <a:r>
              <a:rPr lang="en-US" smtClean="0"/>
              <a:t>Flexibility in Use</a:t>
            </a:r>
          </a:p>
          <a:p>
            <a:pPr marL="514350" indent="-514350">
              <a:buFont typeface="Calibri" pitchFamily="34" charset="0"/>
              <a:buAutoNum type="arabicPeriod"/>
            </a:pPr>
            <a:r>
              <a:rPr lang="en-US" smtClean="0"/>
              <a:t>Simple and Intuitive</a:t>
            </a:r>
          </a:p>
          <a:p>
            <a:pPr marL="514350" indent="-514350">
              <a:buFont typeface="Calibri" pitchFamily="34" charset="0"/>
              <a:buAutoNum type="arabicPeriod"/>
            </a:pPr>
            <a:r>
              <a:rPr lang="en-US" smtClean="0"/>
              <a:t>Perceptible Information</a:t>
            </a:r>
          </a:p>
          <a:p>
            <a:pPr marL="514350" indent="-514350">
              <a:buFont typeface="Calibri" pitchFamily="34" charset="0"/>
              <a:buAutoNum type="arabicPeriod"/>
            </a:pPr>
            <a:r>
              <a:rPr lang="en-US" smtClean="0"/>
              <a:t>Tolerance for Error</a:t>
            </a:r>
          </a:p>
          <a:p>
            <a:pPr marL="514350" indent="-514350">
              <a:buFont typeface="Calibri" pitchFamily="34" charset="0"/>
              <a:buAutoNum type="arabicPeriod"/>
            </a:pPr>
            <a:r>
              <a:rPr lang="en-US" smtClean="0"/>
              <a:t>Low Physical Effort</a:t>
            </a:r>
          </a:p>
          <a:p>
            <a:pPr marL="514350" indent="-514350">
              <a:buFont typeface="Calibri" pitchFamily="34" charset="0"/>
              <a:buAutoNum type="arabicPeriod"/>
            </a:pPr>
            <a:r>
              <a:rPr lang="en-US" smtClean="0"/>
              <a:t>Size and Space for Approach and Use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IE" smtClean="0"/>
              <a:t>Universal Design</a:t>
            </a:r>
            <a:endParaRPr lang="en-US" smtClean="0"/>
          </a:p>
        </p:txBody>
      </p:sp>
      <p:sp>
        <p:nvSpPr>
          <p:cNvPr id="10243" name="Content Placeholder 2"/>
          <p:cNvSpPr>
            <a:spLocks noGrp="1"/>
          </p:cNvSpPr>
          <p:nvPr>
            <p:ph idx="1"/>
          </p:nvPr>
        </p:nvSpPr>
        <p:spPr/>
        <p:txBody>
          <a:bodyPr/>
          <a:lstStyle/>
          <a:p>
            <a:r>
              <a:rPr lang="en-US" sz="2400" smtClean="0"/>
              <a:t>In this lecture we are going to explore a new way to look at design to allow as many people as possible to benefit from the design.</a:t>
            </a:r>
          </a:p>
          <a:p>
            <a:r>
              <a:rPr lang="en-US" sz="2400" smtClean="0"/>
              <a:t>This is </a:t>
            </a:r>
            <a:r>
              <a:rPr lang="en-US" sz="2400" b="1" smtClean="0"/>
              <a:t>Universal Design</a:t>
            </a:r>
            <a:endParaRPr lang="en-US" sz="2400" smtClean="0"/>
          </a:p>
          <a:p>
            <a:endParaRPr lang="en-US" sz="2400" smtClean="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TotalTime>
  <Words>3967</Words>
  <Application>Microsoft Office PowerPoint</Application>
  <PresentationFormat>On-screen Show (4:3)</PresentationFormat>
  <Paragraphs>362</Paragraphs>
  <Slides>50</Slides>
  <Notes>41</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Universal Design</vt:lpstr>
      <vt:lpstr>Overview</vt:lpstr>
      <vt:lpstr>Topic 2.0. Introduction to Universal Design</vt:lpstr>
      <vt:lpstr>Universal Design</vt:lpstr>
      <vt:lpstr>Universal Design</vt:lpstr>
      <vt:lpstr>Universal Design</vt:lpstr>
      <vt:lpstr>Universal Design</vt:lpstr>
      <vt:lpstr>The Principles of Universal Design</vt:lpstr>
      <vt:lpstr>Universal Design</vt:lpstr>
      <vt:lpstr>Topic 2.1.  Equitable Use</vt:lpstr>
      <vt:lpstr>Principle 1: Equitable Use</vt:lpstr>
      <vt:lpstr>Principle 1: Equitable Use</vt:lpstr>
      <vt:lpstr>Principle 1: Equitable Use</vt:lpstr>
      <vt:lpstr>Principle 1: Equitable Use</vt:lpstr>
      <vt:lpstr>Topic 2.2.  Flexibility in Use</vt:lpstr>
      <vt:lpstr>Principle 2: Flexibility in Use</vt:lpstr>
      <vt:lpstr>Principle 2: Flexibility in Use</vt:lpstr>
      <vt:lpstr>Principle 2: Flexibility in Use</vt:lpstr>
      <vt:lpstr>Principle 2: Flexibility in Use</vt:lpstr>
      <vt:lpstr>Principle 2: Flexibility in Use</vt:lpstr>
      <vt:lpstr>Principle 2: Flexibility in Use</vt:lpstr>
      <vt:lpstr>Topic 2.3.  Simple and Intuitive</vt:lpstr>
      <vt:lpstr>Principle 3: Simple and Intuitive</vt:lpstr>
      <vt:lpstr>Principle 3: Simple and Intuitive</vt:lpstr>
      <vt:lpstr>Principle 3: Simple and Intuitive</vt:lpstr>
      <vt:lpstr>Topic 2.4.  Perceptible Information</vt:lpstr>
      <vt:lpstr>Principle 4: Perceptible Information </vt:lpstr>
      <vt:lpstr>Principle 4: Perceptible Information </vt:lpstr>
      <vt:lpstr>Principle 4: Perceptible Information </vt:lpstr>
      <vt:lpstr>Principle 4: Perceptible Information </vt:lpstr>
      <vt:lpstr>Principle 4: Perceptible Information </vt:lpstr>
      <vt:lpstr>Topic 2.5.  Tolerance for Error</vt:lpstr>
      <vt:lpstr>Principle 5: Tolerance for Error</vt:lpstr>
      <vt:lpstr>Principle 5: Tolerance for Error</vt:lpstr>
      <vt:lpstr>Principle 5: Tolerance for Error</vt:lpstr>
      <vt:lpstr>Principle 5: Tolerance for Error</vt:lpstr>
      <vt:lpstr>Principle 5: Tolerance for Error</vt:lpstr>
      <vt:lpstr>Topic 2.6.  Low Physical Effort</vt:lpstr>
      <vt:lpstr>Principle 6: Low Physical Effort</vt:lpstr>
      <vt:lpstr>Principle 6: Low Physical Effort</vt:lpstr>
      <vt:lpstr>Principle 6: Low Physical Effort</vt:lpstr>
      <vt:lpstr>Topic 2.7.  Size and Space for  Approach and Use</vt:lpstr>
      <vt:lpstr>Principle 7: Size and Space for Approach and Use</vt:lpstr>
      <vt:lpstr>Principle 7: Size and Space for Approach and Use</vt:lpstr>
      <vt:lpstr>Principle 7: Size and Space for Approach and Use</vt:lpstr>
      <vt:lpstr>Principle 7: Size and Space for Approach and Use</vt:lpstr>
      <vt:lpstr> Topic 2.8.  The Principles in Action</vt:lpstr>
      <vt:lpstr>Universal Design</vt:lpstr>
      <vt:lpstr>Top 10 Myths and Misconceptions</vt:lpstr>
      <vt:lpstr>Conclusions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Design</dc:title>
  <dc:creator>Damian Gordon Staff</dc:creator>
  <cp:lastModifiedBy>dgordon</cp:lastModifiedBy>
  <cp:revision>42</cp:revision>
  <dcterms:created xsi:type="dcterms:W3CDTF">2006-08-16T00:00:00Z</dcterms:created>
  <dcterms:modified xsi:type="dcterms:W3CDTF">2011-11-13T12:40:59Z</dcterms:modified>
</cp:coreProperties>
</file>