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2"/>
  </p:notesMasterIdLst>
  <p:sldIdLst>
    <p:sldId id="256" r:id="rId2"/>
    <p:sldId id="262" r:id="rId3"/>
    <p:sldId id="263" r:id="rId4"/>
    <p:sldId id="257" r:id="rId5"/>
    <p:sldId id="282" r:id="rId6"/>
    <p:sldId id="258" r:id="rId7"/>
    <p:sldId id="259" r:id="rId8"/>
    <p:sldId id="260" r:id="rId9"/>
    <p:sldId id="261" r:id="rId10"/>
    <p:sldId id="283" r:id="rId11"/>
    <p:sldId id="287" r:id="rId12"/>
    <p:sldId id="295" r:id="rId13"/>
    <p:sldId id="294" r:id="rId14"/>
    <p:sldId id="293" r:id="rId15"/>
    <p:sldId id="292" r:id="rId16"/>
    <p:sldId id="291" r:id="rId17"/>
    <p:sldId id="290" r:id="rId18"/>
    <p:sldId id="288" r:id="rId19"/>
    <p:sldId id="289" r:id="rId20"/>
    <p:sldId id="264" r:id="rId21"/>
    <p:sldId id="265" r:id="rId22"/>
    <p:sldId id="266" r:id="rId23"/>
    <p:sldId id="267" r:id="rId24"/>
    <p:sldId id="274" r:id="rId25"/>
    <p:sldId id="297" r:id="rId26"/>
    <p:sldId id="321" r:id="rId27"/>
    <p:sldId id="299" r:id="rId28"/>
    <p:sldId id="275" r:id="rId29"/>
    <p:sldId id="296" r:id="rId30"/>
    <p:sldId id="298" r:id="rId31"/>
    <p:sldId id="276" r:id="rId32"/>
    <p:sldId id="277" r:id="rId33"/>
    <p:sldId id="285" r:id="rId34"/>
    <p:sldId id="268" r:id="rId35"/>
    <p:sldId id="300" r:id="rId36"/>
    <p:sldId id="280" r:id="rId37"/>
    <p:sldId id="281" r:id="rId38"/>
    <p:sldId id="301" r:id="rId39"/>
    <p:sldId id="303" r:id="rId40"/>
    <p:sldId id="269" r:id="rId41"/>
    <p:sldId id="308" r:id="rId42"/>
    <p:sldId id="314" r:id="rId43"/>
    <p:sldId id="313" r:id="rId44"/>
    <p:sldId id="272" r:id="rId45"/>
    <p:sldId id="309" r:id="rId46"/>
    <p:sldId id="310" r:id="rId47"/>
    <p:sldId id="311" r:id="rId48"/>
    <p:sldId id="312" r:id="rId49"/>
    <p:sldId id="315" r:id="rId50"/>
    <p:sldId id="270" r:id="rId51"/>
    <p:sldId id="306" r:id="rId52"/>
    <p:sldId id="304" r:id="rId53"/>
    <p:sldId id="305" r:id="rId54"/>
    <p:sldId id="307" r:id="rId55"/>
    <p:sldId id="284" r:id="rId56"/>
    <p:sldId id="316" r:id="rId57"/>
    <p:sldId id="317" r:id="rId58"/>
    <p:sldId id="319" r:id="rId59"/>
    <p:sldId id="318" r:id="rId60"/>
    <p:sldId id="320"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981" autoAdjust="0"/>
  </p:normalViewPr>
  <p:slideViewPr>
    <p:cSldViewPr>
      <p:cViewPr varScale="1">
        <p:scale>
          <a:sx n="63" d="100"/>
          <a:sy n="63" d="100"/>
        </p:scale>
        <p:origin x="-1992" y="-6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image" Target="../media/image1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7DEBCD-E616-43D9-8D96-A1D967CD55AF}" type="datetimeFigureOut">
              <a:rPr lang="en-US" smtClean="0"/>
              <a:pPr/>
              <a:t>11/15/2011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1E07CC-8AC4-477A-82F7-24246C43D0D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designcouncil.org.uk/about-design/What-design-is-and-why-it-matters/"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a:t>
            </a:r>
            <a:r>
              <a:rPr lang="en-US" baseline="0" dirty="0" smtClean="0"/>
              <a:t> to layout the overview of the topics being covered.</a:t>
            </a:r>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dirty="0" smtClean="0"/>
              <a:t>One's experience with common everyday objects creates expectations about how other similar devices work. There are dozens of can openers on the market and most work in exactly the same way: they cut around the inside rim of the lid leaving the rim intact with the can and a sharp-edged lid upon opening. </a:t>
            </a:r>
            <a:br>
              <a:rPr lang="en-IE" dirty="0" smtClean="0"/>
            </a:br>
            <a:r>
              <a:rPr lang="en-IE" dirty="0" smtClean="0"/>
              <a:t>Another less common type of can opener cuts sideways into the can just below the rim. When a can is opened, the sharp edge is on the can itself while the rim remains with the lid. One advantage of the </a:t>
            </a:r>
            <a:r>
              <a:rPr lang="en-IE" dirty="0" err="1" smtClean="0"/>
              <a:t>the</a:t>
            </a:r>
            <a:r>
              <a:rPr lang="en-IE" dirty="0" smtClean="0"/>
              <a:t> latter is that the lid doesn't fall into the contents of the can. On the other hand, because the lid doesn't fall within the can, it isn't as convenient for draining away any undesired liquid. </a:t>
            </a:r>
          </a:p>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One of these staplers is more difficult to use than the other. The nearer one is harder to line up from above because the handle blocks your view of where the staples come out. As a result, when you use the stapler you sometimes miss the paper. </a:t>
            </a:r>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I saw this group of stop lights during a long drive from Los Angeles to Houston. The city that the stop lights are in was in the middle of a wide-open desert (like many things between LA and Houston.) The contrast between the empty desert and the stimulus-rich intersection was a little overwhelming; I was a little stunned and confused as to where I should be looking. </a:t>
            </a:r>
          </a:p>
          <a:p>
            <a:r>
              <a:rPr lang="en-IE" dirty="0" smtClean="0"/>
              <a:t>It looks as if the people designing the stop lights were counting on the fact that a driver can only see the "business end" of one set of lights at time. Although this is true, having extra sets of stop light housings forces the driver to sort out a lot of visual noise. </a:t>
            </a:r>
            <a:endParaRPr lang="en-IE" smtClean="0"/>
          </a:p>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dirty="0" smtClean="0"/>
              <a:t>This picture shows a top-loading VCR (video cassette recorder). You don't see this style of VCR much anymore. I don't think it's a very good design because you can't put anything on top of the VCR. Like a TV. You also can't put it in a shelf very easily because there has to be room above it to load tapes. This design is not suited to where people want to put their VCRs. It needs to be able to be put into a small space or to have something placed on top of it. </a:t>
            </a:r>
          </a:p>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Every time we go to the gas station we have to remember which side of the car the gas cap is on so we know which side of the gas pump to pull up to. This seems to be more difficult than necessary to remember. This picture shows why. The gas cap is on the right side of one of our cars and on the left side of the other. No wonder it is hard to remember! </a:t>
            </a:r>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There is a gate at this library consisting of a metal bar. It is to keep you from leaving with books you haven't checked out. I get real nervous when I walk through the gate; I think it's the height of the metal bar. If you tried to walk out with an unchecked book, the gate would lock closed. Can you imagine walking into the locked gate with the bar at this height? </a:t>
            </a:r>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As well as being an exercise</a:t>
            </a:r>
            <a:r>
              <a:rPr lang="en-IE" baseline="0" dirty="0" smtClean="0"/>
              <a:t> in </a:t>
            </a:r>
            <a:r>
              <a:rPr lang="en-IE" dirty="0" smtClean="0"/>
              <a:t>origami.</a:t>
            </a:r>
            <a:r>
              <a:rPr lang="en-IE" baseline="0" dirty="0" smtClean="0"/>
              <a:t> This exercise is a small bit of practical work, and it should hopeful illustrate the importance of design.</a:t>
            </a:r>
          </a:p>
        </p:txBody>
      </p:sp>
      <p:sp>
        <p:nvSpPr>
          <p:cNvPr id="4" name="Slide Number Placeholder 3"/>
          <p:cNvSpPr>
            <a:spLocks noGrp="1"/>
          </p:cNvSpPr>
          <p:nvPr>
            <p:ph type="sldNum" sz="quarter" idx="10"/>
          </p:nvPr>
        </p:nvSpPr>
        <p:spPr/>
        <p:txBody>
          <a:bodyPr/>
          <a:lstStyle/>
          <a:p>
            <a:fld id="{941E07CC-8AC4-477A-82F7-24246C43D0DF}" type="slidenum">
              <a:rPr lang="en-US" smtClean="0"/>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baseline="0" dirty="0" smtClean="0"/>
              <a:t>O.K., this was a bit of a trick on the students, but hopefully it will stick in their minds that design is a separate and important step.</a:t>
            </a:r>
          </a:p>
          <a:p>
            <a:endParaRPr lang="en-IE" baseline="0" dirty="0" smtClean="0"/>
          </a:p>
        </p:txBody>
      </p:sp>
      <p:sp>
        <p:nvSpPr>
          <p:cNvPr id="4" name="Slide Number Placeholder 3"/>
          <p:cNvSpPr>
            <a:spLocks noGrp="1"/>
          </p:cNvSpPr>
          <p:nvPr>
            <p:ph type="sldNum" sz="quarter" idx="10"/>
          </p:nvPr>
        </p:nvSpPr>
        <p:spPr/>
        <p:txBody>
          <a:bodyPr/>
          <a:lstStyle/>
          <a:p>
            <a:fld id="{941E07CC-8AC4-477A-82F7-24246C43D0DF}"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As</a:t>
            </a:r>
            <a:r>
              <a:rPr lang="en-IE" baseline="0" dirty="0" smtClean="0"/>
              <a:t> a start, get students to form groups for 2 minutes each for each of these questions.</a:t>
            </a:r>
            <a:endParaRPr lang="en-IE" dirty="0" smtClean="0"/>
          </a:p>
          <a:p>
            <a:endParaRPr lang="en-IE" dirty="0" smtClean="0"/>
          </a:p>
          <a:p>
            <a:r>
              <a:rPr lang="en-IE" dirty="0" smtClean="0"/>
              <a:t>Various definitions for design. Useful definition</a:t>
            </a:r>
            <a:r>
              <a:rPr lang="en-IE" baseline="0" dirty="0" smtClean="0"/>
              <a:t> is from Sir George Cox:</a:t>
            </a:r>
          </a:p>
          <a:p>
            <a:endParaRPr lang="en-IE" baseline="0" dirty="0" smtClean="0"/>
          </a:p>
          <a:p>
            <a:r>
              <a:rPr lang="en-IE" dirty="0" smtClean="0"/>
              <a:t>“Design is what links creativity and innovation. It shapes ideas to become practical and attractive propositions for users or customers. Design may be described as creativity deployed to a specific end.”</a:t>
            </a:r>
          </a:p>
          <a:p>
            <a:endParaRPr lang="en-IE" dirty="0" smtClean="0"/>
          </a:p>
          <a:p>
            <a:r>
              <a:rPr lang="en-US" dirty="0" smtClean="0">
                <a:hlinkClick r:id="rId3"/>
              </a:rPr>
              <a:t>http://www.designcouncil.org.uk/about-design/What-design-is-and-why-it-matters/</a:t>
            </a:r>
            <a:endParaRPr lang="en-US" dirty="0" smtClean="0"/>
          </a:p>
          <a:p>
            <a:endParaRPr lang="en-IE" dirty="0" smtClean="0"/>
          </a:p>
          <a:p>
            <a:r>
              <a:rPr lang="en-IE" dirty="0" smtClean="0"/>
              <a:t>Interesting to note some of the words</a:t>
            </a:r>
            <a:r>
              <a:rPr lang="en-IE" baseline="0" dirty="0" smtClean="0"/>
              <a:t> that class provide here, in particular whether they treat design as an activity or a result, whether they consider it creative or structured.</a:t>
            </a:r>
          </a:p>
        </p:txBody>
      </p:sp>
      <p:sp>
        <p:nvSpPr>
          <p:cNvPr id="4" name="Slide Number Placeholder 3"/>
          <p:cNvSpPr>
            <a:spLocks noGrp="1"/>
          </p:cNvSpPr>
          <p:nvPr>
            <p:ph type="sldNum" sz="quarter" idx="10"/>
          </p:nvPr>
        </p:nvSpPr>
        <p:spPr/>
        <p:txBody>
          <a:bodyPr/>
          <a:lstStyle/>
          <a:p>
            <a:fld id="{941E07CC-8AC4-477A-82F7-24246C43D0DF}"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23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24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Arno Peters, an amateur historian, devised a map based on Gall's orthographic projection in 1967 and presented it in 1973 as a "new invention." He promoted it as a superior alternative to the Mercator projection, which was suited to navigation but also used commonly in world maps. The Mercator projection increasingly inflates the sizes of regions according to their distance from the equator. This inflation results, for example, in a representation of Greenland that is larger than Africa, whereas in reality Africa is 14 times as large. </a:t>
            </a:r>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25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Arno Peters, an amateur historian, devised a map based on Gall's orthographic projection in 1967 and presented it in 1973 as a "new invention." He promoted it as a superior alternative to the Mercator projection, which was suited to navigation but also used commonly in world maps. The Mercator projection increasingly inflates the sizes of regions according to their distance from the equator. This inflation results, for example, in a representation of Greenland that is larger than Africa, whereas in reality Africa is 14 times as large. </a:t>
            </a:r>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26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27</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28</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29</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Data from the CIA </a:t>
            </a:r>
            <a:r>
              <a:rPr lang="en-IE" dirty="0" err="1" smtClean="0"/>
              <a:t>Factbook</a:t>
            </a:r>
            <a:r>
              <a:rPr lang="en-IE" dirty="0" smtClean="0"/>
              <a:t> on Ireland:</a:t>
            </a:r>
          </a:p>
          <a:p>
            <a:r>
              <a:rPr lang="en-IE" dirty="0" smtClean="0"/>
              <a:t>https://www.cia.gov/library/publications/the-world-factbook/geos/ei.html</a:t>
            </a:r>
          </a:p>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30</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Data from the CIA </a:t>
            </a:r>
            <a:r>
              <a:rPr lang="en-IE" dirty="0" err="1" smtClean="0"/>
              <a:t>Factbook</a:t>
            </a:r>
            <a:r>
              <a:rPr lang="en-IE" dirty="0" smtClean="0"/>
              <a:t> on Ireland:</a:t>
            </a:r>
          </a:p>
          <a:p>
            <a:r>
              <a:rPr lang="en-IE" dirty="0" smtClean="0"/>
              <a:t>https://www.cia.gov/library/publications/the-world-factbook/geos/ei.html</a:t>
            </a:r>
          </a:p>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31</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Data from the CIA </a:t>
            </a:r>
            <a:r>
              <a:rPr lang="en-IE" dirty="0" err="1" smtClean="0"/>
              <a:t>Factbook</a:t>
            </a:r>
            <a:r>
              <a:rPr lang="en-IE" dirty="0" smtClean="0"/>
              <a:t> on Ireland:</a:t>
            </a:r>
          </a:p>
          <a:p>
            <a:r>
              <a:rPr lang="en-IE" dirty="0" smtClean="0"/>
              <a:t>https://www.cia.gov/library/publications/the-world-factbook/geos/ei.html</a:t>
            </a:r>
          </a:p>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32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baseline="0" dirty="0" smtClean="0"/>
              <a:t>The examples should demonstrate that everything is designed, from a lecture to a bottle to a house to an aeroplane to a </a:t>
            </a:r>
            <a:r>
              <a:rPr lang="en-IE" baseline="0" dirty="0" err="1" smtClean="0"/>
              <a:t>smartphone</a:t>
            </a:r>
            <a:r>
              <a:rPr lang="en-IE" baseline="0" dirty="0" smtClean="0"/>
              <a:t> App.</a:t>
            </a:r>
          </a:p>
        </p:txBody>
      </p:sp>
      <p:sp>
        <p:nvSpPr>
          <p:cNvPr id="4" name="Slide Number Placeholder 3"/>
          <p:cNvSpPr>
            <a:spLocks noGrp="1"/>
          </p:cNvSpPr>
          <p:nvPr>
            <p:ph type="sldNum" sz="quarter" idx="10"/>
          </p:nvPr>
        </p:nvSpPr>
        <p:spPr/>
        <p:txBody>
          <a:bodyPr/>
          <a:lstStyle/>
          <a:p>
            <a:fld id="{941E07CC-8AC4-477A-82F7-24246C43D0DF}" type="slidenum">
              <a:rPr lang="en-US" smtClean="0"/>
              <a:pPr/>
              <a:t>5</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baseline="0" dirty="0" smtClean="0"/>
              <a:t>This exercise is a small bit of practical work, and it should hopeful illustrate diversity in the classroom.</a:t>
            </a:r>
          </a:p>
        </p:txBody>
      </p:sp>
      <p:sp>
        <p:nvSpPr>
          <p:cNvPr id="4" name="Slide Number Placeholder 3"/>
          <p:cNvSpPr>
            <a:spLocks noGrp="1"/>
          </p:cNvSpPr>
          <p:nvPr>
            <p:ph type="sldNum" sz="quarter" idx="10"/>
          </p:nvPr>
        </p:nvSpPr>
        <p:spPr/>
        <p:txBody>
          <a:bodyPr/>
          <a:lstStyle/>
          <a:p>
            <a:fld id="{941E07CC-8AC4-477A-82F7-24246C43D0DF}" type="slidenum">
              <a:rPr lang="en-US" smtClean="0"/>
              <a:pPr/>
              <a:t>33</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buFontTx/>
              <a:buNone/>
            </a:pPr>
            <a:r>
              <a:rPr lang="en-US" sz="1200" b="0" dirty="0" smtClean="0"/>
              <a:t>Sex and age distributions show that less developed countries have significantly younger populations than more developed countries.</a:t>
            </a:r>
          </a:p>
          <a:p>
            <a:pPr algn="l">
              <a:buFontTx/>
              <a:buNone/>
            </a:pPr>
            <a:r>
              <a:rPr lang="en-US" sz="1200" b="0" dirty="0" smtClean="0"/>
              <a:t>Almost one-third of the population in less developed countries is under age 15. In contrast, less than one-fifth of the population in more developed countries is under 15.</a:t>
            </a:r>
          </a:p>
          <a:p>
            <a:pPr algn="l">
              <a:buFontTx/>
              <a:buNone/>
            </a:pPr>
            <a:r>
              <a:rPr lang="en-US" sz="1200" b="0" dirty="0" smtClean="0"/>
              <a:t>Today there are more than 2 billion young people below age 20 in less developed regions—the age cohort that will soon become the world’s newest group of parents.  </a:t>
            </a:r>
          </a:p>
          <a:p>
            <a:pPr algn="l">
              <a:buFontTx/>
              <a:buNone/>
            </a:pPr>
            <a:r>
              <a:rPr lang="en-US" sz="1200" b="0" dirty="0" smtClean="0"/>
              <a:t>Young age structures in the less developed countries are due mainly to higher levels of childbearing in recent decades.</a:t>
            </a:r>
            <a:endParaRPr lang="en-US" dirty="0" smtClean="0"/>
          </a:p>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35</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Data from the CIA </a:t>
            </a:r>
            <a:r>
              <a:rPr lang="en-IE" dirty="0" err="1" smtClean="0"/>
              <a:t>Factbook</a:t>
            </a:r>
            <a:r>
              <a:rPr lang="en-IE" dirty="0" smtClean="0"/>
              <a:t> on Ireland:</a:t>
            </a:r>
          </a:p>
          <a:p>
            <a:r>
              <a:rPr lang="en-IE" dirty="0" smtClean="0"/>
              <a:t>https://www.cia.gov/library/publications/the-world-factbook/geos/ei.html</a:t>
            </a:r>
          </a:p>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36</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Data from the CIA </a:t>
            </a:r>
            <a:r>
              <a:rPr lang="en-IE" dirty="0" err="1" smtClean="0"/>
              <a:t>Factbook</a:t>
            </a:r>
            <a:r>
              <a:rPr lang="en-IE" dirty="0" smtClean="0"/>
              <a:t> on Ireland:</a:t>
            </a:r>
          </a:p>
          <a:p>
            <a:r>
              <a:rPr lang="en-IE" smtClean="0"/>
              <a:t>https://www.cia.gov/library/publications/the-world-factbook/geos/ei.html</a:t>
            </a:r>
          </a:p>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37</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“Population Ageing in Ireland: Projections 2002-2020” National Council On Ageing And Older People</a:t>
            </a:r>
          </a:p>
        </p:txBody>
      </p:sp>
      <p:sp>
        <p:nvSpPr>
          <p:cNvPr id="4" name="Slide Number Placeholder 3"/>
          <p:cNvSpPr>
            <a:spLocks noGrp="1"/>
          </p:cNvSpPr>
          <p:nvPr>
            <p:ph type="sldNum" sz="quarter" idx="10"/>
          </p:nvPr>
        </p:nvSpPr>
        <p:spPr/>
        <p:txBody>
          <a:bodyPr/>
          <a:lstStyle/>
          <a:p>
            <a:fld id="{941E07CC-8AC4-477A-82F7-24246C43D0DF}" type="slidenum">
              <a:rPr lang="en-US" smtClean="0"/>
              <a:pPr/>
              <a:t>38</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baseline="0" dirty="0" smtClean="0"/>
              <a:t>Active Learning – pause procedure</a:t>
            </a:r>
          </a:p>
        </p:txBody>
      </p:sp>
      <p:sp>
        <p:nvSpPr>
          <p:cNvPr id="4" name="Slide Number Placeholder 3"/>
          <p:cNvSpPr>
            <a:spLocks noGrp="1"/>
          </p:cNvSpPr>
          <p:nvPr>
            <p:ph type="sldNum" sz="quarter" idx="10"/>
          </p:nvPr>
        </p:nvSpPr>
        <p:spPr/>
        <p:txBody>
          <a:bodyPr/>
          <a:lstStyle/>
          <a:p>
            <a:fld id="{941E07CC-8AC4-477A-82F7-24246C43D0DF}" type="slidenum">
              <a:rPr lang="en-US" smtClean="0"/>
              <a:pPr/>
              <a:t>39</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44</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45</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46</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47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b="0" dirty="0" smtClean="0"/>
              <a:t>This is a </a:t>
            </a:r>
            <a:r>
              <a:rPr lang="en-IE" b="0" dirty="0" err="1" smtClean="0"/>
              <a:t>Burj</a:t>
            </a:r>
            <a:r>
              <a:rPr lang="en-IE" b="0" dirty="0" smtClean="0"/>
              <a:t>-al-Arab (Arab Tower) in Dubai.</a:t>
            </a:r>
            <a:r>
              <a:rPr lang="en-IE" b="0" baseline="0" dirty="0" smtClean="0"/>
              <a:t> This is an example of a design, whether or not it is a _good_ design </a:t>
            </a:r>
            <a:r>
              <a:rPr lang="en-IE" b="0" baseline="0" smtClean="0"/>
              <a:t>is subjective.</a:t>
            </a:r>
            <a:endParaRPr lang="en-US" b="0"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6</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48</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49</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404419B-1A57-4F59-95C4-CEB7A62E30B2}" type="slidenum">
              <a:rPr lang="en-US"/>
              <a:pPr fontAlgn="base">
                <a:spcBef>
                  <a:spcPct val="0"/>
                </a:spcBef>
                <a:spcAft>
                  <a:spcPct val="0"/>
                </a:spcAft>
                <a:defRPr/>
              </a:pPr>
              <a:t>51</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73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B532938-5464-4B51-86A6-3808CC7742D6}" type="slidenum">
              <a:rPr lang="en-US" smtClean="0"/>
              <a:pPr fontAlgn="base">
                <a:spcBef>
                  <a:spcPct val="0"/>
                </a:spcBef>
                <a:spcAft>
                  <a:spcPct val="0"/>
                </a:spcAft>
                <a:defRPr/>
              </a:pPr>
              <a:t>52</a:t>
            </a:fld>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83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7970E53-DBBB-403B-8EEA-BA80707DDE58}" type="slidenum">
              <a:rPr lang="en-US" smtClean="0"/>
              <a:pPr fontAlgn="base">
                <a:spcBef>
                  <a:spcPct val="0"/>
                </a:spcBef>
                <a:spcAft>
                  <a:spcPct val="0"/>
                </a:spcAft>
                <a:defRPr/>
              </a:pPr>
              <a:t>53</a:t>
            </a:fld>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235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08DB42-85B6-4CD3-8BCC-D4BF3EBCF441}" type="slidenum">
              <a:rPr lang="en-US"/>
              <a:pPr fontAlgn="base">
                <a:spcBef>
                  <a:spcPct val="0"/>
                </a:spcBef>
                <a:spcAft>
                  <a:spcPct val="0"/>
                </a:spcAft>
                <a:defRPr/>
              </a:pPr>
              <a:t>54</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endParaRPr lang="en-US" smtClean="0"/>
          </a:p>
        </p:txBody>
      </p:sp>
      <p:sp>
        <p:nvSpPr>
          <p:cNvPr id="60420" name="Slide Number Placeholder 3"/>
          <p:cNvSpPr>
            <a:spLocks noGrp="1"/>
          </p:cNvSpPr>
          <p:nvPr>
            <p:ph type="sldNum" sz="quarter" idx="5"/>
          </p:nvPr>
        </p:nvSpPr>
        <p:spPr>
          <a:noFill/>
        </p:spPr>
        <p:txBody>
          <a:bodyPr/>
          <a:lstStyle/>
          <a:p>
            <a:fld id="{6501522A-CB98-438B-ABD6-4620EC4381F2}" type="slidenum">
              <a:rPr lang="en-US" smtClean="0"/>
              <a:pPr/>
              <a:t>55</a:t>
            </a:fld>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56</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p>
            <a:fld id="{58EDE16B-00AD-41DC-B583-884BAB1AE2F5}" type="slidenum">
              <a:rPr lang="en-GB" smtClean="0"/>
              <a:pPr/>
              <a:t>58</a:t>
            </a:fld>
            <a:endParaRPr lang="en-GB" smtClean="0"/>
          </a:p>
        </p:txBody>
      </p:sp>
      <p:sp>
        <p:nvSpPr>
          <p:cNvPr id="109571" name="Rectangle 2"/>
          <p:cNvSpPr>
            <a:spLocks noGrp="1" noRot="1" noChangeAspect="1" noChangeArrowheads="1" noTextEdit="1"/>
          </p:cNvSpPr>
          <p:nvPr>
            <p:ph type="sldImg"/>
          </p:nvPr>
        </p:nvSpPr>
        <p:spPr>
          <a:xfrm>
            <a:off x="1144588" y="687388"/>
            <a:ext cx="4568825" cy="3427412"/>
          </a:xfrm>
          <a:solidFill>
            <a:srgbClr val="FFFFFF"/>
          </a:solidFill>
          <a:ln/>
        </p:spPr>
      </p:sp>
      <p:sp>
        <p:nvSpPr>
          <p:cNvPr id="109572" name="Rectangle 3"/>
          <p:cNvSpPr>
            <a:spLocks noGrp="1" noChangeArrowheads="1"/>
          </p:cNvSpPr>
          <p:nvPr>
            <p:ph type="body" idx="1"/>
          </p:nvPr>
        </p:nvSpPr>
        <p:spPr>
          <a:xfrm>
            <a:off x="534988" y="4343520"/>
            <a:ext cx="5872162" cy="4114246"/>
          </a:xfrm>
          <a:solidFill>
            <a:srgbClr val="FFFFFF"/>
          </a:solidFill>
          <a:ln>
            <a:solidFill>
              <a:srgbClr val="000000"/>
            </a:solidFill>
          </a:ln>
        </p:spPr>
        <p:txBody>
          <a:bodyPr lIns="86928" tIns="43464" rIns="86928" bIns="43464"/>
          <a:lstStyle/>
          <a:p>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Different</a:t>
            </a:r>
            <a:r>
              <a:rPr lang="en-US" baseline="0" dirty="0" smtClean="0"/>
              <a:t> Culture: </a:t>
            </a:r>
          </a:p>
          <a:p>
            <a:endParaRPr lang="en-US" baseline="0" dirty="0" smtClean="0"/>
          </a:p>
          <a:p>
            <a:r>
              <a:rPr lang="en-IE" baseline="0" dirty="0" smtClean="0"/>
              <a:t>e.g. The Chinese character numeral system consists of the Chinese characters used by the Chinese written language to write spoken numerals. Similarly to spelled-out numbers in English (e.g., "one thousand nine hundred forty-five"), it is not an independent system per se. Since it reflects spoken language, it does not use the positional system as is done in Arabic numerals, in the same way that spelling out numbers in English does not.</a:t>
            </a:r>
          </a:p>
          <a:p>
            <a:endParaRPr lang="en-IE" baseline="0" dirty="0" smtClean="0"/>
          </a:p>
          <a:p>
            <a:r>
              <a:rPr lang="en-IE" baseline="0" dirty="0" smtClean="0"/>
              <a:t>e.g. the Arabic alphabet has 28 basic letters.</a:t>
            </a:r>
          </a:p>
          <a:p>
            <a:endParaRPr lang="en-IE" baseline="0" dirty="0" smtClean="0"/>
          </a:p>
          <a:p>
            <a:r>
              <a:rPr lang="en-IE" baseline="0" dirty="0" smtClean="0"/>
              <a:t>e.g. Different cultures wear different types of clothes, that have different sized pockets, and therefore the size of mobile phone would have been different.</a:t>
            </a:r>
          </a:p>
          <a:p>
            <a:endParaRPr lang="en-US" dirty="0" smtClean="0"/>
          </a:p>
          <a:p>
            <a:r>
              <a:rPr lang="en-US" dirty="0" smtClean="0"/>
              <a:t>e.g. </a:t>
            </a:r>
            <a:r>
              <a:rPr lang="en-IE" dirty="0" smtClean="0"/>
              <a:t>Singapore is believed to have the highest prevalence of myopia in the world; up to 80 percent of people there have myopia,</a:t>
            </a:r>
            <a:r>
              <a:rPr lang="en-IE" baseline="0" dirty="0" smtClean="0"/>
              <a:t> so if they invented the mobile phone, it would have had larger screens.</a:t>
            </a:r>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59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OXO Scissors – good for left handed</a:t>
            </a:r>
            <a:r>
              <a:rPr lang="en-IE" baseline="0" dirty="0" smtClean="0"/>
              <a:t> or right-handed people. Or someone who has broken or sprained their dominant hand.</a:t>
            </a:r>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7</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60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t>
            </a:r>
            <a:r>
              <a:rPr lang="en-US" dirty="0" err="1" smtClean="0"/>
              <a:t>iPad</a:t>
            </a:r>
            <a:r>
              <a:rPr lang="en-US" baseline="0" dirty="0" smtClean="0"/>
              <a:t> – no buttons – is this better design or not?</a:t>
            </a:r>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Again, this should lead to discussion,</a:t>
            </a:r>
            <a:r>
              <a:rPr lang="en-IE" baseline="0" dirty="0" smtClean="0"/>
              <a:t> leading to points such as:</a:t>
            </a:r>
          </a:p>
          <a:p>
            <a:r>
              <a:rPr lang="en-IE" baseline="0" dirty="0" smtClean="0"/>
              <a:t>	</a:t>
            </a:r>
          </a:p>
          <a:p>
            <a:r>
              <a:rPr lang="en-IE" baseline="0" dirty="0" smtClean="0"/>
              <a:t>	Usability</a:t>
            </a:r>
          </a:p>
          <a:p>
            <a:r>
              <a:rPr lang="en-IE" baseline="0" dirty="0" smtClean="0"/>
              <a:t>	Utility</a:t>
            </a:r>
          </a:p>
          <a:p>
            <a:r>
              <a:rPr lang="en-IE" baseline="0" dirty="0" smtClean="0"/>
              <a:t>	Attractiveness</a:t>
            </a:r>
          </a:p>
          <a:p>
            <a:endParaRPr lang="en-IE" baseline="0" dirty="0" smtClean="0"/>
          </a:p>
          <a:p>
            <a:r>
              <a:rPr lang="en-IE" baseline="0" dirty="0" smtClean="0"/>
              <a:t>Interesting to start discussion on points such as:</a:t>
            </a:r>
          </a:p>
          <a:p>
            <a:endParaRPr lang="en-I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IE" baseline="0" dirty="0" smtClean="0"/>
              <a:t>	Cost</a:t>
            </a:r>
          </a:p>
          <a:p>
            <a:r>
              <a:rPr lang="en-IE" baseline="0" dirty="0" smtClean="0"/>
              <a:t>	Simplicity</a:t>
            </a:r>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Again, this should lead to discussion,</a:t>
            </a:r>
            <a:r>
              <a:rPr lang="en-IE" baseline="0" dirty="0" smtClean="0"/>
              <a:t> leading to points such as:</a:t>
            </a:r>
          </a:p>
          <a:p>
            <a:r>
              <a:rPr lang="en-IE" baseline="0" dirty="0" smtClean="0"/>
              <a:t>	</a:t>
            </a:r>
          </a:p>
          <a:p>
            <a:r>
              <a:rPr lang="en-IE" baseline="0" dirty="0" smtClean="0"/>
              <a:t>	Usability</a:t>
            </a:r>
          </a:p>
          <a:p>
            <a:r>
              <a:rPr lang="en-IE" baseline="0" dirty="0" smtClean="0"/>
              <a:t>	Utility</a:t>
            </a:r>
          </a:p>
          <a:p>
            <a:r>
              <a:rPr lang="en-IE" baseline="0" dirty="0" smtClean="0"/>
              <a:t>	Attractiveness</a:t>
            </a:r>
          </a:p>
          <a:p>
            <a:endParaRPr lang="en-IE" baseline="0" dirty="0" smtClean="0"/>
          </a:p>
          <a:p>
            <a:r>
              <a:rPr lang="en-IE" baseline="0" dirty="0" smtClean="0"/>
              <a:t>Interesting to start discussion on points such as:</a:t>
            </a:r>
          </a:p>
          <a:p>
            <a:endParaRPr lang="en-I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IE" baseline="0" dirty="0" smtClean="0"/>
              <a:t>	Cost</a:t>
            </a:r>
          </a:p>
          <a:p>
            <a:r>
              <a:rPr lang="en-IE" baseline="0" dirty="0" smtClean="0"/>
              <a:t>	Simplicity</a:t>
            </a:r>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Here is another example of manufacturers packaging different stuff in nearly identical bottles. The example shows two bottles containing different doses of insulin for treating diabetes. In this case, the consequences of choosing the wrong bottle are much more serious. You could end up in the hospital. The bottle on the left contains Insulin R (for Regular Insulin). Regular Insulin acts relatively fast (over a 4 to 6 hour period) and is generally meant to be taken before a meal. The bottle on the right contains Insulin N (for NPH Insulin). NPH Insulin acts over a broader span of time and more slowly (e.g., a 12 to 18 hour period) and is meant to be taken generally once or twice during a 24 hour period to keep a diabetics' blood glucose from rising significantly. </a:t>
            </a:r>
          </a:p>
          <a:p>
            <a:r>
              <a:rPr lang="en-IE" dirty="0" smtClean="0"/>
              <a:t>Many diabetics use R (regular) insulin in conjunction with N or some other long-acting insulin. The consequences of accidently taking Insulin R instead of Insulin N at bedtime would be serious because you could end up having a </a:t>
            </a:r>
            <a:r>
              <a:rPr lang="en-IE" dirty="0" err="1" smtClean="0"/>
              <a:t>hypoglycemic</a:t>
            </a:r>
            <a:r>
              <a:rPr lang="en-IE" dirty="0" smtClean="0"/>
              <a:t> reaction during the middle of the night (i.e., extremely low blood glucose levels). Thus, choosing the wrong insulin could be a very serious and possibly deadly mistake. </a:t>
            </a:r>
          </a:p>
          <a:p>
            <a:endParaRPr lang="en-US" dirty="0"/>
          </a:p>
        </p:txBody>
      </p:sp>
      <p:sp>
        <p:nvSpPr>
          <p:cNvPr id="4" name="Slide Number Placeholder 3"/>
          <p:cNvSpPr>
            <a:spLocks noGrp="1"/>
          </p:cNvSpPr>
          <p:nvPr>
            <p:ph type="sldNum" sz="quarter" idx="10"/>
          </p:nvPr>
        </p:nvSpPr>
        <p:spPr/>
        <p:txBody>
          <a:bodyPr/>
          <a:lstStyle/>
          <a:p>
            <a:fld id="{941E07CC-8AC4-477A-82F7-24246C43D0DF}"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1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4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4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4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Universal Design</a:t>
            </a:r>
            <a:endParaRPr lang="en-US" dirty="0"/>
          </a:p>
        </p:txBody>
      </p:sp>
      <p:sp>
        <p:nvSpPr>
          <p:cNvPr id="3" name="Subtitle 2"/>
          <p:cNvSpPr>
            <a:spLocks noGrp="1"/>
          </p:cNvSpPr>
          <p:nvPr>
            <p:ph type="subTitle" idx="1"/>
          </p:nvPr>
        </p:nvSpPr>
        <p:spPr/>
        <p:txBody>
          <a:bodyPr/>
          <a:lstStyle/>
          <a:p>
            <a:r>
              <a:rPr lang="en-IE" dirty="0" smtClean="0"/>
              <a:t>Motivation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Design</a:t>
            </a:r>
            <a:endParaRPr lang="en-US" dirty="0"/>
          </a:p>
        </p:txBody>
      </p:sp>
      <p:sp>
        <p:nvSpPr>
          <p:cNvPr id="3" name="Content Placeholder 2"/>
          <p:cNvSpPr>
            <a:spLocks noGrp="1"/>
          </p:cNvSpPr>
          <p:nvPr>
            <p:ph idx="1"/>
          </p:nvPr>
        </p:nvSpPr>
        <p:spPr/>
        <p:txBody>
          <a:bodyPr/>
          <a:lstStyle/>
          <a:p>
            <a:r>
              <a:rPr lang="en-IE" dirty="0" smtClean="0"/>
              <a:t>What makes a design bad?</a:t>
            </a:r>
          </a:p>
          <a:p>
            <a:endParaRPr lang="en-IE"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Bad Designs</a:t>
            </a:r>
            <a:endParaRPr lang="en-US" dirty="0"/>
          </a:p>
        </p:txBody>
      </p:sp>
      <p:sp>
        <p:nvSpPr>
          <p:cNvPr id="4" name="Rectangle 3"/>
          <p:cNvSpPr/>
          <p:nvPr/>
        </p:nvSpPr>
        <p:spPr>
          <a:xfrm>
            <a:off x="609600" y="5638800"/>
            <a:ext cx="7924800" cy="646331"/>
          </a:xfrm>
          <a:prstGeom prst="rect">
            <a:avLst/>
          </a:prstGeom>
        </p:spPr>
        <p:txBody>
          <a:bodyPr wrap="square">
            <a:spAutoFit/>
          </a:bodyPr>
          <a:lstStyle/>
          <a:p>
            <a:r>
              <a:rPr lang="en-IE" dirty="0" smtClean="0"/>
              <a:t>"Photograph courtesy of </a:t>
            </a:r>
            <a:r>
              <a:rPr lang="en-IE" dirty="0" err="1" smtClean="0"/>
              <a:t>Baddesigns.Com</a:t>
            </a:r>
            <a:r>
              <a:rPr lang="en-IE" dirty="0" smtClean="0"/>
              <a:t>"</a:t>
            </a:r>
            <a:br>
              <a:rPr lang="en-IE" dirty="0" smtClean="0"/>
            </a:br>
            <a:r>
              <a:rPr lang="en-IE" dirty="0" smtClean="0"/>
              <a:t>Darnell, M. J. (2006). </a:t>
            </a:r>
            <a:r>
              <a:rPr lang="en-IE" i="1" dirty="0" smtClean="0"/>
              <a:t>Bad Human Factors Designs.</a:t>
            </a:r>
            <a:r>
              <a:rPr lang="en-IE" dirty="0" smtClean="0"/>
              <a:t> </a:t>
            </a:r>
            <a:r>
              <a:rPr lang="en-IE" dirty="0" err="1" smtClean="0"/>
              <a:t>Baddesigns.Com</a:t>
            </a:r>
            <a:r>
              <a:rPr lang="en-IE" dirty="0" smtClean="0"/>
              <a:t> </a:t>
            </a:r>
            <a:endParaRPr lang="en-IE" dirty="0"/>
          </a:p>
        </p:txBody>
      </p:sp>
      <p:pic>
        <p:nvPicPr>
          <p:cNvPr id="10" name="Picture 9" descr="insulin.gif"/>
          <p:cNvPicPr>
            <a:picLocks noChangeAspect="1"/>
          </p:cNvPicPr>
          <p:nvPr/>
        </p:nvPicPr>
        <p:blipFill>
          <a:blip r:embed="rId3" cstate="print"/>
          <a:stretch>
            <a:fillRect/>
          </a:stretch>
        </p:blipFill>
        <p:spPr>
          <a:xfrm>
            <a:off x="2608385" y="1386840"/>
            <a:ext cx="3868615" cy="402336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Bad Designs</a:t>
            </a:r>
            <a:endParaRPr lang="en-US" dirty="0"/>
          </a:p>
        </p:txBody>
      </p:sp>
      <p:sp>
        <p:nvSpPr>
          <p:cNvPr id="4" name="Rectangle 3"/>
          <p:cNvSpPr/>
          <p:nvPr/>
        </p:nvSpPr>
        <p:spPr>
          <a:xfrm>
            <a:off x="609600" y="5638800"/>
            <a:ext cx="7924800" cy="646331"/>
          </a:xfrm>
          <a:prstGeom prst="rect">
            <a:avLst/>
          </a:prstGeom>
        </p:spPr>
        <p:txBody>
          <a:bodyPr wrap="square">
            <a:spAutoFit/>
          </a:bodyPr>
          <a:lstStyle/>
          <a:p>
            <a:r>
              <a:rPr lang="en-IE" dirty="0" smtClean="0"/>
              <a:t>"Photograph courtesy of </a:t>
            </a:r>
            <a:r>
              <a:rPr lang="en-IE" dirty="0" err="1" smtClean="0"/>
              <a:t>Baddesigns.Com</a:t>
            </a:r>
            <a:r>
              <a:rPr lang="en-IE" dirty="0" smtClean="0"/>
              <a:t>"</a:t>
            </a:r>
            <a:br>
              <a:rPr lang="en-IE" dirty="0" smtClean="0"/>
            </a:br>
            <a:r>
              <a:rPr lang="en-IE" dirty="0" smtClean="0"/>
              <a:t>Darnell, M. J. (2006). </a:t>
            </a:r>
            <a:r>
              <a:rPr lang="en-IE" i="1" dirty="0" smtClean="0"/>
              <a:t>Bad Human Factors Designs.</a:t>
            </a:r>
            <a:r>
              <a:rPr lang="en-IE" dirty="0" smtClean="0"/>
              <a:t> </a:t>
            </a:r>
            <a:r>
              <a:rPr lang="en-IE" dirty="0" err="1" smtClean="0"/>
              <a:t>Baddesigns.Com</a:t>
            </a:r>
            <a:r>
              <a:rPr lang="en-IE" dirty="0" smtClean="0"/>
              <a:t> </a:t>
            </a:r>
            <a:endParaRPr lang="en-IE" dirty="0"/>
          </a:p>
        </p:txBody>
      </p:sp>
      <p:pic>
        <p:nvPicPr>
          <p:cNvPr id="5" name="Picture 4" descr="can1c.gif"/>
          <p:cNvPicPr>
            <a:picLocks noChangeAspect="1"/>
          </p:cNvPicPr>
          <p:nvPr/>
        </p:nvPicPr>
        <p:blipFill>
          <a:blip r:embed="rId3" cstate="print"/>
          <a:stretch>
            <a:fillRect/>
          </a:stretch>
        </p:blipFill>
        <p:spPr>
          <a:xfrm>
            <a:off x="533400" y="1600200"/>
            <a:ext cx="3810000" cy="1885225"/>
          </a:xfrm>
          <a:prstGeom prst="rect">
            <a:avLst/>
          </a:prstGeom>
        </p:spPr>
      </p:pic>
      <p:pic>
        <p:nvPicPr>
          <p:cNvPr id="6" name="Picture 5" descr="can4c.gif"/>
          <p:cNvPicPr>
            <a:picLocks noChangeAspect="1"/>
          </p:cNvPicPr>
          <p:nvPr/>
        </p:nvPicPr>
        <p:blipFill>
          <a:blip r:embed="rId4" cstate="print"/>
          <a:stretch>
            <a:fillRect/>
          </a:stretch>
        </p:blipFill>
        <p:spPr>
          <a:xfrm>
            <a:off x="4497070" y="3467100"/>
            <a:ext cx="4037330" cy="20955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Bad Designs</a:t>
            </a:r>
            <a:endParaRPr lang="en-US" dirty="0"/>
          </a:p>
        </p:txBody>
      </p:sp>
      <p:sp>
        <p:nvSpPr>
          <p:cNvPr id="4" name="Rectangle 3"/>
          <p:cNvSpPr/>
          <p:nvPr/>
        </p:nvSpPr>
        <p:spPr>
          <a:xfrm>
            <a:off x="609600" y="5638800"/>
            <a:ext cx="7924800" cy="646331"/>
          </a:xfrm>
          <a:prstGeom prst="rect">
            <a:avLst/>
          </a:prstGeom>
        </p:spPr>
        <p:txBody>
          <a:bodyPr wrap="square">
            <a:spAutoFit/>
          </a:bodyPr>
          <a:lstStyle/>
          <a:p>
            <a:r>
              <a:rPr lang="en-IE" dirty="0" smtClean="0"/>
              <a:t>"Photograph courtesy of </a:t>
            </a:r>
            <a:r>
              <a:rPr lang="en-IE" dirty="0" err="1" smtClean="0"/>
              <a:t>Baddesigns.Com</a:t>
            </a:r>
            <a:r>
              <a:rPr lang="en-IE" dirty="0" smtClean="0"/>
              <a:t>"</a:t>
            </a:r>
            <a:br>
              <a:rPr lang="en-IE" dirty="0" smtClean="0"/>
            </a:br>
            <a:r>
              <a:rPr lang="en-IE" dirty="0" smtClean="0"/>
              <a:t>Darnell, M. J. (2006). </a:t>
            </a:r>
            <a:r>
              <a:rPr lang="en-IE" i="1" dirty="0" smtClean="0"/>
              <a:t>Bad Human Factors Designs.</a:t>
            </a:r>
            <a:r>
              <a:rPr lang="en-IE" dirty="0" smtClean="0"/>
              <a:t> </a:t>
            </a:r>
            <a:r>
              <a:rPr lang="en-IE" dirty="0" err="1" smtClean="0"/>
              <a:t>Baddesigns.Com</a:t>
            </a:r>
            <a:r>
              <a:rPr lang="en-IE" dirty="0" smtClean="0"/>
              <a:t> </a:t>
            </a:r>
            <a:endParaRPr lang="en-IE" dirty="0"/>
          </a:p>
        </p:txBody>
      </p:sp>
      <p:pic>
        <p:nvPicPr>
          <p:cNvPr id="5" name="Picture 4" descr="staplers.gif"/>
          <p:cNvPicPr>
            <a:picLocks noChangeAspect="1"/>
          </p:cNvPicPr>
          <p:nvPr/>
        </p:nvPicPr>
        <p:blipFill>
          <a:blip r:embed="rId3" cstate="print"/>
          <a:stretch>
            <a:fillRect/>
          </a:stretch>
        </p:blipFill>
        <p:spPr>
          <a:xfrm>
            <a:off x="1447800" y="1828800"/>
            <a:ext cx="6602095" cy="28194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Bad Designs</a:t>
            </a:r>
            <a:endParaRPr lang="en-US" dirty="0"/>
          </a:p>
        </p:txBody>
      </p:sp>
      <p:sp>
        <p:nvSpPr>
          <p:cNvPr id="4" name="Rectangle 3"/>
          <p:cNvSpPr/>
          <p:nvPr/>
        </p:nvSpPr>
        <p:spPr>
          <a:xfrm>
            <a:off x="609600" y="5638800"/>
            <a:ext cx="7924800" cy="646331"/>
          </a:xfrm>
          <a:prstGeom prst="rect">
            <a:avLst/>
          </a:prstGeom>
        </p:spPr>
        <p:txBody>
          <a:bodyPr wrap="square">
            <a:spAutoFit/>
          </a:bodyPr>
          <a:lstStyle/>
          <a:p>
            <a:r>
              <a:rPr lang="en-IE" dirty="0" smtClean="0"/>
              <a:t>"Photograph courtesy of </a:t>
            </a:r>
            <a:r>
              <a:rPr lang="en-IE" dirty="0" err="1" smtClean="0"/>
              <a:t>Baddesigns.Com</a:t>
            </a:r>
            <a:r>
              <a:rPr lang="en-IE" dirty="0" smtClean="0"/>
              <a:t>"</a:t>
            </a:r>
            <a:br>
              <a:rPr lang="en-IE" dirty="0" smtClean="0"/>
            </a:br>
            <a:r>
              <a:rPr lang="en-IE" dirty="0" smtClean="0"/>
              <a:t>Darnell, M. J. (2006). </a:t>
            </a:r>
            <a:r>
              <a:rPr lang="en-IE" i="1" dirty="0" smtClean="0"/>
              <a:t>Bad Human Factors Designs.</a:t>
            </a:r>
            <a:r>
              <a:rPr lang="en-IE" dirty="0" smtClean="0"/>
              <a:t> </a:t>
            </a:r>
            <a:r>
              <a:rPr lang="en-IE" dirty="0" err="1" smtClean="0"/>
              <a:t>Baddesigns.Com</a:t>
            </a:r>
            <a:r>
              <a:rPr lang="en-IE" dirty="0" smtClean="0"/>
              <a:t> </a:t>
            </a:r>
            <a:endParaRPr lang="en-IE" dirty="0"/>
          </a:p>
        </p:txBody>
      </p:sp>
      <p:pic>
        <p:nvPicPr>
          <p:cNvPr id="9" name="Picture 8" descr="manylts2.gif"/>
          <p:cNvPicPr>
            <a:picLocks noChangeAspect="1"/>
          </p:cNvPicPr>
          <p:nvPr/>
        </p:nvPicPr>
        <p:blipFill>
          <a:blip r:embed="rId3" cstate="print"/>
          <a:stretch>
            <a:fillRect/>
          </a:stretch>
        </p:blipFill>
        <p:spPr>
          <a:xfrm>
            <a:off x="12922" y="1828800"/>
            <a:ext cx="9121030" cy="288798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Bad Designs</a:t>
            </a:r>
            <a:endParaRPr lang="en-US" dirty="0"/>
          </a:p>
        </p:txBody>
      </p:sp>
      <p:sp>
        <p:nvSpPr>
          <p:cNvPr id="4" name="Rectangle 3"/>
          <p:cNvSpPr/>
          <p:nvPr/>
        </p:nvSpPr>
        <p:spPr>
          <a:xfrm>
            <a:off x="609600" y="5638800"/>
            <a:ext cx="7924800" cy="646331"/>
          </a:xfrm>
          <a:prstGeom prst="rect">
            <a:avLst/>
          </a:prstGeom>
        </p:spPr>
        <p:txBody>
          <a:bodyPr wrap="square">
            <a:spAutoFit/>
          </a:bodyPr>
          <a:lstStyle/>
          <a:p>
            <a:r>
              <a:rPr lang="en-IE" dirty="0" smtClean="0"/>
              <a:t>"Photograph courtesy of </a:t>
            </a:r>
            <a:r>
              <a:rPr lang="en-IE" dirty="0" err="1" smtClean="0"/>
              <a:t>Baddesigns.Com</a:t>
            </a:r>
            <a:r>
              <a:rPr lang="en-IE" dirty="0" smtClean="0"/>
              <a:t>"</a:t>
            </a:r>
            <a:br>
              <a:rPr lang="en-IE" dirty="0" smtClean="0"/>
            </a:br>
            <a:r>
              <a:rPr lang="en-IE" dirty="0" smtClean="0"/>
              <a:t>Darnell, M. J. (2006). </a:t>
            </a:r>
            <a:r>
              <a:rPr lang="en-IE" i="1" dirty="0" smtClean="0"/>
              <a:t>Bad Human Factors Designs.</a:t>
            </a:r>
            <a:r>
              <a:rPr lang="en-IE" dirty="0" smtClean="0"/>
              <a:t> </a:t>
            </a:r>
            <a:r>
              <a:rPr lang="en-IE" dirty="0" err="1" smtClean="0"/>
              <a:t>Baddesigns.Com</a:t>
            </a:r>
            <a:r>
              <a:rPr lang="en-IE" dirty="0" smtClean="0"/>
              <a:t> </a:t>
            </a:r>
            <a:endParaRPr lang="en-IE" dirty="0"/>
          </a:p>
        </p:txBody>
      </p:sp>
      <p:pic>
        <p:nvPicPr>
          <p:cNvPr id="8" name="Picture 7" descr="vcr.gif"/>
          <p:cNvPicPr>
            <a:picLocks noChangeAspect="1"/>
          </p:cNvPicPr>
          <p:nvPr/>
        </p:nvPicPr>
        <p:blipFill>
          <a:blip r:embed="rId3" cstate="print"/>
          <a:stretch>
            <a:fillRect/>
          </a:stretch>
        </p:blipFill>
        <p:spPr>
          <a:xfrm>
            <a:off x="1981200" y="1752600"/>
            <a:ext cx="5813474" cy="33147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Bad Designs</a:t>
            </a:r>
            <a:endParaRPr lang="en-US" dirty="0"/>
          </a:p>
        </p:txBody>
      </p:sp>
      <p:sp>
        <p:nvSpPr>
          <p:cNvPr id="4" name="Rectangle 3"/>
          <p:cNvSpPr/>
          <p:nvPr/>
        </p:nvSpPr>
        <p:spPr>
          <a:xfrm>
            <a:off x="609600" y="5638800"/>
            <a:ext cx="7924800" cy="646331"/>
          </a:xfrm>
          <a:prstGeom prst="rect">
            <a:avLst/>
          </a:prstGeom>
        </p:spPr>
        <p:txBody>
          <a:bodyPr wrap="square">
            <a:spAutoFit/>
          </a:bodyPr>
          <a:lstStyle/>
          <a:p>
            <a:r>
              <a:rPr lang="en-IE" dirty="0" smtClean="0"/>
              <a:t>"Photograph courtesy of </a:t>
            </a:r>
            <a:r>
              <a:rPr lang="en-IE" dirty="0" err="1" smtClean="0"/>
              <a:t>Baddesigns.Com</a:t>
            </a:r>
            <a:r>
              <a:rPr lang="en-IE" dirty="0" smtClean="0"/>
              <a:t>"</a:t>
            </a:r>
            <a:br>
              <a:rPr lang="en-IE" dirty="0" smtClean="0"/>
            </a:br>
            <a:r>
              <a:rPr lang="en-IE" dirty="0" smtClean="0"/>
              <a:t>Darnell, M. J. (2006). </a:t>
            </a:r>
            <a:r>
              <a:rPr lang="en-IE" i="1" dirty="0" smtClean="0"/>
              <a:t>Bad Human Factors Designs.</a:t>
            </a:r>
            <a:r>
              <a:rPr lang="en-IE" dirty="0" smtClean="0"/>
              <a:t> </a:t>
            </a:r>
            <a:r>
              <a:rPr lang="en-IE" dirty="0" err="1" smtClean="0"/>
              <a:t>Baddesigns.Com</a:t>
            </a:r>
            <a:r>
              <a:rPr lang="en-IE" dirty="0" smtClean="0"/>
              <a:t> </a:t>
            </a:r>
            <a:endParaRPr lang="en-IE" dirty="0"/>
          </a:p>
        </p:txBody>
      </p:sp>
      <p:pic>
        <p:nvPicPr>
          <p:cNvPr id="7" name="Picture 6" descr="gascap.gif"/>
          <p:cNvPicPr>
            <a:picLocks noChangeAspect="1"/>
          </p:cNvPicPr>
          <p:nvPr/>
        </p:nvPicPr>
        <p:blipFill>
          <a:blip r:embed="rId3" cstate="print"/>
          <a:stretch>
            <a:fillRect/>
          </a:stretch>
        </p:blipFill>
        <p:spPr>
          <a:xfrm>
            <a:off x="1752600" y="1752600"/>
            <a:ext cx="5981899" cy="336042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Bad Designs</a:t>
            </a:r>
            <a:endParaRPr lang="en-US" dirty="0"/>
          </a:p>
        </p:txBody>
      </p:sp>
      <p:sp>
        <p:nvSpPr>
          <p:cNvPr id="4" name="Rectangle 3"/>
          <p:cNvSpPr/>
          <p:nvPr/>
        </p:nvSpPr>
        <p:spPr>
          <a:xfrm>
            <a:off x="609600" y="5638800"/>
            <a:ext cx="7924800" cy="646331"/>
          </a:xfrm>
          <a:prstGeom prst="rect">
            <a:avLst/>
          </a:prstGeom>
        </p:spPr>
        <p:txBody>
          <a:bodyPr wrap="square">
            <a:spAutoFit/>
          </a:bodyPr>
          <a:lstStyle/>
          <a:p>
            <a:r>
              <a:rPr lang="en-IE" dirty="0" smtClean="0"/>
              <a:t>"Photograph courtesy of </a:t>
            </a:r>
            <a:r>
              <a:rPr lang="en-IE" dirty="0" err="1" smtClean="0"/>
              <a:t>Baddesigns.Com</a:t>
            </a:r>
            <a:r>
              <a:rPr lang="en-IE" dirty="0" smtClean="0"/>
              <a:t>"</a:t>
            </a:r>
            <a:br>
              <a:rPr lang="en-IE" dirty="0" smtClean="0"/>
            </a:br>
            <a:r>
              <a:rPr lang="en-IE" dirty="0" smtClean="0"/>
              <a:t>Darnell, M. J. (2006). </a:t>
            </a:r>
            <a:r>
              <a:rPr lang="en-IE" i="1" dirty="0" smtClean="0"/>
              <a:t>Bad Human Factors Designs.</a:t>
            </a:r>
            <a:r>
              <a:rPr lang="en-IE" dirty="0" smtClean="0"/>
              <a:t> </a:t>
            </a:r>
            <a:r>
              <a:rPr lang="en-IE" dirty="0" err="1" smtClean="0"/>
              <a:t>Baddesigns.Com</a:t>
            </a:r>
            <a:r>
              <a:rPr lang="en-IE" dirty="0" smtClean="0"/>
              <a:t> </a:t>
            </a:r>
            <a:endParaRPr lang="en-IE" dirty="0"/>
          </a:p>
        </p:txBody>
      </p:sp>
      <p:pic>
        <p:nvPicPr>
          <p:cNvPr id="6" name="Picture 5" descr="wachout.gif"/>
          <p:cNvPicPr>
            <a:picLocks noChangeAspect="1"/>
          </p:cNvPicPr>
          <p:nvPr/>
        </p:nvPicPr>
        <p:blipFill>
          <a:blip r:embed="rId3" cstate="print"/>
          <a:stretch>
            <a:fillRect/>
          </a:stretch>
        </p:blipFill>
        <p:spPr>
          <a:xfrm>
            <a:off x="3352800" y="1349644"/>
            <a:ext cx="2350770" cy="3984356"/>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Cost of Bad Designs</a:t>
            </a:r>
            <a:endParaRPr lang="en-US" dirty="0"/>
          </a:p>
        </p:txBody>
      </p:sp>
      <p:sp>
        <p:nvSpPr>
          <p:cNvPr id="4" name="Rectangle 3"/>
          <p:cNvSpPr/>
          <p:nvPr/>
        </p:nvSpPr>
        <p:spPr>
          <a:xfrm>
            <a:off x="609600" y="4876800"/>
            <a:ext cx="7924800" cy="1569660"/>
          </a:xfrm>
          <a:prstGeom prst="rect">
            <a:avLst/>
          </a:prstGeom>
        </p:spPr>
        <p:txBody>
          <a:bodyPr wrap="square">
            <a:spAutoFit/>
          </a:bodyPr>
          <a:lstStyle/>
          <a:p>
            <a:r>
              <a:rPr lang="en-IE" sz="2400" dirty="0" smtClean="0"/>
              <a:t>In 2009 Toyota had to recall about </a:t>
            </a:r>
            <a:r>
              <a:rPr lang="en-IE" sz="2400" b="1" dirty="0" smtClean="0"/>
              <a:t>3.8 million cars and trucks </a:t>
            </a:r>
            <a:r>
              <a:rPr lang="en-IE" sz="2400" dirty="0" smtClean="0"/>
              <a:t>to reshape and/or replace the accelerator pedals. The design of the accelerator pedal in combination with loose </a:t>
            </a:r>
            <a:r>
              <a:rPr lang="en-IE" sz="2400" dirty="0" err="1" smtClean="0"/>
              <a:t>floormats</a:t>
            </a:r>
            <a:r>
              <a:rPr lang="en-IE" sz="2400" dirty="0" smtClean="0"/>
              <a:t> may have resulted in the accelerator pedal getting stuck. </a:t>
            </a:r>
            <a:endParaRPr lang="en-IE" sz="2400" dirty="0"/>
          </a:p>
        </p:txBody>
      </p:sp>
      <p:pic>
        <p:nvPicPr>
          <p:cNvPr id="5" name="Picture 4" descr="image002_opt.jpg"/>
          <p:cNvPicPr>
            <a:picLocks noChangeAspect="1"/>
          </p:cNvPicPr>
          <p:nvPr/>
        </p:nvPicPr>
        <p:blipFill>
          <a:blip r:embed="rId3" cstate="print"/>
          <a:stretch>
            <a:fillRect/>
          </a:stretch>
        </p:blipFill>
        <p:spPr>
          <a:xfrm>
            <a:off x="2743200" y="1447800"/>
            <a:ext cx="4114800" cy="30861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Cost of Bad Designs</a:t>
            </a:r>
            <a:endParaRPr lang="en-US" dirty="0"/>
          </a:p>
        </p:txBody>
      </p:sp>
      <p:sp>
        <p:nvSpPr>
          <p:cNvPr id="4" name="Rectangle 3"/>
          <p:cNvSpPr/>
          <p:nvPr/>
        </p:nvSpPr>
        <p:spPr>
          <a:xfrm>
            <a:off x="609600" y="5029200"/>
            <a:ext cx="7924800" cy="954107"/>
          </a:xfrm>
          <a:prstGeom prst="rect">
            <a:avLst/>
          </a:prstGeom>
        </p:spPr>
        <p:txBody>
          <a:bodyPr wrap="square">
            <a:spAutoFit/>
          </a:bodyPr>
          <a:lstStyle/>
          <a:p>
            <a:r>
              <a:rPr lang="en-IE" sz="2800" dirty="0" smtClean="0"/>
              <a:t>In 2011 they had to recall a further </a:t>
            </a:r>
            <a:r>
              <a:rPr lang="en-IE" sz="2800" b="1" dirty="0" smtClean="0"/>
              <a:t>2.2 million cars and trucks </a:t>
            </a:r>
            <a:r>
              <a:rPr lang="en-IE" sz="2800" dirty="0" smtClean="0"/>
              <a:t>because of the same issue. </a:t>
            </a:r>
            <a:endParaRPr lang="en-IE" sz="2800" dirty="0"/>
          </a:p>
        </p:txBody>
      </p:sp>
      <p:pic>
        <p:nvPicPr>
          <p:cNvPr id="6" name="Picture 5" descr="image002_opt.jpg"/>
          <p:cNvPicPr>
            <a:picLocks noChangeAspect="1"/>
          </p:cNvPicPr>
          <p:nvPr/>
        </p:nvPicPr>
        <p:blipFill>
          <a:blip r:embed="rId3" cstate="print"/>
          <a:stretch>
            <a:fillRect/>
          </a:stretch>
        </p:blipFill>
        <p:spPr>
          <a:xfrm>
            <a:off x="2743200" y="1447800"/>
            <a:ext cx="4114800" cy="30861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Overview</a:t>
            </a:r>
            <a:endParaRPr lang="en-US" dirty="0"/>
          </a:p>
        </p:txBody>
      </p:sp>
      <p:sp>
        <p:nvSpPr>
          <p:cNvPr id="3" name="Content Placeholder 2"/>
          <p:cNvSpPr>
            <a:spLocks noGrp="1"/>
          </p:cNvSpPr>
          <p:nvPr>
            <p:ph idx="1"/>
          </p:nvPr>
        </p:nvSpPr>
        <p:spPr/>
        <p:txBody>
          <a:bodyPr/>
          <a:lstStyle/>
          <a:p>
            <a:r>
              <a:rPr lang="en-US" dirty="0" smtClean="0"/>
              <a:t>Topic 1.1. Understanding Design</a:t>
            </a:r>
            <a:endParaRPr lang="en-IE" dirty="0" smtClean="0"/>
          </a:p>
          <a:p>
            <a:r>
              <a:rPr lang="en-US" dirty="0" smtClean="0"/>
              <a:t>Topic 1.2. Understanding Diversity</a:t>
            </a:r>
            <a:endParaRPr lang="en-IE" dirty="0" smtClean="0"/>
          </a:p>
          <a:p>
            <a:r>
              <a:rPr lang="en-US" dirty="0" smtClean="0"/>
              <a:t>Topic 1.3. The Ageing Population</a:t>
            </a:r>
            <a:endParaRPr lang="en-IE" dirty="0" smtClean="0"/>
          </a:p>
          <a:p>
            <a:r>
              <a:rPr lang="en-US" dirty="0" smtClean="0"/>
              <a:t>Topic 1.4. Good Business</a:t>
            </a:r>
            <a:endParaRPr lang="en-IE" dirty="0" smtClean="0"/>
          </a:p>
          <a:p>
            <a:r>
              <a:rPr lang="en-US" dirty="0" smtClean="0"/>
              <a:t>Topic 1.5. Universal Design</a:t>
            </a:r>
            <a:endParaRPr lang="en-IE"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Exercise</a:t>
            </a:r>
            <a:endParaRPr lang="en-US" dirty="0"/>
          </a:p>
        </p:txBody>
      </p:sp>
      <p:sp>
        <p:nvSpPr>
          <p:cNvPr id="3" name="Content Placeholder 2"/>
          <p:cNvSpPr>
            <a:spLocks noGrp="1"/>
          </p:cNvSpPr>
          <p:nvPr>
            <p:ph idx="1"/>
          </p:nvPr>
        </p:nvSpPr>
        <p:spPr/>
        <p:txBody>
          <a:bodyPr/>
          <a:lstStyle/>
          <a:p>
            <a:r>
              <a:rPr lang="en-IE" dirty="0" smtClean="0"/>
              <a:t>Get a single sheet of paper </a:t>
            </a:r>
          </a:p>
          <a:p>
            <a:pPr lvl="1"/>
            <a:r>
              <a:rPr lang="en-IE" dirty="0" smtClean="0"/>
              <a:t>Tear one out of your notebook/notepad</a:t>
            </a:r>
          </a:p>
          <a:p>
            <a:r>
              <a:rPr lang="en-IE" dirty="0" smtClean="0"/>
              <a:t>Design a paper aeroplane using this piece of paper.</a:t>
            </a:r>
          </a:p>
          <a:p>
            <a:pPr lvl="1"/>
            <a:r>
              <a:rPr lang="en-IE" dirty="0" smtClean="0"/>
              <a:t>I’d like you to do this in silence without asking any questions.</a:t>
            </a:r>
          </a:p>
        </p:txBody>
      </p:sp>
      <p:pic>
        <p:nvPicPr>
          <p:cNvPr id="4" name="Picture 3" descr="paper-airplane.jpg"/>
          <p:cNvPicPr>
            <a:picLocks noChangeAspect="1"/>
          </p:cNvPicPr>
          <p:nvPr/>
        </p:nvPicPr>
        <p:blipFill>
          <a:blip r:embed="rId3" cstate="print"/>
          <a:stretch>
            <a:fillRect/>
          </a:stretch>
        </p:blipFill>
        <p:spPr>
          <a:xfrm rot="2189100">
            <a:off x="6794561" y="4489943"/>
            <a:ext cx="1424940" cy="1272540"/>
          </a:xfrm>
          <a:prstGeom prst="rect">
            <a:avLst/>
          </a:prstGeom>
        </p:spPr>
      </p:pic>
      <p:cxnSp>
        <p:nvCxnSpPr>
          <p:cNvPr id="6" name="Straight Connector 5"/>
          <p:cNvCxnSpPr/>
          <p:nvPr/>
        </p:nvCxnSpPr>
        <p:spPr>
          <a:xfrm flipH="1">
            <a:off x="403302" y="5443653"/>
            <a:ext cx="6400800" cy="685800"/>
          </a:xfrm>
          <a:prstGeom prst="line">
            <a:avLst/>
          </a:prstGeom>
          <a:ln w="57150">
            <a:solidFill>
              <a:schemeClr val="tx1"/>
            </a:solidFill>
            <a:prstDash val="lg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Exercise: Reflections</a:t>
            </a:r>
            <a:endParaRPr lang="en-US" dirty="0"/>
          </a:p>
        </p:txBody>
      </p:sp>
      <p:sp>
        <p:nvSpPr>
          <p:cNvPr id="3" name="Content Placeholder 2"/>
          <p:cNvSpPr>
            <a:spLocks noGrp="1"/>
          </p:cNvSpPr>
          <p:nvPr>
            <p:ph idx="1"/>
          </p:nvPr>
        </p:nvSpPr>
        <p:spPr/>
        <p:txBody>
          <a:bodyPr>
            <a:normAutofit lnSpcReduction="10000"/>
          </a:bodyPr>
          <a:lstStyle/>
          <a:p>
            <a:r>
              <a:rPr lang="en-IE" dirty="0" smtClean="0"/>
              <a:t>Did you </a:t>
            </a:r>
            <a:r>
              <a:rPr lang="en-IE" u="sng" dirty="0" smtClean="0"/>
              <a:t>design</a:t>
            </a:r>
            <a:r>
              <a:rPr lang="en-IE" dirty="0" smtClean="0"/>
              <a:t> the paper aeroplane or did you </a:t>
            </a:r>
            <a:r>
              <a:rPr lang="en-IE" u="sng" dirty="0" smtClean="0"/>
              <a:t>build</a:t>
            </a:r>
            <a:r>
              <a:rPr lang="en-IE" dirty="0" smtClean="0"/>
              <a:t> it?</a:t>
            </a:r>
          </a:p>
          <a:p>
            <a:r>
              <a:rPr lang="en-IE" dirty="0" smtClean="0"/>
              <a:t>If you did this exercise right, there should be a blueprint or plan for a paper aeroplane drawn on the piece of paper.</a:t>
            </a:r>
          </a:p>
          <a:p>
            <a:r>
              <a:rPr lang="en-IE" dirty="0" smtClean="0"/>
              <a:t>Too often people forget the vital step of designing before building, and as a consequence overlook vital steps that may missed.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Topic 1.2</a:t>
            </a:r>
            <a:br>
              <a:rPr lang="en-IE" dirty="0" smtClean="0"/>
            </a:br>
            <a:r>
              <a:rPr lang="en-IE" dirty="0" smtClean="0"/>
              <a:t>Understanding Diversity</a:t>
            </a:r>
          </a:p>
        </p:txBody>
      </p:sp>
      <p:sp>
        <p:nvSpPr>
          <p:cNvPr id="5" name="Horizontal Scroll 4"/>
          <p:cNvSpPr/>
          <p:nvPr/>
        </p:nvSpPr>
        <p:spPr>
          <a:xfrm>
            <a:off x="609600" y="990600"/>
            <a:ext cx="7543800" cy="4038600"/>
          </a:xfrm>
          <a:prstGeom prst="horizontalScroll">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smtClean="0"/>
              <a:t>Diversity</a:t>
            </a:r>
            <a:endParaRPr lang="en-US" dirty="0"/>
          </a:p>
        </p:txBody>
      </p:sp>
      <p:sp>
        <p:nvSpPr>
          <p:cNvPr id="3" name="Content Placeholder 2"/>
          <p:cNvSpPr>
            <a:spLocks noGrp="1"/>
          </p:cNvSpPr>
          <p:nvPr>
            <p:ph idx="1"/>
          </p:nvPr>
        </p:nvSpPr>
        <p:spPr/>
        <p:txBody>
          <a:bodyPr/>
          <a:lstStyle/>
          <a:p>
            <a:r>
              <a:rPr lang="en-IE" dirty="0" smtClean="0"/>
              <a:t>Dimensions of diversity: How do we differ from each other? Age, size, ability, gender, culture, language, literacy, education, technology.</a:t>
            </a:r>
          </a:p>
          <a:p>
            <a:r>
              <a:rPr lang="en-IE" dirty="0" smtClean="0"/>
              <a:t>Challenges for people: How do the ways we differ from each other impact on how we share use of environments, products, services? </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Diversity: The World</a:t>
            </a:r>
            <a:endParaRPr lang="en-US" dirty="0"/>
          </a:p>
        </p:txBody>
      </p:sp>
      <p:pic>
        <p:nvPicPr>
          <p:cNvPr id="5" name="Picture 4" descr="world.jpg"/>
          <p:cNvPicPr>
            <a:picLocks noChangeAspect="1"/>
          </p:cNvPicPr>
          <p:nvPr/>
        </p:nvPicPr>
        <p:blipFill>
          <a:blip r:embed="rId3" cstate="print"/>
          <a:stretch>
            <a:fillRect/>
          </a:stretch>
        </p:blipFill>
        <p:spPr>
          <a:xfrm>
            <a:off x="834390" y="1371600"/>
            <a:ext cx="7475220" cy="505206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Diversity: The World</a:t>
            </a:r>
            <a:endParaRPr lang="en-US" dirty="0"/>
          </a:p>
        </p:txBody>
      </p:sp>
      <p:pic>
        <p:nvPicPr>
          <p:cNvPr id="4" name="Picture 3" descr="peters_projection_world_map_blank.gif"/>
          <p:cNvPicPr>
            <a:picLocks noChangeAspect="1"/>
          </p:cNvPicPr>
          <p:nvPr/>
        </p:nvPicPr>
        <p:blipFill>
          <a:blip r:embed="rId3" cstate="print"/>
          <a:stretch>
            <a:fillRect/>
          </a:stretch>
        </p:blipFill>
        <p:spPr>
          <a:xfrm>
            <a:off x="1219200" y="1371600"/>
            <a:ext cx="7162800" cy="5071262"/>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Diversity: The World</a:t>
            </a:r>
            <a:endParaRPr lang="en-US" dirty="0"/>
          </a:p>
        </p:txBody>
      </p:sp>
      <p:pic>
        <p:nvPicPr>
          <p:cNvPr id="4" name="Picture 3" descr="peters_projection_world_map_blank.gif"/>
          <p:cNvPicPr>
            <a:picLocks noChangeAspect="1"/>
          </p:cNvPicPr>
          <p:nvPr/>
        </p:nvPicPr>
        <p:blipFill>
          <a:blip r:embed="rId3" cstate="print"/>
          <a:stretch>
            <a:fillRect/>
          </a:stretch>
        </p:blipFill>
        <p:spPr>
          <a:xfrm>
            <a:off x="4724400" y="1981200"/>
            <a:ext cx="3962400" cy="2805379"/>
          </a:xfrm>
          <a:prstGeom prst="rect">
            <a:avLst/>
          </a:prstGeom>
        </p:spPr>
      </p:pic>
      <p:pic>
        <p:nvPicPr>
          <p:cNvPr id="5" name="Picture 4" descr="world.jpg"/>
          <p:cNvPicPr>
            <a:picLocks noChangeAspect="1"/>
          </p:cNvPicPr>
          <p:nvPr/>
        </p:nvPicPr>
        <p:blipFill>
          <a:blip r:embed="rId4" cstate="print"/>
          <a:stretch>
            <a:fillRect/>
          </a:stretch>
        </p:blipFill>
        <p:spPr>
          <a:xfrm>
            <a:off x="304800" y="1940875"/>
            <a:ext cx="4118610" cy="2783525"/>
          </a:xfrm>
          <a:prstGeom prst="rect">
            <a:avLst/>
          </a:prstGeom>
        </p:spPr>
      </p:pic>
      <p:sp>
        <p:nvSpPr>
          <p:cNvPr id="6" name="Rectangle 5"/>
          <p:cNvSpPr/>
          <p:nvPr/>
        </p:nvSpPr>
        <p:spPr>
          <a:xfrm>
            <a:off x="381000" y="5248870"/>
            <a:ext cx="8610600" cy="923330"/>
          </a:xfrm>
          <a:prstGeom prst="rect">
            <a:avLst/>
          </a:prstGeom>
        </p:spPr>
        <p:txBody>
          <a:bodyPr wrap="square">
            <a:spAutoFit/>
          </a:bodyPr>
          <a:lstStyle/>
          <a:p>
            <a:r>
              <a:rPr lang="en-IE" dirty="0" smtClean="0"/>
              <a:t>The Mercator projection increasingly inflates the sizes of regions according to their distance from the equator. This inflation results, for example, in a representation of Greenland that is larger than Africa, whereas in reality Africa is 14 times as large. </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Diversity: The World</a:t>
            </a:r>
            <a:endParaRPr lang="en-US" dirty="0"/>
          </a:p>
        </p:txBody>
      </p:sp>
      <p:pic>
        <p:nvPicPr>
          <p:cNvPr id="5" name="Picture 4" descr="World-Population-1800-2100.png"/>
          <p:cNvPicPr>
            <a:picLocks noChangeAspect="1"/>
          </p:cNvPicPr>
          <p:nvPr/>
        </p:nvPicPr>
        <p:blipFill>
          <a:blip r:embed="rId3" cstate="print"/>
          <a:stretch>
            <a:fillRect/>
          </a:stretch>
        </p:blipFill>
        <p:spPr>
          <a:xfrm>
            <a:off x="1905000" y="1219200"/>
            <a:ext cx="5493757" cy="5606312"/>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Diversity: The World</a:t>
            </a:r>
            <a:endParaRPr lang="en-US" dirty="0"/>
          </a:p>
        </p:txBody>
      </p:sp>
      <p:sp>
        <p:nvSpPr>
          <p:cNvPr id="5" name="Text Box 9"/>
          <p:cNvSpPr txBox="1">
            <a:spLocks noChangeArrowheads="1"/>
          </p:cNvSpPr>
          <p:nvPr/>
        </p:nvSpPr>
        <p:spPr bwMode="auto">
          <a:xfrm>
            <a:off x="4787900" y="1412875"/>
            <a:ext cx="2087563" cy="763588"/>
          </a:xfrm>
          <a:prstGeom prst="rect">
            <a:avLst/>
          </a:prstGeom>
          <a:noFill/>
          <a:ln w="12700" algn="ctr">
            <a:noFill/>
            <a:miter lim="800000"/>
            <a:headEnd/>
            <a:tailEnd/>
          </a:ln>
          <a:effectLst/>
        </p:spPr>
        <p:txBody>
          <a:bodyPr>
            <a:spAutoFit/>
          </a:bodyPr>
          <a:lstStyle/>
          <a:p>
            <a:pPr algn="ctr">
              <a:spcBef>
                <a:spcPct val="0"/>
              </a:spcBef>
            </a:pPr>
            <a:r>
              <a:rPr lang="en-GB" sz="2800" b="1" dirty="0" smtClean="0">
                <a:solidFill>
                  <a:srgbClr val="000066"/>
                </a:solidFill>
              </a:rPr>
              <a:t>7 </a:t>
            </a:r>
            <a:r>
              <a:rPr lang="en-GB" sz="2800" b="1" dirty="0">
                <a:solidFill>
                  <a:srgbClr val="000066"/>
                </a:solidFill>
              </a:rPr>
              <a:t>Billion</a:t>
            </a:r>
          </a:p>
          <a:p>
            <a:pPr algn="ctr">
              <a:spcBef>
                <a:spcPct val="0"/>
              </a:spcBef>
            </a:pPr>
            <a:r>
              <a:rPr lang="en-GB" sz="1600" b="1" dirty="0">
                <a:solidFill>
                  <a:srgbClr val="000066"/>
                </a:solidFill>
              </a:rPr>
              <a:t>Global Population</a:t>
            </a:r>
          </a:p>
        </p:txBody>
      </p:sp>
      <p:sp>
        <p:nvSpPr>
          <p:cNvPr id="6" name="Text Box 10"/>
          <p:cNvSpPr txBox="1">
            <a:spLocks noChangeArrowheads="1"/>
          </p:cNvSpPr>
          <p:nvPr/>
        </p:nvSpPr>
        <p:spPr bwMode="auto">
          <a:xfrm>
            <a:off x="6659563" y="2349500"/>
            <a:ext cx="1727200" cy="701675"/>
          </a:xfrm>
          <a:prstGeom prst="rect">
            <a:avLst/>
          </a:prstGeom>
          <a:noFill/>
          <a:ln w="12700" algn="ctr">
            <a:noFill/>
            <a:miter lim="800000"/>
            <a:headEnd/>
            <a:tailEnd/>
          </a:ln>
          <a:effectLst/>
        </p:spPr>
        <p:txBody>
          <a:bodyPr>
            <a:spAutoFit/>
          </a:bodyPr>
          <a:lstStyle/>
          <a:p>
            <a:pPr algn="ctr">
              <a:spcBef>
                <a:spcPct val="0"/>
              </a:spcBef>
            </a:pPr>
            <a:r>
              <a:rPr lang="en-GB" sz="2400" b="1">
                <a:solidFill>
                  <a:srgbClr val="000066"/>
                </a:solidFill>
              </a:rPr>
              <a:t>49.6 : 50.4</a:t>
            </a:r>
          </a:p>
          <a:p>
            <a:pPr algn="ctr">
              <a:spcBef>
                <a:spcPct val="0"/>
              </a:spcBef>
            </a:pPr>
            <a:r>
              <a:rPr lang="en-GB" sz="1600" b="1">
                <a:solidFill>
                  <a:srgbClr val="000066"/>
                </a:solidFill>
              </a:rPr>
              <a:t>Gender</a:t>
            </a:r>
          </a:p>
        </p:txBody>
      </p:sp>
      <p:sp>
        <p:nvSpPr>
          <p:cNvPr id="7" name="Text Box 11"/>
          <p:cNvSpPr txBox="1">
            <a:spLocks noChangeArrowheads="1"/>
          </p:cNvSpPr>
          <p:nvPr/>
        </p:nvSpPr>
        <p:spPr bwMode="auto">
          <a:xfrm>
            <a:off x="6515100" y="3571875"/>
            <a:ext cx="1944688" cy="701675"/>
          </a:xfrm>
          <a:prstGeom prst="rect">
            <a:avLst/>
          </a:prstGeom>
          <a:noFill/>
          <a:ln w="12700" algn="ctr">
            <a:noFill/>
            <a:miter lim="800000"/>
            <a:headEnd/>
            <a:tailEnd/>
          </a:ln>
          <a:effectLst/>
        </p:spPr>
        <p:txBody>
          <a:bodyPr>
            <a:spAutoFit/>
          </a:bodyPr>
          <a:lstStyle/>
          <a:p>
            <a:pPr algn="ctr">
              <a:spcBef>
                <a:spcPct val="0"/>
              </a:spcBef>
            </a:pPr>
            <a:r>
              <a:rPr lang="en-GB" sz="2400" b="1">
                <a:solidFill>
                  <a:srgbClr val="000066"/>
                </a:solidFill>
              </a:rPr>
              <a:t>6912</a:t>
            </a:r>
          </a:p>
          <a:p>
            <a:pPr algn="ctr">
              <a:spcBef>
                <a:spcPct val="0"/>
              </a:spcBef>
            </a:pPr>
            <a:r>
              <a:rPr lang="en-GB" sz="1600" b="1">
                <a:solidFill>
                  <a:srgbClr val="000066"/>
                </a:solidFill>
              </a:rPr>
              <a:t>‘Live’ Languages</a:t>
            </a:r>
          </a:p>
        </p:txBody>
      </p:sp>
      <p:sp>
        <p:nvSpPr>
          <p:cNvPr id="8" name="Text Box 12"/>
          <p:cNvSpPr txBox="1">
            <a:spLocks noChangeArrowheads="1"/>
          </p:cNvSpPr>
          <p:nvPr/>
        </p:nvSpPr>
        <p:spPr bwMode="auto">
          <a:xfrm>
            <a:off x="3536950" y="5607050"/>
            <a:ext cx="2592388" cy="738188"/>
          </a:xfrm>
          <a:prstGeom prst="rect">
            <a:avLst/>
          </a:prstGeom>
          <a:noFill/>
          <a:ln w="12700" algn="ctr">
            <a:noFill/>
            <a:miter lim="800000"/>
            <a:headEnd/>
            <a:tailEnd/>
          </a:ln>
          <a:effectLst/>
        </p:spPr>
        <p:txBody>
          <a:bodyPr>
            <a:spAutoFit/>
          </a:bodyPr>
          <a:lstStyle/>
          <a:p>
            <a:pPr algn="ctr">
              <a:lnSpc>
                <a:spcPct val="110000"/>
              </a:lnSpc>
              <a:spcBef>
                <a:spcPct val="0"/>
              </a:spcBef>
            </a:pPr>
            <a:r>
              <a:rPr lang="en-GB" sz="2400" b="1">
                <a:solidFill>
                  <a:srgbClr val="000066"/>
                </a:solidFill>
              </a:rPr>
              <a:t>2050 – 2 Billion</a:t>
            </a:r>
          </a:p>
          <a:p>
            <a:pPr algn="ctr">
              <a:spcBef>
                <a:spcPct val="0"/>
              </a:spcBef>
            </a:pPr>
            <a:r>
              <a:rPr lang="en-GB" sz="1600" b="1">
                <a:solidFill>
                  <a:srgbClr val="000066"/>
                </a:solidFill>
              </a:rPr>
              <a:t>Global over 60</a:t>
            </a:r>
          </a:p>
        </p:txBody>
      </p:sp>
      <p:sp>
        <p:nvSpPr>
          <p:cNvPr id="9" name="Text Box 13"/>
          <p:cNvSpPr txBox="1">
            <a:spLocks noChangeArrowheads="1"/>
          </p:cNvSpPr>
          <p:nvPr/>
        </p:nvSpPr>
        <p:spPr bwMode="auto">
          <a:xfrm>
            <a:off x="168275" y="5492750"/>
            <a:ext cx="2808288" cy="762000"/>
          </a:xfrm>
          <a:prstGeom prst="rect">
            <a:avLst/>
          </a:prstGeom>
          <a:noFill/>
          <a:ln w="12700" algn="ctr">
            <a:noFill/>
            <a:miter lim="800000"/>
            <a:headEnd/>
            <a:tailEnd/>
          </a:ln>
          <a:effectLst/>
        </p:spPr>
        <p:txBody>
          <a:bodyPr>
            <a:spAutoFit/>
          </a:bodyPr>
          <a:lstStyle/>
          <a:p>
            <a:pPr algn="ctr">
              <a:lnSpc>
                <a:spcPct val="110000"/>
              </a:lnSpc>
              <a:spcBef>
                <a:spcPct val="0"/>
              </a:spcBef>
            </a:pPr>
            <a:r>
              <a:rPr lang="en-GB" sz="2400" b="1">
                <a:solidFill>
                  <a:srgbClr val="000066"/>
                </a:solidFill>
              </a:rPr>
              <a:t>2050 – 4:1</a:t>
            </a:r>
          </a:p>
          <a:p>
            <a:pPr algn="ctr">
              <a:lnSpc>
                <a:spcPct val="110000"/>
              </a:lnSpc>
              <a:spcBef>
                <a:spcPct val="0"/>
              </a:spcBef>
            </a:pPr>
            <a:r>
              <a:rPr lang="en-GB" sz="1600" b="1">
                <a:solidFill>
                  <a:srgbClr val="000066"/>
                </a:solidFill>
              </a:rPr>
              <a:t>Potential Support Ratio</a:t>
            </a:r>
          </a:p>
        </p:txBody>
      </p:sp>
      <p:sp>
        <p:nvSpPr>
          <p:cNvPr id="10" name="Text Box 14"/>
          <p:cNvSpPr txBox="1">
            <a:spLocks noChangeArrowheads="1"/>
          </p:cNvSpPr>
          <p:nvPr/>
        </p:nvSpPr>
        <p:spPr bwMode="auto">
          <a:xfrm>
            <a:off x="630238" y="1408113"/>
            <a:ext cx="2808287" cy="762000"/>
          </a:xfrm>
          <a:prstGeom prst="rect">
            <a:avLst/>
          </a:prstGeom>
          <a:noFill/>
          <a:ln w="12700" algn="ctr">
            <a:noFill/>
            <a:miter lim="800000"/>
            <a:headEnd/>
            <a:tailEnd/>
          </a:ln>
          <a:effectLst/>
        </p:spPr>
        <p:txBody>
          <a:bodyPr>
            <a:spAutoFit/>
          </a:bodyPr>
          <a:lstStyle/>
          <a:p>
            <a:pPr algn="ctr">
              <a:lnSpc>
                <a:spcPct val="110000"/>
              </a:lnSpc>
              <a:spcBef>
                <a:spcPct val="0"/>
              </a:spcBef>
            </a:pPr>
            <a:r>
              <a:rPr lang="en-GB" sz="2400" b="1">
                <a:solidFill>
                  <a:srgbClr val="000066"/>
                </a:solidFill>
              </a:rPr>
              <a:t>4 Billion</a:t>
            </a:r>
          </a:p>
          <a:p>
            <a:pPr algn="ctr">
              <a:lnSpc>
                <a:spcPct val="110000"/>
              </a:lnSpc>
              <a:spcBef>
                <a:spcPct val="0"/>
              </a:spcBef>
            </a:pPr>
            <a:r>
              <a:rPr lang="en-GB" sz="1600" b="1">
                <a:solidFill>
                  <a:srgbClr val="000066"/>
                </a:solidFill>
              </a:rPr>
              <a:t>$4 or less income per day</a:t>
            </a:r>
          </a:p>
        </p:txBody>
      </p:sp>
      <p:sp>
        <p:nvSpPr>
          <p:cNvPr id="11" name="Text Box 17"/>
          <p:cNvSpPr txBox="1">
            <a:spLocks noChangeArrowheads="1"/>
          </p:cNvSpPr>
          <p:nvPr/>
        </p:nvSpPr>
        <p:spPr bwMode="auto">
          <a:xfrm>
            <a:off x="6008688" y="4924425"/>
            <a:ext cx="2808287" cy="762000"/>
          </a:xfrm>
          <a:prstGeom prst="rect">
            <a:avLst/>
          </a:prstGeom>
          <a:noFill/>
          <a:ln w="12700" algn="ctr">
            <a:noFill/>
            <a:miter lim="800000"/>
            <a:headEnd/>
            <a:tailEnd/>
          </a:ln>
          <a:effectLst/>
        </p:spPr>
        <p:txBody>
          <a:bodyPr>
            <a:spAutoFit/>
          </a:bodyPr>
          <a:lstStyle/>
          <a:p>
            <a:pPr algn="ctr">
              <a:lnSpc>
                <a:spcPct val="110000"/>
              </a:lnSpc>
              <a:spcBef>
                <a:spcPct val="0"/>
              </a:spcBef>
            </a:pPr>
            <a:r>
              <a:rPr lang="en-GB" sz="2400" b="1" dirty="0">
                <a:solidFill>
                  <a:srgbClr val="000066"/>
                </a:solidFill>
              </a:rPr>
              <a:t>1 in 4</a:t>
            </a:r>
          </a:p>
          <a:p>
            <a:pPr algn="ctr">
              <a:lnSpc>
                <a:spcPct val="110000"/>
              </a:lnSpc>
              <a:spcBef>
                <a:spcPct val="0"/>
              </a:spcBef>
            </a:pPr>
            <a:r>
              <a:rPr lang="en-GB" sz="1600" b="1" dirty="0">
                <a:solidFill>
                  <a:srgbClr val="000066"/>
                </a:solidFill>
              </a:rPr>
              <a:t>Poor Literacy</a:t>
            </a:r>
          </a:p>
        </p:txBody>
      </p:sp>
      <p:sp>
        <p:nvSpPr>
          <p:cNvPr id="12" name="Text Box 26"/>
          <p:cNvSpPr txBox="1">
            <a:spLocks noChangeArrowheads="1"/>
          </p:cNvSpPr>
          <p:nvPr/>
        </p:nvSpPr>
        <p:spPr bwMode="auto">
          <a:xfrm>
            <a:off x="2978150" y="2681288"/>
            <a:ext cx="2808288" cy="762000"/>
          </a:xfrm>
          <a:prstGeom prst="rect">
            <a:avLst/>
          </a:prstGeom>
          <a:noFill/>
          <a:ln w="12700" algn="ctr">
            <a:noFill/>
            <a:miter lim="800000"/>
            <a:headEnd/>
            <a:tailEnd/>
          </a:ln>
          <a:effectLst/>
        </p:spPr>
        <p:txBody>
          <a:bodyPr>
            <a:spAutoFit/>
          </a:bodyPr>
          <a:lstStyle/>
          <a:p>
            <a:pPr algn="ctr">
              <a:lnSpc>
                <a:spcPct val="110000"/>
              </a:lnSpc>
              <a:spcBef>
                <a:spcPct val="0"/>
              </a:spcBef>
            </a:pPr>
            <a:r>
              <a:rPr lang="en-GB" sz="2400" b="1">
                <a:solidFill>
                  <a:srgbClr val="000066"/>
                </a:solidFill>
              </a:rPr>
              <a:t>1 in 3</a:t>
            </a:r>
          </a:p>
          <a:p>
            <a:pPr algn="ctr">
              <a:lnSpc>
                <a:spcPct val="110000"/>
              </a:lnSpc>
              <a:spcBef>
                <a:spcPct val="0"/>
              </a:spcBef>
            </a:pPr>
            <a:r>
              <a:rPr lang="en-GB" sz="1600" b="1">
                <a:solidFill>
                  <a:srgbClr val="000066"/>
                </a:solidFill>
              </a:rPr>
              <a:t>GSM Mobile Phone</a:t>
            </a:r>
          </a:p>
        </p:txBody>
      </p:sp>
      <p:sp>
        <p:nvSpPr>
          <p:cNvPr id="13" name="Text Box 27"/>
          <p:cNvSpPr txBox="1">
            <a:spLocks noChangeArrowheads="1"/>
          </p:cNvSpPr>
          <p:nvPr/>
        </p:nvSpPr>
        <p:spPr bwMode="auto">
          <a:xfrm>
            <a:off x="120650" y="2844800"/>
            <a:ext cx="2808288" cy="762000"/>
          </a:xfrm>
          <a:prstGeom prst="rect">
            <a:avLst/>
          </a:prstGeom>
          <a:noFill/>
          <a:ln w="12700" algn="ctr">
            <a:noFill/>
            <a:miter lim="800000"/>
            <a:headEnd/>
            <a:tailEnd/>
          </a:ln>
          <a:effectLst/>
        </p:spPr>
        <p:txBody>
          <a:bodyPr>
            <a:spAutoFit/>
          </a:bodyPr>
          <a:lstStyle/>
          <a:p>
            <a:pPr algn="ctr">
              <a:lnSpc>
                <a:spcPct val="110000"/>
              </a:lnSpc>
              <a:spcBef>
                <a:spcPct val="0"/>
              </a:spcBef>
            </a:pPr>
            <a:r>
              <a:rPr lang="en-GB" sz="2400" b="1">
                <a:solidFill>
                  <a:srgbClr val="000066"/>
                </a:solidFill>
              </a:rPr>
              <a:t>1 Billion</a:t>
            </a:r>
          </a:p>
          <a:p>
            <a:pPr algn="ctr">
              <a:lnSpc>
                <a:spcPct val="110000"/>
              </a:lnSpc>
              <a:spcBef>
                <a:spcPct val="0"/>
              </a:spcBef>
            </a:pPr>
            <a:r>
              <a:rPr lang="en-GB" sz="1600" b="1">
                <a:solidFill>
                  <a:srgbClr val="000066"/>
                </a:solidFill>
              </a:rPr>
              <a:t>People live in slums</a:t>
            </a:r>
          </a:p>
        </p:txBody>
      </p:sp>
      <p:sp>
        <p:nvSpPr>
          <p:cNvPr id="14" name="Text Box 28"/>
          <p:cNvSpPr txBox="1">
            <a:spLocks noChangeArrowheads="1"/>
          </p:cNvSpPr>
          <p:nvPr/>
        </p:nvSpPr>
        <p:spPr bwMode="auto">
          <a:xfrm>
            <a:off x="3559175" y="3811588"/>
            <a:ext cx="2808288" cy="1298575"/>
          </a:xfrm>
          <a:prstGeom prst="rect">
            <a:avLst/>
          </a:prstGeom>
          <a:noFill/>
          <a:ln w="12700" algn="ctr">
            <a:noFill/>
            <a:miter lim="800000"/>
            <a:headEnd/>
            <a:tailEnd/>
          </a:ln>
          <a:effectLst/>
        </p:spPr>
        <p:txBody>
          <a:bodyPr>
            <a:spAutoFit/>
          </a:bodyPr>
          <a:lstStyle/>
          <a:p>
            <a:pPr algn="ctr">
              <a:lnSpc>
                <a:spcPct val="110000"/>
              </a:lnSpc>
              <a:spcBef>
                <a:spcPct val="0"/>
              </a:spcBef>
            </a:pPr>
            <a:r>
              <a:rPr lang="en-GB" sz="2400" b="1">
                <a:solidFill>
                  <a:srgbClr val="000066"/>
                </a:solidFill>
              </a:rPr>
              <a:t>2007</a:t>
            </a:r>
          </a:p>
          <a:p>
            <a:pPr algn="ctr">
              <a:lnSpc>
                <a:spcPct val="110000"/>
              </a:lnSpc>
              <a:spcBef>
                <a:spcPct val="0"/>
              </a:spcBef>
            </a:pPr>
            <a:r>
              <a:rPr lang="en-GB" sz="1600" b="1">
                <a:solidFill>
                  <a:srgbClr val="000066"/>
                </a:solidFill>
              </a:rPr>
              <a:t>The year when more people live in urban than rural areas</a:t>
            </a:r>
          </a:p>
        </p:txBody>
      </p:sp>
      <p:sp>
        <p:nvSpPr>
          <p:cNvPr id="15" name="Text Box 29"/>
          <p:cNvSpPr txBox="1">
            <a:spLocks noChangeArrowheads="1"/>
          </p:cNvSpPr>
          <p:nvPr/>
        </p:nvSpPr>
        <p:spPr bwMode="auto">
          <a:xfrm>
            <a:off x="736600" y="4208463"/>
            <a:ext cx="2808288" cy="762000"/>
          </a:xfrm>
          <a:prstGeom prst="rect">
            <a:avLst/>
          </a:prstGeom>
          <a:noFill/>
          <a:ln w="12700" algn="ctr">
            <a:noFill/>
            <a:miter lim="800000"/>
            <a:headEnd/>
            <a:tailEnd/>
          </a:ln>
          <a:effectLst/>
        </p:spPr>
        <p:txBody>
          <a:bodyPr>
            <a:spAutoFit/>
          </a:bodyPr>
          <a:lstStyle/>
          <a:p>
            <a:pPr algn="ctr">
              <a:lnSpc>
                <a:spcPct val="110000"/>
              </a:lnSpc>
              <a:spcBef>
                <a:spcPct val="0"/>
              </a:spcBef>
            </a:pPr>
            <a:r>
              <a:rPr lang="en-GB" sz="2400" b="1">
                <a:solidFill>
                  <a:srgbClr val="000066"/>
                </a:solidFill>
              </a:rPr>
              <a:t>600+ Million</a:t>
            </a:r>
          </a:p>
          <a:p>
            <a:pPr algn="ctr">
              <a:lnSpc>
                <a:spcPct val="110000"/>
              </a:lnSpc>
              <a:spcBef>
                <a:spcPct val="0"/>
              </a:spcBef>
            </a:pPr>
            <a:r>
              <a:rPr lang="en-GB" sz="1600" b="1">
                <a:solidFill>
                  <a:srgbClr val="000066"/>
                </a:solidFill>
              </a:rPr>
              <a:t>People with disabilities</a:t>
            </a:r>
          </a:p>
        </p:txBody>
      </p:sp>
      <p:sp>
        <p:nvSpPr>
          <p:cNvPr id="16" name="Text Box 17"/>
          <p:cNvSpPr txBox="1">
            <a:spLocks noChangeArrowheads="1"/>
          </p:cNvSpPr>
          <p:nvPr/>
        </p:nvSpPr>
        <p:spPr bwMode="auto">
          <a:xfrm>
            <a:off x="5334000" y="6283202"/>
            <a:ext cx="3635375" cy="381771"/>
          </a:xfrm>
          <a:prstGeom prst="rect">
            <a:avLst/>
          </a:prstGeom>
          <a:noFill/>
          <a:ln w="12700" algn="ctr">
            <a:noFill/>
            <a:miter lim="800000"/>
            <a:headEnd/>
            <a:tailEnd/>
          </a:ln>
          <a:effectLst/>
        </p:spPr>
        <p:txBody>
          <a:bodyPr wrap="square">
            <a:spAutoFit/>
          </a:bodyPr>
          <a:lstStyle/>
          <a:p>
            <a:pPr algn="ctr">
              <a:lnSpc>
                <a:spcPct val="110000"/>
              </a:lnSpc>
              <a:spcBef>
                <a:spcPct val="0"/>
              </a:spcBef>
            </a:pPr>
            <a:r>
              <a:rPr lang="en-GB" b="1" dirty="0" smtClean="0">
                <a:solidFill>
                  <a:srgbClr val="000066"/>
                </a:solidFill>
              </a:rPr>
              <a:t>Slide by John Clarkson</a:t>
            </a:r>
            <a:endParaRPr lang="en-GB" b="1" dirty="0">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dissolv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dissolv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dissolv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dissolv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dissolve">
                                      <p:cBhvr>
                                        <p:cTn id="47" dur="500"/>
                                        <p:tgtEl>
                                          <p:spTgt spid="13"/>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dissolve">
                                      <p:cBhvr>
                                        <p:cTn id="52" dur="500"/>
                                        <p:tgtEl>
                                          <p:spTgt spid="10"/>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dissolve">
                                      <p:cBhvr>
                                        <p:cTn id="57" dur="500"/>
                                        <p:tgtEl>
                                          <p:spTgt spid="12"/>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dissolve">
                                      <p:cBhvr>
                                        <p:cTn id="6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Diversity: Ireland</a:t>
            </a:r>
            <a:endParaRPr lang="en-US" dirty="0"/>
          </a:p>
        </p:txBody>
      </p:sp>
      <p:pic>
        <p:nvPicPr>
          <p:cNvPr id="4" name="Picture 3" descr="Untitled.jpg"/>
          <p:cNvPicPr>
            <a:picLocks noChangeAspect="1"/>
          </p:cNvPicPr>
          <p:nvPr/>
        </p:nvPicPr>
        <p:blipFill>
          <a:blip r:embed="rId3" cstate="print"/>
          <a:stretch>
            <a:fillRect/>
          </a:stretch>
        </p:blipFill>
        <p:spPr>
          <a:xfrm>
            <a:off x="2743200" y="1361887"/>
            <a:ext cx="3680460" cy="503891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Topic 1.1</a:t>
            </a:r>
            <a:br>
              <a:rPr lang="en-IE" dirty="0" smtClean="0"/>
            </a:br>
            <a:r>
              <a:rPr lang="en-IE" dirty="0" smtClean="0"/>
              <a:t>Understanding Design</a:t>
            </a:r>
            <a:endParaRPr lang="en-US" dirty="0"/>
          </a:p>
        </p:txBody>
      </p:sp>
      <p:sp>
        <p:nvSpPr>
          <p:cNvPr id="5" name="Horizontal Scroll 4"/>
          <p:cNvSpPr/>
          <p:nvPr/>
        </p:nvSpPr>
        <p:spPr>
          <a:xfrm>
            <a:off x="609600" y="990600"/>
            <a:ext cx="7543800" cy="4038600"/>
          </a:xfrm>
          <a:prstGeom prst="horizontalScroll">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Diversity: Ireland</a:t>
            </a:r>
            <a:endParaRPr lang="en-US" dirty="0"/>
          </a:p>
        </p:txBody>
      </p:sp>
      <p:sp>
        <p:nvSpPr>
          <p:cNvPr id="3" name="Content Placeholder 2"/>
          <p:cNvSpPr>
            <a:spLocks noGrp="1"/>
          </p:cNvSpPr>
          <p:nvPr>
            <p:ph idx="1"/>
          </p:nvPr>
        </p:nvSpPr>
        <p:spPr/>
        <p:txBody>
          <a:bodyPr/>
          <a:lstStyle/>
          <a:p>
            <a:r>
              <a:rPr lang="en-IE" dirty="0" smtClean="0"/>
              <a:t>Ethnic groups: </a:t>
            </a:r>
          </a:p>
          <a:p>
            <a:pPr lvl="1"/>
            <a:r>
              <a:rPr lang="en-IE" dirty="0" smtClean="0"/>
              <a:t>Irish 87.4%, </a:t>
            </a:r>
          </a:p>
          <a:p>
            <a:pPr lvl="1"/>
            <a:r>
              <a:rPr lang="en-IE" dirty="0" smtClean="0"/>
              <a:t>other white 7.5%, </a:t>
            </a:r>
          </a:p>
          <a:p>
            <a:pPr lvl="1"/>
            <a:r>
              <a:rPr lang="en-IE" dirty="0" smtClean="0"/>
              <a:t>Asian 1.3%, </a:t>
            </a:r>
          </a:p>
          <a:p>
            <a:pPr lvl="1"/>
            <a:r>
              <a:rPr lang="en-IE" dirty="0" smtClean="0"/>
              <a:t>black 1.1%, </a:t>
            </a:r>
          </a:p>
          <a:p>
            <a:pPr lvl="1"/>
            <a:r>
              <a:rPr lang="en-IE" dirty="0" smtClean="0"/>
              <a:t>mixed 1.1%, </a:t>
            </a:r>
          </a:p>
          <a:p>
            <a:pPr lvl="1"/>
            <a:r>
              <a:rPr lang="en-IE" dirty="0" smtClean="0"/>
              <a:t>unspecified 1.6%</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Diversity: Ireland</a:t>
            </a:r>
            <a:endParaRPr lang="en-US" dirty="0"/>
          </a:p>
        </p:txBody>
      </p:sp>
      <p:sp>
        <p:nvSpPr>
          <p:cNvPr id="3" name="Content Placeholder 2"/>
          <p:cNvSpPr>
            <a:spLocks noGrp="1"/>
          </p:cNvSpPr>
          <p:nvPr>
            <p:ph idx="1"/>
          </p:nvPr>
        </p:nvSpPr>
        <p:spPr/>
        <p:txBody>
          <a:bodyPr/>
          <a:lstStyle/>
          <a:p>
            <a:r>
              <a:rPr lang="en-IE" dirty="0" smtClean="0"/>
              <a:t>Languages: </a:t>
            </a:r>
          </a:p>
          <a:p>
            <a:pPr lvl="1"/>
            <a:r>
              <a:rPr lang="en-IE" dirty="0" smtClean="0"/>
              <a:t>English (official, the language generally used),</a:t>
            </a:r>
          </a:p>
          <a:p>
            <a:pPr lvl="1"/>
            <a:r>
              <a:rPr lang="en-IE" dirty="0" smtClean="0"/>
              <a:t>Irish (Gaelic or </a:t>
            </a:r>
            <a:r>
              <a:rPr lang="en-IE" dirty="0" err="1" smtClean="0"/>
              <a:t>Gaeilge</a:t>
            </a:r>
            <a:r>
              <a:rPr lang="en-IE" dirty="0" smtClean="0"/>
              <a:t>) (official, spoken mainly in areas along the western coast)</a:t>
            </a:r>
            <a:endParaRPr lang="en-IE"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Diversity: Ireland</a:t>
            </a:r>
            <a:endParaRPr lang="en-US" dirty="0"/>
          </a:p>
        </p:txBody>
      </p:sp>
      <p:sp>
        <p:nvSpPr>
          <p:cNvPr id="3" name="Content Placeholder 2"/>
          <p:cNvSpPr>
            <a:spLocks noGrp="1"/>
          </p:cNvSpPr>
          <p:nvPr>
            <p:ph idx="1"/>
          </p:nvPr>
        </p:nvSpPr>
        <p:spPr/>
        <p:txBody>
          <a:bodyPr>
            <a:normAutofit/>
          </a:bodyPr>
          <a:lstStyle/>
          <a:p>
            <a:r>
              <a:rPr lang="en-IE" dirty="0" smtClean="0"/>
              <a:t>Religions: </a:t>
            </a:r>
          </a:p>
          <a:p>
            <a:pPr lvl="1"/>
            <a:r>
              <a:rPr lang="en-IE" dirty="0" smtClean="0"/>
              <a:t>Roman Catholic 87.4%, </a:t>
            </a:r>
          </a:p>
          <a:p>
            <a:pPr lvl="1"/>
            <a:r>
              <a:rPr lang="en-IE" dirty="0" smtClean="0"/>
              <a:t>Church of Ireland 2.9%, </a:t>
            </a:r>
          </a:p>
          <a:p>
            <a:pPr lvl="1"/>
            <a:r>
              <a:rPr lang="en-IE" dirty="0" smtClean="0"/>
              <a:t>other Christian 1.9%, </a:t>
            </a:r>
          </a:p>
          <a:p>
            <a:pPr lvl="1"/>
            <a:r>
              <a:rPr lang="en-IE" dirty="0" smtClean="0"/>
              <a:t>other 2.1%, </a:t>
            </a:r>
          </a:p>
          <a:p>
            <a:pPr lvl="1"/>
            <a:r>
              <a:rPr lang="en-IE" dirty="0" smtClean="0"/>
              <a:t>unspecified 1.5%, </a:t>
            </a:r>
          </a:p>
          <a:p>
            <a:pPr lvl="1"/>
            <a:r>
              <a:rPr lang="en-IE" dirty="0" smtClean="0"/>
              <a:t>none 4.2%</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Exercise</a:t>
            </a:r>
            <a:endParaRPr lang="en-US" dirty="0"/>
          </a:p>
        </p:txBody>
      </p:sp>
      <p:sp>
        <p:nvSpPr>
          <p:cNvPr id="3" name="Content Placeholder 2"/>
          <p:cNvSpPr>
            <a:spLocks noGrp="1"/>
          </p:cNvSpPr>
          <p:nvPr>
            <p:ph idx="1"/>
          </p:nvPr>
        </p:nvSpPr>
        <p:spPr/>
        <p:txBody>
          <a:bodyPr/>
          <a:lstStyle/>
          <a:p>
            <a:r>
              <a:rPr lang="en-IE" dirty="0" smtClean="0"/>
              <a:t>Calculate the percentage in the class who are:</a:t>
            </a:r>
          </a:p>
          <a:p>
            <a:pPr>
              <a:buNone/>
            </a:pPr>
            <a:endParaRPr lang="en-IE" dirty="0" smtClean="0"/>
          </a:p>
        </p:txBody>
      </p:sp>
      <p:graphicFrame>
        <p:nvGraphicFramePr>
          <p:cNvPr id="9" name="Table 8"/>
          <p:cNvGraphicFramePr>
            <a:graphicFrameLocks noGrp="1"/>
          </p:cNvGraphicFramePr>
          <p:nvPr/>
        </p:nvGraphicFramePr>
        <p:xfrm>
          <a:off x="533400" y="2479040"/>
          <a:ext cx="7848600" cy="3769360"/>
        </p:xfrm>
        <a:graphic>
          <a:graphicData uri="http://schemas.openxmlformats.org/drawingml/2006/table">
            <a:tbl>
              <a:tblPr firstRow="1" bandRow="1">
                <a:tableStyleId>{5C22544A-7EE6-4342-B048-85BDC9FD1C3A}</a:tableStyleId>
              </a:tblPr>
              <a:tblGrid>
                <a:gridCol w="1962150"/>
                <a:gridCol w="1962150"/>
                <a:gridCol w="1962150"/>
                <a:gridCol w="1962150"/>
              </a:tblGrid>
              <a:tr h="691365">
                <a:tc>
                  <a:txBody>
                    <a:bodyPr/>
                    <a:lstStyle/>
                    <a:p>
                      <a:endParaRPr lang="en-IE" dirty="0"/>
                    </a:p>
                  </a:txBody>
                  <a:tcPr/>
                </a:tc>
                <a:tc>
                  <a:txBody>
                    <a:bodyPr/>
                    <a:lstStyle/>
                    <a:p>
                      <a:r>
                        <a:rPr lang="en-IE" dirty="0" smtClean="0"/>
                        <a:t>Category 1</a:t>
                      </a:r>
                      <a:endParaRPr lang="en-IE" dirty="0"/>
                    </a:p>
                  </a:txBody>
                  <a:tcPr/>
                </a:tc>
                <a:tc>
                  <a:txBody>
                    <a:bodyPr/>
                    <a:lstStyle/>
                    <a:p>
                      <a:r>
                        <a:rPr lang="en-IE" dirty="0" smtClean="0"/>
                        <a:t>Category 2</a:t>
                      </a:r>
                      <a:endParaRPr lang="en-IE" dirty="0"/>
                    </a:p>
                  </a:txBody>
                  <a:tcPr/>
                </a:tc>
                <a:tc>
                  <a:txBody>
                    <a:bodyPr/>
                    <a:lstStyle/>
                    <a:p>
                      <a:r>
                        <a:rPr lang="en-IE" dirty="0" smtClean="0"/>
                        <a:t>Category 3</a:t>
                      </a:r>
                      <a:endParaRPr lang="en-IE" dirty="0"/>
                    </a:p>
                  </a:txBody>
                  <a:tcPr/>
                </a:tc>
              </a:tr>
              <a:tr h="1193315">
                <a:tc>
                  <a:txBody>
                    <a:bodyPr/>
                    <a:lstStyle/>
                    <a:p>
                      <a:r>
                        <a:rPr lang="en-IE" b="1" dirty="0" smtClean="0"/>
                        <a:t>HANDEDNESS</a:t>
                      </a:r>
                      <a:endParaRPr lang="en-IE" b="1" dirty="0"/>
                    </a:p>
                  </a:txBody>
                  <a:tcPr/>
                </a:tc>
                <a:tc>
                  <a:txBody>
                    <a:bodyPr/>
                    <a:lstStyle/>
                    <a:p>
                      <a:r>
                        <a:rPr lang="en-IE" dirty="0" smtClean="0"/>
                        <a:t>Left-handed</a:t>
                      </a:r>
                    </a:p>
                    <a:p>
                      <a:endParaRPr lang="en-IE" dirty="0"/>
                    </a:p>
                  </a:txBody>
                  <a:tcPr/>
                </a:tc>
                <a:tc>
                  <a:txBody>
                    <a:bodyPr/>
                    <a:lstStyle/>
                    <a:p>
                      <a:r>
                        <a:rPr lang="en-IE" dirty="0" smtClean="0"/>
                        <a:t>Right-handed</a:t>
                      </a:r>
                      <a:endParaRPr lang="en-IE" dirty="0"/>
                    </a:p>
                  </a:txBody>
                  <a:tcPr/>
                </a:tc>
                <a:tc>
                  <a:txBody>
                    <a:bodyPr/>
                    <a:lstStyle/>
                    <a:p>
                      <a:r>
                        <a:rPr lang="en-IE" dirty="0" smtClean="0"/>
                        <a:t>Ambidextrous</a:t>
                      </a:r>
                      <a:endParaRPr lang="en-IE" dirty="0"/>
                    </a:p>
                  </a:txBody>
                  <a:tcPr/>
                </a:tc>
              </a:tr>
              <a:tr h="1193315">
                <a:tc>
                  <a:txBody>
                    <a:bodyPr/>
                    <a:lstStyle/>
                    <a:p>
                      <a:r>
                        <a:rPr lang="en-IE" b="1" dirty="0" smtClean="0"/>
                        <a:t>HEIGHT</a:t>
                      </a:r>
                      <a:endParaRPr lang="en-IE" b="1" dirty="0"/>
                    </a:p>
                  </a:txBody>
                  <a:tcPr/>
                </a:tc>
                <a:tc>
                  <a:txBody>
                    <a:bodyPr/>
                    <a:lstStyle/>
                    <a:p>
                      <a:r>
                        <a:rPr lang="en-IE" dirty="0" smtClean="0"/>
                        <a:t>Under 5’08”</a:t>
                      </a:r>
                    </a:p>
                    <a:p>
                      <a:endParaRPr lang="en-IE" dirty="0"/>
                    </a:p>
                  </a:txBody>
                  <a:tcPr/>
                </a:tc>
                <a:tc>
                  <a:txBody>
                    <a:bodyPr/>
                    <a:lstStyle/>
                    <a:p>
                      <a:r>
                        <a:rPr lang="en-IE" dirty="0" smtClean="0"/>
                        <a:t>5’09” - 6’00”</a:t>
                      </a:r>
                      <a:endParaRPr lang="en-IE" dirty="0"/>
                    </a:p>
                  </a:txBody>
                  <a:tcPr/>
                </a:tc>
                <a:tc>
                  <a:txBody>
                    <a:bodyPr/>
                    <a:lstStyle/>
                    <a:p>
                      <a:r>
                        <a:rPr lang="en-IE" dirty="0" smtClean="0"/>
                        <a:t>Over 6’00”</a:t>
                      </a:r>
                      <a:endParaRPr lang="en-IE" dirty="0"/>
                    </a:p>
                  </a:txBody>
                  <a:tcPr/>
                </a:tc>
              </a:tr>
              <a:tr h="691365">
                <a:tc>
                  <a:txBody>
                    <a:bodyPr/>
                    <a:lstStyle/>
                    <a:p>
                      <a:r>
                        <a:rPr lang="en-IE" b="1" dirty="0" smtClean="0"/>
                        <a:t>AGE</a:t>
                      </a:r>
                      <a:endParaRPr lang="en-IE" b="1" dirty="0"/>
                    </a:p>
                  </a:txBody>
                  <a:tcPr/>
                </a:tc>
                <a:tc>
                  <a:txBody>
                    <a:bodyPr/>
                    <a:lstStyle/>
                    <a:p>
                      <a:r>
                        <a:rPr lang="en-IE" dirty="0" smtClean="0"/>
                        <a:t>Younger than 18 years</a:t>
                      </a:r>
                      <a:r>
                        <a:rPr lang="en-IE" baseline="0" dirty="0" smtClean="0"/>
                        <a:t> old</a:t>
                      </a:r>
                      <a:endParaRPr lang="en-IE" dirty="0"/>
                    </a:p>
                  </a:txBody>
                  <a:tcPr/>
                </a:tc>
                <a:tc>
                  <a:txBody>
                    <a:bodyPr/>
                    <a:lstStyle/>
                    <a:p>
                      <a:r>
                        <a:rPr lang="en-IE" dirty="0" smtClean="0"/>
                        <a:t>18 years</a:t>
                      </a:r>
                      <a:r>
                        <a:rPr lang="en-IE" baseline="0" dirty="0" smtClean="0"/>
                        <a:t> old</a:t>
                      </a:r>
                      <a:endParaRPr lang="en-IE" dirty="0"/>
                    </a:p>
                  </a:txBody>
                  <a:tcPr/>
                </a:tc>
                <a:tc>
                  <a:txBody>
                    <a:bodyPr/>
                    <a:lstStyle/>
                    <a:p>
                      <a:r>
                        <a:rPr lang="en-IE" dirty="0" smtClean="0"/>
                        <a:t>Older than 18 years</a:t>
                      </a:r>
                      <a:r>
                        <a:rPr lang="en-IE" baseline="0" dirty="0" smtClean="0"/>
                        <a:t> old</a:t>
                      </a:r>
                      <a:endParaRPr lang="en-IE" dirty="0"/>
                    </a:p>
                  </a:txBody>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Topic 1.3</a:t>
            </a:r>
            <a:br>
              <a:rPr lang="en-IE" dirty="0" smtClean="0"/>
            </a:br>
            <a:r>
              <a:rPr lang="en-IE" dirty="0" smtClean="0"/>
              <a:t>The Ageing Population</a:t>
            </a:r>
          </a:p>
        </p:txBody>
      </p:sp>
      <p:sp>
        <p:nvSpPr>
          <p:cNvPr id="5" name="Horizontal Scroll 4"/>
          <p:cNvSpPr/>
          <p:nvPr/>
        </p:nvSpPr>
        <p:spPr>
          <a:xfrm>
            <a:off x="609600" y="990600"/>
            <a:ext cx="7543800" cy="4038600"/>
          </a:xfrm>
          <a:prstGeom prst="horizontalScroll">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Ageing: The World</a:t>
            </a:r>
            <a:endParaRPr lang="en-US" dirty="0"/>
          </a:p>
        </p:txBody>
      </p:sp>
      <p:sp>
        <p:nvSpPr>
          <p:cNvPr id="17" name="Text Box 2"/>
          <p:cNvSpPr txBox="1">
            <a:spLocks noChangeArrowheads="1"/>
          </p:cNvSpPr>
          <p:nvPr/>
        </p:nvSpPr>
        <p:spPr bwMode="auto">
          <a:xfrm>
            <a:off x="762000" y="1143000"/>
            <a:ext cx="8382000" cy="579438"/>
          </a:xfrm>
          <a:prstGeom prst="rect">
            <a:avLst/>
          </a:prstGeom>
          <a:noFill/>
          <a:ln w="9525">
            <a:noFill/>
            <a:miter lim="800000"/>
            <a:headEnd/>
            <a:tailEnd/>
          </a:ln>
        </p:spPr>
        <p:txBody>
          <a:bodyPr>
            <a:spAutoFit/>
          </a:bodyPr>
          <a:lstStyle/>
          <a:p>
            <a:r>
              <a:rPr lang="en-US" sz="1800" b="1" dirty="0"/>
              <a:t>Population Structures by Age and Sex, 2005 </a:t>
            </a:r>
          </a:p>
          <a:p>
            <a:r>
              <a:rPr lang="en-US" sz="1400" dirty="0"/>
              <a:t>Millions</a:t>
            </a:r>
            <a:endParaRPr lang="en-US" sz="1800" b="1" dirty="0"/>
          </a:p>
        </p:txBody>
      </p:sp>
      <p:graphicFrame>
        <p:nvGraphicFramePr>
          <p:cNvPr id="18" name="Object 3"/>
          <p:cNvGraphicFramePr>
            <a:graphicFrameLocks noChangeAspect="1"/>
          </p:cNvGraphicFramePr>
          <p:nvPr/>
        </p:nvGraphicFramePr>
        <p:xfrm>
          <a:off x="4648200" y="2362200"/>
          <a:ext cx="3009900" cy="3848100"/>
        </p:xfrm>
        <a:graphic>
          <a:graphicData uri="http://schemas.openxmlformats.org/presentationml/2006/ole">
            <p:oleObj spid="_x0000_s1026" name="Chart" r:id="rId4" imgW="3009929" imgH="3848040" progId="MSGraph.Chart.8">
              <p:embed followColorScheme="full"/>
            </p:oleObj>
          </a:graphicData>
        </a:graphic>
      </p:graphicFrame>
      <p:graphicFrame>
        <p:nvGraphicFramePr>
          <p:cNvPr id="19" name="Object 4"/>
          <p:cNvGraphicFramePr>
            <a:graphicFrameLocks noChangeAspect="1"/>
          </p:cNvGraphicFramePr>
          <p:nvPr/>
        </p:nvGraphicFramePr>
        <p:xfrm>
          <a:off x="1219200" y="2362200"/>
          <a:ext cx="3162300" cy="3848100"/>
        </p:xfrm>
        <a:graphic>
          <a:graphicData uri="http://schemas.openxmlformats.org/presentationml/2006/ole">
            <p:oleObj spid="_x0000_s1027" name="Chart" r:id="rId5" imgW="3162284" imgH="3848040" progId="MSGraph.Chart.8">
              <p:embed followColorScheme="full"/>
            </p:oleObj>
          </a:graphicData>
        </a:graphic>
      </p:graphicFrame>
      <p:sp>
        <p:nvSpPr>
          <p:cNvPr id="20" name="Text Box 5"/>
          <p:cNvSpPr txBox="1">
            <a:spLocks noChangeArrowheads="1"/>
          </p:cNvSpPr>
          <p:nvPr/>
        </p:nvSpPr>
        <p:spPr bwMode="auto">
          <a:xfrm>
            <a:off x="1828800" y="1600200"/>
            <a:ext cx="2057400" cy="581025"/>
          </a:xfrm>
          <a:prstGeom prst="rect">
            <a:avLst/>
          </a:prstGeom>
          <a:noFill/>
          <a:ln w="9525">
            <a:noFill/>
            <a:miter lim="800000"/>
            <a:headEnd/>
            <a:tailEnd/>
          </a:ln>
        </p:spPr>
        <p:txBody>
          <a:bodyPr>
            <a:spAutoFit/>
          </a:bodyPr>
          <a:lstStyle/>
          <a:p>
            <a:pPr algn="ctr">
              <a:spcBef>
                <a:spcPct val="50000"/>
              </a:spcBef>
            </a:pPr>
            <a:r>
              <a:rPr lang="en-US" sz="1600" b="1"/>
              <a:t>Less Developed Regions</a:t>
            </a:r>
          </a:p>
        </p:txBody>
      </p:sp>
      <p:sp>
        <p:nvSpPr>
          <p:cNvPr id="21" name="Text Box 6"/>
          <p:cNvSpPr txBox="1">
            <a:spLocks noChangeArrowheads="1"/>
          </p:cNvSpPr>
          <p:nvPr/>
        </p:nvSpPr>
        <p:spPr bwMode="auto">
          <a:xfrm>
            <a:off x="5105400" y="1600200"/>
            <a:ext cx="2057400" cy="581025"/>
          </a:xfrm>
          <a:prstGeom prst="rect">
            <a:avLst/>
          </a:prstGeom>
          <a:noFill/>
          <a:ln w="9525">
            <a:noFill/>
            <a:miter lim="800000"/>
            <a:headEnd/>
            <a:tailEnd/>
          </a:ln>
        </p:spPr>
        <p:txBody>
          <a:bodyPr>
            <a:spAutoFit/>
          </a:bodyPr>
          <a:lstStyle/>
          <a:p>
            <a:pPr algn="ctr">
              <a:spcBef>
                <a:spcPct val="50000"/>
              </a:spcBef>
            </a:pPr>
            <a:r>
              <a:rPr lang="en-US" sz="1600" b="1"/>
              <a:t>More Developed Regions</a:t>
            </a:r>
          </a:p>
        </p:txBody>
      </p:sp>
      <p:sp>
        <p:nvSpPr>
          <p:cNvPr id="22" name="Text Box 7"/>
          <p:cNvSpPr txBox="1">
            <a:spLocks noChangeArrowheads="1"/>
          </p:cNvSpPr>
          <p:nvPr/>
        </p:nvSpPr>
        <p:spPr bwMode="auto">
          <a:xfrm>
            <a:off x="1752600" y="3124200"/>
            <a:ext cx="609600" cy="304800"/>
          </a:xfrm>
          <a:prstGeom prst="rect">
            <a:avLst/>
          </a:prstGeom>
          <a:noFill/>
          <a:ln w="9525">
            <a:noFill/>
            <a:miter lim="800000"/>
            <a:headEnd/>
            <a:tailEnd/>
          </a:ln>
        </p:spPr>
        <p:txBody>
          <a:bodyPr>
            <a:spAutoFit/>
          </a:bodyPr>
          <a:lstStyle/>
          <a:p>
            <a:pPr>
              <a:spcBef>
                <a:spcPct val="50000"/>
              </a:spcBef>
            </a:pPr>
            <a:r>
              <a:rPr lang="en-US" sz="1400" b="1"/>
              <a:t>Male</a:t>
            </a:r>
          </a:p>
        </p:txBody>
      </p:sp>
      <p:sp>
        <p:nvSpPr>
          <p:cNvPr id="23" name="Text Box 8"/>
          <p:cNvSpPr txBox="1">
            <a:spLocks noChangeArrowheads="1"/>
          </p:cNvSpPr>
          <p:nvPr/>
        </p:nvSpPr>
        <p:spPr bwMode="auto">
          <a:xfrm>
            <a:off x="3200400" y="3124200"/>
            <a:ext cx="914400" cy="304800"/>
          </a:xfrm>
          <a:prstGeom prst="rect">
            <a:avLst/>
          </a:prstGeom>
          <a:noFill/>
          <a:ln w="9525">
            <a:noFill/>
            <a:miter lim="800000"/>
            <a:headEnd/>
            <a:tailEnd/>
          </a:ln>
        </p:spPr>
        <p:txBody>
          <a:bodyPr>
            <a:spAutoFit/>
          </a:bodyPr>
          <a:lstStyle/>
          <a:p>
            <a:pPr>
              <a:spcBef>
                <a:spcPct val="50000"/>
              </a:spcBef>
            </a:pPr>
            <a:r>
              <a:rPr lang="en-US" sz="1400" b="1" dirty="0"/>
              <a:t>Female</a:t>
            </a:r>
          </a:p>
        </p:txBody>
      </p:sp>
      <p:sp>
        <p:nvSpPr>
          <p:cNvPr id="24" name="Text Box 9"/>
          <p:cNvSpPr txBox="1">
            <a:spLocks noChangeArrowheads="1"/>
          </p:cNvSpPr>
          <p:nvPr/>
        </p:nvSpPr>
        <p:spPr bwMode="auto">
          <a:xfrm>
            <a:off x="5257800" y="3124200"/>
            <a:ext cx="609600" cy="304800"/>
          </a:xfrm>
          <a:prstGeom prst="rect">
            <a:avLst/>
          </a:prstGeom>
          <a:noFill/>
          <a:ln w="9525">
            <a:noFill/>
            <a:miter lim="800000"/>
            <a:headEnd/>
            <a:tailEnd/>
          </a:ln>
        </p:spPr>
        <p:txBody>
          <a:bodyPr>
            <a:spAutoFit/>
          </a:bodyPr>
          <a:lstStyle/>
          <a:p>
            <a:pPr>
              <a:spcBef>
                <a:spcPct val="50000"/>
              </a:spcBef>
            </a:pPr>
            <a:r>
              <a:rPr lang="en-US" sz="1400" b="1"/>
              <a:t>Male</a:t>
            </a:r>
          </a:p>
        </p:txBody>
      </p:sp>
      <p:sp>
        <p:nvSpPr>
          <p:cNvPr id="25" name="Text Box 10"/>
          <p:cNvSpPr txBox="1">
            <a:spLocks noChangeArrowheads="1"/>
          </p:cNvSpPr>
          <p:nvPr/>
        </p:nvSpPr>
        <p:spPr bwMode="auto">
          <a:xfrm>
            <a:off x="6477000" y="3124200"/>
            <a:ext cx="914400" cy="304800"/>
          </a:xfrm>
          <a:prstGeom prst="rect">
            <a:avLst/>
          </a:prstGeom>
          <a:noFill/>
          <a:ln w="9525">
            <a:noFill/>
            <a:miter lim="800000"/>
            <a:headEnd/>
            <a:tailEnd/>
          </a:ln>
        </p:spPr>
        <p:txBody>
          <a:bodyPr>
            <a:spAutoFit/>
          </a:bodyPr>
          <a:lstStyle/>
          <a:p>
            <a:pPr>
              <a:spcBef>
                <a:spcPct val="50000"/>
              </a:spcBef>
            </a:pPr>
            <a:r>
              <a:rPr lang="en-US" sz="1400" b="1"/>
              <a:t>Female</a:t>
            </a:r>
          </a:p>
        </p:txBody>
      </p:sp>
      <p:sp>
        <p:nvSpPr>
          <p:cNvPr id="26" name="Text Box 11"/>
          <p:cNvSpPr txBox="1">
            <a:spLocks noChangeArrowheads="1"/>
          </p:cNvSpPr>
          <p:nvPr/>
        </p:nvSpPr>
        <p:spPr bwMode="auto">
          <a:xfrm>
            <a:off x="4191000" y="2470150"/>
            <a:ext cx="685800" cy="3276600"/>
          </a:xfrm>
          <a:prstGeom prst="rect">
            <a:avLst/>
          </a:prstGeom>
          <a:noFill/>
          <a:ln w="9525">
            <a:noFill/>
            <a:miter lim="800000"/>
            <a:headEnd/>
            <a:tailEnd/>
          </a:ln>
        </p:spPr>
        <p:txBody>
          <a:bodyPr>
            <a:spAutoFit/>
          </a:bodyPr>
          <a:lstStyle/>
          <a:p>
            <a:pPr algn="ctr">
              <a:lnSpc>
                <a:spcPct val="88000"/>
              </a:lnSpc>
            </a:pPr>
            <a:r>
              <a:rPr lang="en-US" sz="1400" b="1"/>
              <a:t>80+ 75-79 70-74 65-69 60-64 55-59 50-54 45-49 40-44 35-39 30-34 25-29 20-24 15-19 10-14 5-9</a:t>
            </a:r>
          </a:p>
          <a:p>
            <a:pPr algn="ctr">
              <a:lnSpc>
                <a:spcPct val="88000"/>
              </a:lnSpc>
            </a:pPr>
            <a:r>
              <a:rPr lang="en-US" sz="1400" b="1"/>
              <a:t>0-4</a:t>
            </a:r>
          </a:p>
        </p:txBody>
      </p:sp>
      <p:sp>
        <p:nvSpPr>
          <p:cNvPr id="27" name="Text Box 12"/>
          <p:cNvSpPr txBox="1">
            <a:spLocks noChangeArrowheads="1"/>
          </p:cNvSpPr>
          <p:nvPr/>
        </p:nvSpPr>
        <p:spPr bwMode="auto">
          <a:xfrm>
            <a:off x="4191000" y="2095500"/>
            <a:ext cx="609600" cy="336550"/>
          </a:xfrm>
          <a:prstGeom prst="rect">
            <a:avLst/>
          </a:prstGeom>
          <a:noFill/>
          <a:ln w="9525">
            <a:noFill/>
            <a:miter lim="800000"/>
            <a:headEnd/>
            <a:tailEnd/>
          </a:ln>
        </p:spPr>
        <p:txBody>
          <a:bodyPr>
            <a:spAutoFit/>
          </a:bodyPr>
          <a:lstStyle/>
          <a:p>
            <a:pPr algn="ctr">
              <a:spcBef>
                <a:spcPct val="50000"/>
              </a:spcBef>
            </a:pPr>
            <a:r>
              <a:rPr lang="en-US" sz="1600" b="1"/>
              <a:t>Age</a:t>
            </a:r>
          </a:p>
        </p:txBody>
      </p:sp>
      <p:sp>
        <p:nvSpPr>
          <p:cNvPr id="28" name="Text Box 14"/>
          <p:cNvSpPr txBox="1">
            <a:spLocks noChangeArrowheads="1"/>
          </p:cNvSpPr>
          <p:nvPr/>
        </p:nvSpPr>
        <p:spPr bwMode="auto">
          <a:xfrm>
            <a:off x="762000" y="6202363"/>
            <a:ext cx="7772400" cy="274637"/>
          </a:xfrm>
          <a:prstGeom prst="rect">
            <a:avLst/>
          </a:prstGeom>
          <a:noFill/>
          <a:ln w="9525">
            <a:noFill/>
            <a:miter lim="800000"/>
            <a:headEnd/>
            <a:tailEnd/>
          </a:ln>
        </p:spPr>
        <p:txBody>
          <a:bodyPr>
            <a:spAutoFit/>
          </a:bodyPr>
          <a:lstStyle/>
          <a:p>
            <a:pPr>
              <a:spcBef>
                <a:spcPct val="50000"/>
              </a:spcBef>
            </a:pPr>
            <a:r>
              <a:rPr lang="en-US" sz="1200"/>
              <a:t>Source: United Nations, </a:t>
            </a:r>
            <a:r>
              <a:rPr lang="en-US" sz="1200" i="1"/>
              <a:t>World Population Prospects: The 2004 Revision</a:t>
            </a:r>
            <a:r>
              <a:rPr lang="en-US" sz="1200"/>
              <a:t>, 2005.</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IE" dirty="0" smtClean="0"/>
              <a:t>Ageing: Ireland</a:t>
            </a:r>
            <a:endParaRPr lang="en-IE" dirty="0"/>
          </a:p>
        </p:txBody>
      </p:sp>
      <p:sp>
        <p:nvSpPr>
          <p:cNvPr id="8" name="Content Placeholder 7"/>
          <p:cNvSpPr>
            <a:spLocks noGrp="1"/>
          </p:cNvSpPr>
          <p:nvPr>
            <p:ph sz="half" idx="1"/>
          </p:nvPr>
        </p:nvSpPr>
        <p:spPr>
          <a:xfrm>
            <a:off x="457200" y="1620296"/>
            <a:ext cx="4038600" cy="4525963"/>
          </a:xfrm>
        </p:spPr>
        <p:txBody>
          <a:bodyPr>
            <a:normAutofit lnSpcReduction="10000"/>
          </a:bodyPr>
          <a:lstStyle/>
          <a:p>
            <a:r>
              <a:rPr lang="en-IE" sz="3200" dirty="0" smtClean="0"/>
              <a:t>Age structure:</a:t>
            </a:r>
          </a:p>
          <a:p>
            <a:endParaRPr lang="en-IE" sz="2400" dirty="0" smtClean="0"/>
          </a:p>
          <a:p>
            <a:pPr lvl="1"/>
            <a:r>
              <a:rPr lang="en-IE" dirty="0" smtClean="0"/>
              <a:t>0-14 years: 21.1%</a:t>
            </a:r>
          </a:p>
          <a:p>
            <a:pPr lvl="1"/>
            <a:endParaRPr lang="en-IE" dirty="0" smtClean="0"/>
          </a:p>
          <a:p>
            <a:pPr lvl="1"/>
            <a:endParaRPr lang="en-IE" dirty="0" smtClean="0"/>
          </a:p>
          <a:p>
            <a:pPr lvl="1"/>
            <a:r>
              <a:rPr lang="en-IE" dirty="0" smtClean="0"/>
              <a:t>15-64 years: 67.3%</a:t>
            </a:r>
          </a:p>
          <a:p>
            <a:pPr lvl="1"/>
            <a:endParaRPr lang="en-IE" dirty="0" smtClean="0"/>
          </a:p>
          <a:p>
            <a:pPr lvl="1"/>
            <a:endParaRPr lang="en-IE" dirty="0" smtClean="0"/>
          </a:p>
          <a:p>
            <a:pPr lvl="1"/>
            <a:r>
              <a:rPr lang="en-IE" dirty="0" smtClean="0"/>
              <a:t>65 years and over: 11.6%</a:t>
            </a:r>
            <a:endParaRPr lang="en-IE" dirty="0"/>
          </a:p>
        </p:txBody>
      </p:sp>
      <p:sp>
        <p:nvSpPr>
          <p:cNvPr id="9" name="Content Placeholder 8"/>
          <p:cNvSpPr>
            <a:spLocks noGrp="1"/>
          </p:cNvSpPr>
          <p:nvPr>
            <p:ph sz="half" idx="2"/>
          </p:nvPr>
        </p:nvSpPr>
        <p:spPr/>
        <p:txBody>
          <a:bodyPr>
            <a:normAutofit lnSpcReduction="10000"/>
          </a:bodyPr>
          <a:lstStyle/>
          <a:p>
            <a:endParaRPr lang="en-IE" dirty="0" smtClean="0"/>
          </a:p>
          <a:p>
            <a:endParaRPr lang="en-IE" dirty="0" smtClean="0"/>
          </a:p>
          <a:p>
            <a:pPr lvl="1"/>
            <a:r>
              <a:rPr lang="en-IE" dirty="0" smtClean="0"/>
              <a:t>male 503,921</a:t>
            </a:r>
          </a:p>
          <a:p>
            <a:pPr lvl="1"/>
            <a:r>
              <a:rPr lang="en-IE" dirty="0" smtClean="0"/>
              <a:t>female 483,454</a:t>
            </a:r>
          </a:p>
          <a:p>
            <a:pPr lvl="1"/>
            <a:endParaRPr lang="en-IE" dirty="0" smtClean="0"/>
          </a:p>
          <a:p>
            <a:pPr lvl="1"/>
            <a:r>
              <a:rPr lang="en-IE" dirty="0" smtClean="0"/>
              <a:t>male 1,581,959</a:t>
            </a:r>
          </a:p>
          <a:p>
            <a:pPr lvl="1"/>
            <a:r>
              <a:rPr lang="en-IE" dirty="0" smtClean="0"/>
              <a:t>female 1,560,238</a:t>
            </a:r>
          </a:p>
          <a:p>
            <a:pPr lvl="1"/>
            <a:endParaRPr lang="en-IE" dirty="0" smtClean="0"/>
          </a:p>
          <a:p>
            <a:pPr lvl="1"/>
            <a:r>
              <a:rPr lang="en-IE" dirty="0" smtClean="0"/>
              <a:t>male 246,212</a:t>
            </a:r>
          </a:p>
          <a:p>
            <a:pPr lvl="1"/>
            <a:r>
              <a:rPr lang="en-IE" dirty="0" smtClean="0"/>
              <a:t>female 295,192</a:t>
            </a:r>
            <a:endParaRPr lang="en-IE" dirty="0"/>
          </a:p>
        </p:txBody>
      </p:sp>
      <p:sp>
        <p:nvSpPr>
          <p:cNvPr id="14" name="Rectangle 13"/>
          <p:cNvSpPr/>
          <p:nvPr/>
        </p:nvSpPr>
        <p:spPr>
          <a:xfrm>
            <a:off x="838200" y="2438400"/>
            <a:ext cx="7010400" cy="1143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5" name="Rectangle 14"/>
          <p:cNvSpPr/>
          <p:nvPr/>
        </p:nvSpPr>
        <p:spPr>
          <a:xfrm>
            <a:off x="838200" y="3581400"/>
            <a:ext cx="7010400" cy="1143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6" name="Rectangle 15"/>
          <p:cNvSpPr/>
          <p:nvPr/>
        </p:nvSpPr>
        <p:spPr>
          <a:xfrm>
            <a:off x="838200" y="4724400"/>
            <a:ext cx="7010400" cy="1143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7" name="Rectangle 16"/>
          <p:cNvSpPr/>
          <p:nvPr/>
        </p:nvSpPr>
        <p:spPr>
          <a:xfrm>
            <a:off x="4724400" y="1828800"/>
            <a:ext cx="3429000" cy="4343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19" name="Straight Connector 18"/>
          <p:cNvCxnSpPr/>
          <p:nvPr/>
        </p:nvCxnSpPr>
        <p:spPr>
          <a:xfrm>
            <a:off x="4724400" y="2438400"/>
            <a:ext cx="0" cy="3429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IE" dirty="0" smtClean="0"/>
              <a:t>Ageing: Ireland</a:t>
            </a:r>
            <a:endParaRPr lang="en-IE" dirty="0"/>
          </a:p>
        </p:txBody>
      </p:sp>
      <p:sp>
        <p:nvSpPr>
          <p:cNvPr id="8" name="Content Placeholder 7"/>
          <p:cNvSpPr>
            <a:spLocks noGrp="1"/>
          </p:cNvSpPr>
          <p:nvPr>
            <p:ph sz="half" idx="1"/>
          </p:nvPr>
        </p:nvSpPr>
        <p:spPr>
          <a:xfrm>
            <a:off x="457200" y="1620296"/>
            <a:ext cx="4038600" cy="4525963"/>
          </a:xfrm>
        </p:spPr>
        <p:txBody>
          <a:bodyPr>
            <a:normAutofit lnSpcReduction="10000"/>
          </a:bodyPr>
          <a:lstStyle/>
          <a:p>
            <a:r>
              <a:rPr lang="en-IE" sz="3200" dirty="0" smtClean="0"/>
              <a:t>Age structure:</a:t>
            </a:r>
          </a:p>
          <a:p>
            <a:endParaRPr lang="en-IE" sz="2400" dirty="0" smtClean="0"/>
          </a:p>
          <a:p>
            <a:pPr lvl="1"/>
            <a:r>
              <a:rPr lang="en-IE" dirty="0" smtClean="0"/>
              <a:t>0-14 years: 21.1%</a:t>
            </a:r>
          </a:p>
          <a:p>
            <a:pPr lvl="1"/>
            <a:endParaRPr lang="en-IE" dirty="0" smtClean="0"/>
          </a:p>
          <a:p>
            <a:pPr lvl="1"/>
            <a:endParaRPr lang="en-IE" dirty="0" smtClean="0"/>
          </a:p>
          <a:p>
            <a:pPr lvl="1"/>
            <a:r>
              <a:rPr lang="en-IE" dirty="0" smtClean="0"/>
              <a:t>15-64 years: 67.3%</a:t>
            </a:r>
          </a:p>
          <a:p>
            <a:pPr lvl="1"/>
            <a:endParaRPr lang="en-IE" dirty="0" smtClean="0"/>
          </a:p>
          <a:p>
            <a:pPr lvl="1"/>
            <a:endParaRPr lang="en-IE" dirty="0" smtClean="0"/>
          </a:p>
          <a:p>
            <a:pPr lvl="1"/>
            <a:r>
              <a:rPr lang="en-IE" dirty="0" smtClean="0"/>
              <a:t>65 years and over: 11.6%</a:t>
            </a:r>
            <a:endParaRPr lang="en-IE" dirty="0"/>
          </a:p>
        </p:txBody>
      </p:sp>
      <p:sp>
        <p:nvSpPr>
          <p:cNvPr id="9" name="Content Placeholder 8"/>
          <p:cNvSpPr>
            <a:spLocks noGrp="1"/>
          </p:cNvSpPr>
          <p:nvPr>
            <p:ph sz="half" idx="2"/>
          </p:nvPr>
        </p:nvSpPr>
        <p:spPr/>
        <p:txBody>
          <a:bodyPr>
            <a:normAutofit lnSpcReduction="10000"/>
          </a:bodyPr>
          <a:lstStyle/>
          <a:p>
            <a:endParaRPr lang="en-IE" dirty="0" smtClean="0"/>
          </a:p>
          <a:p>
            <a:endParaRPr lang="en-IE" dirty="0" smtClean="0"/>
          </a:p>
          <a:p>
            <a:pPr lvl="1"/>
            <a:r>
              <a:rPr lang="en-IE" dirty="0" smtClean="0"/>
              <a:t>male 503,921</a:t>
            </a:r>
          </a:p>
          <a:p>
            <a:pPr lvl="1"/>
            <a:r>
              <a:rPr lang="en-IE" dirty="0" smtClean="0"/>
              <a:t>female 483,454</a:t>
            </a:r>
          </a:p>
          <a:p>
            <a:pPr lvl="1"/>
            <a:endParaRPr lang="en-IE" dirty="0" smtClean="0"/>
          </a:p>
          <a:p>
            <a:pPr lvl="1"/>
            <a:r>
              <a:rPr lang="en-IE" dirty="0" smtClean="0"/>
              <a:t>male 1,581,959</a:t>
            </a:r>
          </a:p>
          <a:p>
            <a:pPr lvl="1"/>
            <a:r>
              <a:rPr lang="en-IE" dirty="0" smtClean="0"/>
              <a:t>female 1,560,238</a:t>
            </a:r>
          </a:p>
          <a:p>
            <a:pPr lvl="1"/>
            <a:endParaRPr lang="en-IE" dirty="0" smtClean="0"/>
          </a:p>
          <a:p>
            <a:pPr lvl="1"/>
            <a:r>
              <a:rPr lang="en-IE" dirty="0" smtClean="0"/>
              <a:t>male 246,212</a:t>
            </a:r>
          </a:p>
          <a:p>
            <a:pPr lvl="1"/>
            <a:r>
              <a:rPr lang="en-IE" dirty="0" smtClean="0"/>
              <a:t>female 295,192</a:t>
            </a:r>
            <a:endParaRPr lang="en-IE" dirty="0"/>
          </a:p>
        </p:txBody>
      </p:sp>
      <p:sp>
        <p:nvSpPr>
          <p:cNvPr id="14" name="Rectangle 13"/>
          <p:cNvSpPr/>
          <p:nvPr/>
        </p:nvSpPr>
        <p:spPr>
          <a:xfrm>
            <a:off x="838200" y="2438400"/>
            <a:ext cx="7010400" cy="1143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5" name="Rectangle 14"/>
          <p:cNvSpPr/>
          <p:nvPr/>
        </p:nvSpPr>
        <p:spPr>
          <a:xfrm>
            <a:off x="838200" y="3581400"/>
            <a:ext cx="7010400" cy="1143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6" name="Rectangle 15"/>
          <p:cNvSpPr/>
          <p:nvPr/>
        </p:nvSpPr>
        <p:spPr>
          <a:xfrm>
            <a:off x="838200" y="4724400"/>
            <a:ext cx="7010400" cy="1143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IE" dirty="0" smtClean="0"/>
              <a:t>Ageing: Ireland</a:t>
            </a:r>
            <a:endParaRPr lang="en-IE" dirty="0"/>
          </a:p>
        </p:txBody>
      </p:sp>
      <p:sp>
        <p:nvSpPr>
          <p:cNvPr id="4" name="Rectangle 3"/>
          <p:cNvSpPr/>
          <p:nvPr/>
        </p:nvSpPr>
        <p:spPr>
          <a:xfrm>
            <a:off x="533400" y="6172200"/>
            <a:ext cx="7772400" cy="584775"/>
          </a:xfrm>
          <a:prstGeom prst="rect">
            <a:avLst/>
          </a:prstGeom>
        </p:spPr>
        <p:txBody>
          <a:bodyPr wrap="square">
            <a:spAutoFit/>
          </a:bodyPr>
          <a:lstStyle/>
          <a:p>
            <a:r>
              <a:rPr lang="en-IE" sz="1600" dirty="0" smtClean="0"/>
              <a:t>“Population Ageing in Ireland: Projections 2002-2020” </a:t>
            </a:r>
          </a:p>
          <a:p>
            <a:r>
              <a:rPr lang="en-IE" sz="1600" dirty="0" smtClean="0"/>
              <a:t>National Council On Ageing And Older People</a:t>
            </a:r>
          </a:p>
        </p:txBody>
      </p:sp>
      <p:graphicFrame>
        <p:nvGraphicFramePr>
          <p:cNvPr id="5" name="Table 4"/>
          <p:cNvGraphicFramePr>
            <a:graphicFrameLocks noGrp="1"/>
          </p:cNvGraphicFramePr>
          <p:nvPr/>
        </p:nvGraphicFramePr>
        <p:xfrm>
          <a:off x="1525841" y="2424854"/>
          <a:ext cx="6246559" cy="2756746"/>
        </p:xfrm>
        <a:graphic>
          <a:graphicData uri="http://schemas.openxmlformats.org/drawingml/2006/table">
            <a:tbl>
              <a:tblPr firstRow="1" bandRow="1">
                <a:tableStyleId>{5C22544A-7EE6-4342-B048-85BDC9FD1C3A}</a:tableStyleId>
              </a:tblPr>
              <a:tblGrid>
                <a:gridCol w="1524000"/>
                <a:gridCol w="1524000"/>
                <a:gridCol w="1674559"/>
                <a:gridCol w="1524000"/>
              </a:tblGrid>
              <a:tr h="905933">
                <a:tc>
                  <a:txBody>
                    <a:bodyPr/>
                    <a:lstStyle/>
                    <a:p>
                      <a:endParaRPr lang="en-IE" sz="2800" dirty="0"/>
                    </a:p>
                  </a:txBody>
                  <a:tcPr/>
                </a:tc>
                <a:tc>
                  <a:txBody>
                    <a:bodyPr/>
                    <a:lstStyle/>
                    <a:p>
                      <a:r>
                        <a:rPr lang="en-IE" sz="2800" dirty="0" smtClean="0"/>
                        <a:t>0-14 years old</a:t>
                      </a:r>
                      <a:endParaRPr lang="en-IE" sz="2800" dirty="0"/>
                    </a:p>
                  </a:txBody>
                  <a:tcPr/>
                </a:tc>
                <a:tc>
                  <a:txBody>
                    <a:bodyPr/>
                    <a:lstStyle/>
                    <a:p>
                      <a:r>
                        <a:rPr lang="en-IE" sz="2800" dirty="0" smtClean="0"/>
                        <a:t>15-64 years old</a:t>
                      </a:r>
                      <a:endParaRPr lang="en-IE" sz="2800" dirty="0"/>
                    </a:p>
                  </a:txBody>
                  <a:tcPr/>
                </a:tc>
                <a:tc>
                  <a:txBody>
                    <a:bodyPr/>
                    <a:lstStyle/>
                    <a:p>
                      <a:r>
                        <a:rPr lang="en-IE" sz="2800" dirty="0" smtClean="0"/>
                        <a:t>Aged 65+</a:t>
                      </a:r>
                      <a:endParaRPr lang="en-IE" sz="2800" dirty="0"/>
                    </a:p>
                  </a:txBody>
                  <a:tcPr/>
                </a:tc>
              </a:tr>
              <a:tr h="905933">
                <a:tc>
                  <a:txBody>
                    <a:bodyPr/>
                    <a:lstStyle/>
                    <a:p>
                      <a:r>
                        <a:rPr lang="en-IE" sz="2800" dirty="0" smtClean="0"/>
                        <a:t>2002</a:t>
                      </a:r>
                      <a:endParaRPr lang="en-IE" sz="2800" dirty="0"/>
                    </a:p>
                  </a:txBody>
                  <a:tcPr/>
                </a:tc>
                <a:tc>
                  <a:txBody>
                    <a:bodyPr/>
                    <a:lstStyle/>
                    <a:p>
                      <a:r>
                        <a:rPr lang="en-IE" sz="2800" dirty="0" smtClean="0"/>
                        <a:t>17%</a:t>
                      </a:r>
                      <a:endParaRPr lang="en-IE" sz="2800" dirty="0"/>
                    </a:p>
                  </a:txBody>
                  <a:tcPr/>
                </a:tc>
                <a:tc>
                  <a:txBody>
                    <a:bodyPr/>
                    <a:lstStyle/>
                    <a:p>
                      <a:r>
                        <a:rPr lang="en-IE" sz="2800" dirty="0" smtClean="0"/>
                        <a:t>72%</a:t>
                      </a:r>
                      <a:endParaRPr lang="en-IE" sz="2800" dirty="0"/>
                    </a:p>
                  </a:txBody>
                  <a:tcPr/>
                </a:tc>
                <a:tc>
                  <a:txBody>
                    <a:bodyPr/>
                    <a:lstStyle/>
                    <a:p>
                      <a:r>
                        <a:rPr lang="en-IE" sz="2800" dirty="0" smtClean="0"/>
                        <a:t>11%</a:t>
                      </a:r>
                      <a:endParaRPr lang="en-IE" sz="2800" dirty="0"/>
                    </a:p>
                  </a:txBody>
                  <a:tcPr/>
                </a:tc>
              </a:tr>
              <a:tr h="905933">
                <a:tc>
                  <a:txBody>
                    <a:bodyPr/>
                    <a:lstStyle/>
                    <a:p>
                      <a:r>
                        <a:rPr lang="en-IE" sz="2800" dirty="0" smtClean="0"/>
                        <a:t>2020</a:t>
                      </a:r>
                      <a:endParaRPr lang="en-IE" sz="2800" dirty="0"/>
                    </a:p>
                  </a:txBody>
                  <a:tcPr/>
                </a:tc>
                <a:tc>
                  <a:txBody>
                    <a:bodyPr/>
                    <a:lstStyle/>
                    <a:p>
                      <a:r>
                        <a:rPr lang="en-IE" sz="2800" dirty="0" smtClean="0"/>
                        <a:t>19%</a:t>
                      </a:r>
                      <a:endParaRPr lang="en-IE" sz="2800" dirty="0"/>
                    </a:p>
                  </a:txBody>
                  <a:tcPr/>
                </a:tc>
                <a:tc>
                  <a:txBody>
                    <a:bodyPr/>
                    <a:lstStyle/>
                    <a:p>
                      <a:r>
                        <a:rPr lang="en-IE" sz="2800" dirty="0" smtClean="0"/>
                        <a:t>66%</a:t>
                      </a:r>
                      <a:endParaRPr lang="en-IE" sz="2800" dirty="0"/>
                    </a:p>
                  </a:txBody>
                  <a:tcPr/>
                </a:tc>
                <a:tc>
                  <a:txBody>
                    <a:bodyPr/>
                    <a:lstStyle/>
                    <a:p>
                      <a:r>
                        <a:rPr lang="en-IE" sz="2800" dirty="0" smtClean="0"/>
                        <a:t>15%</a:t>
                      </a:r>
                      <a:endParaRPr lang="en-IE" sz="2800" dirty="0"/>
                    </a:p>
                  </a:txBody>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Exercise</a:t>
            </a:r>
            <a:endParaRPr lang="en-US" dirty="0"/>
          </a:p>
        </p:txBody>
      </p:sp>
      <p:sp>
        <p:nvSpPr>
          <p:cNvPr id="3" name="Content Placeholder 2"/>
          <p:cNvSpPr>
            <a:spLocks noGrp="1"/>
          </p:cNvSpPr>
          <p:nvPr>
            <p:ph idx="1"/>
          </p:nvPr>
        </p:nvSpPr>
        <p:spPr/>
        <p:txBody>
          <a:bodyPr/>
          <a:lstStyle/>
          <a:p>
            <a:r>
              <a:rPr lang="en-IE" dirty="0" smtClean="0"/>
              <a:t>Write down three interesting things you’ve hear so far in this lecture (1 minute).</a:t>
            </a:r>
          </a:p>
          <a:p>
            <a:endParaRPr lang="en-IE" dirty="0" smtClean="0"/>
          </a:p>
          <a:p>
            <a:r>
              <a:rPr lang="en-IE" dirty="0" smtClean="0"/>
              <a:t>Share with a partner (3 minutes), reflecting which issues you had in common and which were different.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Design</a:t>
            </a:r>
            <a:endParaRPr lang="en-US" dirty="0"/>
          </a:p>
        </p:txBody>
      </p:sp>
      <p:sp>
        <p:nvSpPr>
          <p:cNvPr id="3" name="Content Placeholder 2"/>
          <p:cNvSpPr>
            <a:spLocks noGrp="1"/>
          </p:cNvSpPr>
          <p:nvPr>
            <p:ph idx="1"/>
          </p:nvPr>
        </p:nvSpPr>
        <p:spPr/>
        <p:txBody>
          <a:bodyPr/>
          <a:lstStyle/>
          <a:p>
            <a:r>
              <a:rPr lang="en-IE" dirty="0" smtClean="0"/>
              <a:t>What is design?</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Topic 1.4</a:t>
            </a:r>
            <a:br>
              <a:rPr lang="en-IE" dirty="0" smtClean="0"/>
            </a:br>
            <a:r>
              <a:rPr lang="en-IE" dirty="0" smtClean="0"/>
              <a:t>Good Business</a:t>
            </a:r>
          </a:p>
        </p:txBody>
      </p:sp>
      <p:sp>
        <p:nvSpPr>
          <p:cNvPr id="5" name="Horizontal Scroll 4"/>
          <p:cNvSpPr/>
          <p:nvPr/>
        </p:nvSpPr>
        <p:spPr>
          <a:xfrm>
            <a:off x="609600" y="990600"/>
            <a:ext cx="7543800" cy="4038600"/>
          </a:xfrm>
          <a:prstGeom prst="horizontalScroll">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IE" dirty="0" smtClean="0"/>
              <a:t>Better Innovation</a:t>
            </a:r>
            <a:endParaRPr lang="en-IE" dirty="0"/>
          </a:p>
        </p:txBody>
      </p:sp>
      <p:sp>
        <p:nvSpPr>
          <p:cNvPr id="11" name="Content Placeholder 10"/>
          <p:cNvSpPr>
            <a:spLocks noGrp="1"/>
          </p:cNvSpPr>
          <p:nvPr>
            <p:ph idx="1"/>
          </p:nvPr>
        </p:nvSpPr>
        <p:spPr/>
        <p:txBody>
          <a:bodyPr>
            <a:normAutofit fontScale="77500" lnSpcReduction="20000"/>
          </a:bodyPr>
          <a:lstStyle/>
          <a:p>
            <a:r>
              <a:rPr lang="en-IE" sz="4200" dirty="0" smtClean="0"/>
              <a:t>Ben </a:t>
            </a:r>
            <a:r>
              <a:rPr lang="en-IE" sz="4200" dirty="0" err="1" smtClean="0"/>
              <a:t>Shneiderman</a:t>
            </a:r>
            <a:r>
              <a:rPr lang="en-IE" sz="4200" dirty="0" smtClean="0"/>
              <a:t> says that “</a:t>
            </a:r>
            <a:r>
              <a:rPr lang="en-IE" sz="4200" i="1" dirty="0" smtClean="0"/>
              <a:t>accommodating a broader spectrum of usage situations forces designers to consider a wider range of designs and often leads to innovations that benefit all users</a:t>
            </a:r>
            <a:r>
              <a:rPr lang="en-IE" sz="4200" dirty="0" smtClean="0"/>
              <a:t>”</a:t>
            </a:r>
          </a:p>
          <a:p>
            <a:endParaRPr lang="en-IE" dirty="0" smtClean="0"/>
          </a:p>
          <a:p>
            <a:pPr lvl="1"/>
            <a:r>
              <a:rPr lang="en-IE" dirty="0" err="1" smtClean="0"/>
              <a:t>Shneiderman</a:t>
            </a:r>
            <a:r>
              <a:rPr lang="en-IE" dirty="0" smtClean="0"/>
              <a:t>, B., Universal Usability: A research agenda for human-computer interaction research to empower every citizen. In </a:t>
            </a:r>
            <a:r>
              <a:rPr lang="en-IE" dirty="0" err="1" smtClean="0"/>
              <a:t>Earnshaw</a:t>
            </a:r>
            <a:r>
              <a:rPr lang="en-IE" dirty="0" smtClean="0"/>
              <a:t>, R., </a:t>
            </a:r>
            <a:r>
              <a:rPr lang="en-IE" dirty="0" err="1" smtClean="0"/>
              <a:t>Guedj</a:t>
            </a:r>
            <a:r>
              <a:rPr lang="en-IE" dirty="0" smtClean="0"/>
              <a:t>, R., Van Dam, A., and Vince, J. (Editors), Human-Centred Computing, Online Communities, and Virtual Environments, Springer-</a:t>
            </a:r>
            <a:r>
              <a:rPr lang="en-IE" dirty="0" err="1" smtClean="0"/>
              <a:t>Verlag</a:t>
            </a:r>
            <a:r>
              <a:rPr lang="en-IE" dirty="0" smtClean="0"/>
              <a:t> London (2001), 179-189. </a:t>
            </a:r>
            <a:endParaRPr lang="en-IE"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IE" dirty="0" smtClean="0"/>
              <a:t>Better Innovation</a:t>
            </a:r>
            <a:endParaRPr lang="en-IE" dirty="0"/>
          </a:p>
        </p:txBody>
      </p:sp>
      <p:sp>
        <p:nvSpPr>
          <p:cNvPr id="11" name="Content Placeholder 10"/>
          <p:cNvSpPr>
            <a:spLocks noGrp="1"/>
          </p:cNvSpPr>
          <p:nvPr>
            <p:ph idx="1"/>
          </p:nvPr>
        </p:nvSpPr>
        <p:spPr/>
        <p:txBody>
          <a:bodyPr>
            <a:normAutofit fontScale="70000" lnSpcReduction="20000"/>
          </a:bodyPr>
          <a:lstStyle/>
          <a:p>
            <a:r>
              <a:rPr lang="en-IE" sz="4200" dirty="0" smtClean="0"/>
              <a:t>Gregg </a:t>
            </a:r>
            <a:r>
              <a:rPr lang="en-IE" sz="4200" dirty="0" err="1" smtClean="0"/>
              <a:t>Vanderheiden</a:t>
            </a:r>
            <a:r>
              <a:rPr lang="en-IE" sz="4200" dirty="0" smtClean="0"/>
              <a:t> is quoted in Gandy et al. (2003) as saying that Universal Design encourages more innovative and creative design and challenge the designer to create products that are a combination of "</a:t>
            </a:r>
            <a:r>
              <a:rPr lang="en-IE" sz="4200" i="1" dirty="0" smtClean="0"/>
              <a:t>the best of today’s collective knowledge, technologies and materials</a:t>
            </a:r>
            <a:r>
              <a:rPr lang="en-IE" sz="4200" dirty="0" smtClean="0"/>
              <a:t>”, this challenge can lead to radically new directions in design.</a:t>
            </a:r>
          </a:p>
          <a:p>
            <a:endParaRPr lang="en-IE" dirty="0" smtClean="0"/>
          </a:p>
          <a:p>
            <a:pPr lvl="1"/>
            <a:r>
              <a:rPr lang="en-IE" dirty="0" smtClean="0"/>
              <a:t>Gandy, M., Ross, D. &amp; </a:t>
            </a:r>
            <a:r>
              <a:rPr lang="en-IE" dirty="0" err="1" smtClean="0"/>
              <a:t>Starner</a:t>
            </a:r>
            <a:r>
              <a:rPr lang="en-IE" dirty="0" smtClean="0"/>
              <a:t>, T.E., 2003. Universal design: Lessons for wearable computing. Pervasive Computing, IEEE, 2(3), pp.19–23.</a:t>
            </a:r>
            <a:endParaRPr lang="en-IE"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E" sz="4400" b="0" i="0" u="none" strike="noStrike" kern="1200" cap="none" spc="0" normalizeH="0" baseline="0" noProof="0" dirty="0" smtClean="0">
                <a:ln>
                  <a:noFill/>
                </a:ln>
                <a:solidFill>
                  <a:schemeClr val="tx1"/>
                </a:solidFill>
                <a:effectLst/>
                <a:uLnTx/>
                <a:uFillTx/>
                <a:latin typeface="+mj-lt"/>
                <a:ea typeface="+mj-ea"/>
                <a:cs typeface="+mj-cs"/>
              </a:rPr>
              <a:t>“Disabled Data”</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7"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IE" sz="3200" b="0" i="0" u="none" strike="noStrike" kern="1200" cap="none" spc="0" normalizeH="0" baseline="0" noProof="0" dirty="0" smtClean="0">
                <a:ln>
                  <a:noFill/>
                </a:ln>
                <a:effectLst/>
                <a:uLnTx/>
                <a:uFillTx/>
                <a:latin typeface="+mn-lt"/>
                <a:ea typeface="+mn-ea"/>
                <a:cs typeface="+mn-cs"/>
              </a:rPr>
              <a:t>UK Department of Trade and Industry</a:t>
            </a:r>
          </a:p>
          <a:p>
            <a:pPr marL="457200" marR="0" lvl="1"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smtClean="0">
                <a:ln>
                  <a:noFill/>
                </a:ln>
                <a:effectLst/>
                <a:uLnTx/>
                <a:uFillTx/>
                <a:latin typeface="+mn-lt"/>
                <a:ea typeface="+mn-ea"/>
                <a:cs typeface="+mn-cs"/>
              </a:rPr>
              <a:t>“A study of the difficulties disabled people have when using everyday consumer products.”</a:t>
            </a:r>
          </a:p>
          <a:p>
            <a:pPr marL="457200" marR="0" lvl="1"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IE" sz="2800" b="0" i="0" u="none" strike="noStrike" kern="1200" cap="none" spc="0" normalizeH="0" baseline="0" noProof="0" dirty="0" smtClean="0">
                <a:ln>
                  <a:noFill/>
                </a:ln>
                <a:effectLst/>
                <a:uLnTx/>
                <a:uFillTx/>
                <a:latin typeface="+mn-lt"/>
                <a:ea typeface="+mn-ea"/>
                <a:cs typeface="+mn-cs"/>
              </a:rPr>
              <a:t>August 2000</a:t>
            </a:r>
            <a:endParaRPr kumimoji="0" lang="en-US" sz="2800" b="0" i="0" u="none" strike="noStrike" kern="1200" cap="none" spc="0" normalizeH="0" baseline="0" noProof="0" dirty="0" smtClean="0">
              <a:ln>
                <a:noFill/>
              </a:ln>
              <a:effectLst/>
              <a:uLnTx/>
              <a:uFillTx/>
              <a:latin typeface="+mn-lt"/>
              <a:ea typeface="+mn-ea"/>
              <a:cs typeface="+mn-cs"/>
            </a:endParaRPr>
          </a:p>
          <a:p>
            <a:pPr marL="457200" marR="0" lvl="1"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smtClean="0">
                <a:ln>
                  <a:noFill/>
                </a:ln>
                <a:effectLst/>
                <a:uLnTx/>
                <a:uFillTx/>
                <a:latin typeface="+mn-lt"/>
                <a:ea typeface="+mn-ea"/>
                <a:cs typeface="+mn-cs"/>
              </a:rPr>
              <a:t>Assist designers to develop everyday consumer products that can be used safely and efficiently … as wide a range of people as possible</a:t>
            </a:r>
          </a:p>
        </p:txBody>
      </p:sp>
      <p:sp>
        <p:nvSpPr>
          <p:cNvPr id="9" name="Text Box 17"/>
          <p:cNvSpPr txBox="1">
            <a:spLocks noChangeArrowheads="1"/>
          </p:cNvSpPr>
          <p:nvPr/>
        </p:nvSpPr>
        <p:spPr bwMode="auto">
          <a:xfrm>
            <a:off x="5334000" y="6283202"/>
            <a:ext cx="3635375" cy="381771"/>
          </a:xfrm>
          <a:prstGeom prst="rect">
            <a:avLst/>
          </a:prstGeom>
          <a:noFill/>
          <a:ln w="12700" algn="ctr">
            <a:noFill/>
            <a:miter lim="800000"/>
            <a:headEnd/>
            <a:tailEnd/>
          </a:ln>
          <a:effectLst/>
        </p:spPr>
        <p:txBody>
          <a:bodyPr wrap="square">
            <a:spAutoFit/>
          </a:bodyPr>
          <a:lstStyle/>
          <a:p>
            <a:pPr algn="ctr">
              <a:lnSpc>
                <a:spcPct val="110000"/>
              </a:lnSpc>
              <a:spcBef>
                <a:spcPct val="0"/>
              </a:spcBef>
            </a:pPr>
            <a:r>
              <a:rPr lang="en-GB" b="1" dirty="0" smtClean="0">
                <a:solidFill>
                  <a:srgbClr val="000066"/>
                </a:solidFill>
              </a:rPr>
              <a:t>Slide by John Clarkson</a:t>
            </a:r>
            <a:endParaRPr lang="en-GB" b="1" dirty="0">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a:spLocks noGrp="1"/>
          </p:cNvSpPr>
          <p:nvPr>
            <p:ph type="title"/>
          </p:nvPr>
        </p:nvSpPr>
        <p:spPr>
          <a:xfrm>
            <a:off x="914400" y="274638"/>
            <a:ext cx="8229600" cy="1143000"/>
          </a:xfrm>
        </p:spPr>
        <p:txBody>
          <a:bodyPr/>
          <a:lstStyle/>
          <a:p>
            <a:r>
              <a:rPr lang="en-IE" smtClean="0"/>
              <a:t>Using a Kettle</a:t>
            </a:r>
            <a:endParaRPr lang="en-US" smtClean="0"/>
          </a:p>
        </p:txBody>
      </p:sp>
      <p:pic>
        <p:nvPicPr>
          <p:cNvPr id="17" name="Picture 3" descr="This image shows the percentage of participants in the study who encountered one of the three lowest levels of ability for manipulation (14%), lifting (44.9%), gripping (15.7%) or transporting (50%) a kettle. "/>
          <p:cNvPicPr>
            <a:picLocks noChangeAspect="1" noChangeArrowheads="1"/>
          </p:cNvPicPr>
          <p:nvPr/>
        </p:nvPicPr>
        <p:blipFill>
          <a:blip r:embed="rId3" cstate="print"/>
          <a:srcRect/>
          <a:stretch>
            <a:fillRect/>
          </a:stretch>
        </p:blipFill>
        <p:spPr bwMode="auto">
          <a:xfrm>
            <a:off x="803275" y="1357313"/>
            <a:ext cx="7537450" cy="1455737"/>
          </a:xfrm>
          <a:prstGeom prst="rect">
            <a:avLst/>
          </a:prstGeom>
          <a:noFill/>
          <a:ln w="9525">
            <a:noFill/>
            <a:miter lim="800000"/>
            <a:headEnd/>
            <a:tailEnd/>
          </a:ln>
        </p:spPr>
      </p:pic>
      <p:sp>
        <p:nvSpPr>
          <p:cNvPr id="18" name="Content Placeholder 2"/>
          <p:cNvSpPr>
            <a:spLocks noGrp="1"/>
          </p:cNvSpPr>
          <p:nvPr>
            <p:ph idx="1"/>
          </p:nvPr>
        </p:nvSpPr>
        <p:spPr>
          <a:xfrm>
            <a:off x="457200" y="5214938"/>
            <a:ext cx="8229600" cy="1643062"/>
          </a:xfrm>
        </p:spPr>
        <p:txBody>
          <a:bodyPr/>
          <a:lstStyle/>
          <a:p>
            <a:r>
              <a:rPr lang="en-US" sz="2400" dirty="0" smtClean="0"/>
              <a:t>OPCS</a:t>
            </a:r>
            <a:r>
              <a:rPr lang="en-US" sz="2400" baseline="30000" dirty="0" smtClean="0"/>
              <a:t>1</a:t>
            </a:r>
            <a:r>
              <a:rPr lang="en-US" sz="2400" dirty="0" smtClean="0"/>
              <a:t> category for 'Manipulation' and 'Gripping' is 'Dexterity'</a:t>
            </a:r>
          </a:p>
          <a:p>
            <a:r>
              <a:rPr lang="en-US" sz="2400" dirty="0" smtClean="0"/>
              <a:t>OPCS</a:t>
            </a:r>
            <a:r>
              <a:rPr lang="en-US" sz="2400" baseline="30000" dirty="0" smtClean="0"/>
              <a:t>1</a:t>
            </a:r>
            <a:r>
              <a:rPr lang="en-US" sz="2400" dirty="0" smtClean="0"/>
              <a:t> category for 'Lifting' and 'Transporting' is 'Reaching and stretching‘</a:t>
            </a:r>
          </a:p>
          <a:p>
            <a:pPr>
              <a:buFont typeface="Arial" pitchFamily="34" charset="0"/>
              <a:buNone/>
            </a:pPr>
            <a:r>
              <a:rPr lang="en-US" sz="1800" baseline="30000" dirty="0" smtClean="0"/>
              <a:t>1</a:t>
            </a:r>
            <a:r>
              <a:rPr lang="en-US" sz="1800" dirty="0" smtClean="0"/>
              <a:t>Office of Population Census and Surveys</a:t>
            </a:r>
          </a:p>
        </p:txBody>
      </p:sp>
      <p:sp>
        <p:nvSpPr>
          <p:cNvPr id="19" name="Content Placeholder 2"/>
          <p:cNvSpPr txBox="1">
            <a:spLocks/>
          </p:cNvSpPr>
          <p:nvPr/>
        </p:nvSpPr>
        <p:spPr bwMode="auto">
          <a:xfrm>
            <a:off x="485775" y="6072188"/>
            <a:ext cx="8158163" cy="714375"/>
          </a:xfrm>
          <a:prstGeom prst="rect">
            <a:avLst/>
          </a:prstGeom>
          <a:noFill/>
          <a:ln w="9525">
            <a:noFill/>
            <a:miter lim="800000"/>
            <a:headEnd/>
            <a:tailEnd/>
          </a:ln>
        </p:spPr>
        <p:txBody>
          <a:bodyPr/>
          <a:lstStyle/>
          <a:p>
            <a:pPr marL="342900" indent="-342900" eaLnBrk="0" hangingPunct="0">
              <a:spcBef>
                <a:spcPct val="20000"/>
              </a:spcBef>
              <a:defRPr/>
            </a:pPr>
            <a:endParaRPr lang="en-US" sz="2000" b="0" dirty="0">
              <a:solidFill>
                <a:srgbClr val="7F7F7F"/>
              </a:solidFill>
              <a:latin typeface="+mn-lt"/>
            </a:endParaRPr>
          </a:p>
        </p:txBody>
      </p:sp>
      <p:grpSp>
        <p:nvGrpSpPr>
          <p:cNvPr id="20" name="Group 9" descr="This image shows an estimate, based on the study and the numbers available from the Office of Population Census and Surveys, that approximately 615,000 people people in the UK are excluded from using a kettle because of a disability."/>
          <p:cNvGrpSpPr>
            <a:grpSpLocks/>
          </p:cNvGrpSpPr>
          <p:nvPr/>
        </p:nvGrpSpPr>
        <p:grpSpPr bwMode="auto">
          <a:xfrm>
            <a:off x="774700" y="4210050"/>
            <a:ext cx="7324725" cy="933450"/>
            <a:chOff x="774700" y="4210050"/>
            <a:chExt cx="7324725" cy="933450"/>
          </a:xfrm>
        </p:grpSpPr>
        <p:pic>
          <p:nvPicPr>
            <p:cNvPr id="21" name="Picture 5" descr="C:\Documents and Settings\coleary\My Documents\My Pictures\untitled6.jpg"/>
            <p:cNvPicPr>
              <a:picLocks noChangeAspect="1" noChangeArrowheads="1"/>
            </p:cNvPicPr>
            <p:nvPr/>
          </p:nvPicPr>
          <p:blipFill>
            <a:blip r:embed="rId4" cstate="print"/>
            <a:srcRect/>
            <a:stretch>
              <a:fillRect/>
            </a:stretch>
          </p:blipFill>
          <p:spPr bwMode="auto">
            <a:xfrm>
              <a:off x="774700" y="4210050"/>
              <a:ext cx="7324725" cy="933450"/>
            </a:xfrm>
            <a:prstGeom prst="rect">
              <a:avLst/>
            </a:prstGeom>
            <a:noFill/>
            <a:ln w="9525">
              <a:noFill/>
              <a:miter lim="800000"/>
              <a:headEnd/>
              <a:tailEnd/>
            </a:ln>
          </p:spPr>
        </p:pic>
        <p:sp>
          <p:nvSpPr>
            <p:cNvPr id="22" name="Oval 21" descr="This is just a red ellipse used to highlight the important numbers in the table."/>
            <p:cNvSpPr/>
            <p:nvPr/>
          </p:nvSpPr>
          <p:spPr>
            <a:xfrm>
              <a:off x="6357938" y="4572000"/>
              <a:ext cx="1000125" cy="571500"/>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pic>
        <p:nvPicPr>
          <p:cNvPr id="23" name="Picture 4" descr="This position shows an estimate from the Office of Population Census and Surveys that there are 1,737,000 people in the UK with a dexterity disability, and 1,230,000 people with a &quot;Reaching and Stretching&quot; disability."/>
          <p:cNvPicPr>
            <a:picLocks noChangeAspect="1" noChangeArrowheads="1"/>
          </p:cNvPicPr>
          <p:nvPr/>
        </p:nvPicPr>
        <p:blipFill>
          <a:blip r:embed="rId5" cstate="print"/>
          <a:srcRect/>
          <a:stretch>
            <a:fillRect/>
          </a:stretch>
        </p:blipFill>
        <p:spPr bwMode="auto">
          <a:xfrm>
            <a:off x="785813" y="3040063"/>
            <a:ext cx="5807075" cy="960437"/>
          </a:xfrm>
          <a:prstGeom prst="rect">
            <a:avLst/>
          </a:prstGeom>
          <a:noFill/>
          <a:ln w="9525">
            <a:noFill/>
            <a:miter lim="800000"/>
            <a:headEnd/>
            <a:tailEnd/>
          </a:ln>
        </p:spPr>
      </p:pic>
      <p:sp>
        <p:nvSpPr>
          <p:cNvPr id="24" name="Text Box 17"/>
          <p:cNvSpPr txBox="1">
            <a:spLocks noChangeArrowheads="1"/>
          </p:cNvSpPr>
          <p:nvPr/>
        </p:nvSpPr>
        <p:spPr bwMode="auto">
          <a:xfrm>
            <a:off x="5334000" y="6283202"/>
            <a:ext cx="3635375" cy="381771"/>
          </a:xfrm>
          <a:prstGeom prst="rect">
            <a:avLst/>
          </a:prstGeom>
          <a:noFill/>
          <a:ln w="12700" algn="ctr">
            <a:noFill/>
            <a:miter lim="800000"/>
            <a:headEnd/>
            <a:tailEnd/>
          </a:ln>
          <a:effectLst/>
        </p:spPr>
        <p:txBody>
          <a:bodyPr wrap="square">
            <a:spAutoFit/>
          </a:bodyPr>
          <a:lstStyle/>
          <a:p>
            <a:pPr algn="ctr">
              <a:lnSpc>
                <a:spcPct val="110000"/>
              </a:lnSpc>
              <a:spcBef>
                <a:spcPct val="0"/>
              </a:spcBef>
            </a:pPr>
            <a:r>
              <a:rPr lang="en-GB" b="1" dirty="0" smtClean="0">
                <a:solidFill>
                  <a:srgbClr val="000066"/>
                </a:solidFill>
              </a:rPr>
              <a:t>Slide by John Clarkson</a:t>
            </a:r>
            <a:endParaRPr lang="en-GB" b="1" dirty="0">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dissolve">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914400" y="274638"/>
            <a:ext cx="8229600" cy="1143000"/>
          </a:xfrm>
        </p:spPr>
        <p:txBody>
          <a:bodyPr/>
          <a:lstStyle/>
          <a:p>
            <a:r>
              <a:rPr lang="en-IE" smtClean="0"/>
              <a:t>Milk Packaging</a:t>
            </a:r>
            <a:endParaRPr lang="en-US" smtClean="0"/>
          </a:p>
        </p:txBody>
      </p:sp>
      <p:sp>
        <p:nvSpPr>
          <p:cNvPr id="14" name="Content Placeholder 2"/>
          <p:cNvSpPr>
            <a:spLocks noGrp="1"/>
          </p:cNvSpPr>
          <p:nvPr>
            <p:ph idx="1"/>
          </p:nvPr>
        </p:nvSpPr>
        <p:spPr>
          <a:xfrm>
            <a:off x="457200" y="1600200"/>
            <a:ext cx="8229600" cy="4525963"/>
          </a:xfrm>
        </p:spPr>
        <p:txBody>
          <a:bodyPr/>
          <a:lstStyle/>
          <a:p>
            <a:r>
              <a:rPr lang="en-US" sz="2400" smtClean="0"/>
              <a:t>Aim: To estimate the number of disabled people likely to have difficulty in opening milk packaging</a:t>
            </a:r>
          </a:p>
        </p:txBody>
      </p:sp>
      <p:pic>
        <p:nvPicPr>
          <p:cNvPr id="20" name="Picture 2" descr="This image shows the percentage of participants in the study who encountered one of the three lowest levels of ability for manipulation (22%), lifting (2%), gripping (11%) or transporting (9%) milk packaging."/>
          <p:cNvPicPr>
            <a:picLocks noChangeAspect="1" noChangeArrowheads="1"/>
          </p:cNvPicPr>
          <p:nvPr/>
        </p:nvPicPr>
        <p:blipFill>
          <a:blip r:embed="rId3" cstate="print"/>
          <a:srcRect/>
          <a:stretch>
            <a:fillRect/>
          </a:stretch>
        </p:blipFill>
        <p:spPr bwMode="auto">
          <a:xfrm>
            <a:off x="428625" y="2786063"/>
            <a:ext cx="7956550" cy="1500187"/>
          </a:xfrm>
          <a:prstGeom prst="rect">
            <a:avLst/>
          </a:prstGeom>
          <a:noFill/>
          <a:ln w="9525">
            <a:noFill/>
            <a:miter lim="800000"/>
            <a:headEnd/>
            <a:tailEnd/>
          </a:ln>
        </p:spPr>
      </p:pic>
      <p:pic>
        <p:nvPicPr>
          <p:cNvPr id="25" name="Picture 3" descr="This image shows an estimate, based on the study and the numbers available from the Office of Population Census and Surveys, that approximately 382,000 people people in the UK are excluded from using milk packaging because of a disability."/>
          <p:cNvPicPr>
            <a:picLocks noChangeAspect="1" noChangeArrowheads="1"/>
          </p:cNvPicPr>
          <p:nvPr/>
        </p:nvPicPr>
        <p:blipFill>
          <a:blip r:embed="rId4" cstate="print"/>
          <a:srcRect/>
          <a:stretch>
            <a:fillRect/>
          </a:stretch>
        </p:blipFill>
        <p:spPr bwMode="auto">
          <a:xfrm>
            <a:off x="428625" y="4643438"/>
            <a:ext cx="7929563" cy="1000125"/>
          </a:xfrm>
          <a:prstGeom prst="rect">
            <a:avLst/>
          </a:prstGeom>
          <a:noFill/>
          <a:ln w="9525">
            <a:noFill/>
            <a:miter lim="800000"/>
            <a:headEnd/>
            <a:tailEnd/>
          </a:ln>
        </p:spPr>
      </p:pic>
      <p:sp>
        <p:nvSpPr>
          <p:cNvPr id="26" name="Text Box 17"/>
          <p:cNvSpPr txBox="1">
            <a:spLocks noChangeArrowheads="1"/>
          </p:cNvSpPr>
          <p:nvPr/>
        </p:nvSpPr>
        <p:spPr bwMode="auto">
          <a:xfrm>
            <a:off x="5334000" y="6283202"/>
            <a:ext cx="3635375" cy="381771"/>
          </a:xfrm>
          <a:prstGeom prst="rect">
            <a:avLst/>
          </a:prstGeom>
          <a:noFill/>
          <a:ln w="12700" algn="ctr">
            <a:noFill/>
            <a:miter lim="800000"/>
            <a:headEnd/>
            <a:tailEnd/>
          </a:ln>
          <a:effectLst/>
        </p:spPr>
        <p:txBody>
          <a:bodyPr wrap="square">
            <a:spAutoFit/>
          </a:bodyPr>
          <a:lstStyle/>
          <a:p>
            <a:pPr algn="ctr">
              <a:lnSpc>
                <a:spcPct val="110000"/>
              </a:lnSpc>
              <a:spcBef>
                <a:spcPct val="0"/>
              </a:spcBef>
            </a:pPr>
            <a:r>
              <a:rPr lang="en-GB" b="1" dirty="0" smtClean="0">
                <a:solidFill>
                  <a:srgbClr val="000066"/>
                </a:solidFill>
              </a:rPr>
              <a:t>Slide by John Clarkson</a:t>
            </a:r>
            <a:endParaRPr lang="en-GB" b="1" dirty="0">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dissolve">
                                      <p:cBhvr>
                                        <p:cTn id="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914400" y="274638"/>
            <a:ext cx="8229600" cy="1143000"/>
          </a:xfrm>
        </p:spPr>
        <p:txBody>
          <a:bodyPr/>
          <a:lstStyle/>
          <a:p>
            <a:r>
              <a:rPr lang="en-IE" smtClean="0"/>
              <a:t>Cereal Packaging</a:t>
            </a:r>
            <a:endParaRPr lang="en-US" smtClean="0"/>
          </a:p>
        </p:txBody>
      </p:sp>
      <p:sp>
        <p:nvSpPr>
          <p:cNvPr id="10" name="Content Placeholder 2"/>
          <p:cNvSpPr>
            <a:spLocks noGrp="1"/>
          </p:cNvSpPr>
          <p:nvPr>
            <p:ph idx="1"/>
          </p:nvPr>
        </p:nvSpPr>
        <p:spPr>
          <a:xfrm>
            <a:off x="457200" y="1600200"/>
            <a:ext cx="8229600" cy="4525963"/>
          </a:xfrm>
        </p:spPr>
        <p:txBody>
          <a:bodyPr/>
          <a:lstStyle/>
          <a:p>
            <a:r>
              <a:rPr lang="en-US" sz="2400" smtClean="0"/>
              <a:t>Aim: To estimate the number of disabled people likely to have difficulty in opening cereal bag packaging</a:t>
            </a:r>
          </a:p>
        </p:txBody>
      </p:sp>
      <p:pic>
        <p:nvPicPr>
          <p:cNvPr id="12" name="Picture 2" descr="This image shows the percentage of participants in the study who encountered one of the three lowest levels of ability for manipulation (50%), lifting (9%), gripping (32%) or transporting (13%) cereal packaaging. "/>
          <p:cNvPicPr>
            <a:picLocks noChangeAspect="1" noChangeArrowheads="1"/>
          </p:cNvPicPr>
          <p:nvPr/>
        </p:nvPicPr>
        <p:blipFill>
          <a:blip r:embed="rId3" cstate="print"/>
          <a:srcRect/>
          <a:stretch>
            <a:fillRect/>
          </a:stretch>
        </p:blipFill>
        <p:spPr bwMode="auto">
          <a:xfrm>
            <a:off x="484188" y="2643188"/>
            <a:ext cx="8023225" cy="1571625"/>
          </a:xfrm>
          <a:prstGeom prst="rect">
            <a:avLst/>
          </a:prstGeom>
          <a:noFill/>
          <a:ln w="9525">
            <a:noFill/>
            <a:miter lim="800000"/>
            <a:headEnd/>
            <a:tailEnd/>
          </a:ln>
        </p:spPr>
      </p:pic>
      <p:pic>
        <p:nvPicPr>
          <p:cNvPr id="15" name="Picture 3" descr="This image shows an estimate, based on the study and the numbers available from the Office of Population Census and Surveys, that approximately 869,000 people people in the UK are excluded from using cereal packaging because of a disability."/>
          <p:cNvPicPr>
            <a:picLocks noChangeAspect="1" noChangeArrowheads="1"/>
          </p:cNvPicPr>
          <p:nvPr/>
        </p:nvPicPr>
        <p:blipFill>
          <a:blip r:embed="rId4" cstate="print"/>
          <a:srcRect/>
          <a:stretch>
            <a:fillRect/>
          </a:stretch>
        </p:blipFill>
        <p:spPr bwMode="auto">
          <a:xfrm>
            <a:off x="500063" y="4518025"/>
            <a:ext cx="8001000" cy="1054100"/>
          </a:xfrm>
          <a:prstGeom prst="rect">
            <a:avLst/>
          </a:prstGeom>
          <a:noFill/>
          <a:ln w="9525">
            <a:noFill/>
            <a:miter lim="800000"/>
            <a:headEnd/>
            <a:tailEnd/>
          </a:ln>
        </p:spPr>
      </p:pic>
      <p:sp>
        <p:nvSpPr>
          <p:cNvPr id="16" name="Text Box 17"/>
          <p:cNvSpPr txBox="1">
            <a:spLocks noChangeArrowheads="1"/>
          </p:cNvSpPr>
          <p:nvPr/>
        </p:nvSpPr>
        <p:spPr bwMode="auto">
          <a:xfrm>
            <a:off x="5334000" y="6283202"/>
            <a:ext cx="3635375" cy="381771"/>
          </a:xfrm>
          <a:prstGeom prst="rect">
            <a:avLst/>
          </a:prstGeom>
          <a:noFill/>
          <a:ln w="12700" algn="ctr">
            <a:noFill/>
            <a:miter lim="800000"/>
            <a:headEnd/>
            <a:tailEnd/>
          </a:ln>
          <a:effectLst/>
        </p:spPr>
        <p:txBody>
          <a:bodyPr wrap="square">
            <a:spAutoFit/>
          </a:bodyPr>
          <a:lstStyle/>
          <a:p>
            <a:pPr algn="ctr">
              <a:lnSpc>
                <a:spcPct val="110000"/>
              </a:lnSpc>
              <a:spcBef>
                <a:spcPct val="0"/>
              </a:spcBef>
            </a:pPr>
            <a:r>
              <a:rPr lang="en-GB" b="1" dirty="0" smtClean="0">
                <a:solidFill>
                  <a:srgbClr val="000066"/>
                </a:solidFill>
              </a:rPr>
              <a:t>Slide by John Clarkson</a:t>
            </a:r>
            <a:endParaRPr lang="en-GB" b="1" dirty="0">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914400" y="274638"/>
            <a:ext cx="8229600" cy="1143000"/>
          </a:xfrm>
        </p:spPr>
        <p:txBody>
          <a:bodyPr/>
          <a:lstStyle/>
          <a:p>
            <a:r>
              <a:rPr lang="en-IE" smtClean="0"/>
              <a:t>Jam Jars</a:t>
            </a:r>
            <a:endParaRPr lang="en-US" smtClean="0"/>
          </a:p>
        </p:txBody>
      </p:sp>
      <p:sp>
        <p:nvSpPr>
          <p:cNvPr id="13" name="Content Placeholder 2"/>
          <p:cNvSpPr>
            <a:spLocks noGrp="1"/>
          </p:cNvSpPr>
          <p:nvPr>
            <p:ph idx="1"/>
          </p:nvPr>
        </p:nvSpPr>
        <p:spPr>
          <a:xfrm>
            <a:off x="457200" y="1600200"/>
            <a:ext cx="8229600" cy="4525963"/>
          </a:xfrm>
        </p:spPr>
        <p:txBody>
          <a:bodyPr/>
          <a:lstStyle/>
          <a:p>
            <a:r>
              <a:rPr lang="en-US" sz="2400" smtClean="0"/>
              <a:t>Aim: To estimate the number of disabled people likely to have difficulty in opening jam jars</a:t>
            </a:r>
          </a:p>
        </p:txBody>
      </p:sp>
      <p:pic>
        <p:nvPicPr>
          <p:cNvPr id="17" name="Picture 2" descr="This image shows the percentage of participants in the study who encountered one of the three lowest levels of ability for manipulation (59%), lifting (4%), gripping (44%) or transporting (9%) jam jars. "/>
          <p:cNvPicPr>
            <a:picLocks noChangeAspect="1" noChangeArrowheads="1"/>
          </p:cNvPicPr>
          <p:nvPr/>
        </p:nvPicPr>
        <p:blipFill>
          <a:blip r:embed="rId3" cstate="print"/>
          <a:srcRect/>
          <a:stretch>
            <a:fillRect/>
          </a:stretch>
        </p:blipFill>
        <p:spPr bwMode="auto">
          <a:xfrm>
            <a:off x="508000" y="2500313"/>
            <a:ext cx="8143875" cy="1571625"/>
          </a:xfrm>
          <a:prstGeom prst="rect">
            <a:avLst/>
          </a:prstGeom>
          <a:noFill/>
          <a:ln w="9525">
            <a:noFill/>
            <a:miter lim="800000"/>
            <a:headEnd/>
            <a:tailEnd/>
          </a:ln>
        </p:spPr>
      </p:pic>
      <p:pic>
        <p:nvPicPr>
          <p:cNvPr id="18" name="Picture 3" descr="This image shows an estimate, based on the study and the numbers available from the Office of Population Census and Surveys, that approximately 1,025,000 people people in the UK are excluded from using jam jars because of a disability."/>
          <p:cNvPicPr>
            <a:picLocks noChangeAspect="1" noChangeArrowheads="1"/>
          </p:cNvPicPr>
          <p:nvPr/>
        </p:nvPicPr>
        <p:blipFill>
          <a:blip r:embed="rId4" cstate="print"/>
          <a:srcRect/>
          <a:stretch>
            <a:fillRect/>
          </a:stretch>
        </p:blipFill>
        <p:spPr bwMode="auto">
          <a:xfrm>
            <a:off x="500063" y="4249738"/>
            <a:ext cx="8215312" cy="1036637"/>
          </a:xfrm>
          <a:prstGeom prst="rect">
            <a:avLst/>
          </a:prstGeom>
          <a:noFill/>
          <a:ln w="9525">
            <a:noFill/>
            <a:miter lim="800000"/>
            <a:headEnd/>
            <a:tailEnd/>
          </a:ln>
        </p:spPr>
      </p:pic>
      <p:sp>
        <p:nvSpPr>
          <p:cNvPr id="19" name="Text Box 17"/>
          <p:cNvSpPr txBox="1">
            <a:spLocks noChangeArrowheads="1"/>
          </p:cNvSpPr>
          <p:nvPr/>
        </p:nvSpPr>
        <p:spPr bwMode="auto">
          <a:xfrm>
            <a:off x="5334000" y="6283202"/>
            <a:ext cx="3635375" cy="381771"/>
          </a:xfrm>
          <a:prstGeom prst="rect">
            <a:avLst/>
          </a:prstGeom>
          <a:noFill/>
          <a:ln w="12700" algn="ctr">
            <a:noFill/>
            <a:miter lim="800000"/>
            <a:headEnd/>
            <a:tailEnd/>
          </a:ln>
          <a:effectLst/>
        </p:spPr>
        <p:txBody>
          <a:bodyPr wrap="square">
            <a:spAutoFit/>
          </a:bodyPr>
          <a:lstStyle/>
          <a:p>
            <a:pPr algn="ctr">
              <a:lnSpc>
                <a:spcPct val="110000"/>
              </a:lnSpc>
              <a:spcBef>
                <a:spcPct val="0"/>
              </a:spcBef>
            </a:pPr>
            <a:r>
              <a:rPr lang="en-GB" b="1" dirty="0" smtClean="0">
                <a:solidFill>
                  <a:srgbClr val="000066"/>
                </a:solidFill>
              </a:rPr>
              <a:t>Slide by John Clarkson</a:t>
            </a:r>
            <a:endParaRPr lang="en-GB" b="1" dirty="0">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dissolv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914400" y="274638"/>
            <a:ext cx="8229600" cy="1143000"/>
          </a:xfrm>
        </p:spPr>
        <p:txBody>
          <a:bodyPr/>
          <a:lstStyle/>
          <a:p>
            <a:r>
              <a:rPr lang="en-IE" smtClean="0"/>
              <a:t>Packaged Products </a:t>
            </a:r>
            <a:endParaRPr lang="en-US" smtClean="0"/>
          </a:p>
        </p:txBody>
      </p:sp>
      <p:sp>
        <p:nvSpPr>
          <p:cNvPr id="10" name="Content Placeholder 2"/>
          <p:cNvSpPr>
            <a:spLocks noGrp="1"/>
          </p:cNvSpPr>
          <p:nvPr>
            <p:ph idx="1"/>
          </p:nvPr>
        </p:nvSpPr>
        <p:spPr>
          <a:xfrm>
            <a:off x="457200" y="1600200"/>
            <a:ext cx="8229600" cy="614363"/>
          </a:xfrm>
        </p:spPr>
        <p:txBody>
          <a:bodyPr/>
          <a:lstStyle/>
          <a:p>
            <a:r>
              <a:rPr lang="en-IE" smtClean="0"/>
              <a:t>Order of difficulty for gripping (easy to hard)</a:t>
            </a:r>
            <a:endParaRPr lang="en-US" smtClean="0"/>
          </a:p>
        </p:txBody>
      </p:sp>
      <p:sp>
        <p:nvSpPr>
          <p:cNvPr id="14" name="Content Placeholder 2"/>
          <p:cNvSpPr txBox="1">
            <a:spLocks/>
          </p:cNvSpPr>
          <p:nvPr/>
        </p:nvSpPr>
        <p:spPr bwMode="auto">
          <a:xfrm>
            <a:off x="500063" y="2214563"/>
            <a:ext cx="4086225" cy="4214812"/>
          </a:xfrm>
          <a:prstGeom prst="rect">
            <a:avLst/>
          </a:prstGeom>
          <a:noFill/>
          <a:ln w="9525">
            <a:noFill/>
            <a:miter lim="800000"/>
            <a:headEnd/>
            <a:tailEnd/>
          </a:ln>
        </p:spPr>
        <p:txBody>
          <a:bodyPr/>
          <a:lstStyle/>
          <a:p>
            <a:pPr marL="457200" indent="-457200" eaLnBrk="0" hangingPunct="0">
              <a:spcBef>
                <a:spcPct val="20000"/>
              </a:spcBef>
              <a:buFont typeface="+mj-lt"/>
              <a:buAutoNum type="arabicPeriod"/>
              <a:defRPr/>
            </a:pPr>
            <a:r>
              <a:rPr lang="en-US" sz="2000" b="0" dirty="0">
                <a:latin typeface="+mn-lt"/>
              </a:rPr>
              <a:t>Cleaning solution</a:t>
            </a:r>
          </a:p>
          <a:p>
            <a:pPr marL="457200" indent="-457200" eaLnBrk="0" hangingPunct="0">
              <a:spcBef>
                <a:spcPct val="20000"/>
              </a:spcBef>
              <a:buFont typeface="+mj-lt"/>
              <a:buAutoNum type="arabicPeriod"/>
              <a:defRPr/>
            </a:pPr>
            <a:r>
              <a:rPr lang="en-US" sz="2000" b="0" dirty="0">
                <a:latin typeface="+mn-lt"/>
              </a:rPr>
              <a:t>Microwave meal packaging</a:t>
            </a:r>
          </a:p>
          <a:p>
            <a:pPr marL="457200" indent="-457200" eaLnBrk="0" hangingPunct="0">
              <a:spcBef>
                <a:spcPct val="20000"/>
              </a:spcBef>
              <a:buFont typeface="+mj-lt"/>
              <a:buAutoNum type="arabicPeriod"/>
              <a:defRPr/>
            </a:pPr>
            <a:r>
              <a:rPr lang="en-US" sz="2000" b="0" dirty="0">
                <a:latin typeface="+mn-lt"/>
              </a:rPr>
              <a:t>Instant soup packaging</a:t>
            </a:r>
          </a:p>
          <a:p>
            <a:pPr marL="457200" indent="-457200" eaLnBrk="0" hangingPunct="0">
              <a:spcBef>
                <a:spcPct val="20000"/>
              </a:spcBef>
              <a:buFont typeface="+mj-lt"/>
              <a:buAutoNum type="arabicPeriod"/>
              <a:defRPr/>
            </a:pPr>
            <a:r>
              <a:rPr lang="en-US" sz="2000" b="0" dirty="0">
                <a:latin typeface="+mn-lt"/>
              </a:rPr>
              <a:t>Soup tin</a:t>
            </a:r>
          </a:p>
          <a:p>
            <a:pPr marL="457200" indent="-457200" eaLnBrk="0" hangingPunct="0">
              <a:spcBef>
                <a:spcPct val="20000"/>
              </a:spcBef>
              <a:buFont typeface="+mj-lt"/>
              <a:buAutoNum type="arabicPeriod"/>
              <a:defRPr/>
            </a:pPr>
            <a:r>
              <a:rPr lang="en-US" sz="2000" b="0" dirty="0">
                <a:latin typeface="+mn-lt"/>
              </a:rPr>
              <a:t>Washing powder/liquid</a:t>
            </a:r>
          </a:p>
          <a:p>
            <a:pPr marL="457200" indent="-457200" eaLnBrk="0" hangingPunct="0">
              <a:spcBef>
                <a:spcPct val="20000"/>
              </a:spcBef>
              <a:buFont typeface="+mj-lt"/>
              <a:buAutoNum type="arabicPeriod"/>
              <a:defRPr/>
            </a:pPr>
            <a:r>
              <a:rPr lang="en-US" sz="2000" b="0" dirty="0">
                <a:latin typeface="+mn-lt"/>
              </a:rPr>
              <a:t>Sugar</a:t>
            </a:r>
          </a:p>
          <a:p>
            <a:pPr marL="457200" indent="-457200" eaLnBrk="0" hangingPunct="0">
              <a:spcBef>
                <a:spcPct val="20000"/>
              </a:spcBef>
              <a:buFont typeface="+mj-lt"/>
              <a:buAutoNum type="arabicPeriod"/>
              <a:defRPr/>
            </a:pPr>
            <a:r>
              <a:rPr lang="en-US" sz="2000" b="0" dirty="0">
                <a:latin typeface="+mn-lt"/>
              </a:rPr>
              <a:t>Milk</a:t>
            </a:r>
          </a:p>
          <a:p>
            <a:pPr marL="457200" indent="-457200" eaLnBrk="0" hangingPunct="0">
              <a:spcBef>
                <a:spcPct val="20000"/>
              </a:spcBef>
              <a:buFont typeface="+mj-lt"/>
              <a:buAutoNum type="arabicPeriod"/>
              <a:defRPr/>
            </a:pPr>
            <a:r>
              <a:rPr lang="en-US" sz="2000" b="0" dirty="0">
                <a:latin typeface="+mn-lt"/>
              </a:rPr>
              <a:t>Washing up liquid</a:t>
            </a:r>
          </a:p>
          <a:p>
            <a:pPr marL="457200" indent="-457200" eaLnBrk="0" hangingPunct="0">
              <a:spcBef>
                <a:spcPct val="20000"/>
              </a:spcBef>
              <a:buFont typeface="+mj-lt"/>
              <a:buAutoNum type="arabicPeriod"/>
              <a:defRPr/>
            </a:pPr>
            <a:r>
              <a:rPr lang="en-US" sz="2000" b="0" dirty="0">
                <a:latin typeface="+mn-lt"/>
              </a:rPr>
              <a:t>Bread packaging</a:t>
            </a:r>
          </a:p>
          <a:p>
            <a:pPr marL="457200" indent="-457200" eaLnBrk="0" hangingPunct="0">
              <a:spcBef>
                <a:spcPct val="20000"/>
              </a:spcBef>
              <a:buFont typeface="+mj-lt"/>
              <a:buAutoNum type="arabicPeriod"/>
              <a:defRPr/>
            </a:pPr>
            <a:r>
              <a:rPr lang="en-US" sz="2000" b="0" dirty="0">
                <a:latin typeface="+mn-lt"/>
              </a:rPr>
              <a:t>Butter</a:t>
            </a:r>
          </a:p>
        </p:txBody>
      </p:sp>
      <p:sp>
        <p:nvSpPr>
          <p:cNvPr id="15" name="Content Placeholder 2"/>
          <p:cNvSpPr txBox="1">
            <a:spLocks/>
          </p:cNvSpPr>
          <p:nvPr/>
        </p:nvSpPr>
        <p:spPr bwMode="auto">
          <a:xfrm>
            <a:off x="4414838" y="2214563"/>
            <a:ext cx="4086225" cy="4214812"/>
          </a:xfrm>
          <a:prstGeom prst="rect">
            <a:avLst/>
          </a:prstGeom>
          <a:noFill/>
          <a:ln w="9525">
            <a:noFill/>
            <a:miter lim="800000"/>
            <a:headEnd/>
            <a:tailEnd/>
          </a:ln>
        </p:spPr>
        <p:txBody>
          <a:bodyPr/>
          <a:lstStyle/>
          <a:p>
            <a:pPr marL="457200" indent="-457200" eaLnBrk="0" hangingPunct="0">
              <a:spcBef>
                <a:spcPct val="20000"/>
              </a:spcBef>
              <a:buFont typeface="+mj-lt"/>
              <a:buAutoNum type="arabicPeriod" startAt="11"/>
              <a:defRPr/>
            </a:pPr>
            <a:r>
              <a:rPr lang="en-US" sz="2000" b="0" dirty="0">
                <a:latin typeface="+mn-lt"/>
              </a:rPr>
              <a:t>Tea bag</a:t>
            </a:r>
          </a:p>
          <a:p>
            <a:pPr marL="457200" indent="-457200" eaLnBrk="0" hangingPunct="0">
              <a:spcBef>
                <a:spcPct val="20000"/>
              </a:spcBef>
              <a:buFont typeface="+mj-lt"/>
              <a:buAutoNum type="arabicPeriod" startAt="11"/>
              <a:defRPr/>
            </a:pPr>
            <a:r>
              <a:rPr lang="en-US" sz="2000" b="0" dirty="0">
                <a:latin typeface="+mn-lt"/>
              </a:rPr>
              <a:t>Tin of tuna</a:t>
            </a:r>
          </a:p>
          <a:p>
            <a:pPr marL="457200" indent="-457200" eaLnBrk="0" hangingPunct="0">
              <a:spcBef>
                <a:spcPct val="20000"/>
              </a:spcBef>
              <a:buFont typeface="+mj-lt"/>
              <a:buAutoNum type="arabicPeriod" startAt="11"/>
              <a:defRPr/>
            </a:pPr>
            <a:r>
              <a:rPr lang="en-US" sz="2000" b="0" dirty="0">
                <a:latin typeface="+mn-lt"/>
              </a:rPr>
              <a:t>Plastic bottle</a:t>
            </a:r>
          </a:p>
          <a:p>
            <a:pPr marL="457200" indent="-457200" eaLnBrk="0" hangingPunct="0">
              <a:spcBef>
                <a:spcPct val="20000"/>
              </a:spcBef>
              <a:buFont typeface="+mj-lt"/>
              <a:buAutoNum type="arabicPeriod" startAt="11"/>
              <a:defRPr/>
            </a:pPr>
            <a:r>
              <a:rPr lang="en-US" sz="2000" b="0" dirty="0">
                <a:latin typeface="+mn-lt"/>
              </a:rPr>
              <a:t>Cheese packaging</a:t>
            </a:r>
          </a:p>
          <a:p>
            <a:pPr marL="457200" indent="-457200" eaLnBrk="0" hangingPunct="0">
              <a:spcBef>
                <a:spcPct val="20000"/>
              </a:spcBef>
              <a:buFont typeface="+mj-lt"/>
              <a:buAutoNum type="arabicPeriod" startAt="11"/>
              <a:defRPr/>
            </a:pPr>
            <a:r>
              <a:rPr lang="en-US" sz="2000" b="0" dirty="0">
                <a:latin typeface="+mn-lt"/>
              </a:rPr>
              <a:t>Meat tin</a:t>
            </a:r>
          </a:p>
          <a:p>
            <a:pPr marL="457200" indent="-457200" eaLnBrk="0" hangingPunct="0">
              <a:spcBef>
                <a:spcPct val="20000"/>
              </a:spcBef>
              <a:buFont typeface="+mj-lt"/>
              <a:buAutoNum type="arabicPeriod" startAt="11"/>
              <a:defRPr/>
            </a:pPr>
            <a:r>
              <a:rPr lang="en-US" sz="2000" b="0" dirty="0">
                <a:latin typeface="+mn-lt"/>
              </a:rPr>
              <a:t>Toothpaste</a:t>
            </a:r>
          </a:p>
          <a:p>
            <a:pPr marL="457200" indent="-457200" eaLnBrk="0" hangingPunct="0">
              <a:spcBef>
                <a:spcPct val="20000"/>
              </a:spcBef>
              <a:buFont typeface="+mj-lt"/>
              <a:buAutoNum type="arabicPeriod" startAt="11"/>
              <a:defRPr/>
            </a:pPr>
            <a:r>
              <a:rPr lang="en-US" sz="2000" b="0" dirty="0">
                <a:latin typeface="+mn-lt"/>
              </a:rPr>
              <a:t>Shoe polish</a:t>
            </a:r>
          </a:p>
          <a:p>
            <a:pPr marL="457200" indent="-457200" eaLnBrk="0" hangingPunct="0">
              <a:spcBef>
                <a:spcPct val="20000"/>
              </a:spcBef>
              <a:buFont typeface="+mj-lt"/>
              <a:buAutoNum type="arabicPeriod" startAt="11"/>
              <a:defRPr/>
            </a:pPr>
            <a:r>
              <a:rPr lang="en-US" sz="2000" b="0" dirty="0">
                <a:latin typeface="+mn-lt"/>
              </a:rPr>
              <a:t>Cereal packaging</a:t>
            </a:r>
          </a:p>
          <a:p>
            <a:pPr marL="457200" indent="-457200" eaLnBrk="0" hangingPunct="0">
              <a:spcBef>
                <a:spcPct val="20000"/>
              </a:spcBef>
              <a:buFont typeface="+mj-lt"/>
              <a:buAutoNum type="arabicPeriod" startAt="11"/>
              <a:defRPr/>
            </a:pPr>
            <a:r>
              <a:rPr lang="en-US" sz="2000" b="0" dirty="0">
                <a:latin typeface="+mn-lt"/>
              </a:rPr>
              <a:t>Jam jar</a:t>
            </a:r>
          </a:p>
        </p:txBody>
      </p:sp>
      <p:sp>
        <p:nvSpPr>
          <p:cNvPr id="16" name="Text Box 17"/>
          <p:cNvSpPr txBox="1">
            <a:spLocks noChangeArrowheads="1"/>
          </p:cNvSpPr>
          <p:nvPr/>
        </p:nvSpPr>
        <p:spPr bwMode="auto">
          <a:xfrm>
            <a:off x="5334000" y="6283202"/>
            <a:ext cx="3635375" cy="381771"/>
          </a:xfrm>
          <a:prstGeom prst="rect">
            <a:avLst/>
          </a:prstGeom>
          <a:noFill/>
          <a:ln w="12700" algn="ctr">
            <a:noFill/>
            <a:miter lim="800000"/>
            <a:headEnd/>
            <a:tailEnd/>
          </a:ln>
          <a:effectLst/>
        </p:spPr>
        <p:txBody>
          <a:bodyPr wrap="square">
            <a:spAutoFit/>
          </a:bodyPr>
          <a:lstStyle/>
          <a:p>
            <a:pPr algn="ctr">
              <a:lnSpc>
                <a:spcPct val="110000"/>
              </a:lnSpc>
              <a:spcBef>
                <a:spcPct val="0"/>
              </a:spcBef>
            </a:pPr>
            <a:r>
              <a:rPr lang="en-GB" b="1" dirty="0" smtClean="0">
                <a:solidFill>
                  <a:srgbClr val="000066"/>
                </a:solidFill>
              </a:rPr>
              <a:t>Slide by John Clarkson</a:t>
            </a:r>
            <a:endParaRPr lang="en-GB" b="1" dirty="0">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457200" y="274638"/>
            <a:ext cx="8229600" cy="1143000"/>
          </a:xfrm>
        </p:spPr>
        <p:txBody>
          <a:bodyPr/>
          <a:lstStyle/>
          <a:p>
            <a:r>
              <a:rPr lang="en-IE" dirty="0" smtClean="0"/>
              <a:t>Exercise</a:t>
            </a:r>
            <a:endParaRPr lang="en-US" dirty="0"/>
          </a:p>
        </p:txBody>
      </p:sp>
      <p:sp>
        <p:nvSpPr>
          <p:cNvPr id="12" name="Rectangle 3"/>
          <p:cNvSpPr txBox="1">
            <a:spLocks noChangeArrowheads="1"/>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lang="en-US" sz="2800" dirty="0" smtClean="0"/>
              <a:t>Form a team and t</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ry</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 "concept combination" - take two concepts or objects and combine them in some novel way. </a:t>
            </a: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As a team, the point is just to see what you can come up with - What can you come up with from the combination of a chair and a microwave? Perhaps an easy-chair that has a cooler and microwave and television built in. Or microwaveable "couch potatoes" ; a potato snack in the shape of a couch.</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Design</a:t>
            </a:r>
            <a:endParaRPr lang="en-US" dirty="0"/>
          </a:p>
        </p:txBody>
      </p:sp>
      <p:sp>
        <p:nvSpPr>
          <p:cNvPr id="3" name="Content Placeholder 2"/>
          <p:cNvSpPr>
            <a:spLocks noGrp="1"/>
          </p:cNvSpPr>
          <p:nvPr>
            <p:ph idx="1"/>
          </p:nvPr>
        </p:nvSpPr>
        <p:spPr/>
        <p:txBody>
          <a:bodyPr/>
          <a:lstStyle/>
          <a:p>
            <a:r>
              <a:rPr lang="en-IE" dirty="0" smtClean="0"/>
              <a:t>Give examples of some designs?</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Topic 1.5</a:t>
            </a:r>
            <a:br>
              <a:rPr lang="en-IE" dirty="0" smtClean="0"/>
            </a:br>
            <a:r>
              <a:rPr lang="en-IE" dirty="0" smtClean="0"/>
              <a:t>Universal Design</a:t>
            </a:r>
          </a:p>
        </p:txBody>
      </p:sp>
      <p:sp>
        <p:nvSpPr>
          <p:cNvPr id="5" name="Horizontal Scroll 4"/>
          <p:cNvSpPr/>
          <p:nvPr/>
        </p:nvSpPr>
        <p:spPr>
          <a:xfrm>
            <a:off x="609600" y="990600"/>
            <a:ext cx="7543800" cy="4038600"/>
          </a:xfrm>
          <a:prstGeom prst="horizontalScroll">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IE" dirty="0" smtClean="0"/>
              <a:t>Universal Design</a:t>
            </a:r>
            <a:endParaRPr lang="en-US" dirty="0"/>
          </a:p>
        </p:txBody>
      </p:sp>
      <p:sp>
        <p:nvSpPr>
          <p:cNvPr id="5" name="Content Placeholder 4"/>
          <p:cNvSpPr>
            <a:spLocks noGrp="1"/>
          </p:cNvSpPr>
          <p:nvPr>
            <p:ph idx="1"/>
          </p:nvPr>
        </p:nvSpPr>
        <p:spPr/>
        <p:txBody>
          <a:bodyPr>
            <a:normAutofit/>
          </a:bodyPr>
          <a:lstStyle/>
          <a:p>
            <a:r>
              <a:rPr lang="en-IE" dirty="0" smtClean="0"/>
              <a:t>Universal design is an approach to design that honours human diversity. It addresses the right for everyone – from childhood into their oldest years – to use all spaces, products and information, in an independent, inclusive and equal way. It is a process that invites designers to go beyond compliance with access codes, to create excellent, people centred design.</a:t>
            </a:r>
          </a:p>
          <a:p>
            <a:pPr lvl="1"/>
            <a:r>
              <a:rPr lang="en-IE" dirty="0" smtClean="0"/>
              <a:t>Elaine </a:t>
            </a:r>
            <a:r>
              <a:rPr lang="en-IE" dirty="0" err="1" smtClean="0"/>
              <a:t>Ostroff</a:t>
            </a:r>
            <a:endParaRPr lang="en-IE" dirty="0" smtClean="0"/>
          </a:p>
          <a:p>
            <a:endParaRPr lang="en-IE"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IE" dirty="0" smtClean="0"/>
              <a:t>Universal Design</a:t>
            </a:r>
            <a:endParaRPr lang="en-US" dirty="0"/>
          </a:p>
        </p:txBody>
      </p:sp>
      <p:sp>
        <p:nvSpPr>
          <p:cNvPr id="9219" name="Content Placeholder 2"/>
          <p:cNvSpPr>
            <a:spLocks noGrp="1"/>
          </p:cNvSpPr>
          <p:nvPr>
            <p:ph idx="1"/>
          </p:nvPr>
        </p:nvSpPr>
        <p:spPr/>
        <p:txBody>
          <a:bodyPr/>
          <a:lstStyle/>
          <a:p>
            <a:pPr eaLnBrk="1" hangingPunct="1">
              <a:buFont typeface="Arial" charset="0"/>
              <a:buChar char="•"/>
            </a:pPr>
            <a:r>
              <a:rPr lang="en-US" dirty="0" smtClean="0"/>
              <a:t>Universal Design is the design and composition of an environment so that it can be accessed, understood and used to the greatest extent possible by all people regardless of their age, size or disability</a:t>
            </a:r>
          </a:p>
          <a:p>
            <a:pPr lvl="1">
              <a:buFont typeface="Arial" charset="0"/>
              <a:buChar char="•"/>
            </a:pPr>
            <a:r>
              <a:rPr lang="en-US" sz="2800" dirty="0" smtClean="0"/>
              <a:t>Irish Disability Act, 2005</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IE" dirty="0" smtClean="0"/>
              <a:t>Universal Design</a:t>
            </a:r>
            <a:endParaRPr lang="en-US" dirty="0"/>
          </a:p>
        </p:txBody>
      </p:sp>
      <p:sp>
        <p:nvSpPr>
          <p:cNvPr id="10244" name="Content Placeholder 2"/>
          <p:cNvSpPr>
            <a:spLocks noGrp="1"/>
          </p:cNvSpPr>
          <p:nvPr>
            <p:ph idx="1"/>
          </p:nvPr>
        </p:nvSpPr>
        <p:spPr/>
        <p:txBody>
          <a:bodyPr/>
          <a:lstStyle/>
          <a:p>
            <a:pPr eaLnBrk="1" hangingPunct="1">
              <a:buFont typeface="Arial" charset="0"/>
              <a:buChar char="•"/>
            </a:pPr>
            <a:r>
              <a:rPr lang="en-US" smtClean="0"/>
              <a:t>The design of products and environments to be usable by all people, to the greatest extent possible, without the need for adaptation or specialised design</a:t>
            </a:r>
          </a:p>
          <a:p>
            <a:pPr lvl="1" eaLnBrk="1" hangingPunct="1">
              <a:buFont typeface="Arial" charset="0"/>
              <a:buChar char="•"/>
            </a:pPr>
            <a:r>
              <a:rPr lang="en-US" smtClean="0"/>
              <a:t>Centre for Universal Design, North Carolina State University</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IE" dirty="0" smtClean="0"/>
              <a:t>Universal Design</a:t>
            </a:r>
            <a:endParaRPr lang="en-US" dirty="0"/>
          </a:p>
        </p:txBody>
      </p:sp>
      <p:sp>
        <p:nvSpPr>
          <p:cNvPr id="23554" name="Content Placeholder 2"/>
          <p:cNvSpPr>
            <a:spLocks noGrp="1"/>
          </p:cNvSpPr>
          <p:nvPr>
            <p:ph idx="1"/>
          </p:nvPr>
        </p:nvSpPr>
        <p:spPr/>
        <p:txBody>
          <a:bodyPr/>
          <a:lstStyle/>
          <a:p>
            <a:pPr eaLnBrk="1" hangingPunct="1"/>
            <a:r>
              <a:rPr lang="en-IE" smtClean="0"/>
              <a:t>Universal Design means…</a:t>
            </a:r>
          </a:p>
          <a:p>
            <a:pPr lvl="1" eaLnBrk="1" hangingPunct="1"/>
            <a:r>
              <a:rPr lang="en-IE" smtClean="0"/>
              <a:t>Design Once</a:t>
            </a:r>
          </a:p>
          <a:p>
            <a:pPr lvl="1" eaLnBrk="1" hangingPunct="1"/>
            <a:r>
              <a:rPr lang="en-IE" smtClean="0"/>
              <a:t>Include All</a:t>
            </a:r>
          </a:p>
          <a:p>
            <a:pPr eaLnBrk="1" hangingPunct="1"/>
            <a:r>
              <a:rPr lang="en-IE" smtClean="0"/>
              <a:t>It is not (just) about disability</a:t>
            </a:r>
          </a:p>
          <a:p>
            <a:pPr eaLnBrk="1" hangingPunct="1"/>
            <a:r>
              <a:rPr lang="en-IE" smtClean="0"/>
              <a:t>It is about </a:t>
            </a:r>
            <a:r>
              <a:rPr lang="en-IE" b="1" smtClean="0"/>
              <a:t>usability for all</a:t>
            </a:r>
            <a:endParaRPr lang="en-US" b="1"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The Principles of Universal Design</a:t>
            </a:r>
          </a:p>
        </p:txBody>
      </p:sp>
      <p:sp>
        <p:nvSpPr>
          <p:cNvPr id="9219" name="Content Placeholder 2"/>
          <p:cNvSpPr>
            <a:spLocks noGrp="1"/>
          </p:cNvSpPr>
          <p:nvPr>
            <p:ph idx="1"/>
          </p:nvPr>
        </p:nvSpPr>
        <p:spPr/>
        <p:txBody>
          <a:bodyPr/>
          <a:lstStyle/>
          <a:p>
            <a:pPr marL="514350" indent="-514350">
              <a:buFont typeface="Calibri" pitchFamily="34" charset="0"/>
              <a:buAutoNum type="arabicPeriod"/>
            </a:pPr>
            <a:r>
              <a:rPr lang="en-US" smtClean="0"/>
              <a:t>Equitable Use</a:t>
            </a:r>
          </a:p>
          <a:p>
            <a:pPr marL="514350" indent="-514350">
              <a:buFont typeface="Calibri" pitchFamily="34" charset="0"/>
              <a:buAutoNum type="arabicPeriod"/>
            </a:pPr>
            <a:r>
              <a:rPr lang="en-US" smtClean="0"/>
              <a:t>Flexibility in Use</a:t>
            </a:r>
          </a:p>
          <a:p>
            <a:pPr marL="514350" indent="-514350">
              <a:buFont typeface="Calibri" pitchFamily="34" charset="0"/>
              <a:buAutoNum type="arabicPeriod"/>
            </a:pPr>
            <a:r>
              <a:rPr lang="en-US" smtClean="0"/>
              <a:t>Simple and Intuitive</a:t>
            </a:r>
          </a:p>
          <a:p>
            <a:pPr marL="514350" indent="-514350">
              <a:buFont typeface="Calibri" pitchFamily="34" charset="0"/>
              <a:buAutoNum type="arabicPeriod"/>
            </a:pPr>
            <a:r>
              <a:rPr lang="en-US" smtClean="0"/>
              <a:t>Perceptible Information</a:t>
            </a:r>
          </a:p>
          <a:p>
            <a:pPr marL="514350" indent="-514350">
              <a:buFont typeface="Calibri" pitchFamily="34" charset="0"/>
              <a:buAutoNum type="arabicPeriod"/>
            </a:pPr>
            <a:r>
              <a:rPr lang="en-US" smtClean="0"/>
              <a:t>Tolerance for Error</a:t>
            </a:r>
          </a:p>
          <a:p>
            <a:pPr marL="514350" indent="-514350">
              <a:buFont typeface="Calibri" pitchFamily="34" charset="0"/>
              <a:buAutoNum type="arabicPeriod"/>
            </a:pPr>
            <a:r>
              <a:rPr lang="en-US" smtClean="0"/>
              <a:t>Low Physical Effort</a:t>
            </a:r>
          </a:p>
          <a:p>
            <a:pPr marL="514350" indent="-514350">
              <a:buFont typeface="Calibri" pitchFamily="34" charset="0"/>
              <a:buAutoNum type="arabicPeriod"/>
            </a:pPr>
            <a:r>
              <a:rPr lang="en-US" smtClean="0"/>
              <a:t>Size and Space for Approach and Use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457200" y="274638"/>
            <a:ext cx="8229600" cy="1143000"/>
          </a:xfrm>
        </p:spPr>
        <p:txBody>
          <a:bodyPr/>
          <a:lstStyle/>
          <a:p>
            <a:r>
              <a:rPr lang="en-IE" dirty="0" smtClean="0"/>
              <a:t>Exercise</a:t>
            </a:r>
            <a:endParaRPr lang="en-US" dirty="0"/>
          </a:p>
        </p:txBody>
      </p:sp>
      <p:sp>
        <p:nvSpPr>
          <p:cNvPr id="12" name="Rectangle 3"/>
          <p:cNvSpPr txBox="1">
            <a:spLocks noChangeArrowheads="1"/>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lang="en-US" sz="2800" dirty="0" smtClean="0"/>
              <a:t>Pick any object in the room around you, and evaluate it under the seven principles</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Big Exercise</a:t>
            </a:r>
          </a:p>
        </p:txBody>
      </p:sp>
      <p:sp>
        <p:nvSpPr>
          <p:cNvPr id="5" name="Horizontal Scroll 4"/>
          <p:cNvSpPr/>
          <p:nvPr/>
        </p:nvSpPr>
        <p:spPr>
          <a:xfrm>
            <a:off x="609600" y="990600"/>
            <a:ext cx="7543800" cy="4038600"/>
          </a:xfrm>
          <a:prstGeom prst="horizontalScroll">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050"/>
          <p:cNvSpPr>
            <a:spLocks noGrp="1" noChangeArrowheads="1"/>
          </p:cNvSpPr>
          <p:nvPr>
            <p:ph type="title"/>
          </p:nvPr>
        </p:nvSpPr>
        <p:spPr/>
        <p:txBody>
          <a:bodyPr/>
          <a:lstStyle/>
          <a:p>
            <a:r>
              <a:rPr lang="en-US" dirty="0" smtClean="0"/>
              <a:t>Exercise</a:t>
            </a:r>
            <a:endParaRPr lang="en-GB" dirty="0" smtClean="0"/>
          </a:p>
        </p:txBody>
      </p:sp>
      <p:sp>
        <p:nvSpPr>
          <p:cNvPr id="6" name="Rounded Rectangle 5"/>
          <p:cNvSpPr/>
          <p:nvPr/>
        </p:nvSpPr>
        <p:spPr>
          <a:xfrm>
            <a:off x="2268538" y="1700213"/>
            <a:ext cx="4391025" cy="4824412"/>
          </a:xfrm>
          <a:prstGeom prst="roundRect">
            <a:avLst/>
          </a:prstGeom>
          <a:solidFill>
            <a:srgbClr val="FF0000"/>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E" sz="6600" b="1" dirty="0" smtClean="0"/>
              <a:t>PESTLE</a:t>
            </a:r>
            <a:endParaRPr lang="en-IE" sz="6600" b="1" dirty="0"/>
          </a:p>
          <a:p>
            <a:pPr algn="ctr">
              <a:defRPr/>
            </a:pPr>
            <a:r>
              <a:rPr lang="en-IE" sz="3200" b="1" dirty="0"/>
              <a:t>P</a:t>
            </a:r>
            <a:r>
              <a:rPr lang="en-IE" sz="3200" dirty="0"/>
              <a:t>OLITICAL</a:t>
            </a:r>
          </a:p>
          <a:p>
            <a:pPr algn="ctr">
              <a:defRPr/>
            </a:pPr>
            <a:r>
              <a:rPr lang="en-IE" sz="3200" b="1" dirty="0"/>
              <a:t>E</a:t>
            </a:r>
            <a:r>
              <a:rPr lang="en-IE" sz="3200" dirty="0"/>
              <a:t>CONOMIC </a:t>
            </a:r>
            <a:r>
              <a:rPr lang="en-IE" sz="3200" b="1" dirty="0"/>
              <a:t>S</a:t>
            </a:r>
            <a:r>
              <a:rPr lang="en-IE" sz="3200" dirty="0"/>
              <a:t>OCIOLOGICAL</a:t>
            </a:r>
          </a:p>
          <a:p>
            <a:pPr algn="ctr">
              <a:defRPr/>
            </a:pPr>
            <a:r>
              <a:rPr lang="en-IE" sz="3200" b="1" dirty="0"/>
              <a:t>T</a:t>
            </a:r>
            <a:r>
              <a:rPr lang="en-IE" sz="3200" dirty="0"/>
              <a:t>ECHNOLOGICAL</a:t>
            </a:r>
            <a:r>
              <a:rPr lang="en-IE" sz="3200" b="1" dirty="0"/>
              <a:t> L</a:t>
            </a:r>
            <a:r>
              <a:rPr lang="en-IE" sz="3200" dirty="0"/>
              <a:t>EGAL</a:t>
            </a:r>
          </a:p>
          <a:p>
            <a:pPr algn="ctr">
              <a:defRPr/>
            </a:pPr>
            <a:r>
              <a:rPr lang="en-IE" sz="3200" b="1" dirty="0"/>
              <a:t>E</a:t>
            </a:r>
            <a:r>
              <a:rPr lang="en-IE" sz="3200" dirty="0"/>
              <a:t>NVIRONMENTAL</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931863" y="96838"/>
            <a:ext cx="7158037" cy="1412875"/>
          </a:xfrm>
        </p:spPr>
        <p:txBody>
          <a:bodyPr/>
          <a:lstStyle/>
          <a:p>
            <a:pPr marL="762000" indent="-762000"/>
            <a:r>
              <a:rPr lang="en-US" dirty="0" smtClean="0"/>
              <a:t>Exercise</a:t>
            </a:r>
          </a:p>
        </p:txBody>
      </p:sp>
      <p:sp>
        <p:nvSpPr>
          <p:cNvPr id="6" name="Rectangle 3"/>
          <p:cNvSpPr txBox="1">
            <a:spLocks noChangeArrowheads="1"/>
          </p:cNvSpPr>
          <p:nvPr/>
        </p:nvSpPr>
        <p:spPr>
          <a:xfrm>
            <a:off x="395288" y="1700213"/>
            <a:ext cx="8497887" cy="4545012"/>
          </a:xfrm>
          <a:prstGeom prst="rect">
            <a:avLst/>
          </a:prstGeom>
        </p:spPr>
        <p:txBody>
          <a:bodyPr vert="horz" lIns="91440" tIns="45720" rIns="91440" bIns="45720" rtlCol="0">
            <a:normAutofit/>
          </a:bodyPr>
          <a:lstStyle/>
          <a:p>
            <a:pPr marL="982663" lvl="1" indent="-533400">
              <a:spcBef>
                <a:spcPct val="20000"/>
              </a:spcBef>
              <a:buClr>
                <a:schemeClr val="tx1"/>
              </a:buClr>
              <a:buFont typeface="Arial" pitchFamily="34" charset="0"/>
              <a:buChar char="•"/>
            </a:pPr>
            <a:r>
              <a:rPr kumimoji="0" lang="en-IE" sz="2800" b="0" i="0" u="none" strike="noStrike" kern="1200" cap="none" spc="0" normalizeH="0" baseline="0" noProof="0" dirty="0" smtClean="0">
                <a:ln>
                  <a:noFill/>
                </a:ln>
                <a:solidFill>
                  <a:schemeClr val="tx1"/>
                </a:solidFill>
                <a:effectLst/>
                <a:uLnTx/>
                <a:uFillTx/>
                <a:latin typeface="+mn-lt"/>
                <a:ea typeface="+mn-ea"/>
                <a:cs typeface="+mn-cs"/>
              </a:rPr>
              <a:t>Think about the origins of your mobile phone</a:t>
            </a:r>
          </a:p>
          <a:p>
            <a:pPr marL="982663" lvl="1" indent="-533400">
              <a:spcBef>
                <a:spcPct val="20000"/>
              </a:spcBef>
              <a:buClr>
                <a:schemeClr val="tx1"/>
              </a:buClr>
              <a:buFont typeface="Arial" pitchFamily="34" charset="0"/>
              <a:buChar char="•"/>
            </a:pPr>
            <a:r>
              <a:rPr kumimoji="0" lang="en-IE" sz="2800" b="0" i="0" u="none" strike="noStrike" kern="1200" cap="none" spc="0" normalizeH="0" baseline="0" noProof="0" dirty="0" smtClean="0">
                <a:ln>
                  <a:noFill/>
                </a:ln>
                <a:solidFill>
                  <a:schemeClr val="tx1"/>
                </a:solidFill>
                <a:effectLst/>
                <a:uLnTx/>
                <a:uFillTx/>
                <a:latin typeface="+mn-lt"/>
                <a:ea typeface="+mn-ea"/>
                <a:cs typeface="+mn-cs"/>
              </a:rPr>
              <a:t>What are the PESTLE forces that led to its creation?</a:t>
            </a:r>
          </a:p>
          <a:p>
            <a:pPr marL="1439863" lvl="2" indent="-533400">
              <a:spcBef>
                <a:spcPct val="20000"/>
              </a:spcBef>
              <a:buClr>
                <a:schemeClr val="tx1"/>
              </a:buClr>
              <a:buFont typeface="Arial" pitchFamily="34" charset="0"/>
              <a:buChar char="•"/>
            </a:pPr>
            <a:r>
              <a:rPr lang="en-IE" sz="2800" noProof="0" dirty="0" smtClean="0"/>
              <a:t>For example, consider how the mobile phone would be different if they had originally created by a different culture? Or with a different kind of technology? Or in a more environmentally friendly manner? etc.</a:t>
            </a:r>
            <a:endParaRPr kumimoji="0" lang="en-IE" sz="2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travelspk.com/international-hotels/burj-al-arab-b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931863" y="96838"/>
            <a:ext cx="7158037" cy="1412875"/>
          </a:xfrm>
        </p:spPr>
        <p:txBody>
          <a:bodyPr/>
          <a:lstStyle/>
          <a:p>
            <a:pPr marL="762000" indent="-762000" eaLnBrk="1" hangingPunct="1"/>
            <a:r>
              <a:rPr lang="en-US" dirty="0" smtClean="0"/>
              <a:t>Exercise</a:t>
            </a:r>
          </a:p>
        </p:txBody>
      </p:sp>
      <p:sp>
        <p:nvSpPr>
          <p:cNvPr id="6" name="Rectangle 3"/>
          <p:cNvSpPr txBox="1">
            <a:spLocks noChangeArrowheads="1"/>
          </p:cNvSpPr>
          <p:nvPr/>
        </p:nvSpPr>
        <p:spPr>
          <a:xfrm>
            <a:off x="395288" y="1700213"/>
            <a:ext cx="8497887" cy="4545012"/>
          </a:xfrm>
          <a:prstGeom prst="rect">
            <a:avLst/>
          </a:prstGeom>
        </p:spPr>
        <p:txBody>
          <a:bodyPr vert="horz" lIns="91440" tIns="45720" rIns="91440" bIns="45720" rtlCol="0">
            <a:normAutofit/>
          </a:bodyPr>
          <a:lstStyle/>
          <a:p>
            <a:pPr marL="982663" marR="0" lvl="1" indent="-533400" algn="l" defTabSz="914400" rtl="0" eaLnBrk="1" fontAlgn="auto" latinLnBrk="0" hangingPunct="1">
              <a:lnSpc>
                <a:spcPct val="100000"/>
              </a:lnSpc>
              <a:spcBef>
                <a:spcPct val="20000"/>
              </a:spcBef>
              <a:spcAft>
                <a:spcPts val="0"/>
              </a:spcAft>
              <a:buClr>
                <a:schemeClr val="tx1"/>
              </a:buClr>
              <a:buSzTx/>
              <a:buFont typeface="Arial" pitchFamily="34" charset="0"/>
              <a:buChar char="–"/>
              <a:tabLst/>
              <a:defRPr/>
            </a:pPr>
            <a:r>
              <a:rPr kumimoji="0" lang="en-IE" sz="3600" b="0" i="0" u="none" strike="noStrike" kern="1200" cap="none" spc="0" normalizeH="0" baseline="0" noProof="0" dirty="0" smtClean="0">
                <a:ln>
                  <a:noFill/>
                </a:ln>
                <a:solidFill>
                  <a:schemeClr val="tx1"/>
                </a:solidFill>
                <a:effectLst/>
                <a:uLnTx/>
                <a:uFillTx/>
                <a:latin typeface="+mn-lt"/>
                <a:ea typeface="+mn-ea"/>
                <a:cs typeface="+mn-cs"/>
              </a:rPr>
              <a:t>What about one of the following:</a:t>
            </a:r>
          </a:p>
          <a:p>
            <a:pPr marL="1387475" marR="0" lvl="2" indent="-533400" algn="l" defTabSz="914400" rtl="0" eaLnBrk="1" fontAlgn="auto" latinLnBrk="0" hangingPunct="1">
              <a:lnSpc>
                <a:spcPct val="100000"/>
              </a:lnSpc>
              <a:spcBef>
                <a:spcPct val="20000"/>
              </a:spcBef>
              <a:spcAft>
                <a:spcPts val="0"/>
              </a:spcAft>
              <a:buClr>
                <a:schemeClr val="tx1"/>
              </a:buClr>
              <a:buSzTx/>
              <a:buFont typeface="Arial" pitchFamily="34" charset="0"/>
              <a:buChar char="•"/>
              <a:tabLst/>
              <a:defRPr/>
            </a:pPr>
            <a:r>
              <a:rPr kumimoji="0" lang="en-IE" sz="3200" b="0" i="0" u="none" strike="noStrike" kern="1200" cap="none" spc="0" normalizeH="0" baseline="0" noProof="0" dirty="0" smtClean="0">
                <a:ln>
                  <a:noFill/>
                </a:ln>
                <a:solidFill>
                  <a:schemeClr val="tx1"/>
                </a:solidFill>
                <a:effectLst/>
                <a:uLnTx/>
                <a:uFillTx/>
                <a:latin typeface="+mn-lt"/>
                <a:ea typeface="+mn-ea"/>
                <a:cs typeface="+mn-cs"/>
              </a:rPr>
              <a:t>Your wallet </a:t>
            </a:r>
          </a:p>
          <a:p>
            <a:pPr marL="1387475" marR="0" lvl="2" indent="-533400" algn="l" defTabSz="914400" rtl="0" eaLnBrk="1" fontAlgn="auto" latinLnBrk="0" hangingPunct="1">
              <a:lnSpc>
                <a:spcPct val="100000"/>
              </a:lnSpc>
              <a:spcBef>
                <a:spcPct val="20000"/>
              </a:spcBef>
              <a:spcAft>
                <a:spcPts val="0"/>
              </a:spcAft>
              <a:buClr>
                <a:schemeClr val="tx1"/>
              </a:buClr>
              <a:buSzTx/>
              <a:buFont typeface="Arial" pitchFamily="34" charset="0"/>
              <a:buChar char="•"/>
              <a:tabLst/>
              <a:defRPr/>
            </a:pPr>
            <a:r>
              <a:rPr kumimoji="0" lang="en-IE" sz="3200" b="0" i="0" u="none" strike="noStrike" kern="1200" cap="none" spc="0" normalizeH="0" baseline="0" noProof="0" dirty="0" smtClean="0">
                <a:ln>
                  <a:noFill/>
                </a:ln>
                <a:solidFill>
                  <a:schemeClr val="tx1"/>
                </a:solidFill>
                <a:effectLst/>
                <a:uLnTx/>
                <a:uFillTx/>
                <a:latin typeface="+mn-lt"/>
                <a:ea typeface="+mn-ea"/>
                <a:cs typeface="+mn-cs"/>
              </a:rPr>
              <a:t>a book</a:t>
            </a:r>
          </a:p>
          <a:p>
            <a:pPr marL="1387475" marR="0" lvl="2" indent="-533400" algn="l" defTabSz="914400" rtl="0" eaLnBrk="1" fontAlgn="auto" latinLnBrk="0" hangingPunct="1">
              <a:lnSpc>
                <a:spcPct val="100000"/>
              </a:lnSpc>
              <a:spcBef>
                <a:spcPct val="20000"/>
              </a:spcBef>
              <a:spcAft>
                <a:spcPts val="0"/>
              </a:spcAft>
              <a:buClr>
                <a:schemeClr val="tx1"/>
              </a:buClr>
              <a:buSzTx/>
              <a:buFont typeface="Arial" pitchFamily="34" charset="0"/>
              <a:buChar char="•"/>
              <a:tabLst/>
              <a:defRPr/>
            </a:pPr>
            <a:r>
              <a:rPr kumimoji="0" lang="en-IE" sz="3200" b="0" i="0" u="none" strike="noStrike" kern="1200" cap="none" spc="0" normalizeH="0" baseline="0" noProof="0" dirty="0" smtClean="0">
                <a:ln>
                  <a:noFill/>
                </a:ln>
                <a:solidFill>
                  <a:schemeClr val="tx1"/>
                </a:solidFill>
                <a:effectLst/>
                <a:uLnTx/>
                <a:uFillTx/>
                <a:latin typeface="+mn-lt"/>
                <a:ea typeface="+mn-ea"/>
                <a:cs typeface="+mn-cs"/>
              </a:rPr>
              <a:t>your clothes</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www.11zero.com/static/images/products/main/1072121V1_1.jpg"/>
          <p:cNvPicPr>
            <a:picLocks noChangeAspect="1" noChangeArrowheads="1"/>
          </p:cNvPicPr>
          <p:nvPr/>
        </p:nvPicPr>
        <p:blipFill>
          <a:blip r:embed="rId3" cstate="print"/>
          <a:srcRect/>
          <a:stretch>
            <a:fillRect/>
          </a:stretch>
        </p:blipFill>
        <p:spPr bwMode="auto">
          <a:xfrm>
            <a:off x="1295400" y="152400"/>
            <a:ext cx="6553200" cy="65532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techartzine.com/wp-content/uploads/2011/10/facebook_app_for_ipad-1024x76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Design</a:t>
            </a:r>
            <a:endParaRPr lang="en-US" dirty="0"/>
          </a:p>
        </p:txBody>
      </p:sp>
      <p:sp>
        <p:nvSpPr>
          <p:cNvPr id="3" name="Content Placeholder 2"/>
          <p:cNvSpPr>
            <a:spLocks noGrp="1"/>
          </p:cNvSpPr>
          <p:nvPr>
            <p:ph idx="1"/>
          </p:nvPr>
        </p:nvSpPr>
        <p:spPr/>
        <p:txBody>
          <a:bodyPr/>
          <a:lstStyle/>
          <a:p>
            <a:r>
              <a:rPr lang="en-IE" dirty="0" smtClean="0"/>
              <a:t>What makes a design good?</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651</TotalTime>
  <Words>3239</Words>
  <Application>Microsoft Office PowerPoint</Application>
  <PresentationFormat>On-screen Show (4:3)</PresentationFormat>
  <Paragraphs>407</Paragraphs>
  <Slides>60</Slides>
  <Notes>50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60</vt:i4>
      </vt:variant>
    </vt:vector>
  </HeadingPairs>
  <TitlesOfParts>
    <vt:vector size="62" baseType="lpstr">
      <vt:lpstr>Office Theme</vt:lpstr>
      <vt:lpstr>Chart</vt:lpstr>
      <vt:lpstr>Universal Design</vt:lpstr>
      <vt:lpstr>Overview</vt:lpstr>
      <vt:lpstr>Topic 1.1 Understanding Design</vt:lpstr>
      <vt:lpstr>Design</vt:lpstr>
      <vt:lpstr>Design</vt:lpstr>
      <vt:lpstr>Slide 6</vt:lpstr>
      <vt:lpstr>Slide 7</vt:lpstr>
      <vt:lpstr>Slide 8</vt:lpstr>
      <vt:lpstr>Design</vt:lpstr>
      <vt:lpstr>Design</vt:lpstr>
      <vt:lpstr>Bad Designs</vt:lpstr>
      <vt:lpstr>Bad Designs</vt:lpstr>
      <vt:lpstr>Bad Designs</vt:lpstr>
      <vt:lpstr>Bad Designs</vt:lpstr>
      <vt:lpstr>Bad Designs</vt:lpstr>
      <vt:lpstr>Bad Designs</vt:lpstr>
      <vt:lpstr>Bad Designs</vt:lpstr>
      <vt:lpstr>Cost of Bad Designs</vt:lpstr>
      <vt:lpstr>Cost of Bad Designs</vt:lpstr>
      <vt:lpstr>Exercise</vt:lpstr>
      <vt:lpstr>Exercise: Reflections</vt:lpstr>
      <vt:lpstr>Topic 1.2 Understanding Diversity</vt:lpstr>
      <vt:lpstr>Diversity</vt:lpstr>
      <vt:lpstr>Diversity: The World</vt:lpstr>
      <vt:lpstr>Diversity: The World</vt:lpstr>
      <vt:lpstr>Diversity: The World</vt:lpstr>
      <vt:lpstr>Diversity: The World</vt:lpstr>
      <vt:lpstr>Diversity: The World</vt:lpstr>
      <vt:lpstr>Diversity: Ireland</vt:lpstr>
      <vt:lpstr>Diversity: Ireland</vt:lpstr>
      <vt:lpstr>Diversity: Ireland</vt:lpstr>
      <vt:lpstr>Diversity: Ireland</vt:lpstr>
      <vt:lpstr>Exercise</vt:lpstr>
      <vt:lpstr>Topic 1.3 The Ageing Population</vt:lpstr>
      <vt:lpstr>Ageing: The World</vt:lpstr>
      <vt:lpstr>Ageing: Ireland</vt:lpstr>
      <vt:lpstr>Ageing: Ireland</vt:lpstr>
      <vt:lpstr>Ageing: Ireland</vt:lpstr>
      <vt:lpstr>Exercise</vt:lpstr>
      <vt:lpstr>Topic 1.4 Good Business</vt:lpstr>
      <vt:lpstr>Better Innovation</vt:lpstr>
      <vt:lpstr>Better Innovation</vt:lpstr>
      <vt:lpstr>Slide 43</vt:lpstr>
      <vt:lpstr>Using a Kettle</vt:lpstr>
      <vt:lpstr>Milk Packaging</vt:lpstr>
      <vt:lpstr>Cereal Packaging</vt:lpstr>
      <vt:lpstr>Jam Jars</vt:lpstr>
      <vt:lpstr>Packaged Products </vt:lpstr>
      <vt:lpstr>Exercise</vt:lpstr>
      <vt:lpstr>Topic 1.5 Universal Design</vt:lpstr>
      <vt:lpstr>Universal Design</vt:lpstr>
      <vt:lpstr>Universal Design</vt:lpstr>
      <vt:lpstr>Universal Design</vt:lpstr>
      <vt:lpstr>Universal Design</vt:lpstr>
      <vt:lpstr>The Principles of Universal Design</vt:lpstr>
      <vt:lpstr>Exercise</vt:lpstr>
      <vt:lpstr>Big Exercise</vt:lpstr>
      <vt:lpstr>Exercise</vt:lpstr>
      <vt:lpstr>Exercise</vt:lpstr>
      <vt:lpstr>Exercise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Design</dc:title>
  <dc:creator>Damian Gordon Staff</dc:creator>
  <cp:lastModifiedBy>dgordon</cp:lastModifiedBy>
  <cp:revision>64</cp:revision>
  <dcterms:created xsi:type="dcterms:W3CDTF">2006-08-16T00:00:00Z</dcterms:created>
  <dcterms:modified xsi:type="dcterms:W3CDTF">2011-11-15T08:45:42Z</dcterms:modified>
</cp:coreProperties>
</file>