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65" r:id="rId3"/>
    <p:sldId id="260" r:id="rId4"/>
    <p:sldId id="261" r:id="rId5"/>
    <p:sldId id="262" r:id="rId6"/>
    <p:sldId id="263" r:id="rId7"/>
    <p:sldId id="264" r:id="rId8"/>
    <p:sldId id="284" r:id="rId9"/>
    <p:sldId id="266" r:id="rId10"/>
    <p:sldId id="267" r:id="rId11"/>
    <p:sldId id="268" r:id="rId12"/>
    <p:sldId id="269" r:id="rId13"/>
    <p:sldId id="270" r:id="rId14"/>
    <p:sldId id="271" r:id="rId15"/>
    <p:sldId id="272" r:id="rId16"/>
    <p:sldId id="273" r:id="rId17"/>
    <p:sldId id="274" r:id="rId18"/>
    <p:sldId id="275" r:id="rId19"/>
    <p:sldId id="276" r:id="rId20"/>
    <p:sldId id="258" r:id="rId21"/>
    <p:sldId id="259" r:id="rId22"/>
    <p:sldId id="257"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392" y="-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25A5537-D681-47D8-9B01-8F958116C499}" type="datetimeFigureOut">
              <a:rPr lang="en-IE" smtClean="0"/>
              <a:t>06/11/2011</a:t>
            </a:fld>
            <a:endParaRPr lang="en-I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EDC0A7-D603-473D-A180-5EB209EFDC5B}" type="slidenum">
              <a:rPr lang="en-IE" smtClean="0"/>
              <a:t>‹#›</a:t>
            </a:fld>
            <a:endParaRPr lang="en-I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45FAAFBC-FD08-4948-9D3D-1B387531046E}" type="datetimeFigureOut">
              <a:rPr lang="en-IE" smtClean="0"/>
              <a:t>06/11/2011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2E3F7547-1181-40F2-9DF1-F74FD3BACB60}" type="slidenum">
              <a:rPr lang="en-IE" smtClean="0"/>
              <a:t>‹#›</a:t>
            </a:fld>
            <a:endParaRPr lang="en-I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45FAAFBC-FD08-4948-9D3D-1B387531046E}" type="datetimeFigureOut">
              <a:rPr lang="en-IE" smtClean="0"/>
              <a:t>06/11/2011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2E3F7547-1181-40F2-9DF1-F74FD3BACB60}" type="slidenum">
              <a:rPr lang="en-IE" smtClean="0"/>
              <a:t>‹#›</a:t>
            </a:fld>
            <a:endParaRPr lang="en-I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45FAAFBC-FD08-4948-9D3D-1B387531046E}" type="datetimeFigureOut">
              <a:rPr lang="en-IE" smtClean="0"/>
              <a:t>06/11/2011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2E3F7547-1181-40F2-9DF1-F74FD3BACB60}" type="slidenum">
              <a:rPr lang="en-IE" smtClean="0"/>
              <a:t>‹#›</a:t>
            </a:fld>
            <a:endParaRPr lang="en-I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45FAAFBC-FD08-4948-9D3D-1B387531046E}" type="datetimeFigureOut">
              <a:rPr lang="en-IE" smtClean="0"/>
              <a:t>06/11/2011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2E3F7547-1181-40F2-9DF1-F74FD3BACB60}" type="slidenum">
              <a:rPr lang="en-IE" smtClean="0"/>
              <a:t>‹#›</a:t>
            </a:fld>
            <a:endParaRPr lang="en-I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FAAFBC-FD08-4948-9D3D-1B387531046E}" type="datetimeFigureOut">
              <a:rPr lang="en-IE" smtClean="0"/>
              <a:t>06/11/2011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2E3F7547-1181-40F2-9DF1-F74FD3BACB60}" type="slidenum">
              <a:rPr lang="en-IE" smtClean="0"/>
              <a:t>‹#›</a:t>
            </a:fld>
            <a:endParaRPr lang="en-I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45FAAFBC-FD08-4948-9D3D-1B387531046E}" type="datetimeFigureOut">
              <a:rPr lang="en-IE" smtClean="0"/>
              <a:t>06/11/2011</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2E3F7547-1181-40F2-9DF1-F74FD3BACB60}" type="slidenum">
              <a:rPr lang="en-IE" smtClean="0"/>
              <a:t>‹#›</a:t>
            </a:fld>
            <a:endParaRPr lang="en-I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45FAAFBC-FD08-4948-9D3D-1B387531046E}" type="datetimeFigureOut">
              <a:rPr lang="en-IE" smtClean="0"/>
              <a:t>06/11/2011</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2E3F7547-1181-40F2-9DF1-F74FD3BACB60}" type="slidenum">
              <a:rPr lang="en-IE" smtClean="0"/>
              <a:t>‹#›</a:t>
            </a:fld>
            <a:endParaRPr lang="en-I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45FAAFBC-FD08-4948-9D3D-1B387531046E}" type="datetimeFigureOut">
              <a:rPr lang="en-IE" smtClean="0"/>
              <a:t>06/11/2011</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2E3F7547-1181-40F2-9DF1-F74FD3BACB60}" type="slidenum">
              <a:rPr lang="en-IE" smtClean="0"/>
              <a:t>‹#›</a:t>
            </a:fld>
            <a:endParaRPr lang="en-I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FAAFBC-FD08-4948-9D3D-1B387531046E}" type="datetimeFigureOut">
              <a:rPr lang="en-IE" smtClean="0"/>
              <a:t>06/11/2011</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2E3F7547-1181-40F2-9DF1-F74FD3BACB60}" type="slidenum">
              <a:rPr lang="en-IE" smtClean="0"/>
              <a:t>‹#›</a:t>
            </a:fld>
            <a:endParaRPr lang="en-I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FAAFBC-FD08-4948-9D3D-1B387531046E}" type="datetimeFigureOut">
              <a:rPr lang="en-IE" smtClean="0"/>
              <a:t>06/11/2011</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2E3F7547-1181-40F2-9DF1-F74FD3BACB60}" type="slidenum">
              <a:rPr lang="en-IE" smtClean="0"/>
              <a:t>‹#›</a:t>
            </a:fld>
            <a:endParaRPr lang="en-I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FAAFBC-FD08-4948-9D3D-1B387531046E}" type="datetimeFigureOut">
              <a:rPr lang="en-IE" smtClean="0"/>
              <a:t>06/11/2011</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2E3F7547-1181-40F2-9DF1-F74FD3BACB60}" type="slidenum">
              <a:rPr lang="en-IE" smtClean="0"/>
              <a:t>‹#›</a:t>
            </a:fld>
            <a:endParaRPr lang="en-I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FAAFBC-FD08-4948-9D3D-1B387531046E}" type="datetimeFigureOut">
              <a:rPr lang="en-IE" smtClean="0"/>
              <a:t>06/11/2011</a:t>
            </a:fld>
            <a:endParaRPr lang="en-I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3F7547-1181-40F2-9DF1-F74FD3BACB60}" type="slidenum">
              <a:rPr lang="en-IE" smtClean="0"/>
              <a:t>‹#›</a:t>
            </a:fld>
            <a:endParaRPr lang="en-I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smtClean="0"/>
              <a:t>Use Case Diagrams</a:t>
            </a:r>
            <a:endParaRPr lang="en-IE" dirty="0"/>
          </a:p>
        </p:txBody>
      </p:sp>
      <p:sp>
        <p:nvSpPr>
          <p:cNvPr id="3" name="Subtitle 2"/>
          <p:cNvSpPr>
            <a:spLocks noGrp="1"/>
          </p:cNvSpPr>
          <p:nvPr>
            <p:ph type="subTitle" idx="1"/>
          </p:nvPr>
        </p:nvSpPr>
        <p:spPr/>
        <p:txBody>
          <a:bodyPr/>
          <a:lstStyle/>
          <a:p>
            <a:r>
              <a:rPr lang="en-IE" dirty="0" smtClean="0"/>
              <a:t>Damian Gordon</a:t>
            </a:r>
            <a:endParaRPr lang="en-IE"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t>1. Generalization</a:t>
            </a:r>
          </a:p>
        </p:txBody>
      </p:sp>
      <p:sp>
        <p:nvSpPr>
          <p:cNvPr id="11267" name="Rectangle 3"/>
          <p:cNvSpPr>
            <a:spLocks noGrp="1" noChangeArrowheads="1"/>
          </p:cNvSpPr>
          <p:nvPr>
            <p:ph type="body" idx="1"/>
          </p:nvPr>
        </p:nvSpPr>
        <p:spPr/>
        <p:txBody>
          <a:bodyPr/>
          <a:lstStyle/>
          <a:p>
            <a:r>
              <a:rPr lang="en-US"/>
              <a:t>The child use case inherits the </a:t>
            </a:r>
          </a:p>
          <a:p>
            <a:pPr>
              <a:buFont typeface="Monotype Sorts" pitchFamily="2" charset="2"/>
              <a:buNone/>
            </a:pPr>
            <a:r>
              <a:rPr lang="en-US"/>
              <a:t>	behavior and meaning of the</a:t>
            </a:r>
          </a:p>
          <a:p>
            <a:pPr>
              <a:buFont typeface="Monotype Sorts" pitchFamily="2" charset="2"/>
              <a:buNone/>
            </a:pPr>
            <a:r>
              <a:rPr lang="en-US"/>
              <a:t>	parent use case.</a:t>
            </a:r>
          </a:p>
          <a:p>
            <a:r>
              <a:rPr lang="en-US"/>
              <a:t>The child may add to or </a:t>
            </a:r>
          </a:p>
          <a:p>
            <a:pPr>
              <a:buFont typeface="Monotype Sorts" pitchFamily="2" charset="2"/>
              <a:buNone/>
            </a:pPr>
            <a:r>
              <a:rPr lang="en-US"/>
              <a:t>	override the behavior of its parent.</a:t>
            </a:r>
          </a:p>
        </p:txBody>
      </p:sp>
      <p:grpSp>
        <p:nvGrpSpPr>
          <p:cNvPr id="2" name="Group 16"/>
          <p:cNvGrpSpPr>
            <a:grpSpLocks/>
          </p:cNvGrpSpPr>
          <p:nvPr/>
        </p:nvGrpSpPr>
        <p:grpSpPr bwMode="auto">
          <a:xfrm>
            <a:off x="7315200" y="2133600"/>
            <a:ext cx="914400" cy="2133600"/>
            <a:chOff x="4608" y="1344"/>
            <a:chExt cx="576" cy="1344"/>
          </a:xfrm>
        </p:grpSpPr>
        <p:grpSp>
          <p:nvGrpSpPr>
            <p:cNvPr id="3" name="Group 4"/>
            <p:cNvGrpSpPr>
              <a:grpSpLocks/>
            </p:cNvGrpSpPr>
            <p:nvPr/>
          </p:nvGrpSpPr>
          <p:grpSpPr bwMode="auto">
            <a:xfrm>
              <a:off x="4608" y="1344"/>
              <a:ext cx="576" cy="432"/>
              <a:chOff x="4176" y="720"/>
              <a:chExt cx="576" cy="432"/>
            </a:xfrm>
          </p:grpSpPr>
          <p:sp>
            <p:nvSpPr>
              <p:cNvPr id="11269" name="Oval 5"/>
              <p:cNvSpPr>
                <a:spLocks noChangeArrowheads="1"/>
              </p:cNvSpPr>
              <p:nvPr/>
            </p:nvSpPr>
            <p:spPr bwMode="auto">
              <a:xfrm>
                <a:off x="4176" y="720"/>
                <a:ext cx="576" cy="432"/>
              </a:xfrm>
              <a:prstGeom prst="ellipse">
                <a:avLst/>
              </a:prstGeom>
              <a:noFill/>
              <a:ln w="9525">
                <a:solidFill>
                  <a:schemeClr val="tx1"/>
                </a:solidFill>
                <a:round/>
                <a:headEnd/>
                <a:tailEnd/>
              </a:ln>
              <a:effectLst/>
            </p:spPr>
            <p:txBody>
              <a:bodyPr wrap="none" anchor="ctr"/>
              <a:lstStyle/>
              <a:p>
                <a:endParaRPr lang="en-IE"/>
              </a:p>
            </p:txBody>
          </p:sp>
          <p:sp>
            <p:nvSpPr>
              <p:cNvPr id="11270" name="Text Box 6"/>
              <p:cNvSpPr txBox="1">
                <a:spLocks noChangeArrowheads="1"/>
              </p:cNvSpPr>
              <p:nvPr/>
            </p:nvSpPr>
            <p:spPr bwMode="auto">
              <a:xfrm>
                <a:off x="4224" y="816"/>
                <a:ext cx="528" cy="250"/>
              </a:xfrm>
              <a:prstGeom prst="rect">
                <a:avLst/>
              </a:prstGeom>
              <a:noFill/>
              <a:ln w="9525">
                <a:noFill/>
                <a:miter lim="800000"/>
                <a:headEnd/>
                <a:tailEnd/>
              </a:ln>
              <a:effectLst/>
            </p:spPr>
            <p:txBody>
              <a:bodyPr>
                <a:spAutoFit/>
              </a:bodyPr>
              <a:lstStyle/>
              <a:p>
                <a:pPr rtl="0"/>
                <a:r>
                  <a:rPr lang="en-US" sz="2000" b="0">
                    <a:latin typeface="Times New Roman" pitchFamily="18" charset="0"/>
                  </a:rPr>
                  <a:t>parent</a:t>
                </a:r>
                <a:endParaRPr lang="en-US" sz="2400" b="0">
                  <a:latin typeface="Times New Roman" pitchFamily="18" charset="0"/>
                </a:endParaRPr>
              </a:p>
            </p:txBody>
          </p:sp>
        </p:grpSp>
        <p:grpSp>
          <p:nvGrpSpPr>
            <p:cNvPr id="4" name="Group 7"/>
            <p:cNvGrpSpPr>
              <a:grpSpLocks/>
            </p:cNvGrpSpPr>
            <p:nvPr/>
          </p:nvGrpSpPr>
          <p:grpSpPr bwMode="auto">
            <a:xfrm>
              <a:off x="4608" y="2256"/>
              <a:ext cx="576" cy="432"/>
              <a:chOff x="4176" y="720"/>
              <a:chExt cx="576" cy="432"/>
            </a:xfrm>
          </p:grpSpPr>
          <p:sp>
            <p:nvSpPr>
              <p:cNvPr id="11272" name="Oval 8"/>
              <p:cNvSpPr>
                <a:spLocks noChangeArrowheads="1"/>
              </p:cNvSpPr>
              <p:nvPr/>
            </p:nvSpPr>
            <p:spPr bwMode="auto">
              <a:xfrm>
                <a:off x="4176" y="720"/>
                <a:ext cx="576" cy="432"/>
              </a:xfrm>
              <a:prstGeom prst="ellipse">
                <a:avLst/>
              </a:prstGeom>
              <a:noFill/>
              <a:ln w="9525">
                <a:solidFill>
                  <a:schemeClr val="tx1"/>
                </a:solidFill>
                <a:round/>
                <a:headEnd/>
                <a:tailEnd/>
              </a:ln>
              <a:effectLst/>
            </p:spPr>
            <p:txBody>
              <a:bodyPr wrap="none" anchor="ctr"/>
              <a:lstStyle/>
              <a:p>
                <a:endParaRPr lang="en-IE"/>
              </a:p>
            </p:txBody>
          </p:sp>
          <p:sp>
            <p:nvSpPr>
              <p:cNvPr id="11273" name="Text Box 9"/>
              <p:cNvSpPr txBox="1">
                <a:spLocks noChangeArrowheads="1"/>
              </p:cNvSpPr>
              <p:nvPr/>
            </p:nvSpPr>
            <p:spPr bwMode="auto">
              <a:xfrm>
                <a:off x="4224" y="816"/>
                <a:ext cx="528" cy="250"/>
              </a:xfrm>
              <a:prstGeom prst="rect">
                <a:avLst/>
              </a:prstGeom>
              <a:noFill/>
              <a:ln w="9525">
                <a:noFill/>
                <a:miter lim="800000"/>
                <a:headEnd/>
                <a:tailEnd/>
              </a:ln>
              <a:effectLst/>
            </p:spPr>
            <p:txBody>
              <a:bodyPr>
                <a:spAutoFit/>
              </a:bodyPr>
              <a:lstStyle/>
              <a:p>
                <a:pPr rtl="0"/>
                <a:r>
                  <a:rPr lang="en-US" sz="2000" b="0">
                    <a:latin typeface="Times New Roman" pitchFamily="18" charset="0"/>
                  </a:rPr>
                  <a:t>child</a:t>
                </a:r>
                <a:endParaRPr lang="en-US" sz="2400" b="0">
                  <a:latin typeface="Times New Roman" pitchFamily="18" charset="0"/>
                </a:endParaRPr>
              </a:p>
            </p:txBody>
          </p:sp>
        </p:grpSp>
        <p:sp>
          <p:nvSpPr>
            <p:cNvPr id="11276" name="Line 12"/>
            <p:cNvSpPr>
              <a:spLocks noChangeShapeType="1"/>
            </p:cNvSpPr>
            <p:nvPr/>
          </p:nvSpPr>
          <p:spPr bwMode="auto">
            <a:xfrm>
              <a:off x="4896" y="1968"/>
              <a:ext cx="0" cy="288"/>
            </a:xfrm>
            <a:prstGeom prst="line">
              <a:avLst/>
            </a:prstGeom>
            <a:noFill/>
            <a:ln w="9525">
              <a:solidFill>
                <a:schemeClr val="tx1"/>
              </a:solidFill>
              <a:round/>
              <a:headEnd/>
              <a:tailEnd/>
            </a:ln>
            <a:effectLst/>
          </p:spPr>
          <p:txBody>
            <a:bodyPr wrap="none" anchor="ctr"/>
            <a:lstStyle/>
            <a:p>
              <a:endParaRPr lang="en-IE"/>
            </a:p>
          </p:txBody>
        </p:sp>
        <p:sp>
          <p:nvSpPr>
            <p:cNvPr id="11279" name="AutoShape 15"/>
            <p:cNvSpPr>
              <a:spLocks noChangeArrowheads="1"/>
            </p:cNvSpPr>
            <p:nvPr/>
          </p:nvSpPr>
          <p:spPr bwMode="auto">
            <a:xfrm>
              <a:off x="4752" y="1776"/>
              <a:ext cx="288" cy="192"/>
            </a:xfrm>
            <a:prstGeom prst="triangle">
              <a:avLst>
                <a:gd name="adj" fmla="val 50000"/>
              </a:avLst>
            </a:prstGeom>
            <a:noFill/>
            <a:ln w="9525">
              <a:solidFill>
                <a:schemeClr val="tx1"/>
              </a:solidFill>
              <a:miter lim="800000"/>
              <a:headEnd/>
              <a:tailEnd/>
            </a:ln>
            <a:effectLst/>
          </p:spPr>
          <p:txBody>
            <a:bodyPr wrap="none" anchor="ctr"/>
            <a:lstStyle/>
            <a:p>
              <a:endParaRPr lang="en-IE"/>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8"/>
          <p:cNvGrpSpPr>
            <a:grpSpLocks/>
          </p:cNvGrpSpPr>
          <p:nvPr/>
        </p:nvGrpSpPr>
        <p:grpSpPr bwMode="auto">
          <a:xfrm>
            <a:off x="2362200" y="2133600"/>
            <a:ext cx="4191000" cy="2900363"/>
            <a:chOff x="1488" y="1344"/>
            <a:chExt cx="2640" cy="1827"/>
          </a:xfrm>
        </p:grpSpPr>
        <p:grpSp>
          <p:nvGrpSpPr>
            <p:cNvPr id="3" name="Group 3"/>
            <p:cNvGrpSpPr>
              <a:grpSpLocks/>
            </p:cNvGrpSpPr>
            <p:nvPr/>
          </p:nvGrpSpPr>
          <p:grpSpPr bwMode="auto">
            <a:xfrm>
              <a:off x="2352" y="1344"/>
              <a:ext cx="960" cy="432"/>
              <a:chOff x="4176" y="720"/>
              <a:chExt cx="576" cy="432"/>
            </a:xfrm>
          </p:grpSpPr>
          <p:sp>
            <p:nvSpPr>
              <p:cNvPr id="15364" name="Oval 4"/>
              <p:cNvSpPr>
                <a:spLocks noChangeArrowheads="1"/>
              </p:cNvSpPr>
              <p:nvPr/>
            </p:nvSpPr>
            <p:spPr bwMode="auto">
              <a:xfrm>
                <a:off x="4176" y="720"/>
                <a:ext cx="576" cy="432"/>
              </a:xfrm>
              <a:prstGeom prst="ellipse">
                <a:avLst/>
              </a:prstGeom>
              <a:noFill/>
              <a:ln w="9525">
                <a:solidFill>
                  <a:schemeClr val="tx1"/>
                </a:solidFill>
                <a:round/>
                <a:headEnd/>
                <a:tailEnd/>
              </a:ln>
              <a:effectLst/>
            </p:spPr>
            <p:txBody>
              <a:bodyPr wrap="none" anchor="ctr"/>
              <a:lstStyle/>
              <a:p>
                <a:endParaRPr lang="en-IE"/>
              </a:p>
            </p:txBody>
          </p:sp>
          <p:sp>
            <p:nvSpPr>
              <p:cNvPr id="15365" name="Text Box 5"/>
              <p:cNvSpPr txBox="1">
                <a:spLocks noChangeArrowheads="1"/>
              </p:cNvSpPr>
              <p:nvPr/>
            </p:nvSpPr>
            <p:spPr bwMode="auto">
              <a:xfrm>
                <a:off x="4224" y="816"/>
                <a:ext cx="528" cy="250"/>
              </a:xfrm>
              <a:prstGeom prst="rect">
                <a:avLst/>
              </a:prstGeom>
              <a:noFill/>
              <a:ln w="9525">
                <a:noFill/>
                <a:miter lim="800000"/>
                <a:headEnd/>
                <a:tailEnd/>
              </a:ln>
              <a:effectLst/>
            </p:spPr>
            <p:txBody>
              <a:bodyPr>
                <a:spAutoFit/>
              </a:bodyPr>
              <a:lstStyle/>
              <a:p>
                <a:pPr rtl="0"/>
                <a:r>
                  <a:rPr lang="en-US" sz="2000" b="0">
                    <a:latin typeface="Times New Roman" pitchFamily="18" charset="0"/>
                  </a:rPr>
                  <a:t>registration</a:t>
                </a:r>
                <a:endParaRPr lang="en-US" sz="2400" b="0">
                  <a:latin typeface="Times New Roman" pitchFamily="18" charset="0"/>
                </a:endParaRPr>
              </a:p>
            </p:txBody>
          </p:sp>
        </p:grpSp>
        <p:sp>
          <p:nvSpPr>
            <p:cNvPr id="15367" name="Oval 7"/>
            <p:cNvSpPr>
              <a:spLocks noChangeArrowheads="1"/>
            </p:cNvSpPr>
            <p:nvPr/>
          </p:nvSpPr>
          <p:spPr bwMode="auto">
            <a:xfrm>
              <a:off x="3120" y="2592"/>
              <a:ext cx="1008" cy="578"/>
            </a:xfrm>
            <a:prstGeom prst="ellipse">
              <a:avLst/>
            </a:prstGeom>
            <a:noFill/>
            <a:ln w="9525">
              <a:solidFill>
                <a:schemeClr val="tx1"/>
              </a:solidFill>
              <a:round/>
              <a:headEnd/>
              <a:tailEnd/>
            </a:ln>
            <a:effectLst/>
          </p:spPr>
          <p:txBody>
            <a:bodyPr wrap="none" anchor="ctr"/>
            <a:lstStyle/>
            <a:p>
              <a:endParaRPr lang="en-IE"/>
            </a:p>
          </p:txBody>
        </p:sp>
        <p:sp>
          <p:nvSpPr>
            <p:cNvPr id="15368" name="Text Box 8"/>
            <p:cNvSpPr txBox="1">
              <a:spLocks noChangeArrowheads="1"/>
            </p:cNvSpPr>
            <p:nvPr/>
          </p:nvSpPr>
          <p:spPr bwMode="auto">
            <a:xfrm>
              <a:off x="3156" y="2640"/>
              <a:ext cx="924" cy="442"/>
            </a:xfrm>
            <a:prstGeom prst="rect">
              <a:avLst/>
            </a:prstGeom>
            <a:noFill/>
            <a:ln w="9525">
              <a:noFill/>
              <a:miter lim="800000"/>
              <a:headEnd/>
              <a:tailEnd/>
            </a:ln>
            <a:effectLst/>
          </p:spPr>
          <p:txBody>
            <a:bodyPr>
              <a:spAutoFit/>
            </a:bodyPr>
            <a:lstStyle/>
            <a:p>
              <a:pPr algn="ctr" rtl="0"/>
              <a:r>
                <a:rPr lang="en-US" sz="2000" b="0">
                  <a:latin typeface="Times New Roman" pitchFamily="18" charset="0"/>
                </a:rPr>
                <a:t>graduate</a:t>
              </a:r>
            </a:p>
            <a:p>
              <a:pPr algn="ctr" rtl="0"/>
              <a:r>
                <a:rPr lang="en-US" sz="2000" b="0">
                  <a:latin typeface="Times New Roman" pitchFamily="18" charset="0"/>
                </a:rPr>
                <a:t>registration</a:t>
              </a:r>
              <a:endParaRPr lang="en-US" sz="2400" b="0">
                <a:latin typeface="Times New Roman" pitchFamily="18" charset="0"/>
              </a:endParaRPr>
            </a:p>
          </p:txBody>
        </p:sp>
        <p:sp>
          <p:nvSpPr>
            <p:cNvPr id="15369" name="AutoShape 9"/>
            <p:cNvSpPr>
              <a:spLocks noChangeArrowheads="1"/>
            </p:cNvSpPr>
            <p:nvPr/>
          </p:nvSpPr>
          <p:spPr bwMode="auto">
            <a:xfrm>
              <a:off x="2736" y="1776"/>
              <a:ext cx="192" cy="192"/>
            </a:xfrm>
            <a:prstGeom prst="triangle">
              <a:avLst>
                <a:gd name="adj" fmla="val 50000"/>
              </a:avLst>
            </a:prstGeom>
            <a:noFill/>
            <a:ln w="9525">
              <a:solidFill>
                <a:schemeClr val="tx1"/>
              </a:solidFill>
              <a:miter lim="800000"/>
              <a:headEnd/>
              <a:tailEnd/>
            </a:ln>
            <a:effectLst/>
          </p:spPr>
          <p:txBody>
            <a:bodyPr wrap="none" anchor="ctr"/>
            <a:lstStyle/>
            <a:p>
              <a:endParaRPr lang="en-IE"/>
            </a:p>
          </p:txBody>
        </p:sp>
        <p:sp>
          <p:nvSpPr>
            <p:cNvPr id="15370" name="Line 10"/>
            <p:cNvSpPr>
              <a:spLocks noChangeShapeType="1"/>
            </p:cNvSpPr>
            <p:nvPr/>
          </p:nvSpPr>
          <p:spPr bwMode="auto">
            <a:xfrm>
              <a:off x="2112" y="2304"/>
              <a:ext cx="0" cy="288"/>
            </a:xfrm>
            <a:prstGeom prst="line">
              <a:avLst/>
            </a:prstGeom>
            <a:noFill/>
            <a:ln w="9525">
              <a:solidFill>
                <a:schemeClr val="tx1"/>
              </a:solidFill>
              <a:round/>
              <a:headEnd/>
              <a:tailEnd/>
            </a:ln>
            <a:effectLst/>
          </p:spPr>
          <p:txBody>
            <a:bodyPr wrap="none" anchor="ctr"/>
            <a:lstStyle/>
            <a:p>
              <a:endParaRPr lang="en-IE"/>
            </a:p>
          </p:txBody>
        </p:sp>
        <p:sp>
          <p:nvSpPr>
            <p:cNvPr id="15372" name="Oval 12"/>
            <p:cNvSpPr>
              <a:spLocks noChangeArrowheads="1"/>
            </p:cNvSpPr>
            <p:nvPr/>
          </p:nvSpPr>
          <p:spPr bwMode="auto">
            <a:xfrm>
              <a:off x="1488" y="2592"/>
              <a:ext cx="1152" cy="579"/>
            </a:xfrm>
            <a:prstGeom prst="ellipse">
              <a:avLst/>
            </a:prstGeom>
            <a:noFill/>
            <a:ln w="9525">
              <a:solidFill>
                <a:schemeClr val="tx1"/>
              </a:solidFill>
              <a:round/>
              <a:headEnd/>
              <a:tailEnd/>
            </a:ln>
            <a:effectLst/>
          </p:spPr>
          <p:txBody>
            <a:bodyPr wrap="none" anchor="ctr"/>
            <a:lstStyle/>
            <a:p>
              <a:endParaRPr lang="en-IE"/>
            </a:p>
          </p:txBody>
        </p:sp>
        <p:sp>
          <p:nvSpPr>
            <p:cNvPr id="15373" name="Text Box 13"/>
            <p:cNvSpPr txBox="1">
              <a:spLocks noChangeArrowheads="1"/>
            </p:cNvSpPr>
            <p:nvPr/>
          </p:nvSpPr>
          <p:spPr bwMode="auto">
            <a:xfrm>
              <a:off x="1536" y="2640"/>
              <a:ext cx="1056" cy="442"/>
            </a:xfrm>
            <a:prstGeom prst="rect">
              <a:avLst/>
            </a:prstGeom>
            <a:noFill/>
            <a:ln w="9525">
              <a:noFill/>
              <a:miter lim="800000"/>
              <a:headEnd/>
              <a:tailEnd/>
            </a:ln>
            <a:effectLst/>
          </p:spPr>
          <p:txBody>
            <a:bodyPr>
              <a:spAutoFit/>
            </a:bodyPr>
            <a:lstStyle/>
            <a:p>
              <a:pPr algn="ctr" rtl="0"/>
              <a:r>
                <a:rPr lang="en-US" sz="2000" b="0">
                  <a:latin typeface="Times New Roman" pitchFamily="18" charset="0"/>
                </a:rPr>
                <a:t>non-graduate</a:t>
              </a:r>
            </a:p>
            <a:p>
              <a:pPr algn="ctr" rtl="0"/>
              <a:r>
                <a:rPr lang="en-US" sz="2000" b="0">
                  <a:latin typeface="Times New Roman" pitchFamily="18" charset="0"/>
                </a:rPr>
                <a:t>registration</a:t>
              </a:r>
              <a:endParaRPr lang="en-US" sz="2400" b="0">
                <a:latin typeface="Times New Roman" pitchFamily="18" charset="0"/>
              </a:endParaRPr>
            </a:p>
          </p:txBody>
        </p:sp>
        <p:sp>
          <p:nvSpPr>
            <p:cNvPr id="15374" name="Line 14"/>
            <p:cNvSpPr>
              <a:spLocks noChangeShapeType="1"/>
            </p:cNvSpPr>
            <p:nvPr/>
          </p:nvSpPr>
          <p:spPr bwMode="auto">
            <a:xfrm>
              <a:off x="3600" y="2304"/>
              <a:ext cx="0" cy="288"/>
            </a:xfrm>
            <a:prstGeom prst="line">
              <a:avLst/>
            </a:prstGeom>
            <a:noFill/>
            <a:ln w="9525">
              <a:solidFill>
                <a:schemeClr val="tx1"/>
              </a:solidFill>
              <a:round/>
              <a:headEnd/>
              <a:tailEnd/>
            </a:ln>
            <a:effectLst/>
          </p:spPr>
          <p:txBody>
            <a:bodyPr wrap="none" anchor="ctr"/>
            <a:lstStyle/>
            <a:p>
              <a:endParaRPr lang="en-IE"/>
            </a:p>
          </p:txBody>
        </p:sp>
        <p:sp>
          <p:nvSpPr>
            <p:cNvPr id="15375" name="Line 15"/>
            <p:cNvSpPr>
              <a:spLocks noChangeShapeType="1"/>
            </p:cNvSpPr>
            <p:nvPr/>
          </p:nvSpPr>
          <p:spPr bwMode="auto">
            <a:xfrm>
              <a:off x="2112" y="2304"/>
              <a:ext cx="1488" cy="0"/>
            </a:xfrm>
            <a:prstGeom prst="line">
              <a:avLst/>
            </a:prstGeom>
            <a:noFill/>
            <a:ln w="9525">
              <a:solidFill>
                <a:schemeClr val="tx1"/>
              </a:solidFill>
              <a:round/>
              <a:headEnd/>
              <a:tailEnd/>
            </a:ln>
            <a:effectLst/>
          </p:spPr>
          <p:txBody>
            <a:bodyPr wrap="none" anchor="ctr"/>
            <a:lstStyle/>
            <a:p>
              <a:endParaRPr lang="en-IE"/>
            </a:p>
          </p:txBody>
        </p:sp>
        <p:sp>
          <p:nvSpPr>
            <p:cNvPr id="15376" name="Line 16"/>
            <p:cNvSpPr>
              <a:spLocks noChangeShapeType="1"/>
            </p:cNvSpPr>
            <p:nvPr/>
          </p:nvSpPr>
          <p:spPr bwMode="auto">
            <a:xfrm>
              <a:off x="2832" y="1968"/>
              <a:ext cx="0" cy="336"/>
            </a:xfrm>
            <a:prstGeom prst="line">
              <a:avLst/>
            </a:prstGeom>
            <a:noFill/>
            <a:ln w="9525">
              <a:solidFill>
                <a:schemeClr val="tx1"/>
              </a:solidFill>
              <a:round/>
              <a:headEnd/>
              <a:tailEnd/>
            </a:ln>
            <a:effectLst/>
          </p:spPr>
          <p:txBody>
            <a:bodyPr wrap="none" anchor="ctr"/>
            <a:lstStyle/>
            <a:p>
              <a:endParaRPr lang="en-IE"/>
            </a:p>
          </p:txBody>
        </p:sp>
      </p:grpSp>
      <p:sp>
        <p:nvSpPr>
          <p:cNvPr id="15377" name="Rectangle 17"/>
          <p:cNvSpPr>
            <a:spLocks noGrp="1" noChangeArrowheads="1"/>
          </p:cNvSpPr>
          <p:nvPr>
            <p:ph type="title"/>
          </p:nvPr>
        </p:nvSpPr>
        <p:spPr/>
        <p:txBody>
          <a:bodyPr/>
          <a:lstStyle/>
          <a:p>
            <a:r>
              <a:rPr lang="en-US"/>
              <a:t>More about Generalization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t>2. Include</a:t>
            </a:r>
          </a:p>
        </p:txBody>
      </p:sp>
      <p:sp>
        <p:nvSpPr>
          <p:cNvPr id="12291" name="Rectangle 3"/>
          <p:cNvSpPr>
            <a:spLocks noGrp="1" noChangeArrowheads="1"/>
          </p:cNvSpPr>
          <p:nvPr>
            <p:ph type="body" idx="1"/>
          </p:nvPr>
        </p:nvSpPr>
        <p:spPr/>
        <p:txBody>
          <a:bodyPr/>
          <a:lstStyle/>
          <a:p>
            <a:endParaRPr lang="en-US"/>
          </a:p>
          <a:p>
            <a:r>
              <a:rPr lang="en-US"/>
              <a:t>The base use case explicitly incorporates the behavior of another use case at a location specified in the base.</a:t>
            </a:r>
          </a:p>
          <a:p>
            <a:r>
              <a:rPr lang="en-US"/>
              <a:t>The included use case never stands alone. It only occurs as a part of some larger base that includes it.</a:t>
            </a:r>
          </a:p>
        </p:txBody>
      </p:sp>
      <p:grpSp>
        <p:nvGrpSpPr>
          <p:cNvPr id="2" name="Group 14"/>
          <p:cNvGrpSpPr>
            <a:grpSpLocks/>
          </p:cNvGrpSpPr>
          <p:nvPr/>
        </p:nvGrpSpPr>
        <p:grpSpPr bwMode="auto">
          <a:xfrm>
            <a:off x="2286000" y="1556792"/>
            <a:ext cx="4191000" cy="685800"/>
            <a:chOff x="1440" y="1152"/>
            <a:chExt cx="2640" cy="432"/>
          </a:xfrm>
        </p:grpSpPr>
        <p:grpSp>
          <p:nvGrpSpPr>
            <p:cNvPr id="3" name="Group 4"/>
            <p:cNvGrpSpPr>
              <a:grpSpLocks/>
            </p:cNvGrpSpPr>
            <p:nvPr/>
          </p:nvGrpSpPr>
          <p:grpSpPr bwMode="auto">
            <a:xfrm>
              <a:off x="1440" y="1152"/>
              <a:ext cx="576" cy="432"/>
              <a:chOff x="4176" y="720"/>
              <a:chExt cx="576" cy="432"/>
            </a:xfrm>
          </p:grpSpPr>
          <p:sp>
            <p:nvSpPr>
              <p:cNvPr id="12293" name="Oval 5"/>
              <p:cNvSpPr>
                <a:spLocks noChangeArrowheads="1"/>
              </p:cNvSpPr>
              <p:nvPr/>
            </p:nvSpPr>
            <p:spPr bwMode="auto">
              <a:xfrm>
                <a:off x="4176" y="720"/>
                <a:ext cx="576" cy="432"/>
              </a:xfrm>
              <a:prstGeom prst="ellipse">
                <a:avLst/>
              </a:prstGeom>
              <a:noFill/>
              <a:ln w="9525">
                <a:solidFill>
                  <a:schemeClr val="tx1"/>
                </a:solidFill>
                <a:round/>
                <a:headEnd/>
                <a:tailEnd/>
              </a:ln>
              <a:effectLst/>
            </p:spPr>
            <p:txBody>
              <a:bodyPr wrap="none" anchor="ctr"/>
              <a:lstStyle/>
              <a:p>
                <a:endParaRPr lang="en-IE"/>
              </a:p>
            </p:txBody>
          </p:sp>
          <p:sp>
            <p:nvSpPr>
              <p:cNvPr id="12294" name="Text Box 6"/>
              <p:cNvSpPr txBox="1">
                <a:spLocks noChangeArrowheads="1"/>
              </p:cNvSpPr>
              <p:nvPr/>
            </p:nvSpPr>
            <p:spPr bwMode="auto">
              <a:xfrm>
                <a:off x="4224" y="816"/>
                <a:ext cx="528" cy="250"/>
              </a:xfrm>
              <a:prstGeom prst="rect">
                <a:avLst/>
              </a:prstGeom>
              <a:noFill/>
              <a:ln w="9525">
                <a:noFill/>
                <a:miter lim="800000"/>
                <a:headEnd/>
                <a:tailEnd/>
              </a:ln>
              <a:effectLst/>
            </p:spPr>
            <p:txBody>
              <a:bodyPr>
                <a:spAutoFit/>
              </a:bodyPr>
              <a:lstStyle/>
              <a:p>
                <a:pPr rtl="0"/>
                <a:r>
                  <a:rPr lang="en-US" sz="2000" b="0">
                    <a:latin typeface="Times New Roman" pitchFamily="18" charset="0"/>
                  </a:rPr>
                  <a:t>base</a:t>
                </a:r>
                <a:endParaRPr lang="en-US" sz="2400" b="0">
                  <a:latin typeface="Times New Roman" pitchFamily="18" charset="0"/>
                </a:endParaRPr>
              </a:p>
            </p:txBody>
          </p:sp>
        </p:grpSp>
        <p:grpSp>
          <p:nvGrpSpPr>
            <p:cNvPr id="4" name="Group 7"/>
            <p:cNvGrpSpPr>
              <a:grpSpLocks/>
            </p:cNvGrpSpPr>
            <p:nvPr/>
          </p:nvGrpSpPr>
          <p:grpSpPr bwMode="auto">
            <a:xfrm>
              <a:off x="3264" y="1152"/>
              <a:ext cx="816" cy="432"/>
              <a:chOff x="4176" y="720"/>
              <a:chExt cx="576" cy="432"/>
            </a:xfrm>
          </p:grpSpPr>
          <p:sp>
            <p:nvSpPr>
              <p:cNvPr id="12296" name="Oval 8"/>
              <p:cNvSpPr>
                <a:spLocks noChangeArrowheads="1"/>
              </p:cNvSpPr>
              <p:nvPr/>
            </p:nvSpPr>
            <p:spPr bwMode="auto">
              <a:xfrm>
                <a:off x="4176" y="720"/>
                <a:ext cx="576" cy="432"/>
              </a:xfrm>
              <a:prstGeom prst="ellipse">
                <a:avLst/>
              </a:prstGeom>
              <a:noFill/>
              <a:ln w="9525">
                <a:solidFill>
                  <a:schemeClr val="tx1"/>
                </a:solidFill>
                <a:round/>
                <a:headEnd/>
                <a:tailEnd/>
              </a:ln>
              <a:effectLst/>
            </p:spPr>
            <p:txBody>
              <a:bodyPr wrap="none" anchor="ctr"/>
              <a:lstStyle/>
              <a:p>
                <a:endParaRPr lang="en-IE"/>
              </a:p>
            </p:txBody>
          </p:sp>
          <p:sp>
            <p:nvSpPr>
              <p:cNvPr id="12297" name="Text Box 9"/>
              <p:cNvSpPr txBox="1">
                <a:spLocks noChangeArrowheads="1"/>
              </p:cNvSpPr>
              <p:nvPr/>
            </p:nvSpPr>
            <p:spPr bwMode="auto">
              <a:xfrm>
                <a:off x="4224" y="816"/>
                <a:ext cx="528" cy="250"/>
              </a:xfrm>
              <a:prstGeom prst="rect">
                <a:avLst/>
              </a:prstGeom>
              <a:noFill/>
              <a:ln w="9525">
                <a:noFill/>
                <a:miter lim="800000"/>
                <a:headEnd/>
                <a:tailEnd/>
              </a:ln>
              <a:effectLst/>
            </p:spPr>
            <p:txBody>
              <a:bodyPr>
                <a:spAutoFit/>
              </a:bodyPr>
              <a:lstStyle/>
              <a:p>
                <a:pPr rtl="0"/>
                <a:r>
                  <a:rPr lang="en-US" sz="2000" b="0">
                    <a:latin typeface="Times New Roman" pitchFamily="18" charset="0"/>
                  </a:rPr>
                  <a:t>included</a:t>
                </a:r>
                <a:endParaRPr lang="en-US" sz="2400" b="0">
                  <a:latin typeface="Times New Roman" pitchFamily="18" charset="0"/>
                </a:endParaRPr>
              </a:p>
            </p:txBody>
          </p:sp>
        </p:grpSp>
        <p:sp>
          <p:nvSpPr>
            <p:cNvPr id="12300" name="Line 12"/>
            <p:cNvSpPr>
              <a:spLocks noChangeShapeType="1"/>
            </p:cNvSpPr>
            <p:nvPr/>
          </p:nvSpPr>
          <p:spPr bwMode="auto">
            <a:xfrm>
              <a:off x="2016" y="1392"/>
              <a:ext cx="1248" cy="0"/>
            </a:xfrm>
            <a:prstGeom prst="line">
              <a:avLst/>
            </a:prstGeom>
            <a:noFill/>
            <a:ln w="9525">
              <a:solidFill>
                <a:schemeClr val="tx1"/>
              </a:solidFill>
              <a:prstDash val="dash"/>
              <a:round/>
              <a:headEnd/>
              <a:tailEnd type="arrow" w="med" len="med"/>
            </a:ln>
            <a:effectLst/>
          </p:spPr>
          <p:txBody>
            <a:bodyPr wrap="none" anchor="ctr"/>
            <a:lstStyle/>
            <a:p>
              <a:endParaRPr lang="en-IE"/>
            </a:p>
          </p:txBody>
        </p:sp>
        <p:sp>
          <p:nvSpPr>
            <p:cNvPr id="12301" name="Text Box 13"/>
            <p:cNvSpPr txBox="1">
              <a:spLocks noChangeArrowheads="1"/>
            </p:cNvSpPr>
            <p:nvPr/>
          </p:nvSpPr>
          <p:spPr bwMode="auto">
            <a:xfrm>
              <a:off x="2160" y="1200"/>
              <a:ext cx="936" cy="231"/>
            </a:xfrm>
            <a:prstGeom prst="rect">
              <a:avLst/>
            </a:prstGeom>
            <a:noFill/>
            <a:ln w="9525">
              <a:noFill/>
              <a:miter lim="800000"/>
              <a:headEnd/>
              <a:tailEnd/>
            </a:ln>
            <a:effectLst/>
          </p:spPr>
          <p:txBody>
            <a:bodyPr wrap="none">
              <a:spAutoFit/>
            </a:bodyPr>
            <a:lstStyle/>
            <a:p>
              <a:pPr rtl="0"/>
              <a:r>
                <a:rPr lang="en-US" b="0">
                  <a:latin typeface="Times New Roman" pitchFamily="18" charset="0"/>
                </a:rPr>
                <a:t>&lt;&lt;include&gt;&gt;</a:t>
              </a: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a:t>More about Include</a:t>
            </a:r>
          </a:p>
        </p:txBody>
      </p:sp>
      <p:sp>
        <p:nvSpPr>
          <p:cNvPr id="16387" name="Rectangle 3"/>
          <p:cNvSpPr>
            <a:spLocks noGrp="1" noChangeArrowheads="1"/>
          </p:cNvSpPr>
          <p:nvPr>
            <p:ph type="body" idx="1"/>
          </p:nvPr>
        </p:nvSpPr>
        <p:spPr/>
        <p:txBody>
          <a:bodyPr/>
          <a:lstStyle/>
          <a:p>
            <a:r>
              <a:rPr lang="en-US"/>
              <a:t>Enables to avoid describing the same flow of events several times by putting the common behavior in a use case of its own.</a:t>
            </a:r>
          </a:p>
        </p:txBody>
      </p:sp>
      <p:grpSp>
        <p:nvGrpSpPr>
          <p:cNvPr id="2" name="Group 17"/>
          <p:cNvGrpSpPr>
            <a:grpSpLocks/>
          </p:cNvGrpSpPr>
          <p:nvPr/>
        </p:nvGrpSpPr>
        <p:grpSpPr bwMode="auto">
          <a:xfrm>
            <a:off x="2133600" y="3810000"/>
            <a:ext cx="4724400" cy="2001838"/>
            <a:chOff x="1344" y="2400"/>
            <a:chExt cx="2976" cy="1261"/>
          </a:xfrm>
        </p:grpSpPr>
        <p:sp>
          <p:nvSpPr>
            <p:cNvPr id="16389" name="Oval 5"/>
            <p:cNvSpPr>
              <a:spLocks noChangeArrowheads="1"/>
            </p:cNvSpPr>
            <p:nvPr/>
          </p:nvSpPr>
          <p:spPr bwMode="auto">
            <a:xfrm>
              <a:off x="1392" y="2400"/>
              <a:ext cx="768" cy="432"/>
            </a:xfrm>
            <a:prstGeom prst="ellipse">
              <a:avLst/>
            </a:prstGeom>
            <a:noFill/>
            <a:ln w="9525">
              <a:solidFill>
                <a:schemeClr val="tx1"/>
              </a:solidFill>
              <a:round/>
              <a:headEnd/>
              <a:tailEnd/>
            </a:ln>
            <a:effectLst/>
          </p:spPr>
          <p:txBody>
            <a:bodyPr wrap="none" anchor="ctr"/>
            <a:lstStyle/>
            <a:p>
              <a:endParaRPr lang="en-IE"/>
            </a:p>
          </p:txBody>
        </p:sp>
        <p:sp>
          <p:nvSpPr>
            <p:cNvPr id="16390" name="Text Box 6"/>
            <p:cNvSpPr txBox="1">
              <a:spLocks noChangeArrowheads="1"/>
            </p:cNvSpPr>
            <p:nvPr/>
          </p:nvSpPr>
          <p:spPr bwMode="auto">
            <a:xfrm>
              <a:off x="1440" y="2400"/>
              <a:ext cx="704" cy="404"/>
            </a:xfrm>
            <a:prstGeom prst="rect">
              <a:avLst/>
            </a:prstGeom>
            <a:noFill/>
            <a:ln w="9525">
              <a:noFill/>
              <a:miter lim="800000"/>
              <a:headEnd/>
              <a:tailEnd/>
            </a:ln>
            <a:effectLst/>
          </p:spPr>
          <p:txBody>
            <a:bodyPr>
              <a:spAutoFit/>
            </a:bodyPr>
            <a:lstStyle/>
            <a:p>
              <a:pPr algn="ctr" rtl="0"/>
              <a:r>
                <a:rPr lang="en-US" b="0">
                  <a:latin typeface="Times New Roman" pitchFamily="18" charset="0"/>
                </a:rPr>
                <a:t>updating</a:t>
              </a:r>
            </a:p>
            <a:p>
              <a:pPr algn="ctr" rtl="0"/>
              <a:r>
                <a:rPr lang="en-US" b="0">
                  <a:latin typeface="Times New Roman" pitchFamily="18" charset="0"/>
                </a:rPr>
                <a:t>grades</a:t>
              </a:r>
              <a:endParaRPr lang="en-US" sz="1600" b="0">
                <a:latin typeface="Times New Roman" pitchFamily="18" charset="0"/>
              </a:endParaRPr>
            </a:p>
          </p:txBody>
        </p:sp>
        <p:sp>
          <p:nvSpPr>
            <p:cNvPr id="16392" name="Oval 8"/>
            <p:cNvSpPr>
              <a:spLocks noChangeArrowheads="1"/>
            </p:cNvSpPr>
            <p:nvPr/>
          </p:nvSpPr>
          <p:spPr bwMode="auto">
            <a:xfrm>
              <a:off x="1344" y="3168"/>
              <a:ext cx="912" cy="493"/>
            </a:xfrm>
            <a:prstGeom prst="ellipse">
              <a:avLst/>
            </a:prstGeom>
            <a:noFill/>
            <a:ln w="9525">
              <a:solidFill>
                <a:schemeClr val="tx1"/>
              </a:solidFill>
              <a:round/>
              <a:headEnd/>
              <a:tailEnd/>
            </a:ln>
            <a:effectLst/>
          </p:spPr>
          <p:txBody>
            <a:bodyPr wrap="none" anchor="ctr"/>
            <a:lstStyle/>
            <a:p>
              <a:endParaRPr lang="en-IE"/>
            </a:p>
          </p:txBody>
        </p:sp>
        <p:sp>
          <p:nvSpPr>
            <p:cNvPr id="16393" name="Text Box 9"/>
            <p:cNvSpPr txBox="1">
              <a:spLocks noChangeArrowheads="1"/>
            </p:cNvSpPr>
            <p:nvPr/>
          </p:nvSpPr>
          <p:spPr bwMode="auto">
            <a:xfrm>
              <a:off x="1344" y="3196"/>
              <a:ext cx="836" cy="404"/>
            </a:xfrm>
            <a:prstGeom prst="rect">
              <a:avLst/>
            </a:prstGeom>
            <a:noFill/>
            <a:ln w="9525">
              <a:noFill/>
              <a:miter lim="800000"/>
              <a:headEnd/>
              <a:tailEnd/>
            </a:ln>
            <a:effectLst/>
          </p:spPr>
          <p:txBody>
            <a:bodyPr>
              <a:spAutoFit/>
            </a:bodyPr>
            <a:lstStyle/>
            <a:p>
              <a:pPr algn="ctr" rtl="0"/>
              <a:r>
                <a:rPr lang="en-US" b="0">
                  <a:latin typeface="Times New Roman" pitchFamily="18" charset="0"/>
                </a:rPr>
                <a:t>output</a:t>
              </a:r>
              <a:endParaRPr lang="en-US" sz="2000" b="0">
                <a:latin typeface="Times New Roman" pitchFamily="18" charset="0"/>
              </a:endParaRPr>
            </a:p>
            <a:p>
              <a:pPr algn="ctr" rtl="0"/>
              <a:r>
                <a:rPr lang="en-US" b="0">
                  <a:latin typeface="Times New Roman" pitchFamily="18" charset="0"/>
                </a:rPr>
                <a:t>generating</a:t>
              </a:r>
              <a:endParaRPr lang="en-US" sz="1600" b="0">
                <a:latin typeface="Times New Roman" pitchFamily="18" charset="0"/>
              </a:endParaRPr>
            </a:p>
          </p:txBody>
        </p:sp>
        <p:sp>
          <p:nvSpPr>
            <p:cNvPr id="16395" name="Oval 11"/>
            <p:cNvSpPr>
              <a:spLocks noChangeArrowheads="1"/>
            </p:cNvSpPr>
            <p:nvPr/>
          </p:nvSpPr>
          <p:spPr bwMode="auto">
            <a:xfrm>
              <a:off x="3408" y="2688"/>
              <a:ext cx="912" cy="539"/>
            </a:xfrm>
            <a:prstGeom prst="ellipse">
              <a:avLst/>
            </a:prstGeom>
            <a:noFill/>
            <a:ln w="9525">
              <a:solidFill>
                <a:schemeClr val="tx1"/>
              </a:solidFill>
              <a:round/>
              <a:headEnd/>
              <a:tailEnd/>
            </a:ln>
            <a:effectLst/>
          </p:spPr>
          <p:txBody>
            <a:bodyPr wrap="none" anchor="ctr"/>
            <a:lstStyle/>
            <a:p>
              <a:endParaRPr lang="en-IE"/>
            </a:p>
          </p:txBody>
        </p:sp>
        <p:sp>
          <p:nvSpPr>
            <p:cNvPr id="16396" name="Text Box 12"/>
            <p:cNvSpPr txBox="1">
              <a:spLocks noChangeArrowheads="1"/>
            </p:cNvSpPr>
            <p:nvPr/>
          </p:nvSpPr>
          <p:spPr bwMode="auto">
            <a:xfrm>
              <a:off x="3408" y="2764"/>
              <a:ext cx="836" cy="404"/>
            </a:xfrm>
            <a:prstGeom prst="rect">
              <a:avLst/>
            </a:prstGeom>
            <a:noFill/>
            <a:ln w="9525">
              <a:noFill/>
              <a:miter lim="800000"/>
              <a:headEnd/>
              <a:tailEnd/>
            </a:ln>
            <a:effectLst/>
          </p:spPr>
          <p:txBody>
            <a:bodyPr>
              <a:spAutoFit/>
            </a:bodyPr>
            <a:lstStyle/>
            <a:p>
              <a:pPr algn="ctr" rtl="0"/>
              <a:r>
                <a:rPr lang="en-US" b="0">
                  <a:latin typeface="Times New Roman" pitchFamily="18" charset="0"/>
                </a:rPr>
                <a:t>verifying</a:t>
              </a:r>
            </a:p>
            <a:p>
              <a:pPr algn="ctr" rtl="0"/>
              <a:r>
                <a:rPr lang="en-US" b="0">
                  <a:latin typeface="Times New Roman" pitchFamily="18" charset="0"/>
                </a:rPr>
                <a:t>student id</a:t>
              </a:r>
            </a:p>
          </p:txBody>
        </p:sp>
        <p:sp>
          <p:nvSpPr>
            <p:cNvPr id="16397" name="Line 13"/>
            <p:cNvSpPr>
              <a:spLocks noChangeShapeType="1"/>
            </p:cNvSpPr>
            <p:nvPr/>
          </p:nvSpPr>
          <p:spPr bwMode="auto">
            <a:xfrm>
              <a:off x="2160" y="2688"/>
              <a:ext cx="1248" cy="240"/>
            </a:xfrm>
            <a:prstGeom prst="line">
              <a:avLst/>
            </a:prstGeom>
            <a:noFill/>
            <a:ln w="9525">
              <a:solidFill>
                <a:schemeClr val="tx1"/>
              </a:solidFill>
              <a:prstDash val="dash"/>
              <a:round/>
              <a:headEnd/>
              <a:tailEnd type="arrow" w="med" len="med"/>
            </a:ln>
            <a:effectLst/>
          </p:spPr>
          <p:txBody>
            <a:bodyPr wrap="none" anchor="ctr"/>
            <a:lstStyle/>
            <a:p>
              <a:endParaRPr lang="en-IE"/>
            </a:p>
          </p:txBody>
        </p:sp>
        <p:sp>
          <p:nvSpPr>
            <p:cNvPr id="16398" name="Line 14"/>
            <p:cNvSpPr>
              <a:spLocks noChangeShapeType="1"/>
            </p:cNvSpPr>
            <p:nvPr/>
          </p:nvSpPr>
          <p:spPr bwMode="auto">
            <a:xfrm flipV="1">
              <a:off x="2256" y="3120"/>
              <a:ext cx="1248" cy="240"/>
            </a:xfrm>
            <a:prstGeom prst="line">
              <a:avLst/>
            </a:prstGeom>
            <a:noFill/>
            <a:ln w="9525">
              <a:solidFill>
                <a:schemeClr val="tx1"/>
              </a:solidFill>
              <a:prstDash val="dash"/>
              <a:round/>
              <a:headEnd/>
              <a:tailEnd type="arrow" w="med" len="med"/>
            </a:ln>
            <a:effectLst/>
          </p:spPr>
          <p:txBody>
            <a:bodyPr wrap="none" anchor="ctr"/>
            <a:lstStyle/>
            <a:p>
              <a:endParaRPr lang="en-IE"/>
            </a:p>
          </p:txBody>
        </p:sp>
        <p:sp>
          <p:nvSpPr>
            <p:cNvPr id="16399" name="Text Box 15"/>
            <p:cNvSpPr txBox="1">
              <a:spLocks noChangeArrowheads="1"/>
            </p:cNvSpPr>
            <p:nvPr/>
          </p:nvSpPr>
          <p:spPr bwMode="auto">
            <a:xfrm>
              <a:off x="2294" y="2601"/>
              <a:ext cx="928" cy="231"/>
            </a:xfrm>
            <a:prstGeom prst="rect">
              <a:avLst/>
            </a:prstGeom>
            <a:noFill/>
            <a:ln w="9525">
              <a:noFill/>
              <a:miter lim="800000"/>
              <a:headEnd/>
              <a:tailEnd/>
            </a:ln>
            <a:effectLst/>
          </p:spPr>
          <p:txBody>
            <a:bodyPr wrap="none">
              <a:spAutoFit/>
            </a:bodyPr>
            <a:lstStyle/>
            <a:p>
              <a:pPr rtl="0"/>
              <a:r>
                <a:rPr lang="en-US" b="0">
                  <a:latin typeface="Times New Roman" pitchFamily="18" charset="0"/>
                </a:rPr>
                <a:t>&lt;&lt;include&gt;&gt;</a:t>
              </a:r>
              <a:endParaRPr lang="en-US" sz="1600" b="0">
                <a:latin typeface="Times New Roman" pitchFamily="18" charset="0"/>
              </a:endParaRPr>
            </a:p>
          </p:txBody>
        </p:sp>
        <p:sp>
          <p:nvSpPr>
            <p:cNvPr id="16400" name="Text Box 16"/>
            <p:cNvSpPr txBox="1">
              <a:spLocks noChangeArrowheads="1"/>
            </p:cNvSpPr>
            <p:nvPr/>
          </p:nvSpPr>
          <p:spPr bwMode="auto">
            <a:xfrm>
              <a:off x="2390" y="3240"/>
              <a:ext cx="928" cy="231"/>
            </a:xfrm>
            <a:prstGeom prst="rect">
              <a:avLst/>
            </a:prstGeom>
            <a:noFill/>
            <a:ln w="9525">
              <a:noFill/>
              <a:miter lim="800000"/>
              <a:headEnd/>
              <a:tailEnd/>
            </a:ln>
            <a:effectLst/>
          </p:spPr>
          <p:txBody>
            <a:bodyPr wrap="none">
              <a:spAutoFit/>
            </a:bodyPr>
            <a:lstStyle/>
            <a:p>
              <a:pPr rtl="0"/>
              <a:r>
                <a:rPr lang="en-US" b="0">
                  <a:latin typeface="Times New Roman" pitchFamily="18" charset="0"/>
                </a:rPr>
                <a:t>&lt;&lt;include&gt;&gt;</a:t>
              </a:r>
              <a:endParaRPr lang="en-US" sz="1600" b="0">
                <a:latin typeface="Times New Roman" pitchFamily="18" charset="0"/>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a:t>3. Extend</a:t>
            </a:r>
          </a:p>
        </p:txBody>
      </p:sp>
      <p:sp>
        <p:nvSpPr>
          <p:cNvPr id="17411" name="Rectangle 3"/>
          <p:cNvSpPr>
            <a:spLocks noGrp="1" noChangeArrowheads="1"/>
          </p:cNvSpPr>
          <p:nvPr>
            <p:ph type="body" idx="1"/>
          </p:nvPr>
        </p:nvSpPr>
        <p:spPr/>
        <p:txBody>
          <a:bodyPr/>
          <a:lstStyle/>
          <a:p>
            <a:pPr>
              <a:lnSpc>
                <a:spcPct val="90000"/>
              </a:lnSpc>
            </a:pPr>
            <a:endParaRPr lang="en-US"/>
          </a:p>
          <a:p>
            <a:pPr>
              <a:lnSpc>
                <a:spcPct val="90000"/>
              </a:lnSpc>
            </a:pPr>
            <a:r>
              <a:rPr lang="en-US"/>
              <a:t>The base use case implicitly incorporates the behavior of another use case at certain points called extension points.</a:t>
            </a:r>
          </a:p>
          <a:p>
            <a:pPr>
              <a:lnSpc>
                <a:spcPct val="90000"/>
              </a:lnSpc>
            </a:pPr>
            <a:r>
              <a:rPr lang="en-US"/>
              <a:t>The base use case may stand alone, but under certain conditions its behavior may be extended by the behavior of another use case.</a:t>
            </a:r>
          </a:p>
        </p:txBody>
      </p:sp>
      <p:grpSp>
        <p:nvGrpSpPr>
          <p:cNvPr id="2" name="Group 12"/>
          <p:cNvGrpSpPr>
            <a:grpSpLocks/>
          </p:cNvGrpSpPr>
          <p:nvPr/>
        </p:nvGrpSpPr>
        <p:grpSpPr bwMode="auto">
          <a:xfrm>
            <a:off x="2286000" y="1484784"/>
            <a:ext cx="4191000" cy="685800"/>
            <a:chOff x="1440" y="1152"/>
            <a:chExt cx="2640" cy="432"/>
          </a:xfrm>
        </p:grpSpPr>
        <p:grpSp>
          <p:nvGrpSpPr>
            <p:cNvPr id="3" name="Group 4"/>
            <p:cNvGrpSpPr>
              <a:grpSpLocks/>
            </p:cNvGrpSpPr>
            <p:nvPr/>
          </p:nvGrpSpPr>
          <p:grpSpPr bwMode="auto">
            <a:xfrm>
              <a:off x="1440" y="1152"/>
              <a:ext cx="576" cy="432"/>
              <a:chOff x="4176" y="720"/>
              <a:chExt cx="576" cy="432"/>
            </a:xfrm>
          </p:grpSpPr>
          <p:sp>
            <p:nvSpPr>
              <p:cNvPr id="17413" name="Oval 5"/>
              <p:cNvSpPr>
                <a:spLocks noChangeArrowheads="1"/>
              </p:cNvSpPr>
              <p:nvPr/>
            </p:nvSpPr>
            <p:spPr bwMode="auto">
              <a:xfrm>
                <a:off x="4176" y="720"/>
                <a:ext cx="576" cy="432"/>
              </a:xfrm>
              <a:prstGeom prst="ellipse">
                <a:avLst/>
              </a:prstGeom>
              <a:noFill/>
              <a:ln w="9525">
                <a:solidFill>
                  <a:schemeClr val="tx1"/>
                </a:solidFill>
                <a:round/>
                <a:headEnd/>
                <a:tailEnd/>
              </a:ln>
              <a:effectLst/>
            </p:spPr>
            <p:txBody>
              <a:bodyPr wrap="none" anchor="ctr"/>
              <a:lstStyle/>
              <a:p>
                <a:endParaRPr lang="en-IE"/>
              </a:p>
            </p:txBody>
          </p:sp>
          <p:sp>
            <p:nvSpPr>
              <p:cNvPr id="17414" name="Text Box 6"/>
              <p:cNvSpPr txBox="1">
                <a:spLocks noChangeArrowheads="1"/>
              </p:cNvSpPr>
              <p:nvPr/>
            </p:nvSpPr>
            <p:spPr bwMode="auto">
              <a:xfrm>
                <a:off x="4224" y="816"/>
                <a:ext cx="528" cy="250"/>
              </a:xfrm>
              <a:prstGeom prst="rect">
                <a:avLst/>
              </a:prstGeom>
              <a:noFill/>
              <a:ln w="9525">
                <a:noFill/>
                <a:miter lim="800000"/>
                <a:headEnd/>
                <a:tailEnd/>
              </a:ln>
              <a:effectLst/>
            </p:spPr>
            <p:txBody>
              <a:bodyPr>
                <a:spAutoFit/>
              </a:bodyPr>
              <a:lstStyle/>
              <a:p>
                <a:pPr rtl="0"/>
                <a:r>
                  <a:rPr lang="en-US" sz="2000" b="0">
                    <a:latin typeface="Times New Roman" pitchFamily="18" charset="0"/>
                  </a:rPr>
                  <a:t>base</a:t>
                </a:r>
                <a:endParaRPr lang="en-US" sz="2400" b="0">
                  <a:latin typeface="Times New Roman" pitchFamily="18" charset="0"/>
                </a:endParaRPr>
              </a:p>
            </p:txBody>
          </p:sp>
        </p:grpSp>
        <p:grpSp>
          <p:nvGrpSpPr>
            <p:cNvPr id="4" name="Group 7"/>
            <p:cNvGrpSpPr>
              <a:grpSpLocks/>
            </p:cNvGrpSpPr>
            <p:nvPr/>
          </p:nvGrpSpPr>
          <p:grpSpPr bwMode="auto">
            <a:xfrm>
              <a:off x="3264" y="1152"/>
              <a:ext cx="816" cy="432"/>
              <a:chOff x="4176" y="720"/>
              <a:chExt cx="576" cy="432"/>
            </a:xfrm>
          </p:grpSpPr>
          <p:sp>
            <p:nvSpPr>
              <p:cNvPr id="17416" name="Oval 8"/>
              <p:cNvSpPr>
                <a:spLocks noChangeArrowheads="1"/>
              </p:cNvSpPr>
              <p:nvPr/>
            </p:nvSpPr>
            <p:spPr bwMode="auto">
              <a:xfrm>
                <a:off x="4176" y="720"/>
                <a:ext cx="576" cy="432"/>
              </a:xfrm>
              <a:prstGeom prst="ellipse">
                <a:avLst/>
              </a:prstGeom>
              <a:noFill/>
              <a:ln w="9525">
                <a:solidFill>
                  <a:schemeClr val="tx1"/>
                </a:solidFill>
                <a:round/>
                <a:headEnd/>
                <a:tailEnd/>
              </a:ln>
              <a:effectLst/>
            </p:spPr>
            <p:txBody>
              <a:bodyPr wrap="none" anchor="ctr"/>
              <a:lstStyle/>
              <a:p>
                <a:endParaRPr lang="en-IE"/>
              </a:p>
            </p:txBody>
          </p:sp>
          <p:sp>
            <p:nvSpPr>
              <p:cNvPr id="17417" name="Text Box 9"/>
              <p:cNvSpPr txBox="1">
                <a:spLocks noChangeArrowheads="1"/>
              </p:cNvSpPr>
              <p:nvPr/>
            </p:nvSpPr>
            <p:spPr bwMode="auto">
              <a:xfrm>
                <a:off x="4224" y="816"/>
                <a:ext cx="528" cy="250"/>
              </a:xfrm>
              <a:prstGeom prst="rect">
                <a:avLst/>
              </a:prstGeom>
              <a:noFill/>
              <a:ln w="9525">
                <a:noFill/>
                <a:miter lim="800000"/>
                <a:headEnd/>
                <a:tailEnd/>
              </a:ln>
              <a:effectLst/>
            </p:spPr>
            <p:txBody>
              <a:bodyPr>
                <a:spAutoFit/>
              </a:bodyPr>
              <a:lstStyle/>
              <a:p>
                <a:pPr rtl="0"/>
                <a:r>
                  <a:rPr lang="en-US" sz="2000" b="0">
                    <a:latin typeface="Times New Roman" pitchFamily="18" charset="0"/>
                  </a:rPr>
                  <a:t>extending</a:t>
                </a:r>
                <a:endParaRPr lang="en-US" sz="2400" b="0">
                  <a:latin typeface="Times New Roman" pitchFamily="18" charset="0"/>
                </a:endParaRPr>
              </a:p>
            </p:txBody>
          </p:sp>
        </p:grpSp>
        <p:sp>
          <p:nvSpPr>
            <p:cNvPr id="17418" name="Line 10"/>
            <p:cNvSpPr>
              <a:spLocks noChangeShapeType="1"/>
            </p:cNvSpPr>
            <p:nvPr/>
          </p:nvSpPr>
          <p:spPr bwMode="auto">
            <a:xfrm>
              <a:off x="2016" y="1392"/>
              <a:ext cx="1248" cy="0"/>
            </a:xfrm>
            <a:prstGeom prst="line">
              <a:avLst/>
            </a:prstGeom>
            <a:noFill/>
            <a:ln w="9525">
              <a:solidFill>
                <a:schemeClr val="tx1"/>
              </a:solidFill>
              <a:prstDash val="dash"/>
              <a:round/>
              <a:headEnd type="arrow" w="med" len="med"/>
              <a:tailEnd/>
            </a:ln>
            <a:effectLst/>
          </p:spPr>
          <p:txBody>
            <a:bodyPr wrap="none" anchor="ctr"/>
            <a:lstStyle/>
            <a:p>
              <a:endParaRPr lang="en-IE"/>
            </a:p>
          </p:txBody>
        </p:sp>
        <p:sp>
          <p:nvSpPr>
            <p:cNvPr id="17419" name="Text Box 11"/>
            <p:cNvSpPr txBox="1">
              <a:spLocks noChangeArrowheads="1"/>
            </p:cNvSpPr>
            <p:nvPr/>
          </p:nvSpPr>
          <p:spPr bwMode="auto">
            <a:xfrm>
              <a:off x="2160" y="1200"/>
              <a:ext cx="896" cy="231"/>
            </a:xfrm>
            <a:prstGeom prst="rect">
              <a:avLst/>
            </a:prstGeom>
            <a:noFill/>
            <a:ln w="9525">
              <a:noFill/>
              <a:miter lim="800000"/>
              <a:headEnd/>
              <a:tailEnd/>
            </a:ln>
            <a:effectLst/>
          </p:spPr>
          <p:txBody>
            <a:bodyPr wrap="none">
              <a:spAutoFit/>
            </a:bodyPr>
            <a:lstStyle/>
            <a:p>
              <a:pPr rtl="0"/>
              <a:r>
                <a:rPr lang="en-US" b="0">
                  <a:latin typeface="Times New Roman" pitchFamily="18" charset="0"/>
                </a:rPr>
                <a:t>&lt;&lt;extend&gt;&gt;</a:t>
              </a: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a:t>More about Extend</a:t>
            </a:r>
          </a:p>
        </p:txBody>
      </p:sp>
      <p:sp>
        <p:nvSpPr>
          <p:cNvPr id="18435" name="Rectangle 3"/>
          <p:cNvSpPr>
            <a:spLocks noGrp="1" noChangeArrowheads="1"/>
          </p:cNvSpPr>
          <p:nvPr>
            <p:ph type="body" idx="1"/>
          </p:nvPr>
        </p:nvSpPr>
        <p:spPr/>
        <p:txBody>
          <a:bodyPr/>
          <a:lstStyle/>
          <a:p>
            <a:r>
              <a:rPr lang="en-US"/>
              <a:t>Enables to model optional behavior or branching under conditions.</a:t>
            </a:r>
          </a:p>
        </p:txBody>
      </p:sp>
      <p:grpSp>
        <p:nvGrpSpPr>
          <p:cNvPr id="2" name="Group 13"/>
          <p:cNvGrpSpPr>
            <a:grpSpLocks/>
          </p:cNvGrpSpPr>
          <p:nvPr/>
        </p:nvGrpSpPr>
        <p:grpSpPr bwMode="auto">
          <a:xfrm>
            <a:off x="1752600" y="3962400"/>
            <a:ext cx="5257800" cy="1371600"/>
            <a:chOff x="1104" y="2496"/>
            <a:chExt cx="3312" cy="864"/>
          </a:xfrm>
        </p:grpSpPr>
        <p:sp>
          <p:nvSpPr>
            <p:cNvPr id="18437" name="Oval 5"/>
            <p:cNvSpPr>
              <a:spLocks noChangeArrowheads="1"/>
            </p:cNvSpPr>
            <p:nvPr/>
          </p:nvSpPr>
          <p:spPr bwMode="auto">
            <a:xfrm>
              <a:off x="1104" y="2496"/>
              <a:ext cx="1152" cy="864"/>
            </a:xfrm>
            <a:prstGeom prst="ellipse">
              <a:avLst/>
            </a:prstGeom>
            <a:noFill/>
            <a:ln w="9525">
              <a:solidFill>
                <a:schemeClr val="tx1"/>
              </a:solidFill>
              <a:round/>
              <a:headEnd/>
              <a:tailEnd/>
            </a:ln>
            <a:effectLst/>
          </p:spPr>
          <p:txBody>
            <a:bodyPr wrap="none" anchor="ctr"/>
            <a:lstStyle/>
            <a:p>
              <a:endParaRPr lang="en-IE"/>
            </a:p>
          </p:txBody>
        </p:sp>
        <p:sp>
          <p:nvSpPr>
            <p:cNvPr id="18438" name="Text Box 6"/>
            <p:cNvSpPr txBox="1">
              <a:spLocks noChangeArrowheads="1"/>
            </p:cNvSpPr>
            <p:nvPr/>
          </p:nvSpPr>
          <p:spPr bwMode="auto">
            <a:xfrm>
              <a:off x="1248" y="2736"/>
              <a:ext cx="836" cy="404"/>
            </a:xfrm>
            <a:prstGeom prst="rect">
              <a:avLst/>
            </a:prstGeom>
            <a:noFill/>
            <a:ln w="9525">
              <a:noFill/>
              <a:miter lim="800000"/>
              <a:headEnd/>
              <a:tailEnd/>
            </a:ln>
            <a:effectLst/>
          </p:spPr>
          <p:txBody>
            <a:bodyPr>
              <a:spAutoFit/>
            </a:bodyPr>
            <a:lstStyle/>
            <a:p>
              <a:pPr algn="ctr" rtl="0"/>
              <a:r>
                <a:rPr lang="en-US" b="0">
                  <a:latin typeface="Times New Roman" pitchFamily="18" charset="0"/>
                </a:rPr>
                <a:t>Exam copy request</a:t>
              </a:r>
              <a:endParaRPr lang="en-US" sz="1600" b="0">
                <a:latin typeface="Times New Roman" pitchFamily="18" charset="0"/>
              </a:endParaRPr>
            </a:p>
          </p:txBody>
        </p:sp>
        <p:sp>
          <p:nvSpPr>
            <p:cNvPr id="18440" name="Oval 8"/>
            <p:cNvSpPr>
              <a:spLocks noChangeArrowheads="1"/>
            </p:cNvSpPr>
            <p:nvPr/>
          </p:nvSpPr>
          <p:spPr bwMode="auto">
            <a:xfrm>
              <a:off x="3264" y="2496"/>
              <a:ext cx="1152" cy="864"/>
            </a:xfrm>
            <a:prstGeom prst="ellipse">
              <a:avLst/>
            </a:prstGeom>
            <a:noFill/>
            <a:ln w="9525">
              <a:solidFill>
                <a:schemeClr val="tx1"/>
              </a:solidFill>
              <a:round/>
              <a:headEnd/>
              <a:tailEnd/>
            </a:ln>
            <a:effectLst/>
          </p:spPr>
          <p:txBody>
            <a:bodyPr wrap="none" anchor="ctr"/>
            <a:lstStyle/>
            <a:p>
              <a:endParaRPr lang="en-IE"/>
            </a:p>
          </p:txBody>
        </p:sp>
        <p:sp>
          <p:nvSpPr>
            <p:cNvPr id="18441" name="Text Box 9"/>
            <p:cNvSpPr txBox="1">
              <a:spLocks noChangeArrowheads="1"/>
            </p:cNvSpPr>
            <p:nvPr/>
          </p:nvSpPr>
          <p:spPr bwMode="auto">
            <a:xfrm>
              <a:off x="3360" y="2688"/>
              <a:ext cx="880" cy="404"/>
            </a:xfrm>
            <a:prstGeom prst="rect">
              <a:avLst/>
            </a:prstGeom>
            <a:noFill/>
            <a:ln w="9525">
              <a:noFill/>
              <a:miter lim="800000"/>
              <a:headEnd/>
              <a:tailEnd/>
            </a:ln>
            <a:effectLst/>
          </p:spPr>
          <p:txBody>
            <a:bodyPr>
              <a:spAutoFit/>
            </a:bodyPr>
            <a:lstStyle/>
            <a:p>
              <a:pPr algn="ctr" rtl="0"/>
              <a:r>
                <a:rPr lang="en-US" b="0">
                  <a:latin typeface="Times New Roman" pitchFamily="18" charset="0"/>
                </a:rPr>
                <a:t>Exam-grade appeal </a:t>
              </a:r>
              <a:endParaRPr lang="en-US" sz="2400" b="0">
                <a:latin typeface="Times New Roman" pitchFamily="18" charset="0"/>
              </a:endParaRPr>
            </a:p>
          </p:txBody>
        </p:sp>
        <p:sp>
          <p:nvSpPr>
            <p:cNvPr id="18442" name="Line 10"/>
            <p:cNvSpPr>
              <a:spLocks noChangeShapeType="1"/>
            </p:cNvSpPr>
            <p:nvPr/>
          </p:nvSpPr>
          <p:spPr bwMode="auto">
            <a:xfrm>
              <a:off x="2256" y="2928"/>
              <a:ext cx="1008" cy="0"/>
            </a:xfrm>
            <a:prstGeom prst="line">
              <a:avLst/>
            </a:prstGeom>
            <a:noFill/>
            <a:ln w="9525">
              <a:solidFill>
                <a:schemeClr val="tx1"/>
              </a:solidFill>
              <a:prstDash val="dash"/>
              <a:round/>
              <a:headEnd type="arrow" w="med" len="med"/>
              <a:tailEnd/>
            </a:ln>
            <a:effectLst/>
          </p:spPr>
          <p:txBody>
            <a:bodyPr wrap="none" anchor="ctr"/>
            <a:lstStyle/>
            <a:p>
              <a:endParaRPr lang="en-IE"/>
            </a:p>
          </p:txBody>
        </p:sp>
        <p:sp>
          <p:nvSpPr>
            <p:cNvPr id="18443" name="Text Box 11"/>
            <p:cNvSpPr txBox="1">
              <a:spLocks noChangeArrowheads="1"/>
            </p:cNvSpPr>
            <p:nvPr/>
          </p:nvSpPr>
          <p:spPr bwMode="auto">
            <a:xfrm>
              <a:off x="2352" y="2640"/>
              <a:ext cx="824" cy="231"/>
            </a:xfrm>
            <a:prstGeom prst="rect">
              <a:avLst/>
            </a:prstGeom>
            <a:noFill/>
            <a:ln w="9525">
              <a:noFill/>
              <a:miter lim="800000"/>
              <a:headEnd/>
              <a:tailEnd/>
            </a:ln>
            <a:effectLst/>
          </p:spPr>
          <p:txBody>
            <a:bodyPr wrap="none">
              <a:spAutoFit/>
            </a:bodyPr>
            <a:lstStyle/>
            <a:p>
              <a:pPr rtl="0"/>
              <a:r>
                <a:rPr lang="en-US" b="0">
                  <a:latin typeface="Times New Roman" pitchFamily="18" charset="0"/>
                </a:rPr>
                <a:t>&lt;&lt;extend&gt;&gt;</a:t>
              </a: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a:t>Relationships between Actors</a:t>
            </a:r>
          </a:p>
        </p:txBody>
      </p:sp>
      <p:sp>
        <p:nvSpPr>
          <p:cNvPr id="19459" name="Rectangle 3"/>
          <p:cNvSpPr>
            <a:spLocks noGrp="1" noChangeArrowheads="1"/>
          </p:cNvSpPr>
          <p:nvPr>
            <p:ph type="body" idx="1"/>
          </p:nvPr>
        </p:nvSpPr>
        <p:spPr/>
        <p:txBody>
          <a:bodyPr/>
          <a:lstStyle/>
          <a:p>
            <a:r>
              <a:rPr lang="en-US"/>
              <a:t>Generalization.</a:t>
            </a:r>
          </a:p>
        </p:txBody>
      </p:sp>
      <p:grpSp>
        <p:nvGrpSpPr>
          <p:cNvPr id="2" name="Group 33"/>
          <p:cNvGrpSpPr>
            <a:grpSpLocks/>
          </p:cNvGrpSpPr>
          <p:nvPr/>
        </p:nvGrpSpPr>
        <p:grpSpPr bwMode="auto">
          <a:xfrm>
            <a:off x="3581400" y="2224088"/>
            <a:ext cx="4876800" cy="3598862"/>
            <a:chOff x="2256" y="1401"/>
            <a:chExt cx="3072" cy="2267"/>
          </a:xfrm>
        </p:grpSpPr>
        <p:sp>
          <p:nvSpPr>
            <p:cNvPr id="19461" name="Oval 5"/>
            <p:cNvSpPr>
              <a:spLocks noChangeArrowheads="1"/>
            </p:cNvSpPr>
            <p:nvPr/>
          </p:nvSpPr>
          <p:spPr bwMode="auto">
            <a:xfrm>
              <a:off x="3552" y="1401"/>
              <a:ext cx="192" cy="192"/>
            </a:xfrm>
            <a:prstGeom prst="ellipse">
              <a:avLst/>
            </a:prstGeom>
            <a:noFill/>
            <a:ln w="9525">
              <a:solidFill>
                <a:schemeClr val="tx1"/>
              </a:solidFill>
              <a:round/>
              <a:headEnd/>
              <a:tailEnd/>
            </a:ln>
            <a:effectLst/>
          </p:spPr>
          <p:txBody>
            <a:bodyPr wrap="none" anchor="ctr"/>
            <a:lstStyle/>
            <a:p>
              <a:endParaRPr lang="en-IE"/>
            </a:p>
          </p:txBody>
        </p:sp>
        <p:sp>
          <p:nvSpPr>
            <p:cNvPr id="19462" name="Line 6"/>
            <p:cNvSpPr>
              <a:spLocks noChangeShapeType="1"/>
            </p:cNvSpPr>
            <p:nvPr/>
          </p:nvSpPr>
          <p:spPr bwMode="auto">
            <a:xfrm>
              <a:off x="3648" y="1593"/>
              <a:ext cx="0" cy="336"/>
            </a:xfrm>
            <a:prstGeom prst="line">
              <a:avLst/>
            </a:prstGeom>
            <a:noFill/>
            <a:ln w="9525">
              <a:solidFill>
                <a:schemeClr val="tx1"/>
              </a:solidFill>
              <a:round/>
              <a:headEnd/>
              <a:tailEnd/>
            </a:ln>
            <a:effectLst/>
          </p:spPr>
          <p:txBody>
            <a:bodyPr wrap="none" anchor="ctr"/>
            <a:lstStyle/>
            <a:p>
              <a:endParaRPr lang="en-IE"/>
            </a:p>
          </p:txBody>
        </p:sp>
        <p:sp>
          <p:nvSpPr>
            <p:cNvPr id="19463" name="Line 7"/>
            <p:cNvSpPr>
              <a:spLocks noChangeShapeType="1"/>
            </p:cNvSpPr>
            <p:nvPr/>
          </p:nvSpPr>
          <p:spPr bwMode="auto">
            <a:xfrm>
              <a:off x="3648" y="1689"/>
              <a:ext cx="192" cy="96"/>
            </a:xfrm>
            <a:prstGeom prst="line">
              <a:avLst/>
            </a:prstGeom>
            <a:noFill/>
            <a:ln w="9525">
              <a:solidFill>
                <a:schemeClr val="tx1"/>
              </a:solidFill>
              <a:round/>
              <a:headEnd/>
              <a:tailEnd/>
            </a:ln>
            <a:effectLst/>
          </p:spPr>
          <p:txBody>
            <a:bodyPr wrap="none" anchor="ctr"/>
            <a:lstStyle/>
            <a:p>
              <a:endParaRPr lang="en-IE"/>
            </a:p>
          </p:txBody>
        </p:sp>
        <p:sp>
          <p:nvSpPr>
            <p:cNvPr id="19464" name="Line 8"/>
            <p:cNvSpPr>
              <a:spLocks noChangeShapeType="1"/>
            </p:cNvSpPr>
            <p:nvPr/>
          </p:nvSpPr>
          <p:spPr bwMode="auto">
            <a:xfrm flipH="1">
              <a:off x="3504" y="1689"/>
              <a:ext cx="144" cy="96"/>
            </a:xfrm>
            <a:prstGeom prst="line">
              <a:avLst/>
            </a:prstGeom>
            <a:noFill/>
            <a:ln w="9525">
              <a:solidFill>
                <a:schemeClr val="tx1"/>
              </a:solidFill>
              <a:round/>
              <a:headEnd/>
              <a:tailEnd/>
            </a:ln>
            <a:effectLst/>
          </p:spPr>
          <p:txBody>
            <a:bodyPr wrap="none" anchor="ctr"/>
            <a:lstStyle/>
            <a:p>
              <a:endParaRPr lang="en-IE"/>
            </a:p>
          </p:txBody>
        </p:sp>
        <p:sp>
          <p:nvSpPr>
            <p:cNvPr id="19465" name="Line 9"/>
            <p:cNvSpPr>
              <a:spLocks noChangeShapeType="1"/>
            </p:cNvSpPr>
            <p:nvPr/>
          </p:nvSpPr>
          <p:spPr bwMode="auto">
            <a:xfrm>
              <a:off x="3648" y="1929"/>
              <a:ext cx="96" cy="96"/>
            </a:xfrm>
            <a:prstGeom prst="line">
              <a:avLst/>
            </a:prstGeom>
            <a:noFill/>
            <a:ln w="9525">
              <a:solidFill>
                <a:schemeClr val="tx1"/>
              </a:solidFill>
              <a:round/>
              <a:headEnd/>
              <a:tailEnd/>
            </a:ln>
            <a:effectLst/>
          </p:spPr>
          <p:txBody>
            <a:bodyPr wrap="none" anchor="ctr"/>
            <a:lstStyle/>
            <a:p>
              <a:endParaRPr lang="en-IE"/>
            </a:p>
          </p:txBody>
        </p:sp>
        <p:sp>
          <p:nvSpPr>
            <p:cNvPr id="19466" name="Line 10"/>
            <p:cNvSpPr>
              <a:spLocks noChangeShapeType="1"/>
            </p:cNvSpPr>
            <p:nvPr/>
          </p:nvSpPr>
          <p:spPr bwMode="auto">
            <a:xfrm flipH="1">
              <a:off x="3552" y="1929"/>
              <a:ext cx="96" cy="96"/>
            </a:xfrm>
            <a:prstGeom prst="line">
              <a:avLst/>
            </a:prstGeom>
            <a:noFill/>
            <a:ln w="9525">
              <a:solidFill>
                <a:schemeClr val="tx1"/>
              </a:solidFill>
              <a:round/>
              <a:headEnd/>
              <a:tailEnd/>
            </a:ln>
            <a:effectLst/>
          </p:spPr>
          <p:txBody>
            <a:bodyPr wrap="none" anchor="ctr"/>
            <a:lstStyle/>
            <a:p>
              <a:endParaRPr lang="en-IE"/>
            </a:p>
          </p:txBody>
        </p:sp>
        <p:sp>
          <p:nvSpPr>
            <p:cNvPr id="19467" name="Text Box 11"/>
            <p:cNvSpPr txBox="1">
              <a:spLocks noChangeArrowheads="1"/>
            </p:cNvSpPr>
            <p:nvPr/>
          </p:nvSpPr>
          <p:spPr bwMode="auto">
            <a:xfrm>
              <a:off x="3360" y="1977"/>
              <a:ext cx="576" cy="231"/>
            </a:xfrm>
            <a:prstGeom prst="rect">
              <a:avLst/>
            </a:prstGeom>
            <a:noFill/>
            <a:ln w="9525">
              <a:noFill/>
              <a:miter lim="800000"/>
              <a:headEnd/>
              <a:tailEnd/>
            </a:ln>
            <a:effectLst/>
          </p:spPr>
          <p:txBody>
            <a:bodyPr>
              <a:spAutoFit/>
            </a:bodyPr>
            <a:lstStyle/>
            <a:p>
              <a:pPr algn="ctr" rtl="0"/>
              <a:r>
                <a:rPr lang="en-US" b="0">
                  <a:latin typeface="Times New Roman" pitchFamily="18" charset="0"/>
                </a:rPr>
                <a:t>student</a:t>
              </a:r>
              <a:endParaRPr lang="en-US" sz="2400" b="0">
                <a:latin typeface="Times New Roman" pitchFamily="18" charset="0"/>
              </a:endParaRPr>
            </a:p>
          </p:txBody>
        </p:sp>
        <p:sp>
          <p:nvSpPr>
            <p:cNvPr id="19469" name="Oval 13"/>
            <p:cNvSpPr>
              <a:spLocks noChangeArrowheads="1"/>
            </p:cNvSpPr>
            <p:nvPr/>
          </p:nvSpPr>
          <p:spPr bwMode="auto">
            <a:xfrm>
              <a:off x="4752" y="2688"/>
              <a:ext cx="192" cy="192"/>
            </a:xfrm>
            <a:prstGeom prst="ellipse">
              <a:avLst/>
            </a:prstGeom>
            <a:noFill/>
            <a:ln w="9525">
              <a:solidFill>
                <a:schemeClr val="tx1"/>
              </a:solidFill>
              <a:round/>
              <a:headEnd/>
              <a:tailEnd/>
            </a:ln>
            <a:effectLst/>
          </p:spPr>
          <p:txBody>
            <a:bodyPr wrap="none" anchor="ctr"/>
            <a:lstStyle/>
            <a:p>
              <a:endParaRPr lang="en-IE"/>
            </a:p>
          </p:txBody>
        </p:sp>
        <p:sp>
          <p:nvSpPr>
            <p:cNvPr id="19470" name="Line 14"/>
            <p:cNvSpPr>
              <a:spLocks noChangeShapeType="1"/>
            </p:cNvSpPr>
            <p:nvPr/>
          </p:nvSpPr>
          <p:spPr bwMode="auto">
            <a:xfrm>
              <a:off x="4848" y="2880"/>
              <a:ext cx="0" cy="336"/>
            </a:xfrm>
            <a:prstGeom prst="line">
              <a:avLst/>
            </a:prstGeom>
            <a:noFill/>
            <a:ln w="9525">
              <a:solidFill>
                <a:schemeClr val="tx1"/>
              </a:solidFill>
              <a:round/>
              <a:headEnd/>
              <a:tailEnd/>
            </a:ln>
            <a:effectLst/>
          </p:spPr>
          <p:txBody>
            <a:bodyPr wrap="none" anchor="ctr"/>
            <a:lstStyle/>
            <a:p>
              <a:endParaRPr lang="en-IE"/>
            </a:p>
          </p:txBody>
        </p:sp>
        <p:sp>
          <p:nvSpPr>
            <p:cNvPr id="19471" name="Line 15"/>
            <p:cNvSpPr>
              <a:spLocks noChangeShapeType="1"/>
            </p:cNvSpPr>
            <p:nvPr/>
          </p:nvSpPr>
          <p:spPr bwMode="auto">
            <a:xfrm>
              <a:off x="4848" y="2976"/>
              <a:ext cx="192" cy="96"/>
            </a:xfrm>
            <a:prstGeom prst="line">
              <a:avLst/>
            </a:prstGeom>
            <a:noFill/>
            <a:ln w="9525">
              <a:solidFill>
                <a:schemeClr val="tx1"/>
              </a:solidFill>
              <a:round/>
              <a:headEnd/>
              <a:tailEnd/>
            </a:ln>
            <a:effectLst/>
          </p:spPr>
          <p:txBody>
            <a:bodyPr wrap="none" anchor="ctr"/>
            <a:lstStyle/>
            <a:p>
              <a:endParaRPr lang="en-IE"/>
            </a:p>
          </p:txBody>
        </p:sp>
        <p:sp>
          <p:nvSpPr>
            <p:cNvPr id="19472" name="Line 16"/>
            <p:cNvSpPr>
              <a:spLocks noChangeShapeType="1"/>
            </p:cNvSpPr>
            <p:nvPr/>
          </p:nvSpPr>
          <p:spPr bwMode="auto">
            <a:xfrm flipH="1">
              <a:off x="4704" y="2976"/>
              <a:ext cx="144" cy="96"/>
            </a:xfrm>
            <a:prstGeom prst="line">
              <a:avLst/>
            </a:prstGeom>
            <a:noFill/>
            <a:ln w="9525">
              <a:solidFill>
                <a:schemeClr val="tx1"/>
              </a:solidFill>
              <a:round/>
              <a:headEnd/>
              <a:tailEnd/>
            </a:ln>
            <a:effectLst/>
          </p:spPr>
          <p:txBody>
            <a:bodyPr wrap="none" anchor="ctr"/>
            <a:lstStyle/>
            <a:p>
              <a:endParaRPr lang="en-IE"/>
            </a:p>
          </p:txBody>
        </p:sp>
        <p:sp>
          <p:nvSpPr>
            <p:cNvPr id="19473" name="Line 17"/>
            <p:cNvSpPr>
              <a:spLocks noChangeShapeType="1"/>
            </p:cNvSpPr>
            <p:nvPr/>
          </p:nvSpPr>
          <p:spPr bwMode="auto">
            <a:xfrm>
              <a:off x="4848" y="3216"/>
              <a:ext cx="96" cy="96"/>
            </a:xfrm>
            <a:prstGeom prst="line">
              <a:avLst/>
            </a:prstGeom>
            <a:noFill/>
            <a:ln w="9525">
              <a:solidFill>
                <a:schemeClr val="tx1"/>
              </a:solidFill>
              <a:round/>
              <a:headEnd/>
              <a:tailEnd/>
            </a:ln>
            <a:effectLst/>
          </p:spPr>
          <p:txBody>
            <a:bodyPr wrap="none" anchor="ctr"/>
            <a:lstStyle/>
            <a:p>
              <a:endParaRPr lang="en-IE"/>
            </a:p>
          </p:txBody>
        </p:sp>
        <p:sp>
          <p:nvSpPr>
            <p:cNvPr id="19474" name="Line 18"/>
            <p:cNvSpPr>
              <a:spLocks noChangeShapeType="1"/>
            </p:cNvSpPr>
            <p:nvPr/>
          </p:nvSpPr>
          <p:spPr bwMode="auto">
            <a:xfrm flipH="1">
              <a:off x="4752" y="3216"/>
              <a:ext cx="96" cy="96"/>
            </a:xfrm>
            <a:prstGeom prst="line">
              <a:avLst/>
            </a:prstGeom>
            <a:noFill/>
            <a:ln w="9525">
              <a:solidFill>
                <a:schemeClr val="tx1"/>
              </a:solidFill>
              <a:round/>
              <a:headEnd/>
              <a:tailEnd/>
            </a:ln>
            <a:effectLst/>
          </p:spPr>
          <p:txBody>
            <a:bodyPr wrap="none" anchor="ctr"/>
            <a:lstStyle/>
            <a:p>
              <a:endParaRPr lang="en-IE"/>
            </a:p>
          </p:txBody>
        </p:sp>
        <p:sp>
          <p:nvSpPr>
            <p:cNvPr id="19475" name="Text Box 19"/>
            <p:cNvSpPr txBox="1">
              <a:spLocks noChangeArrowheads="1"/>
            </p:cNvSpPr>
            <p:nvPr/>
          </p:nvSpPr>
          <p:spPr bwMode="auto">
            <a:xfrm>
              <a:off x="4368" y="3264"/>
              <a:ext cx="960" cy="404"/>
            </a:xfrm>
            <a:prstGeom prst="rect">
              <a:avLst/>
            </a:prstGeom>
            <a:noFill/>
            <a:ln w="9525">
              <a:noFill/>
              <a:miter lim="800000"/>
              <a:headEnd/>
              <a:tailEnd/>
            </a:ln>
            <a:effectLst/>
          </p:spPr>
          <p:txBody>
            <a:bodyPr>
              <a:spAutoFit/>
            </a:bodyPr>
            <a:lstStyle/>
            <a:p>
              <a:pPr algn="ctr" rtl="0"/>
              <a:r>
                <a:rPr lang="en-US" b="0">
                  <a:latin typeface="Times New Roman" pitchFamily="18" charset="0"/>
                </a:rPr>
                <a:t>non-graduate</a:t>
              </a:r>
            </a:p>
            <a:p>
              <a:pPr algn="ctr" rtl="0"/>
              <a:r>
                <a:rPr lang="en-US" b="0">
                  <a:latin typeface="Times New Roman" pitchFamily="18" charset="0"/>
                </a:rPr>
                <a:t>student</a:t>
              </a:r>
              <a:endParaRPr lang="en-US" sz="2400" b="0">
                <a:latin typeface="Times New Roman" pitchFamily="18" charset="0"/>
              </a:endParaRPr>
            </a:p>
          </p:txBody>
        </p:sp>
        <p:sp>
          <p:nvSpPr>
            <p:cNvPr id="19477" name="Oval 21"/>
            <p:cNvSpPr>
              <a:spLocks noChangeArrowheads="1"/>
            </p:cNvSpPr>
            <p:nvPr/>
          </p:nvSpPr>
          <p:spPr bwMode="auto">
            <a:xfrm>
              <a:off x="2544" y="2688"/>
              <a:ext cx="192" cy="192"/>
            </a:xfrm>
            <a:prstGeom prst="ellipse">
              <a:avLst/>
            </a:prstGeom>
            <a:noFill/>
            <a:ln w="9525">
              <a:solidFill>
                <a:schemeClr val="tx1"/>
              </a:solidFill>
              <a:round/>
              <a:headEnd/>
              <a:tailEnd/>
            </a:ln>
            <a:effectLst/>
          </p:spPr>
          <p:txBody>
            <a:bodyPr wrap="none" anchor="ctr"/>
            <a:lstStyle/>
            <a:p>
              <a:endParaRPr lang="en-IE"/>
            </a:p>
          </p:txBody>
        </p:sp>
        <p:sp>
          <p:nvSpPr>
            <p:cNvPr id="19478" name="Line 22"/>
            <p:cNvSpPr>
              <a:spLocks noChangeShapeType="1"/>
            </p:cNvSpPr>
            <p:nvPr/>
          </p:nvSpPr>
          <p:spPr bwMode="auto">
            <a:xfrm>
              <a:off x="2640" y="2880"/>
              <a:ext cx="0" cy="336"/>
            </a:xfrm>
            <a:prstGeom prst="line">
              <a:avLst/>
            </a:prstGeom>
            <a:noFill/>
            <a:ln w="9525">
              <a:solidFill>
                <a:schemeClr val="tx1"/>
              </a:solidFill>
              <a:round/>
              <a:headEnd/>
              <a:tailEnd/>
            </a:ln>
            <a:effectLst/>
          </p:spPr>
          <p:txBody>
            <a:bodyPr wrap="none" anchor="ctr"/>
            <a:lstStyle/>
            <a:p>
              <a:endParaRPr lang="en-IE"/>
            </a:p>
          </p:txBody>
        </p:sp>
        <p:sp>
          <p:nvSpPr>
            <p:cNvPr id="19479" name="Line 23"/>
            <p:cNvSpPr>
              <a:spLocks noChangeShapeType="1"/>
            </p:cNvSpPr>
            <p:nvPr/>
          </p:nvSpPr>
          <p:spPr bwMode="auto">
            <a:xfrm>
              <a:off x="2640" y="2976"/>
              <a:ext cx="192" cy="96"/>
            </a:xfrm>
            <a:prstGeom prst="line">
              <a:avLst/>
            </a:prstGeom>
            <a:noFill/>
            <a:ln w="9525">
              <a:solidFill>
                <a:schemeClr val="tx1"/>
              </a:solidFill>
              <a:round/>
              <a:headEnd/>
              <a:tailEnd/>
            </a:ln>
            <a:effectLst/>
          </p:spPr>
          <p:txBody>
            <a:bodyPr wrap="none" anchor="ctr"/>
            <a:lstStyle/>
            <a:p>
              <a:endParaRPr lang="en-IE"/>
            </a:p>
          </p:txBody>
        </p:sp>
        <p:sp>
          <p:nvSpPr>
            <p:cNvPr id="19480" name="Line 24"/>
            <p:cNvSpPr>
              <a:spLocks noChangeShapeType="1"/>
            </p:cNvSpPr>
            <p:nvPr/>
          </p:nvSpPr>
          <p:spPr bwMode="auto">
            <a:xfrm flipH="1">
              <a:off x="2496" y="2976"/>
              <a:ext cx="144" cy="96"/>
            </a:xfrm>
            <a:prstGeom prst="line">
              <a:avLst/>
            </a:prstGeom>
            <a:noFill/>
            <a:ln w="9525">
              <a:solidFill>
                <a:schemeClr val="tx1"/>
              </a:solidFill>
              <a:round/>
              <a:headEnd/>
              <a:tailEnd/>
            </a:ln>
            <a:effectLst/>
          </p:spPr>
          <p:txBody>
            <a:bodyPr wrap="none" anchor="ctr"/>
            <a:lstStyle/>
            <a:p>
              <a:endParaRPr lang="en-IE"/>
            </a:p>
          </p:txBody>
        </p:sp>
        <p:sp>
          <p:nvSpPr>
            <p:cNvPr id="19481" name="Line 25"/>
            <p:cNvSpPr>
              <a:spLocks noChangeShapeType="1"/>
            </p:cNvSpPr>
            <p:nvPr/>
          </p:nvSpPr>
          <p:spPr bwMode="auto">
            <a:xfrm>
              <a:off x="2640" y="3216"/>
              <a:ext cx="96" cy="96"/>
            </a:xfrm>
            <a:prstGeom prst="line">
              <a:avLst/>
            </a:prstGeom>
            <a:noFill/>
            <a:ln w="9525">
              <a:solidFill>
                <a:schemeClr val="tx1"/>
              </a:solidFill>
              <a:round/>
              <a:headEnd/>
              <a:tailEnd/>
            </a:ln>
            <a:effectLst/>
          </p:spPr>
          <p:txBody>
            <a:bodyPr wrap="none" anchor="ctr"/>
            <a:lstStyle/>
            <a:p>
              <a:endParaRPr lang="en-IE"/>
            </a:p>
          </p:txBody>
        </p:sp>
        <p:sp>
          <p:nvSpPr>
            <p:cNvPr id="19482" name="Line 26"/>
            <p:cNvSpPr>
              <a:spLocks noChangeShapeType="1"/>
            </p:cNvSpPr>
            <p:nvPr/>
          </p:nvSpPr>
          <p:spPr bwMode="auto">
            <a:xfrm flipH="1">
              <a:off x="2544" y="3216"/>
              <a:ext cx="96" cy="96"/>
            </a:xfrm>
            <a:prstGeom prst="line">
              <a:avLst/>
            </a:prstGeom>
            <a:noFill/>
            <a:ln w="9525">
              <a:solidFill>
                <a:schemeClr val="tx1"/>
              </a:solidFill>
              <a:round/>
              <a:headEnd/>
              <a:tailEnd/>
            </a:ln>
            <a:effectLst/>
          </p:spPr>
          <p:txBody>
            <a:bodyPr wrap="none" anchor="ctr"/>
            <a:lstStyle/>
            <a:p>
              <a:endParaRPr lang="en-IE"/>
            </a:p>
          </p:txBody>
        </p:sp>
        <p:sp>
          <p:nvSpPr>
            <p:cNvPr id="19483" name="Text Box 27"/>
            <p:cNvSpPr txBox="1">
              <a:spLocks noChangeArrowheads="1"/>
            </p:cNvSpPr>
            <p:nvPr/>
          </p:nvSpPr>
          <p:spPr bwMode="auto">
            <a:xfrm>
              <a:off x="2256" y="3264"/>
              <a:ext cx="768" cy="404"/>
            </a:xfrm>
            <a:prstGeom prst="rect">
              <a:avLst/>
            </a:prstGeom>
            <a:noFill/>
            <a:ln w="9525">
              <a:noFill/>
              <a:miter lim="800000"/>
              <a:headEnd/>
              <a:tailEnd/>
            </a:ln>
            <a:effectLst/>
          </p:spPr>
          <p:txBody>
            <a:bodyPr>
              <a:spAutoFit/>
            </a:bodyPr>
            <a:lstStyle/>
            <a:p>
              <a:pPr algn="ctr" rtl="0"/>
              <a:r>
                <a:rPr lang="en-US" b="0">
                  <a:latin typeface="Times New Roman" pitchFamily="18" charset="0"/>
                </a:rPr>
                <a:t>graduate</a:t>
              </a:r>
            </a:p>
            <a:p>
              <a:pPr algn="ctr" rtl="0"/>
              <a:r>
                <a:rPr lang="en-US" b="0">
                  <a:latin typeface="Times New Roman" pitchFamily="18" charset="0"/>
                </a:rPr>
                <a:t>student</a:t>
              </a:r>
              <a:endParaRPr lang="en-US" sz="2400" b="0">
                <a:latin typeface="Times New Roman" pitchFamily="18" charset="0"/>
              </a:endParaRPr>
            </a:p>
          </p:txBody>
        </p:sp>
        <p:sp>
          <p:nvSpPr>
            <p:cNvPr id="19484" name="Line 28"/>
            <p:cNvSpPr>
              <a:spLocks noChangeShapeType="1"/>
            </p:cNvSpPr>
            <p:nvPr/>
          </p:nvSpPr>
          <p:spPr bwMode="auto">
            <a:xfrm flipV="1">
              <a:off x="2640" y="2496"/>
              <a:ext cx="0" cy="144"/>
            </a:xfrm>
            <a:prstGeom prst="line">
              <a:avLst/>
            </a:prstGeom>
            <a:noFill/>
            <a:ln w="9525">
              <a:solidFill>
                <a:schemeClr val="tx1"/>
              </a:solidFill>
              <a:round/>
              <a:headEnd/>
              <a:tailEnd/>
            </a:ln>
            <a:effectLst/>
          </p:spPr>
          <p:txBody>
            <a:bodyPr wrap="none" anchor="ctr"/>
            <a:lstStyle/>
            <a:p>
              <a:endParaRPr lang="en-IE"/>
            </a:p>
          </p:txBody>
        </p:sp>
        <p:sp>
          <p:nvSpPr>
            <p:cNvPr id="19485" name="Line 29"/>
            <p:cNvSpPr>
              <a:spLocks noChangeShapeType="1"/>
            </p:cNvSpPr>
            <p:nvPr/>
          </p:nvSpPr>
          <p:spPr bwMode="auto">
            <a:xfrm flipV="1">
              <a:off x="4848" y="2496"/>
              <a:ext cx="0" cy="144"/>
            </a:xfrm>
            <a:prstGeom prst="line">
              <a:avLst/>
            </a:prstGeom>
            <a:noFill/>
            <a:ln w="9525">
              <a:solidFill>
                <a:schemeClr val="tx1"/>
              </a:solidFill>
              <a:round/>
              <a:headEnd/>
              <a:tailEnd/>
            </a:ln>
            <a:effectLst/>
          </p:spPr>
          <p:txBody>
            <a:bodyPr wrap="none" anchor="ctr"/>
            <a:lstStyle/>
            <a:p>
              <a:endParaRPr lang="en-IE"/>
            </a:p>
          </p:txBody>
        </p:sp>
        <p:sp>
          <p:nvSpPr>
            <p:cNvPr id="19486" name="Line 30"/>
            <p:cNvSpPr>
              <a:spLocks noChangeShapeType="1"/>
            </p:cNvSpPr>
            <p:nvPr/>
          </p:nvSpPr>
          <p:spPr bwMode="auto">
            <a:xfrm>
              <a:off x="2640" y="2496"/>
              <a:ext cx="2208" cy="0"/>
            </a:xfrm>
            <a:prstGeom prst="line">
              <a:avLst/>
            </a:prstGeom>
            <a:noFill/>
            <a:ln w="9525">
              <a:solidFill>
                <a:schemeClr val="tx1"/>
              </a:solidFill>
              <a:round/>
              <a:headEnd/>
              <a:tailEnd/>
            </a:ln>
            <a:effectLst/>
          </p:spPr>
          <p:txBody>
            <a:bodyPr wrap="none" anchor="ctr"/>
            <a:lstStyle/>
            <a:p>
              <a:endParaRPr lang="en-IE"/>
            </a:p>
          </p:txBody>
        </p:sp>
        <p:sp>
          <p:nvSpPr>
            <p:cNvPr id="19487" name="AutoShape 31"/>
            <p:cNvSpPr>
              <a:spLocks noChangeArrowheads="1"/>
            </p:cNvSpPr>
            <p:nvPr/>
          </p:nvSpPr>
          <p:spPr bwMode="auto">
            <a:xfrm>
              <a:off x="3552" y="2160"/>
              <a:ext cx="192" cy="144"/>
            </a:xfrm>
            <a:prstGeom prst="triangle">
              <a:avLst>
                <a:gd name="adj" fmla="val 50000"/>
              </a:avLst>
            </a:prstGeom>
            <a:noFill/>
            <a:ln w="9525">
              <a:solidFill>
                <a:schemeClr val="tx1"/>
              </a:solidFill>
              <a:miter lim="800000"/>
              <a:headEnd/>
              <a:tailEnd/>
            </a:ln>
            <a:effectLst/>
          </p:spPr>
          <p:txBody>
            <a:bodyPr wrap="none" anchor="ctr"/>
            <a:lstStyle/>
            <a:p>
              <a:endParaRPr lang="en-IE"/>
            </a:p>
          </p:txBody>
        </p:sp>
        <p:sp>
          <p:nvSpPr>
            <p:cNvPr id="19488" name="Line 32"/>
            <p:cNvSpPr>
              <a:spLocks noChangeShapeType="1"/>
            </p:cNvSpPr>
            <p:nvPr/>
          </p:nvSpPr>
          <p:spPr bwMode="auto">
            <a:xfrm>
              <a:off x="3648" y="2304"/>
              <a:ext cx="0" cy="192"/>
            </a:xfrm>
            <a:prstGeom prst="line">
              <a:avLst/>
            </a:prstGeom>
            <a:noFill/>
            <a:ln w="9525">
              <a:solidFill>
                <a:schemeClr val="tx1"/>
              </a:solidFill>
              <a:round/>
              <a:headEnd/>
              <a:tailEnd/>
            </a:ln>
            <a:effectLst/>
          </p:spPr>
          <p:txBody>
            <a:bodyPr wrap="none" anchor="ctr"/>
            <a:lstStyle/>
            <a:p>
              <a:endParaRPr lang="en-IE"/>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normAutofit fontScale="90000"/>
          </a:bodyPr>
          <a:lstStyle/>
          <a:p>
            <a:r>
              <a:rPr lang="en-US" sz="4000"/>
              <a:t>Relationships between Use Cases </a:t>
            </a:r>
            <a:br>
              <a:rPr lang="en-US" sz="4000"/>
            </a:br>
            <a:r>
              <a:rPr lang="en-US" sz="4000"/>
              <a:t>and Actors</a:t>
            </a:r>
          </a:p>
        </p:txBody>
      </p:sp>
      <p:sp>
        <p:nvSpPr>
          <p:cNvPr id="20483" name="Rectangle 3"/>
          <p:cNvSpPr>
            <a:spLocks noGrp="1" noChangeArrowheads="1"/>
          </p:cNvSpPr>
          <p:nvPr>
            <p:ph type="body" idx="1"/>
          </p:nvPr>
        </p:nvSpPr>
        <p:spPr/>
        <p:txBody>
          <a:bodyPr/>
          <a:lstStyle/>
          <a:p>
            <a:r>
              <a:rPr lang="en-US"/>
              <a:t>Actors may be connected to use cases by associations, indicating that the actor and the use case communicate with one another using messages.</a:t>
            </a:r>
          </a:p>
        </p:txBody>
      </p:sp>
      <p:grpSp>
        <p:nvGrpSpPr>
          <p:cNvPr id="2" name="Group 16"/>
          <p:cNvGrpSpPr>
            <a:grpSpLocks/>
          </p:cNvGrpSpPr>
          <p:nvPr/>
        </p:nvGrpSpPr>
        <p:grpSpPr bwMode="auto">
          <a:xfrm>
            <a:off x="2438400" y="4464050"/>
            <a:ext cx="3962400" cy="1236663"/>
            <a:chOff x="1536" y="2812"/>
            <a:chExt cx="2496" cy="779"/>
          </a:xfrm>
        </p:grpSpPr>
        <p:sp>
          <p:nvSpPr>
            <p:cNvPr id="20485" name="Oval 5"/>
            <p:cNvSpPr>
              <a:spLocks noChangeArrowheads="1"/>
            </p:cNvSpPr>
            <p:nvPr/>
          </p:nvSpPr>
          <p:spPr bwMode="auto">
            <a:xfrm>
              <a:off x="1536" y="3004"/>
              <a:ext cx="720" cy="432"/>
            </a:xfrm>
            <a:prstGeom prst="ellipse">
              <a:avLst/>
            </a:prstGeom>
            <a:noFill/>
            <a:ln w="9525">
              <a:solidFill>
                <a:schemeClr val="tx1"/>
              </a:solidFill>
              <a:round/>
              <a:headEnd/>
              <a:tailEnd/>
            </a:ln>
            <a:effectLst/>
          </p:spPr>
          <p:txBody>
            <a:bodyPr wrap="none" anchor="ctr"/>
            <a:lstStyle/>
            <a:p>
              <a:endParaRPr lang="en-IE"/>
            </a:p>
          </p:txBody>
        </p:sp>
        <p:sp>
          <p:nvSpPr>
            <p:cNvPr id="20486" name="Text Box 6"/>
            <p:cNvSpPr txBox="1">
              <a:spLocks noChangeArrowheads="1"/>
            </p:cNvSpPr>
            <p:nvPr/>
          </p:nvSpPr>
          <p:spPr bwMode="auto">
            <a:xfrm>
              <a:off x="1548" y="3024"/>
              <a:ext cx="660" cy="404"/>
            </a:xfrm>
            <a:prstGeom prst="rect">
              <a:avLst/>
            </a:prstGeom>
            <a:noFill/>
            <a:ln w="9525">
              <a:noFill/>
              <a:miter lim="800000"/>
              <a:headEnd/>
              <a:tailEnd/>
            </a:ln>
            <a:effectLst/>
          </p:spPr>
          <p:txBody>
            <a:bodyPr>
              <a:spAutoFit/>
            </a:bodyPr>
            <a:lstStyle/>
            <a:p>
              <a:pPr algn="ctr" rtl="0"/>
              <a:r>
                <a:rPr lang="en-US" b="0">
                  <a:latin typeface="Times New Roman" pitchFamily="18" charset="0"/>
                </a:rPr>
                <a:t>updating</a:t>
              </a:r>
            </a:p>
            <a:p>
              <a:pPr algn="ctr" rtl="0"/>
              <a:r>
                <a:rPr lang="en-US" b="0">
                  <a:latin typeface="Times New Roman" pitchFamily="18" charset="0"/>
                </a:rPr>
                <a:t>grades</a:t>
              </a:r>
              <a:endParaRPr lang="en-US" sz="1600" b="0">
                <a:latin typeface="Times New Roman" pitchFamily="18" charset="0"/>
              </a:endParaRPr>
            </a:p>
          </p:txBody>
        </p:sp>
        <p:sp>
          <p:nvSpPr>
            <p:cNvPr id="20488" name="Oval 8"/>
            <p:cNvSpPr>
              <a:spLocks noChangeArrowheads="1"/>
            </p:cNvSpPr>
            <p:nvPr/>
          </p:nvSpPr>
          <p:spPr bwMode="auto">
            <a:xfrm>
              <a:off x="3648" y="2812"/>
              <a:ext cx="192" cy="192"/>
            </a:xfrm>
            <a:prstGeom prst="ellipse">
              <a:avLst/>
            </a:prstGeom>
            <a:noFill/>
            <a:ln w="9525">
              <a:solidFill>
                <a:schemeClr val="tx1"/>
              </a:solidFill>
              <a:round/>
              <a:headEnd/>
              <a:tailEnd/>
            </a:ln>
            <a:effectLst/>
          </p:spPr>
          <p:txBody>
            <a:bodyPr wrap="none" anchor="ctr"/>
            <a:lstStyle/>
            <a:p>
              <a:endParaRPr lang="en-IE"/>
            </a:p>
          </p:txBody>
        </p:sp>
        <p:sp>
          <p:nvSpPr>
            <p:cNvPr id="20489" name="Line 9"/>
            <p:cNvSpPr>
              <a:spLocks noChangeShapeType="1"/>
            </p:cNvSpPr>
            <p:nvPr/>
          </p:nvSpPr>
          <p:spPr bwMode="auto">
            <a:xfrm>
              <a:off x="3744" y="3004"/>
              <a:ext cx="0" cy="336"/>
            </a:xfrm>
            <a:prstGeom prst="line">
              <a:avLst/>
            </a:prstGeom>
            <a:noFill/>
            <a:ln w="9525">
              <a:solidFill>
                <a:schemeClr val="tx1"/>
              </a:solidFill>
              <a:round/>
              <a:headEnd/>
              <a:tailEnd/>
            </a:ln>
            <a:effectLst/>
          </p:spPr>
          <p:txBody>
            <a:bodyPr wrap="none" anchor="ctr"/>
            <a:lstStyle/>
            <a:p>
              <a:endParaRPr lang="en-IE"/>
            </a:p>
          </p:txBody>
        </p:sp>
        <p:sp>
          <p:nvSpPr>
            <p:cNvPr id="20490" name="Line 10"/>
            <p:cNvSpPr>
              <a:spLocks noChangeShapeType="1"/>
            </p:cNvSpPr>
            <p:nvPr/>
          </p:nvSpPr>
          <p:spPr bwMode="auto">
            <a:xfrm>
              <a:off x="3744" y="3100"/>
              <a:ext cx="192" cy="96"/>
            </a:xfrm>
            <a:prstGeom prst="line">
              <a:avLst/>
            </a:prstGeom>
            <a:noFill/>
            <a:ln w="9525">
              <a:solidFill>
                <a:schemeClr val="tx1"/>
              </a:solidFill>
              <a:round/>
              <a:headEnd/>
              <a:tailEnd/>
            </a:ln>
            <a:effectLst/>
          </p:spPr>
          <p:txBody>
            <a:bodyPr wrap="none" anchor="ctr"/>
            <a:lstStyle/>
            <a:p>
              <a:endParaRPr lang="en-IE"/>
            </a:p>
          </p:txBody>
        </p:sp>
        <p:sp>
          <p:nvSpPr>
            <p:cNvPr id="20491" name="Line 11"/>
            <p:cNvSpPr>
              <a:spLocks noChangeShapeType="1"/>
            </p:cNvSpPr>
            <p:nvPr/>
          </p:nvSpPr>
          <p:spPr bwMode="auto">
            <a:xfrm flipH="1">
              <a:off x="3600" y="3100"/>
              <a:ext cx="144" cy="96"/>
            </a:xfrm>
            <a:prstGeom prst="line">
              <a:avLst/>
            </a:prstGeom>
            <a:noFill/>
            <a:ln w="9525">
              <a:solidFill>
                <a:schemeClr val="tx1"/>
              </a:solidFill>
              <a:round/>
              <a:headEnd/>
              <a:tailEnd/>
            </a:ln>
            <a:effectLst/>
          </p:spPr>
          <p:txBody>
            <a:bodyPr wrap="none" anchor="ctr"/>
            <a:lstStyle/>
            <a:p>
              <a:endParaRPr lang="en-IE"/>
            </a:p>
          </p:txBody>
        </p:sp>
        <p:sp>
          <p:nvSpPr>
            <p:cNvPr id="20492" name="Line 12"/>
            <p:cNvSpPr>
              <a:spLocks noChangeShapeType="1"/>
            </p:cNvSpPr>
            <p:nvPr/>
          </p:nvSpPr>
          <p:spPr bwMode="auto">
            <a:xfrm>
              <a:off x="3744" y="3340"/>
              <a:ext cx="96" cy="96"/>
            </a:xfrm>
            <a:prstGeom prst="line">
              <a:avLst/>
            </a:prstGeom>
            <a:noFill/>
            <a:ln w="9525">
              <a:solidFill>
                <a:schemeClr val="tx1"/>
              </a:solidFill>
              <a:round/>
              <a:headEnd/>
              <a:tailEnd/>
            </a:ln>
            <a:effectLst/>
          </p:spPr>
          <p:txBody>
            <a:bodyPr wrap="none" anchor="ctr"/>
            <a:lstStyle/>
            <a:p>
              <a:endParaRPr lang="en-IE"/>
            </a:p>
          </p:txBody>
        </p:sp>
        <p:sp>
          <p:nvSpPr>
            <p:cNvPr id="20493" name="Line 13"/>
            <p:cNvSpPr>
              <a:spLocks noChangeShapeType="1"/>
            </p:cNvSpPr>
            <p:nvPr/>
          </p:nvSpPr>
          <p:spPr bwMode="auto">
            <a:xfrm flipH="1">
              <a:off x="3648" y="3340"/>
              <a:ext cx="96" cy="96"/>
            </a:xfrm>
            <a:prstGeom prst="line">
              <a:avLst/>
            </a:prstGeom>
            <a:noFill/>
            <a:ln w="9525">
              <a:solidFill>
                <a:schemeClr val="tx1"/>
              </a:solidFill>
              <a:round/>
              <a:headEnd/>
              <a:tailEnd/>
            </a:ln>
            <a:effectLst/>
          </p:spPr>
          <p:txBody>
            <a:bodyPr wrap="none" anchor="ctr"/>
            <a:lstStyle/>
            <a:p>
              <a:endParaRPr lang="en-IE"/>
            </a:p>
          </p:txBody>
        </p:sp>
        <p:sp>
          <p:nvSpPr>
            <p:cNvPr id="20494" name="Text Box 14"/>
            <p:cNvSpPr txBox="1">
              <a:spLocks noChangeArrowheads="1"/>
            </p:cNvSpPr>
            <p:nvPr/>
          </p:nvSpPr>
          <p:spPr bwMode="auto">
            <a:xfrm>
              <a:off x="3504" y="3360"/>
              <a:ext cx="528" cy="231"/>
            </a:xfrm>
            <a:prstGeom prst="rect">
              <a:avLst/>
            </a:prstGeom>
            <a:noFill/>
            <a:ln w="9525">
              <a:noFill/>
              <a:miter lim="800000"/>
              <a:headEnd/>
              <a:tailEnd/>
            </a:ln>
            <a:effectLst/>
          </p:spPr>
          <p:txBody>
            <a:bodyPr>
              <a:spAutoFit/>
            </a:bodyPr>
            <a:lstStyle/>
            <a:p>
              <a:pPr algn="ctr" rtl="0"/>
              <a:r>
                <a:rPr lang="en-US" b="0">
                  <a:latin typeface="Times New Roman" pitchFamily="18" charset="0"/>
                </a:rPr>
                <a:t>faculty</a:t>
              </a:r>
              <a:endParaRPr lang="en-US" sz="1600" b="0">
                <a:latin typeface="Times New Roman" pitchFamily="18" charset="0"/>
              </a:endParaRPr>
            </a:p>
          </p:txBody>
        </p:sp>
        <p:sp>
          <p:nvSpPr>
            <p:cNvPr id="20495" name="Line 15"/>
            <p:cNvSpPr>
              <a:spLocks noChangeShapeType="1"/>
            </p:cNvSpPr>
            <p:nvPr/>
          </p:nvSpPr>
          <p:spPr bwMode="auto">
            <a:xfrm flipH="1">
              <a:off x="2352" y="3148"/>
              <a:ext cx="1152" cy="0"/>
            </a:xfrm>
            <a:prstGeom prst="line">
              <a:avLst/>
            </a:prstGeom>
            <a:noFill/>
            <a:ln w="9525">
              <a:solidFill>
                <a:schemeClr val="tx1"/>
              </a:solidFill>
              <a:round/>
              <a:headEnd/>
              <a:tailEnd/>
            </a:ln>
            <a:effectLst/>
          </p:spPr>
          <p:txBody>
            <a:bodyPr wrap="none" anchor="ctr"/>
            <a:lstStyle/>
            <a:p>
              <a:endParaRPr lang="en-IE"/>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a:t>Example</a:t>
            </a:r>
          </a:p>
        </p:txBody>
      </p:sp>
      <p:grpSp>
        <p:nvGrpSpPr>
          <p:cNvPr id="2" name="Group 58"/>
          <p:cNvGrpSpPr>
            <a:grpSpLocks/>
          </p:cNvGrpSpPr>
          <p:nvPr/>
        </p:nvGrpSpPr>
        <p:grpSpPr bwMode="auto">
          <a:xfrm>
            <a:off x="1219200" y="1981200"/>
            <a:ext cx="7543800" cy="3989388"/>
            <a:chOff x="576" y="1200"/>
            <a:chExt cx="4752" cy="2513"/>
          </a:xfrm>
        </p:grpSpPr>
        <p:grpSp>
          <p:nvGrpSpPr>
            <p:cNvPr id="3" name="Group 34"/>
            <p:cNvGrpSpPr>
              <a:grpSpLocks/>
            </p:cNvGrpSpPr>
            <p:nvPr/>
          </p:nvGrpSpPr>
          <p:grpSpPr bwMode="auto">
            <a:xfrm>
              <a:off x="2064" y="1344"/>
              <a:ext cx="1008" cy="548"/>
              <a:chOff x="2064" y="1344"/>
              <a:chExt cx="1008" cy="548"/>
            </a:xfrm>
          </p:grpSpPr>
          <p:sp>
            <p:nvSpPr>
              <p:cNvPr id="21514" name="Oval 10"/>
              <p:cNvSpPr>
                <a:spLocks noChangeArrowheads="1"/>
              </p:cNvSpPr>
              <p:nvPr/>
            </p:nvSpPr>
            <p:spPr bwMode="auto">
              <a:xfrm>
                <a:off x="2064" y="1344"/>
                <a:ext cx="1008" cy="548"/>
              </a:xfrm>
              <a:prstGeom prst="ellipse">
                <a:avLst/>
              </a:prstGeom>
              <a:noFill/>
              <a:ln w="9525">
                <a:solidFill>
                  <a:schemeClr val="tx1"/>
                </a:solidFill>
                <a:round/>
                <a:headEnd/>
                <a:tailEnd/>
              </a:ln>
              <a:effectLst/>
            </p:spPr>
            <p:txBody>
              <a:bodyPr wrap="none" anchor="ctr"/>
              <a:lstStyle/>
              <a:p>
                <a:endParaRPr lang="en-IE"/>
              </a:p>
            </p:txBody>
          </p:sp>
          <p:sp>
            <p:nvSpPr>
              <p:cNvPr id="21515" name="Text Box 11"/>
              <p:cNvSpPr txBox="1">
                <a:spLocks noChangeArrowheads="1"/>
              </p:cNvSpPr>
              <p:nvPr/>
            </p:nvSpPr>
            <p:spPr bwMode="auto">
              <a:xfrm>
                <a:off x="2100" y="1392"/>
                <a:ext cx="924" cy="442"/>
              </a:xfrm>
              <a:prstGeom prst="rect">
                <a:avLst/>
              </a:prstGeom>
              <a:noFill/>
              <a:ln w="9525">
                <a:noFill/>
                <a:miter lim="800000"/>
                <a:headEnd/>
                <a:tailEnd/>
              </a:ln>
              <a:effectLst/>
            </p:spPr>
            <p:txBody>
              <a:bodyPr>
                <a:spAutoFit/>
              </a:bodyPr>
              <a:lstStyle/>
              <a:p>
                <a:pPr algn="ctr" rtl="0"/>
                <a:r>
                  <a:rPr lang="en-US" sz="2000" b="0">
                    <a:latin typeface="Times New Roman" pitchFamily="18" charset="0"/>
                  </a:rPr>
                  <a:t>place</a:t>
                </a:r>
              </a:p>
              <a:p>
                <a:pPr algn="ctr" rtl="0"/>
                <a:r>
                  <a:rPr lang="en-US" sz="2000" b="0">
                    <a:latin typeface="Times New Roman" pitchFamily="18" charset="0"/>
                  </a:rPr>
                  <a:t>phone call</a:t>
                </a:r>
                <a:endParaRPr lang="en-US" sz="2400" b="0">
                  <a:latin typeface="Times New Roman" pitchFamily="18" charset="0"/>
                </a:endParaRPr>
              </a:p>
            </p:txBody>
          </p:sp>
        </p:grpSp>
        <p:sp>
          <p:nvSpPr>
            <p:cNvPr id="21523" name="Oval 19"/>
            <p:cNvSpPr>
              <a:spLocks noChangeArrowheads="1"/>
            </p:cNvSpPr>
            <p:nvPr/>
          </p:nvSpPr>
          <p:spPr bwMode="auto">
            <a:xfrm>
              <a:off x="816" y="1440"/>
              <a:ext cx="192" cy="192"/>
            </a:xfrm>
            <a:prstGeom prst="ellipse">
              <a:avLst/>
            </a:prstGeom>
            <a:noFill/>
            <a:ln w="9525">
              <a:solidFill>
                <a:schemeClr val="tx1"/>
              </a:solidFill>
              <a:round/>
              <a:headEnd/>
              <a:tailEnd/>
            </a:ln>
            <a:effectLst/>
          </p:spPr>
          <p:txBody>
            <a:bodyPr wrap="none" anchor="ctr"/>
            <a:lstStyle/>
            <a:p>
              <a:endParaRPr lang="en-IE"/>
            </a:p>
          </p:txBody>
        </p:sp>
        <p:sp>
          <p:nvSpPr>
            <p:cNvPr id="21524" name="Line 20"/>
            <p:cNvSpPr>
              <a:spLocks noChangeShapeType="1"/>
            </p:cNvSpPr>
            <p:nvPr/>
          </p:nvSpPr>
          <p:spPr bwMode="auto">
            <a:xfrm>
              <a:off x="912" y="1632"/>
              <a:ext cx="1" cy="336"/>
            </a:xfrm>
            <a:prstGeom prst="line">
              <a:avLst/>
            </a:prstGeom>
            <a:noFill/>
            <a:ln w="9525">
              <a:solidFill>
                <a:schemeClr val="tx1"/>
              </a:solidFill>
              <a:round/>
              <a:headEnd/>
              <a:tailEnd/>
            </a:ln>
            <a:effectLst/>
          </p:spPr>
          <p:txBody>
            <a:bodyPr wrap="none" anchor="ctr"/>
            <a:lstStyle/>
            <a:p>
              <a:endParaRPr lang="en-IE"/>
            </a:p>
          </p:txBody>
        </p:sp>
        <p:sp>
          <p:nvSpPr>
            <p:cNvPr id="21525" name="Line 21"/>
            <p:cNvSpPr>
              <a:spLocks noChangeShapeType="1"/>
            </p:cNvSpPr>
            <p:nvPr/>
          </p:nvSpPr>
          <p:spPr bwMode="auto">
            <a:xfrm>
              <a:off x="912" y="1728"/>
              <a:ext cx="192" cy="96"/>
            </a:xfrm>
            <a:prstGeom prst="line">
              <a:avLst/>
            </a:prstGeom>
            <a:noFill/>
            <a:ln w="9525">
              <a:solidFill>
                <a:schemeClr val="tx1"/>
              </a:solidFill>
              <a:round/>
              <a:headEnd/>
              <a:tailEnd/>
            </a:ln>
            <a:effectLst/>
          </p:spPr>
          <p:txBody>
            <a:bodyPr wrap="none" anchor="ctr"/>
            <a:lstStyle/>
            <a:p>
              <a:endParaRPr lang="en-IE"/>
            </a:p>
          </p:txBody>
        </p:sp>
        <p:sp>
          <p:nvSpPr>
            <p:cNvPr id="21526" name="Line 22"/>
            <p:cNvSpPr>
              <a:spLocks noChangeShapeType="1"/>
            </p:cNvSpPr>
            <p:nvPr/>
          </p:nvSpPr>
          <p:spPr bwMode="auto">
            <a:xfrm flipH="1">
              <a:off x="768" y="1728"/>
              <a:ext cx="144" cy="96"/>
            </a:xfrm>
            <a:prstGeom prst="line">
              <a:avLst/>
            </a:prstGeom>
            <a:noFill/>
            <a:ln w="9525">
              <a:solidFill>
                <a:schemeClr val="tx1"/>
              </a:solidFill>
              <a:round/>
              <a:headEnd/>
              <a:tailEnd/>
            </a:ln>
            <a:effectLst/>
          </p:spPr>
          <p:txBody>
            <a:bodyPr wrap="none" anchor="ctr"/>
            <a:lstStyle/>
            <a:p>
              <a:endParaRPr lang="en-IE"/>
            </a:p>
          </p:txBody>
        </p:sp>
        <p:sp>
          <p:nvSpPr>
            <p:cNvPr id="21527" name="Line 23"/>
            <p:cNvSpPr>
              <a:spLocks noChangeShapeType="1"/>
            </p:cNvSpPr>
            <p:nvPr/>
          </p:nvSpPr>
          <p:spPr bwMode="auto">
            <a:xfrm>
              <a:off x="912" y="1968"/>
              <a:ext cx="96" cy="96"/>
            </a:xfrm>
            <a:prstGeom prst="line">
              <a:avLst/>
            </a:prstGeom>
            <a:noFill/>
            <a:ln w="9525">
              <a:solidFill>
                <a:schemeClr val="tx1"/>
              </a:solidFill>
              <a:round/>
              <a:headEnd/>
              <a:tailEnd/>
            </a:ln>
            <a:effectLst/>
          </p:spPr>
          <p:txBody>
            <a:bodyPr wrap="none" anchor="ctr"/>
            <a:lstStyle/>
            <a:p>
              <a:endParaRPr lang="en-IE"/>
            </a:p>
          </p:txBody>
        </p:sp>
        <p:sp>
          <p:nvSpPr>
            <p:cNvPr id="21528" name="Line 24"/>
            <p:cNvSpPr>
              <a:spLocks noChangeShapeType="1"/>
            </p:cNvSpPr>
            <p:nvPr/>
          </p:nvSpPr>
          <p:spPr bwMode="auto">
            <a:xfrm flipH="1">
              <a:off x="816" y="1968"/>
              <a:ext cx="96" cy="96"/>
            </a:xfrm>
            <a:prstGeom prst="line">
              <a:avLst/>
            </a:prstGeom>
            <a:noFill/>
            <a:ln w="9525">
              <a:solidFill>
                <a:schemeClr val="tx1"/>
              </a:solidFill>
              <a:round/>
              <a:headEnd/>
              <a:tailEnd/>
            </a:ln>
            <a:effectLst/>
          </p:spPr>
          <p:txBody>
            <a:bodyPr wrap="none" anchor="ctr"/>
            <a:lstStyle/>
            <a:p>
              <a:endParaRPr lang="en-IE"/>
            </a:p>
          </p:txBody>
        </p:sp>
        <p:sp>
          <p:nvSpPr>
            <p:cNvPr id="21529" name="Text Box 25"/>
            <p:cNvSpPr txBox="1">
              <a:spLocks noChangeArrowheads="1"/>
            </p:cNvSpPr>
            <p:nvPr/>
          </p:nvSpPr>
          <p:spPr bwMode="auto">
            <a:xfrm>
              <a:off x="576" y="1968"/>
              <a:ext cx="672" cy="442"/>
            </a:xfrm>
            <a:prstGeom prst="rect">
              <a:avLst/>
            </a:prstGeom>
            <a:noFill/>
            <a:ln w="9525">
              <a:noFill/>
              <a:miter lim="800000"/>
              <a:headEnd/>
              <a:tailEnd/>
            </a:ln>
            <a:effectLst/>
          </p:spPr>
          <p:txBody>
            <a:bodyPr>
              <a:spAutoFit/>
            </a:bodyPr>
            <a:lstStyle/>
            <a:p>
              <a:pPr algn="ctr" rtl="0"/>
              <a:r>
                <a:rPr lang="en-US" sz="2000" b="0" dirty="0" smtClean="0">
                  <a:latin typeface="Times New Roman" pitchFamily="18" charset="0"/>
                </a:rPr>
                <a:t>phone</a:t>
              </a:r>
              <a:endParaRPr lang="en-US" sz="2000" b="0" dirty="0">
                <a:latin typeface="Times New Roman" pitchFamily="18" charset="0"/>
              </a:endParaRPr>
            </a:p>
            <a:p>
              <a:pPr algn="ctr" rtl="0"/>
              <a:r>
                <a:rPr lang="en-US" sz="2000" b="0" dirty="0">
                  <a:latin typeface="Times New Roman" pitchFamily="18" charset="0"/>
                </a:rPr>
                <a:t>network</a:t>
              </a:r>
            </a:p>
          </p:txBody>
        </p:sp>
        <p:grpSp>
          <p:nvGrpSpPr>
            <p:cNvPr id="4" name="Group 26"/>
            <p:cNvGrpSpPr>
              <a:grpSpLocks/>
            </p:cNvGrpSpPr>
            <p:nvPr/>
          </p:nvGrpSpPr>
          <p:grpSpPr bwMode="auto">
            <a:xfrm>
              <a:off x="672" y="2640"/>
              <a:ext cx="490" cy="874"/>
              <a:chOff x="4032" y="336"/>
              <a:chExt cx="490" cy="874"/>
            </a:xfrm>
          </p:grpSpPr>
          <p:sp>
            <p:nvSpPr>
              <p:cNvPr id="21531" name="Oval 27"/>
              <p:cNvSpPr>
                <a:spLocks noChangeArrowheads="1"/>
              </p:cNvSpPr>
              <p:nvPr/>
            </p:nvSpPr>
            <p:spPr bwMode="auto">
              <a:xfrm>
                <a:off x="4176" y="336"/>
                <a:ext cx="192" cy="192"/>
              </a:xfrm>
              <a:prstGeom prst="ellipse">
                <a:avLst/>
              </a:prstGeom>
              <a:noFill/>
              <a:ln w="9525">
                <a:solidFill>
                  <a:schemeClr val="tx1"/>
                </a:solidFill>
                <a:round/>
                <a:headEnd/>
                <a:tailEnd/>
              </a:ln>
              <a:effectLst/>
            </p:spPr>
            <p:txBody>
              <a:bodyPr wrap="none" anchor="ctr"/>
              <a:lstStyle/>
              <a:p>
                <a:endParaRPr lang="en-IE"/>
              </a:p>
            </p:txBody>
          </p:sp>
          <p:sp>
            <p:nvSpPr>
              <p:cNvPr id="21532" name="Line 28"/>
              <p:cNvSpPr>
                <a:spLocks noChangeShapeType="1"/>
              </p:cNvSpPr>
              <p:nvPr/>
            </p:nvSpPr>
            <p:spPr bwMode="auto">
              <a:xfrm>
                <a:off x="4272" y="528"/>
                <a:ext cx="0" cy="336"/>
              </a:xfrm>
              <a:prstGeom prst="line">
                <a:avLst/>
              </a:prstGeom>
              <a:noFill/>
              <a:ln w="9525">
                <a:solidFill>
                  <a:schemeClr val="tx1"/>
                </a:solidFill>
                <a:round/>
                <a:headEnd/>
                <a:tailEnd/>
              </a:ln>
              <a:effectLst/>
            </p:spPr>
            <p:txBody>
              <a:bodyPr wrap="none" anchor="ctr"/>
              <a:lstStyle/>
              <a:p>
                <a:endParaRPr lang="en-IE"/>
              </a:p>
            </p:txBody>
          </p:sp>
          <p:sp>
            <p:nvSpPr>
              <p:cNvPr id="21533" name="Line 29"/>
              <p:cNvSpPr>
                <a:spLocks noChangeShapeType="1"/>
              </p:cNvSpPr>
              <p:nvPr/>
            </p:nvSpPr>
            <p:spPr bwMode="auto">
              <a:xfrm>
                <a:off x="4272" y="624"/>
                <a:ext cx="192" cy="96"/>
              </a:xfrm>
              <a:prstGeom prst="line">
                <a:avLst/>
              </a:prstGeom>
              <a:noFill/>
              <a:ln w="9525">
                <a:solidFill>
                  <a:schemeClr val="tx1"/>
                </a:solidFill>
                <a:round/>
                <a:headEnd/>
                <a:tailEnd/>
              </a:ln>
              <a:effectLst/>
            </p:spPr>
            <p:txBody>
              <a:bodyPr wrap="none" anchor="ctr"/>
              <a:lstStyle/>
              <a:p>
                <a:endParaRPr lang="en-IE"/>
              </a:p>
            </p:txBody>
          </p:sp>
          <p:sp>
            <p:nvSpPr>
              <p:cNvPr id="21534" name="Line 30"/>
              <p:cNvSpPr>
                <a:spLocks noChangeShapeType="1"/>
              </p:cNvSpPr>
              <p:nvPr/>
            </p:nvSpPr>
            <p:spPr bwMode="auto">
              <a:xfrm flipH="1">
                <a:off x="4128" y="624"/>
                <a:ext cx="144" cy="96"/>
              </a:xfrm>
              <a:prstGeom prst="line">
                <a:avLst/>
              </a:prstGeom>
              <a:noFill/>
              <a:ln w="9525">
                <a:solidFill>
                  <a:schemeClr val="tx1"/>
                </a:solidFill>
                <a:round/>
                <a:headEnd/>
                <a:tailEnd/>
              </a:ln>
              <a:effectLst/>
            </p:spPr>
            <p:txBody>
              <a:bodyPr wrap="none" anchor="ctr"/>
              <a:lstStyle/>
              <a:p>
                <a:endParaRPr lang="en-IE"/>
              </a:p>
            </p:txBody>
          </p:sp>
          <p:sp>
            <p:nvSpPr>
              <p:cNvPr id="21535" name="Line 31"/>
              <p:cNvSpPr>
                <a:spLocks noChangeShapeType="1"/>
              </p:cNvSpPr>
              <p:nvPr/>
            </p:nvSpPr>
            <p:spPr bwMode="auto">
              <a:xfrm>
                <a:off x="4272" y="864"/>
                <a:ext cx="96" cy="96"/>
              </a:xfrm>
              <a:prstGeom prst="line">
                <a:avLst/>
              </a:prstGeom>
              <a:noFill/>
              <a:ln w="9525">
                <a:solidFill>
                  <a:schemeClr val="tx1"/>
                </a:solidFill>
                <a:round/>
                <a:headEnd/>
                <a:tailEnd/>
              </a:ln>
              <a:effectLst/>
            </p:spPr>
            <p:txBody>
              <a:bodyPr wrap="none" anchor="ctr"/>
              <a:lstStyle/>
              <a:p>
                <a:endParaRPr lang="en-IE"/>
              </a:p>
            </p:txBody>
          </p:sp>
          <p:sp>
            <p:nvSpPr>
              <p:cNvPr id="21536" name="Line 32"/>
              <p:cNvSpPr>
                <a:spLocks noChangeShapeType="1"/>
              </p:cNvSpPr>
              <p:nvPr/>
            </p:nvSpPr>
            <p:spPr bwMode="auto">
              <a:xfrm flipH="1">
                <a:off x="4176" y="864"/>
                <a:ext cx="96" cy="96"/>
              </a:xfrm>
              <a:prstGeom prst="line">
                <a:avLst/>
              </a:prstGeom>
              <a:noFill/>
              <a:ln w="9525">
                <a:solidFill>
                  <a:schemeClr val="tx1"/>
                </a:solidFill>
                <a:round/>
                <a:headEnd/>
                <a:tailEnd/>
              </a:ln>
              <a:effectLst/>
            </p:spPr>
            <p:txBody>
              <a:bodyPr wrap="none" anchor="ctr"/>
              <a:lstStyle/>
              <a:p>
                <a:endParaRPr lang="en-IE"/>
              </a:p>
            </p:txBody>
          </p:sp>
          <p:sp>
            <p:nvSpPr>
              <p:cNvPr id="21537" name="Text Box 33"/>
              <p:cNvSpPr txBox="1">
                <a:spLocks noChangeArrowheads="1"/>
              </p:cNvSpPr>
              <p:nvPr/>
            </p:nvSpPr>
            <p:spPr bwMode="auto">
              <a:xfrm>
                <a:off x="4032" y="960"/>
                <a:ext cx="490" cy="250"/>
              </a:xfrm>
              <a:prstGeom prst="rect">
                <a:avLst/>
              </a:prstGeom>
              <a:noFill/>
              <a:ln w="9525">
                <a:noFill/>
                <a:miter lim="800000"/>
                <a:headEnd/>
                <a:tailEnd/>
              </a:ln>
              <a:effectLst/>
            </p:spPr>
            <p:txBody>
              <a:bodyPr>
                <a:spAutoFit/>
              </a:bodyPr>
              <a:lstStyle/>
              <a:p>
                <a:pPr rtl="0"/>
                <a:r>
                  <a:rPr lang="en-US" sz="2000" b="0">
                    <a:latin typeface="Times New Roman" pitchFamily="18" charset="0"/>
                  </a:rPr>
                  <a:t>user</a:t>
                </a:r>
                <a:endParaRPr lang="en-US" sz="2400" b="0">
                  <a:latin typeface="Times New Roman" pitchFamily="18" charset="0"/>
                </a:endParaRPr>
              </a:p>
            </p:txBody>
          </p:sp>
        </p:grpSp>
        <p:grpSp>
          <p:nvGrpSpPr>
            <p:cNvPr id="5" name="Group 35"/>
            <p:cNvGrpSpPr>
              <a:grpSpLocks/>
            </p:cNvGrpSpPr>
            <p:nvPr/>
          </p:nvGrpSpPr>
          <p:grpSpPr bwMode="auto">
            <a:xfrm>
              <a:off x="2064" y="2160"/>
              <a:ext cx="1008" cy="548"/>
              <a:chOff x="2064" y="1344"/>
              <a:chExt cx="1008" cy="548"/>
            </a:xfrm>
          </p:grpSpPr>
          <p:sp>
            <p:nvSpPr>
              <p:cNvPr id="21540" name="Oval 36"/>
              <p:cNvSpPr>
                <a:spLocks noChangeArrowheads="1"/>
              </p:cNvSpPr>
              <p:nvPr/>
            </p:nvSpPr>
            <p:spPr bwMode="auto">
              <a:xfrm>
                <a:off x="2064" y="1344"/>
                <a:ext cx="1008" cy="548"/>
              </a:xfrm>
              <a:prstGeom prst="ellipse">
                <a:avLst/>
              </a:prstGeom>
              <a:noFill/>
              <a:ln w="9525">
                <a:solidFill>
                  <a:schemeClr val="tx1"/>
                </a:solidFill>
                <a:round/>
                <a:headEnd/>
                <a:tailEnd/>
              </a:ln>
              <a:effectLst/>
            </p:spPr>
            <p:txBody>
              <a:bodyPr wrap="none" anchor="ctr"/>
              <a:lstStyle/>
              <a:p>
                <a:endParaRPr lang="en-IE"/>
              </a:p>
            </p:txBody>
          </p:sp>
          <p:sp>
            <p:nvSpPr>
              <p:cNvPr id="21541" name="Text Box 37"/>
              <p:cNvSpPr txBox="1">
                <a:spLocks noChangeArrowheads="1"/>
              </p:cNvSpPr>
              <p:nvPr/>
            </p:nvSpPr>
            <p:spPr bwMode="auto">
              <a:xfrm>
                <a:off x="2100" y="1392"/>
                <a:ext cx="924" cy="442"/>
              </a:xfrm>
              <a:prstGeom prst="rect">
                <a:avLst/>
              </a:prstGeom>
              <a:noFill/>
              <a:ln w="9525">
                <a:noFill/>
                <a:miter lim="800000"/>
                <a:headEnd/>
                <a:tailEnd/>
              </a:ln>
              <a:effectLst/>
            </p:spPr>
            <p:txBody>
              <a:bodyPr>
                <a:spAutoFit/>
              </a:bodyPr>
              <a:lstStyle/>
              <a:p>
                <a:pPr algn="ctr" rtl="0"/>
                <a:r>
                  <a:rPr lang="en-US" sz="2000" b="0">
                    <a:latin typeface="Times New Roman" pitchFamily="18" charset="0"/>
                  </a:rPr>
                  <a:t>receive</a:t>
                </a:r>
              </a:p>
              <a:p>
                <a:pPr algn="ctr" rtl="0"/>
                <a:r>
                  <a:rPr lang="en-US" sz="2000" b="0">
                    <a:latin typeface="Times New Roman" pitchFamily="18" charset="0"/>
                  </a:rPr>
                  <a:t>phone call</a:t>
                </a:r>
                <a:endParaRPr lang="en-US" sz="2400" b="0">
                  <a:latin typeface="Times New Roman" pitchFamily="18" charset="0"/>
                </a:endParaRPr>
              </a:p>
            </p:txBody>
          </p:sp>
        </p:grpSp>
        <p:sp>
          <p:nvSpPr>
            <p:cNvPr id="21543" name="Oval 39"/>
            <p:cNvSpPr>
              <a:spLocks noChangeArrowheads="1"/>
            </p:cNvSpPr>
            <p:nvPr/>
          </p:nvSpPr>
          <p:spPr bwMode="auto">
            <a:xfrm>
              <a:off x="4080" y="1344"/>
              <a:ext cx="1008" cy="548"/>
            </a:xfrm>
            <a:prstGeom prst="ellipse">
              <a:avLst/>
            </a:prstGeom>
            <a:noFill/>
            <a:ln w="9525">
              <a:solidFill>
                <a:schemeClr val="tx1"/>
              </a:solidFill>
              <a:round/>
              <a:headEnd/>
              <a:tailEnd/>
            </a:ln>
            <a:effectLst/>
          </p:spPr>
          <p:txBody>
            <a:bodyPr wrap="none" anchor="ctr"/>
            <a:lstStyle/>
            <a:p>
              <a:endParaRPr lang="en-IE"/>
            </a:p>
          </p:txBody>
        </p:sp>
        <p:sp>
          <p:nvSpPr>
            <p:cNvPr id="21544" name="Text Box 40"/>
            <p:cNvSpPr txBox="1">
              <a:spLocks noChangeArrowheads="1"/>
            </p:cNvSpPr>
            <p:nvPr/>
          </p:nvSpPr>
          <p:spPr bwMode="auto">
            <a:xfrm>
              <a:off x="4116" y="1296"/>
              <a:ext cx="924" cy="634"/>
            </a:xfrm>
            <a:prstGeom prst="rect">
              <a:avLst/>
            </a:prstGeom>
            <a:noFill/>
            <a:ln w="9525">
              <a:noFill/>
              <a:miter lim="800000"/>
              <a:headEnd/>
              <a:tailEnd/>
            </a:ln>
            <a:effectLst/>
          </p:spPr>
          <p:txBody>
            <a:bodyPr>
              <a:spAutoFit/>
            </a:bodyPr>
            <a:lstStyle/>
            <a:p>
              <a:pPr algn="ctr" rtl="0"/>
              <a:r>
                <a:rPr lang="en-US" sz="2000" b="0">
                  <a:latin typeface="Times New Roman" pitchFamily="18" charset="0"/>
                </a:rPr>
                <a:t>place</a:t>
              </a:r>
            </a:p>
            <a:p>
              <a:pPr algn="ctr" rtl="0"/>
              <a:r>
                <a:rPr lang="en-US" sz="2000" b="0">
                  <a:latin typeface="Times New Roman" pitchFamily="18" charset="0"/>
                </a:rPr>
                <a:t>conference call</a:t>
              </a:r>
              <a:endParaRPr lang="en-US" sz="2400" b="0">
                <a:latin typeface="Times New Roman" pitchFamily="18" charset="0"/>
              </a:endParaRPr>
            </a:p>
          </p:txBody>
        </p:sp>
        <p:sp>
          <p:nvSpPr>
            <p:cNvPr id="21546" name="Oval 42"/>
            <p:cNvSpPr>
              <a:spLocks noChangeArrowheads="1"/>
            </p:cNvSpPr>
            <p:nvPr/>
          </p:nvSpPr>
          <p:spPr bwMode="auto">
            <a:xfrm>
              <a:off x="4080" y="2160"/>
              <a:ext cx="1008" cy="548"/>
            </a:xfrm>
            <a:prstGeom prst="ellipse">
              <a:avLst/>
            </a:prstGeom>
            <a:noFill/>
            <a:ln w="9525">
              <a:solidFill>
                <a:schemeClr val="tx1"/>
              </a:solidFill>
              <a:round/>
              <a:headEnd/>
              <a:tailEnd/>
            </a:ln>
            <a:effectLst/>
          </p:spPr>
          <p:txBody>
            <a:bodyPr wrap="none" anchor="ctr"/>
            <a:lstStyle/>
            <a:p>
              <a:endParaRPr lang="en-IE"/>
            </a:p>
          </p:txBody>
        </p:sp>
        <p:sp>
          <p:nvSpPr>
            <p:cNvPr id="21547" name="Text Box 43"/>
            <p:cNvSpPr txBox="1">
              <a:spLocks noChangeArrowheads="1"/>
            </p:cNvSpPr>
            <p:nvPr/>
          </p:nvSpPr>
          <p:spPr bwMode="auto">
            <a:xfrm>
              <a:off x="4116" y="2112"/>
              <a:ext cx="924" cy="634"/>
            </a:xfrm>
            <a:prstGeom prst="rect">
              <a:avLst/>
            </a:prstGeom>
            <a:noFill/>
            <a:ln w="9525">
              <a:noFill/>
              <a:miter lim="800000"/>
              <a:headEnd/>
              <a:tailEnd/>
            </a:ln>
            <a:effectLst/>
          </p:spPr>
          <p:txBody>
            <a:bodyPr>
              <a:spAutoFit/>
            </a:bodyPr>
            <a:lstStyle/>
            <a:p>
              <a:pPr algn="ctr" rtl="0"/>
              <a:r>
                <a:rPr lang="en-US" sz="2000" b="0">
                  <a:latin typeface="Times New Roman" pitchFamily="18" charset="0"/>
                </a:rPr>
                <a:t>receive</a:t>
              </a:r>
            </a:p>
            <a:p>
              <a:pPr algn="ctr" rtl="0"/>
              <a:r>
                <a:rPr lang="en-US" sz="2000" b="0">
                  <a:latin typeface="Times New Roman" pitchFamily="18" charset="0"/>
                </a:rPr>
                <a:t>additional call</a:t>
              </a:r>
              <a:endParaRPr lang="en-US" sz="2400" b="0">
                <a:latin typeface="Times New Roman" pitchFamily="18" charset="0"/>
              </a:endParaRPr>
            </a:p>
          </p:txBody>
        </p:sp>
        <p:grpSp>
          <p:nvGrpSpPr>
            <p:cNvPr id="6" name="Group 44"/>
            <p:cNvGrpSpPr>
              <a:grpSpLocks/>
            </p:cNvGrpSpPr>
            <p:nvPr/>
          </p:nvGrpSpPr>
          <p:grpSpPr bwMode="auto">
            <a:xfrm>
              <a:off x="2064" y="2976"/>
              <a:ext cx="1008" cy="548"/>
              <a:chOff x="2064" y="1344"/>
              <a:chExt cx="1008" cy="548"/>
            </a:xfrm>
          </p:grpSpPr>
          <p:sp>
            <p:nvSpPr>
              <p:cNvPr id="21549" name="Oval 45"/>
              <p:cNvSpPr>
                <a:spLocks noChangeArrowheads="1"/>
              </p:cNvSpPr>
              <p:nvPr/>
            </p:nvSpPr>
            <p:spPr bwMode="auto">
              <a:xfrm>
                <a:off x="2064" y="1344"/>
                <a:ext cx="1008" cy="548"/>
              </a:xfrm>
              <a:prstGeom prst="ellipse">
                <a:avLst/>
              </a:prstGeom>
              <a:noFill/>
              <a:ln w="9525">
                <a:solidFill>
                  <a:schemeClr val="tx1"/>
                </a:solidFill>
                <a:round/>
                <a:headEnd/>
                <a:tailEnd/>
              </a:ln>
              <a:effectLst/>
            </p:spPr>
            <p:txBody>
              <a:bodyPr wrap="none" anchor="ctr"/>
              <a:lstStyle/>
              <a:p>
                <a:endParaRPr lang="en-IE"/>
              </a:p>
            </p:txBody>
          </p:sp>
          <p:sp>
            <p:nvSpPr>
              <p:cNvPr id="21550" name="Text Box 46"/>
              <p:cNvSpPr txBox="1">
                <a:spLocks noChangeArrowheads="1"/>
              </p:cNvSpPr>
              <p:nvPr/>
            </p:nvSpPr>
            <p:spPr bwMode="auto">
              <a:xfrm>
                <a:off x="2100" y="1392"/>
                <a:ext cx="924" cy="442"/>
              </a:xfrm>
              <a:prstGeom prst="rect">
                <a:avLst/>
              </a:prstGeom>
              <a:noFill/>
              <a:ln w="9525">
                <a:noFill/>
                <a:miter lim="800000"/>
                <a:headEnd/>
                <a:tailEnd/>
              </a:ln>
              <a:effectLst/>
            </p:spPr>
            <p:txBody>
              <a:bodyPr>
                <a:spAutoFit/>
              </a:bodyPr>
              <a:lstStyle/>
              <a:p>
                <a:pPr algn="ctr" rtl="0"/>
                <a:r>
                  <a:rPr lang="en-US" sz="2000" b="0">
                    <a:latin typeface="Times New Roman" pitchFamily="18" charset="0"/>
                  </a:rPr>
                  <a:t>use</a:t>
                </a:r>
              </a:p>
              <a:p>
                <a:pPr algn="ctr" rtl="0"/>
                <a:r>
                  <a:rPr lang="en-US" sz="2000" b="0">
                    <a:latin typeface="Times New Roman" pitchFamily="18" charset="0"/>
                  </a:rPr>
                  <a:t>scheduler</a:t>
                </a:r>
                <a:endParaRPr lang="en-US" sz="2400" b="0">
                  <a:latin typeface="Times New Roman" pitchFamily="18" charset="0"/>
                </a:endParaRPr>
              </a:p>
            </p:txBody>
          </p:sp>
        </p:grpSp>
        <p:sp>
          <p:nvSpPr>
            <p:cNvPr id="21551" name="Line 47"/>
            <p:cNvSpPr>
              <a:spLocks noChangeShapeType="1"/>
            </p:cNvSpPr>
            <p:nvPr/>
          </p:nvSpPr>
          <p:spPr bwMode="auto">
            <a:xfrm flipH="1">
              <a:off x="1104" y="1632"/>
              <a:ext cx="960" cy="0"/>
            </a:xfrm>
            <a:prstGeom prst="line">
              <a:avLst/>
            </a:prstGeom>
            <a:noFill/>
            <a:ln w="9525">
              <a:solidFill>
                <a:schemeClr val="tx1"/>
              </a:solidFill>
              <a:round/>
              <a:headEnd/>
              <a:tailEnd/>
            </a:ln>
            <a:effectLst/>
          </p:spPr>
          <p:txBody>
            <a:bodyPr wrap="none" anchor="ctr"/>
            <a:lstStyle/>
            <a:p>
              <a:endParaRPr lang="en-IE"/>
            </a:p>
          </p:txBody>
        </p:sp>
        <p:sp>
          <p:nvSpPr>
            <p:cNvPr id="21552" name="Line 48"/>
            <p:cNvSpPr>
              <a:spLocks noChangeShapeType="1"/>
            </p:cNvSpPr>
            <p:nvPr/>
          </p:nvSpPr>
          <p:spPr bwMode="auto">
            <a:xfrm flipH="1" flipV="1">
              <a:off x="1104" y="1632"/>
              <a:ext cx="1008" cy="672"/>
            </a:xfrm>
            <a:prstGeom prst="line">
              <a:avLst/>
            </a:prstGeom>
            <a:noFill/>
            <a:ln w="9525">
              <a:solidFill>
                <a:schemeClr val="tx1"/>
              </a:solidFill>
              <a:round/>
              <a:headEnd/>
              <a:tailEnd/>
            </a:ln>
            <a:effectLst/>
          </p:spPr>
          <p:txBody>
            <a:bodyPr wrap="none" anchor="ctr"/>
            <a:lstStyle/>
            <a:p>
              <a:endParaRPr lang="en-IE"/>
            </a:p>
          </p:txBody>
        </p:sp>
        <p:sp>
          <p:nvSpPr>
            <p:cNvPr id="21553" name="Line 49"/>
            <p:cNvSpPr>
              <a:spLocks noChangeShapeType="1"/>
            </p:cNvSpPr>
            <p:nvPr/>
          </p:nvSpPr>
          <p:spPr bwMode="auto">
            <a:xfrm flipV="1">
              <a:off x="1104" y="1824"/>
              <a:ext cx="1104" cy="1008"/>
            </a:xfrm>
            <a:prstGeom prst="line">
              <a:avLst/>
            </a:prstGeom>
            <a:noFill/>
            <a:ln w="9525">
              <a:solidFill>
                <a:schemeClr val="tx1"/>
              </a:solidFill>
              <a:round/>
              <a:headEnd/>
              <a:tailEnd/>
            </a:ln>
            <a:effectLst/>
          </p:spPr>
          <p:txBody>
            <a:bodyPr wrap="none" anchor="ctr"/>
            <a:lstStyle/>
            <a:p>
              <a:endParaRPr lang="en-IE"/>
            </a:p>
          </p:txBody>
        </p:sp>
        <p:sp>
          <p:nvSpPr>
            <p:cNvPr id="21554" name="Line 50"/>
            <p:cNvSpPr>
              <a:spLocks noChangeShapeType="1"/>
            </p:cNvSpPr>
            <p:nvPr/>
          </p:nvSpPr>
          <p:spPr bwMode="auto">
            <a:xfrm flipV="1">
              <a:off x="1104" y="2544"/>
              <a:ext cx="960" cy="288"/>
            </a:xfrm>
            <a:prstGeom prst="line">
              <a:avLst/>
            </a:prstGeom>
            <a:noFill/>
            <a:ln w="9525">
              <a:solidFill>
                <a:schemeClr val="tx1"/>
              </a:solidFill>
              <a:round/>
              <a:headEnd/>
              <a:tailEnd/>
            </a:ln>
            <a:effectLst/>
          </p:spPr>
          <p:txBody>
            <a:bodyPr wrap="none" anchor="ctr"/>
            <a:lstStyle/>
            <a:p>
              <a:endParaRPr lang="en-IE"/>
            </a:p>
          </p:txBody>
        </p:sp>
        <p:sp>
          <p:nvSpPr>
            <p:cNvPr id="21555" name="Line 51"/>
            <p:cNvSpPr>
              <a:spLocks noChangeShapeType="1"/>
            </p:cNvSpPr>
            <p:nvPr/>
          </p:nvSpPr>
          <p:spPr bwMode="auto">
            <a:xfrm>
              <a:off x="1104" y="2832"/>
              <a:ext cx="960" cy="432"/>
            </a:xfrm>
            <a:prstGeom prst="line">
              <a:avLst/>
            </a:prstGeom>
            <a:noFill/>
            <a:ln w="9525">
              <a:solidFill>
                <a:schemeClr val="tx1"/>
              </a:solidFill>
              <a:round/>
              <a:headEnd/>
              <a:tailEnd/>
            </a:ln>
            <a:effectLst/>
          </p:spPr>
          <p:txBody>
            <a:bodyPr wrap="none" anchor="ctr"/>
            <a:lstStyle/>
            <a:p>
              <a:endParaRPr lang="en-IE"/>
            </a:p>
          </p:txBody>
        </p:sp>
        <p:sp>
          <p:nvSpPr>
            <p:cNvPr id="21556" name="Line 52"/>
            <p:cNvSpPr>
              <a:spLocks noChangeShapeType="1"/>
            </p:cNvSpPr>
            <p:nvPr/>
          </p:nvSpPr>
          <p:spPr bwMode="auto">
            <a:xfrm flipH="1">
              <a:off x="3072" y="1632"/>
              <a:ext cx="1008" cy="0"/>
            </a:xfrm>
            <a:prstGeom prst="line">
              <a:avLst/>
            </a:prstGeom>
            <a:noFill/>
            <a:ln w="9525">
              <a:solidFill>
                <a:schemeClr val="tx1"/>
              </a:solidFill>
              <a:prstDash val="dash"/>
              <a:round/>
              <a:headEnd/>
              <a:tailEnd type="arrow" w="med" len="med"/>
            </a:ln>
            <a:effectLst/>
          </p:spPr>
          <p:txBody>
            <a:bodyPr wrap="none" anchor="ctr"/>
            <a:lstStyle/>
            <a:p>
              <a:endParaRPr lang="en-IE"/>
            </a:p>
          </p:txBody>
        </p:sp>
        <p:sp>
          <p:nvSpPr>
            <p:cNvPr id="21557" name="Text Box 53"/>
            <p:cNvSpPr txBox="1">
              <a:spLocks noChangeArrowheads="1"/>
            </p:cNvSpPr>
            <p:nvPr/>
          </p:nvSpPr>
          <p:spPr bwMode="auto">
            <a:xfrm>
              <a:off x="3158" y="1416"/>
              <a:ext cx="824" cy="231"/>
            </a:xfrm>
            <a:prstGeom prst="rect">
              <a:avLst/>
            </a:prstGeom>
            <a:noFill/>
            <a:ln w="9525">
              <a:noFill/>
              <a:miter lim="800000"/>
              <a:headEnd/>
              <a:tailEnd/>
            </a:ln>
            <a:effectLst/>
          </p:spPr>
          <p:txBody>
            <a:bodyPr wrap="none">
              <a:spAutoFit/>
            </a:bodyPr>
            <a:lstStyle/>
            <a:p>
              <a:pPr rtl="0"/>
              <a:r>
                <a:rPr lang="en-US" b="0">
                  <a:latin typeface="Times New Roman" pitchFamily="18" charset="0"/>
                </a:rPr>
                <a:t>&lt;&lt;extend&gt;&gt;</a:t>
              </a:r>
            </a:p>
          </p:txBody>
        </p:sp>
        <p:sp>
          <p:nvSpPr>
            <p:cNvPr id="21558" name="Line 54"/>
            <p:cNvSpPr>
              <a:spLocks noChangeShapeType="1"/>
            </p:cNvSpPr>
            <p:nvPr/>
          </p:nvSpPr>
          <p:spPr bwMode="auto">
            <a:xfrm flipH="1">
              <a:off x="3072" y="2433"/>
              <a:ext cx="1008" cy="0"/>
            </a:xfrm>
            <a:prstGeom prst="line">
              <a:avLst/>
            </a:prstGeom>
            <a:noFill/>
            <a:ln w="9525">
              <a:solidFill>
                <a:schemeClr val="tx1"/>
              </a:solidFill>
              <a:prstDash val="dash"/>
              <a:round/>
              <a:headEnd/>
              <a:tailEnd type="arrow" w="med" len="med"/>
            </a:ln>
            <a:effectLst/>
          </p:spPr>
          <p:txBody>
            <a:bodyPr wrap="none" anchor="ctr"/>
            <a:lstStyle/>
            <a:p>
              <a:endParaRPr lang="en-IE"/>
            </a:p>
          </p:txBody>
        </p:sp>
        <p:sp>
          <p:nvSpPr>
            <p:cNvPr id="21559" name="Text Box 55"/>
            <p:cNvSpPr txBox="1">
              <a:spLocks noChangeArrowheads="1"/>
            </p:cNvSpPr>
            <p:nvPr/>
          </p:nvSpPr>
          <p:spPr bwMode="auto">
            <a:xfrm>
              <a:off x="3158" y="2217"/>
              <a:ext cx="824" cy="231"/>
            </a:xfrm>
            <a:prstGeom prst="rect">
              <a:avLst/>
            </a:prstGeom>
            <a:noFill/>
            <a:ln w="9525">
              <a:noFill/>
              <a:miter lim="800000"/>
              <a:headEnd/>
              <a:tailEnd/>
            </a:ln>
            <a:effectLst/>
          </p:spPr>
          <p:txBody>
            <a:bodyPr wrap="none">
              <a:spAutoFit/>
            </a:bodyPr>
            <a:lstStyle/>
            <a:p>
              <a:pPr rtl="0"/>
              <a:r>
                <a:rPr lang="en-US" b="0">
                  <a:latin typeface="Times New Roman" pitchFamily="18" charset="0"/>
                </a:rPr>
                <a:t>&lt;&lt;extend&gt;&gt;</a:t>
              </a:r>
            </a:p>
          </p:txBody>
        </p:sp>
        <p:sp>
          <p:nvSpPr>
            <p:cNvPr id="21560" name="Rectangle 56"/>
            <p:cNvSpPr>
              <a:spLocks noChangeArrowheads="1"/>
            </p:cNvSpPr>
            <p:nvPr/>
          </p:nvSpPr>
          <p:spPr bwMode="auto">
            <a:xfrm>
              <a:off x="1824" y="1200"/>
              <a:ext cx="3504" cy="2496"/>
            </a:xfrm>
            <a:prstGeom prst="rect">
              <a:avLst/>
            </a:prstGeom>
            <a:noFill/>
            <a:ln w="9525">
              <a:solidFill>
                <a:schemeClr val="tx1"/>
              </a:solidFill>
              <a:miter lim="800000"/>
              <a:headEnd/>
              <a:tailEnd/>
            </a:ln>
            <a:effectLst/>
          </p:spPr>
          <p:txBody>
            <a:bodyPr wrap="none" anchor="ctr"/>
            <a:lstStyle/>
            <a:p>
              <a:endParaRPr lang="en-IE"/>
            </a:p>
          </p:txBody>
        </p:sp>
        <p:sp>
          <p:nvSpPr>
            <p:cNvPr id="21561" name="Text Box 57"/>
            <p:cNvSpPr txBox="1">
              <a:spLocks noChangeArrowheads="1"/>
            </p:cNvSpPr>
            <p:nvPr/>
          </p:nvSpPr>
          <p:spPr bwMode="auto">
            <a:xfrm>
              <a:off x="4070" y="3480"/>
              <a:ext cx="1174" cy="233"/>
            </a:xfrm>
            <a:prstGeom prst="rect">
              <a:avLst/>
            </a:prstGeom>
            <a:noFill/>
            <a:ln w="9525">
              <a:noFill/>
              <a:miter lim="800000"/>
              <a:headEnd/>
              <a:tailEnd/>
            </a:ln>
            <a:effectLst/>
          </p:spPr>
          <p:txBody>
            <a:bodyPr wrap="none">
              <a:spAutoFit/>
            </a:bodyPr>
            <a:lstStyle/>
            <a:p>
              <a:pPr rtl="0"/>
              <a:r>
                <a:rPr lang="en-US" b="0" dirty="0" smtClean="0">
                  <a:latin typeface="Times New Roman" pitchFamily="18" charset="0"/>
                </a:rPr>
                <a:t>Mobile </a:t>
              </a:r>
              <a:r>
                <a:rPr lang="en-US" b="0" dirty="0">
                  <a:latin typeface="Times New Roman" pitchFamily="18" charset="0"/>
                </a:rPr>
                <a:t>Telephone</a:t>
              </a: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7" name="Picture 3"/>
          <p:cNvPicPr>
            <a:picLocks noChangeAspect="1" noChangeArrowheads="1"/>
          </p:cNvPicPr>
          <p:nvPr/>
        </p:nvPicPr>
        <p:blipFill>
          <a:blip r:embed="rId2" cstate="print"/>
          <a:srcRect/>
          <a:stretch>
            <a:fillRect/>
          </a:stretch>
        </p:blipFill>
        <p:spPr bwMode="auto">
          <a:xfrm>
            <a:off x="1115616" y="1196752"/>
            <a:ext cx="6840760" cy="5616624"/>
          </a:xfrm>
          <a:prstGeom prst="rect">
            <a:avLst/>
          </a:prstGeom>
          <a:noFill/>
          <a:ln w="9525">
            <a:noFill/>
            <a:miter lim="800000"/>
            <a:headEnd/>
            <a:tailEnd/>
          </a:ln>
        </p:spPr>
      </p:pic>
      <p:sp>
        <p:nvSpPr>
          <p:cNvPr id="31748" name="Text Box 4"/>
          <p:cNvSpPr txBox="1">
            <a:spLocks noChangeArrowheads="1"/>
          </p:cNvSpPr>
          <p:nvPr/>
        </p:nvSpPr>
        <p:spPr bwMode="auto">
          <a:xfrm>
            <a:off x="1784350" y="4000500"/>
            <a:ext cx="300038" cy="142875"/>
          </a:xfrm>
          <a:prstGeom prst="rect">
            <a:avLst/>
          </a:prstGeom>
          <a:solidFill>
            <a:srgbClr val="FFFFFF"/>
          </a:solidFill>
          <a:ln w="9525">
            <a:noFill/>
            <a:miter lim="800000"/>
            <a:headEnd/>
            <a:tailEnd/>
          </a:ln>
        </p:spPr>
        <p:txBody>
          <a:bodyPr/>
          <a:lstStyle/>
          <a:p>
            <a:pPr rtl="0"/>
            <a:endParaRPr lang="en-US" sz="1200" b="0">
              <a:latin typeface="Times New Roman" pitchFamily="18" charset="0"/>
            </a:endParaRPr>
          </a:p>
        </p:txBody>
      </p:sp>
      <p:sp>
        <p:nvSpPr>
          <p:cNvPr id="31749" name="Rectangle 5"/>
          <p:cNvSpPr>
            <a:spLocks noGrp="1" noChangeArrowheads="1"/>
          </p:cNvSpPr>
          <p:nvPr>
            <p:ph type="title"/>
          </p:nvPr>
        </p:nvSpPr>
        <p:spPr>
          <a:xfrm>
            <a:off x="1066800" y="381000"/>
            <a:ext cx="7772400" cy="1085850"/>
          </a:xfrm>
          <a:noFill/>
          <a:ln/>
        </p:spPr>
        <p:txBody>
          <a:bodyPr anchor="ctr"/>
          <a:lstStyle/>
          <a:p>
            <a:pPr algn="ctr"/>
            <a:r>
              <a:rPr lang="en-US" altLang="en-US" sz="3800"/>
              <a:t>A More Complicate Example</a:t>
            </a:r>
            <a:endParaRPr lang="en-US" sz="380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a:t>Example of Use Case Diagram</a:t>
            </a:r>
          </a:p>
        </p:txBody>
      </p:sp>
      <p:grpSp>
        <p:nvGrpSpPr>
          <p:cNvPr id="2" name="Group 33"/>
          <p:cNvGrpSpPr>
            <a:grpSpLocks/>
          </p:cNvGrpSpPr>
          <p:nvPr/>
        </p:nvGrpSpPr>
        <p:grpSpPr bwMode="auto">
          <a:xfrm>
            <a:off x="1524000" y="2133600"/>
            <a:ext cx="6172200" cy="3810000"/>
            <a:chOff x="960" y="1344"/>
            <a:chExt cx="3888" cy="2400"/>
          </a:xfrm>
        </p:grpSpPr>
        <p:sp>
          <p:nvSpPr>
            <p:cNvPr id="14340" name="Oval 4"/>
            <p:cNvSpPr>
              <a:spLocks noChangeArrowheads="1"/>
            </p:cNvSpPr>
            <p:nvPr/>
          </p:nvSpPr>
          <p:spPr bwMode="auto">
            <a:xfrm>
              <a:off x="1104" y="1872"/>
              <a:ext cx="192" cy="192"/>
            </a:xfrm>
            <a:prstGeom prst="ellipse">
              <a:avLst/>
            </a:prstGeom>
            <a:noFill/>
            <a:ln w="9525">
              <a:solidFill>
                <a:schemeClr val="tx1"/>
              </a:solidFill>
              <a:round/>
              <a:headEnd/>
              <a:tailEnd/>
            </a:ln>
            <a:effectLst/>
          </p:spPr>
          <p:txBody>
            <a:bodyPr wrap="none" anchor="ctr"/>
            <a:lstStyle/>
            <a:p>
              <a:endParaRPr lang="en-IE"/>
            </a:p>
          </p:txBody>
        </p:sp>
        <p:sp>
          <p:nvSpPr>
            <p:cNvPr id="14341" name="Line 5"/>
            <p:cNvSpPr>
              <a:spLocks noChangeShapeType="1"/>
            </p:cNvSpPr>
            <p:nvPr/>
          </p:nvSpPr>
          <p:spPr bwMode="auto">
            <a:xfrm>
              <a:off x="1200" y="2064"/>
              <a:ext cx="0" cy="336"/>
            </a:xfrm>
            <a:prstGeom prst="line">
              <a:avLst/>
            </a:prstGeom>
            <a:noFill/>
            <a:ln w="9525">
              <a:solidFill>
                <a:schemeClr val="tx1"/>
              </a:solidFill>
              <a:round/>
              <a:headEnd/>
              <a:tailEnd/>
            </a:ln>
            <a:effectLst/>
          </p:spPr>
          <p:txBody>
            <a:bodyPr wrap="none" anchor="ctr"/>
            <a:lstStyle/>
            <a:p>
              <a:endParaRPr lang="en-IE"/>
            </a:p>
          </p:txBody>
        </p:sp>
        <p:sp>
          <p:nvSpPr>
            <p:cNvPr id="14342" name="Line 6"/>
            <p:cNvSpPr>
              <a:spLocks noChangeShapeType="1"/>
            </p:cNvSpPr>
            <p:nvPr/>
          </p:nvSpPr>
          <p:spPr bwMode="auto">
            <a:xfrm>
              <a:off x="1200" y="2160"/>
              <a:ext cx="192" cy="96"/>
            </a:xfrm>
            <a:prstGeom prst="line">
              <a:avLst/>
            </a:prstGeom>
            <a:noFill/>
            <a:ln w="9525">
              <a:solidFill>
                <a:schemeClr val="tx1"/>
              </a:solidFill>
              <a:round/>
              <a:headEnd/>
              <a:tailEnd/>
            </a:ln>
            <a:effectLst/>
          </p:spPr>
          <p:txBody>
            <a:bodyPr wrap="none" anchor="ctr"/>
            <a:lstStyle/>
            <a:p>
              <a:endParaRPr lang="en-IE"/>
            </a:p>
          </p:txBody>
        </p:sp>
        <p:sp>
          <p:nvSpPr>
            <p:cNvPr id="14343" name="Line 7"/>
            <p:cNvSpPr>
              <a:spLocks noChangeShapeType="1"/>
            </p:cNvSpPr>
            <p:nvPr/>
          </p:nvSpPr>
          <p:spPr bwMode="auto">
            <a:xfrm flipH="1">
              <a:off x="1056" y="2160"/>
              <a:ext cx="144" cy="96"/>
            </a:xfrm>
            <a:prstGeom prst="line">
              <a:avLst/>
            </a:prstGeom>
            <a:noFill/>
            <a:ln w="9525">
              <a:solidFill>
                <a:schemeClr val="tx1"/>
              </a:solidFill>
              <a:round/>
              <a:headEnd/>
              <a:tailEnd/>
            </a:ln>
            <a:effectLst/>
          </p:spPr>
          <p:txBody>
            <a:bodyPr wrap="none" anchor="ctr"/>
            <a:lstStyle/>
            <a:p>
              <a:endParaRPr lang="en-IE"/>
            </a:p>
          </p:txBody>
        </p:sp>
        <p:sp>
          <p:nvSpPr>
            <p:cNvPr id="14344" name="Line 8"/>
            <p:cNvSpPr>
              <a:spLocks noChangeShapeType="1"/>
            </p:cNvSpPr>
            <p:nvPr/>
          </p:nvSpPr>
          <p:spPr bwMode="auto">
            <a:xfrm>
              <a:off x="1200" y="2400"/>
              <a:ext cx="96" cy="96"/>
            </a:xfrm>
            <a:prstGeom prst="line">
              <a:avLst/>
            </a:prstGeom>
            <a:noFill/>
            <a:ln w="9525">
              <a:solidFill>
                <a:schemeClr val="tx1"/>
              </a:solidFill>
              <a:round/>
              <a:headEnd/>
              <a:tailEnd/>
            </a:ln>
            <a:effectLst/>
          </p:spPr>
          <p:txBody>
            <a:bodyPr wrap="none" anchor="ctr"/>
            <a:lstStyle/>
            <a:p>
              <a:endParaRPr lang="en-IE"/>
            </a:p>
          </p:txBody>
        </p:sp>
        <p:sp>
          <p:nvSpPr>
            <p:cNvPr id="14345" name="Line 9"/>
            <p:cNvSpPr>
              <a:spLocks noChangeShapeType="1"/>
            </p:cNvSpPr>
            <p:nvPr/>
          </p:nvSpPr>
          <p:spPr bwMode="auto">
            <a:xfrm flipH="1">
              <a:off x="1104" y="2400"/>
              <a:ext cx="96" cy="96"/>
            </a:xfrm>
            <a:prstGeom prst="line">
              <a:avLst/>
            </a:prstGeom>
            <a:noFill/>
            <a:ln w="9525">
              <a:solidFill>
                <a:schemeClr val="tx1"/>
              </a:solidFill>
              <a:round/>
              <a:headEnd/>
              <a:tailEnd/>
            </a:ln>
            <a:effectLst/>
          </p:spPr>
          <p:txBody>
            <a:bodyPr wrap="none" anchor="ctr"/>
            <a:lstStyle/>
            <a:p>
              <a:endParaRPr lang="en-IE"/>
            </a:p>
          </p:txBody>
        </p:sp>
        <p:sp>
          <p:nvSpPr>
            <p:cNvPr id="14346" name="Text Box 10"/>
            <p:cNvSpPr txBox="1">
              <a:spLocks noChangeArrowheads="1"/>
            </p:cNvSpPr>
            <p:nvPr/>
          </p:nvSpPr>
          <p:spPr bwMode="auto">
            <a:xfrm>
              <a:off x="960" y="2496"/>
              <a:ext cx="624" cy="231"/>
            </a:xfrm>
            <a:prstGeom prst="rect">
              <a:avLst/>
            </a:prstGeom>
            <a:noFill/>
            <a:ln w="9525">
              <a:noFill/>
              <a:miter lim="800000"/>
              <a:headEnd/>
              <a:tailEnd/>
            </a:ln>
            <a:effectLst/>
          </p:spPr>
          <p:txBody>
            <a:bodyPr>
              <a:spAutoFit/>
            </a:bodyPr>
            <a:lstStyle/>
            <a:p>
              <a:pPr rtl="0"/>
              <a:r>
                <a:rPr lang="en-US" b="0">
                  <a:latin typeface="Times New Roman" pitchFamily="18" charset="0"/>
                </a:rPr>
                <a:t>student</a:t>
              </a:r>
              <a:endParaRPr lang="en-US" sz="2400" b="0">
                <a:latin typeface="Times New Roman" pitchFamily="18" charset="0"/>
              </a:endParaRPr>
            </a:p>
          </p:txBody>
        </p:sp>
        <p:grpSp>
          <p:nvGrpSpPr>
            <p:cNvPr id="3" name="Group 11"/>
            <p:cNvGrpSpPr>
              <a:grpSpLocks/>
            </p:cNvGrpSpPr>
            <p:nvPr/>
          </p:nvGrpSpPr>
          <p:grpSpPr bwMode="auto">
            <a:xfrm>
              <a:off x="2304" y="1488"/>
              <a:ext cx="912" cy="432"/>
              <a:chOff x="4176" y="720"/>
              <a:chExt cx="576" cy="432"/>
            </a:xfrm>
          </p:grpSpPr>
          <p:sp>
            <p:nvSpPr>
              <p:cNvPr id="14348" name="Oval 12"/>
              <p:cNvSpPr>
                <a:spLocks noChangeArrowheads="1"/>
              </p:cNvSpPr>
              <p:nvPr/>
            </p:nvSpPr>
            <p:spPr bwMode="auto">
              <a:xfrm>
                <a:off x="4176" y="720"/>
                <a:ext cx="576" cy="432"/>
              </a:xfrm>
              <a:prstGeom prst="ellipse">
                <a:avLst/>
              </a:prstGeom>
              <a:noFill/>
              <a:ln w="9525">
                <a:solidFill>
                  <a:schemeClr val="tx1"/>
                </a:solidFill>
                <a:round/>
                <a:headEnd/>
                <a:tailEnd/>
              </a:ln>
              <a:effectLst/>
            </p:spPr>
            <p:txBody>
              <a:bodyPr wrap="none" anchor="ctr"/>
              <a:lstStyle/>
              <a:p>
                <a:endParaRPr lang="en-IE"/>
              </a:p>
            </p:txBody>
          </p:sp>
          <p:sp>
            <p:nvSpPr>
              <p:cNvPr id="14349" name="Text Box 13"/>
              <p:cNvSpPr txBox="1">
                <a:spLocks noChangeArrowheads="1"/>
              </p:cNvSpPr>
              <p:nvPr/>
            </p:nvSpPr>
            <p:spPr bwMode="auto">
              <a:xfrm>
                <a:off x="4224" y="816"/>
                <a:ext cx="528" cy="231"/>
              </a:xfrm>
              <a:prstGeom prst="rect">
                <a:avLst/>
              </a:prstGeom>
              <a:noFill/>
              <a:ln w="9525">
                <a:noFill/>
                <a:miter lim="800000"/>
                <a:headEnd/>
                <a:tailEnd/>
              </a:ln>
              <a:effectLst/>
            </p:spPr>
            <p:txBody>
              <a:bodyPr>
                <a:spAutoFit/>
              </a:bodyPr>
              <a:lstStyle/>
              <a:p>
                <a:pPr algn="ctr" rtl="0"/>
                <a:r>
                  <a:rPr lang="en-US" b="0">
                    <a:latin typeface="Times New Roman" pitchFamily="18" charset="0"/>
                  </a:rPr>
                  <a:t>registration</a:t>
                </a:r>
                <a:endParaRPr lang="en-US" sz="2400" b="0">
                  <a:latin typeface="Times New Roman" pitchFamily="18" charset="0"/>
                </a:endParaRPr>
              </a:p>
            </p:txBody>
          </p:sp>
        </p:grpSp>
        <p:sp>
          <p:nvSpPr>
            <p:cNvPr id="14351" name="Oval 15"/>
            <p:cNvSpPr>
              <a:spLocks noChangeArrowheads="1"/>
            </p:cNvSpPr>
            <p:nvPr/>
          </p:nvSpPr>
          <p:spPr bwMode="auto">
            <a:xfrm>
              <a:off x="2304" y="2208"/>
              <a:ext cx="816" cy="432"/>
            </a:xfrm>
            <a:prstGeom prst="ellipse">
              <a:avLst/>
            </a:prstGeom>
            <a:noFill/>
            <a:ln w="9525">
              <a:solidFill>
                <a:schemeClr val="tx1"/>
              </a:solidFill>
              <a:round/>
              <a:headEnd/>
              <a:tailEnd/>
            </a:ln>
            <a:effectLst/>
          </p:spPr>
          <p:txBody>
            <a:bodyPr wrap="none" anchor="ctr"/>
            <a:lstStyle/>
            <a:p>
              <a:endParaRPr lang="en-IE"/>
            </a:p>
          </p:txBody>
        </p:sp>
        <p:sp>
          <p:nvSpPr>
            <p:cNvPr id="14352" name="Text Box 16"/>
            <p:cNvSpPr txBox="1">
              <a:spLocks noChangeArrowheads="1"/>
            </p:cNvSpPr>
            <p:nvPr/>
          </p:nvSpPr>
          <p:spPr bwMode="auto">
            <a:xfrm>
              <a:off x="2352" y="2208"/>
              <a:ext cx="748" cy="404"/>
            </a:xfrm>
            <a:prstGeom prst="rect">
              <a:avLst/>
            </a:prstGeom>
            <a:noFill/>
            <a:ln w="9525">
              <a:noFill/>
              <a:miter lim="800000"/>
              <a:headEnd/>
              <a:tailEnd/>
            </a:ln>
            <a:effectLst/>
          </p:spPr>
          <p:txBody>
            <a:bodyPr>
              <a:spAutoFit/>
            </a:bodyPr>
            <a:lstStyle/>
            <a:p>
              <a:pPr algn="ctr" rtl="0"/>
              <a:r>
                <a:rPr lang="en-US" b="0">
                  <a:latin typeface="Times New Roman" pitchFamily="18" charset="0"/>
                </a:rPr>
                <a:t>updating</a:t>
              </a:r>
            </a:p>
            <a:p>
              <a:pPr algn="ctr" rtl="0"/>
              <a:r>
                <a:rPr lang="en-US" b="0">
                  <a:latin typeface="Times New Roman" pitchFamily="18" charset="0"/>
                </a:rPr>
                <a:t>grades</a:t>
              </a:r>
            </a:p>
          </p:txBody>
        </p:sp>
        <p:sp>
          <p:nvSpPr>
            <p:cNvPr id="14354" name="Oval 18"/>
            <p:cNvSpPr>
              <a:spLocks noChangeArrowheads="1"/>
            </p:cNvSpPr>
            <p:nvPr/>
          </p:nvSpPr>
          <p:spPr bwMode="auto">
            <a:xfrm>
              <a:off x="2352" y="2976"/>
              <a:ext cx="816" cy="432"/>
            </a:xfrm>
            <a:prstGeom prst="ellipse">
              <a:avLst/>
            </a:prstGeom>
            <a:noFill/>
            <a:ln w="9525">
              <a:solidFill>
                <a:schemeClr val="tx1"/>
              </a:solidFill>
              <a:round/>
              <a:headEnd/>
              <a:tailEnd/>
            </a:ln>
            <a:effectLst/>
          </p:spPr>
          <p:txBody>
            <a:bodyPr wrap="none" anchor="ctr"/>
            <a:lstStyle/>
            <a:p>
              <a:endParaRPr lang="en-IE"/>
            </a:p>
          </p:txBody>
        </p:sp>
        <p:sp>
          <p:nvSpPr>
            <p:cNvPr id="14355" name="Text Box 19"/>
            <p:cNvSpPr txBox="1">
              <a:spLocks noChangeArrowheads="1"/>
            </p:cNvSpPr>
            <p:nvPr/>
          </p:nvSpPr>
          <p:spPr bwMode="auto">
            <a:xfrm>
              <a:off x="2372" y="2976"/>
              <a:ext cx="748" cy="404"/>
            </a:xfrm>
            <a:prstGeom prst="rect">
              <a:avLst/>
            </a:prstGeom>
            <a:noFill/>
            <a:ln w="9525">
              <a:noFill/>
              <a:miter lim="800000"/>
              <a:headEnd/>
              <a:tailEnd/>
            </a:ln>
            <a:effectLst/>
          </p:spPr>
          <p:txBody>
            <a:bodyPr>
              <a:spAutoFit/>
            </a:bodyPr>
            <a:lstStyle/>
            <a:p>
              <a:pPr algn="ctr" rtl="0"/>
              <a:r>
                <a:rPr lang="en-US" b="0">
                  <a:latin typeface="Times New Roman" pitchFamily="18" charset="0"/>
                </a:rPr>
                <a:t>output</a:t>
              </a:r>
              <a:endParaRPr lang="en-US" sz="2000" b="0">
                <a:latin typeface="Times New Roman" pitchFamily="18" charset="0"/>
              </a:endParaRPr>
            </a:p>
            <a:p>
              <a:pPr algn="ctr" rtl="0"/>
              <a:r>
                <a:rPr lang="en-US" b="0">
                  <a:latin typeface="Times New Roman" pitchFamily="18" charset="0"/>
                </a:rPr>
                <a:t>generating</a:t>
              </a:r>
              <a:endParaRPr lang="en-US" sz="1600" b="0">
                <a:latin typeface="Times New Roman" pitchFamily="18" charset="0"/>
              </a:endParaRPr>
            </a:p>
          </p:txBody>
        </p:sp>
        <p:sp>
          <p:nvSpPr>
            <p:cNvPr id="14357" name="Oval 21"/>
            <p:cNvSpPr>
              <a:spLocks noChangeArrowheads="1"/>
            </p:cNvSpPr>
            <p:nvPr/>
          </p:nvSpPr>
          <p:spPr bwMode="auto">
            <a:xfrm>
              <a:off x="4416" y="1872"/>
              <a:ext cx="192" cy="192"/>
            </a:xfrm>
            <a:prstGeom prst="ellipse">
              <a:avLst/>
            </a:prstGeom>
            <a:noFill/>
            <a:ln w="9525">
              <a:solidFill>
                <a:schemeClr val="tx1"/>
              </a:solidFill>
              <a:round/>
              <a:headEnd/>
              <a:tailEnd/>
            </a:ln>
            <a:effectLst/>
          </p:spPr>
          <p:txBody>
            <a:bodyPr wrap="none" anchor="ctr"/>
            <a:lstStyle/>
            <a:p>
              <a:endParaRPr lang="en-IE"/>
            </a:p>
          </p:txBody>
        </p:sp>
        <p:sp>
          <p:nvSpPr>
            <p:cNvPr id="14358" name="Line 22"/>
            <p:cNvSpPr>
              <a:spLocks noChangeShapeType="1"/>
            </p:cNvSpPr>
            <p:nvPr/>
          </p:nvSpPr>
          <p:spPr bwMode="auto">
            <a:xfrm>
              <a:off x="4512" y="2064"/>
              <a:ext cx="0" cy="336"/>
            </a:xfrm>
            <a:prstGeom prst="line">
              <a:avLst/>
            </a:prstGeom>
            <a:noFill/>
            <a:ln w="9525">
              <a:solidFill>
                <a:schemeClr val="tx1"/>
              </a:solidFill>
              <a:round/>
              <a:headEnd/>
              <a:tailEnd/>
            </a:ln>
            <a:effectLst/>
          </p:spPr>
          <p:txBody>
            <a:bodyPr wrap="none" anchor="ctr"/>
            <a:lstStyle/>
            <a:p>
              <a:endParaRPr lang="en-IE"/>
            </a:p>
          </p:txBody>
        </p:sp>
        <p:sp>
          <p:nvSpPr>
            <p:cNvPr id="14359" name="Line 23"/>
            <p:cNvSpPr>
              <a:spLocks noChangeShapeType="1"/>
            </p:cNvSpPr>
            <p:nvPr/>
          </p:nvSpPr>
          <p:spPr bwMode="auto">
            <a:xfrm>
              <a:off x="4512" y="2160"/>
              <a:ext cx="192" cy="96"/>
            </a:xfrm>
            <a:prstGeom prst="line">
              <a:avLst/>
            </a:prstGeom>
            <a:noFill/>
            <a:ln w="9525">
              <a:solidFill>
                <a:schemeClr val="tx1"/>
              </a:solidFill>
              <a:round/>
              <a:headEnd/>
              <a:tailEnd/>
            </a:ln>
            <a:effectLst/>
          </p:spPr>
          <p:txBody>
            <a:bodyPr wrap="none" anchor="ctr"/>
            <a:lstStyle/>
            <a:p>
              <a:endParaRPr lang="en-IE"/>
            </a:p>
          </p:txBody>
        </p:sp>
        <p:sp>
          <p:nvSpPr>
            <p:cNvPr id="14360" name="Line 24"/>
            <p:cNvSpPr>
              <a:spLocks noChangeShapeType="1"/>
            </p:cNvSpPr>
            <p:nvPr/>
          </p:nvSpPr>
          <p:spPr bwMode="auto">
            <a:xfrm flipH="1">
              <a:off x="4368" y="2160"/>
              <a:ext cx="144" cy="96"/>
            </a:xfrm>
            <a:prstGeom prst="line">
              <a:avLst/>
            </a:prstGeom>
            <a:noFill/>
            <a:ln w="9525">
              <a:solidFill>
                <a:schemeClr val="tx1"/>
              </a:solidFill>
              <a:round/>
              <a:headEnd/>
              <a:tailEnd/>
            </a:ln>
            <a:effectLst/>
          </p:spPr>
          <p:txBody>
            <a:bodyPr wrap="none" anchor="ctr"/>
            <a:lstStyle/>
            <a:p>
              <a:endParaRPr lang="en-IE"/>
            </a:p>
          </p:txBody>
        </p:sp>
        <p:sp>
          <p:nvSpPr>
            <p:cNvPr id="14361" name="Line 25"/>
            <p:cNvSpPr>
              <a:spLocks noChangeShapeType="1"/>
            </p:cNvSpPr>
            <p:nvPr/>
          </p:nvSpPr>
          <p:spPr bwMode="auto">
            <a:xfrm>
              <a:off x="4512" y="2400"/>
              <a:ext cx="96" cy="96"/>
            </a:xfrm>
            <a:prstGeom prst="line">
              <a:avLst/>
            </a:prstGeom>
            <a:noFill/>
            <a:ln w="9525">
              <a:solidFill>
                <a:schemeClr val="tx1"/>
              </a:solidFill>
              <a:round/>
              <a:headEnd/>
              <a:tailEnd/>
            </a:ln>
            <a:effectLst/>
          </p:spPr>
          <p:txBody>
            <a:bodyPr wrap="none" anchor="ctr"/>
            <a:lstStyle/>
            <a:p>
              <a:endParaRPr lang="en-IE"/>
            </a:p>
          </p:txBody>
        </p:sp>
        <p:sp>
          <p:nvSpPr>
            <p:cNvPr id="14362" name="Line 26"/>
            <p:cNvSpPr>
              <a:spLocks noChangeShapeType="1"/>
            </p:cNvSpPr>
            <p:nvPr/>
          </p:nvSpPr>
          <p:spPr bwMode="auto">
            <a:xfrm flipH="1">
              <a:off x="4416" y="2400"/>
              <a:ext cx="96" cy="96"/>
            </a:xfrm>
            <a:prstGeom prst="line">
              <a:avLst/>
            </a:prstGeom>
            <a:noFill/>
            <a:ln w="9525">
              <a:solidFill>
                <a:schemeClr val="tx1"/>
              </a:solidFill>
              <a:round/>
              <a:headEnd/>
              <a:tailEnd/>
            </a:ln>
            <a:effectLst/>
          </p:spPr>
          <p:txBody>
            <a:bodyPr wrap="none" anchor="ctr"/>
            <a:lstStyle/>
            <a:p>
              <a:endParaRPr lang="en-IE"/>
            </a:p>
          </p:txBody>
        </p:sp>
        <p:sp>
          <p:nvSpPr>
            <p:cNvPr id="14363" name="Text Box 27"/>
            <p:cNvSpPr txBox="1">
              <a:spLocks noChangeArrowheads="1"/>
            </p:cNvSpPr>
            <p:nvPr/>
          </p:nvSpPr>
          <p:spPr bwMode="auto">
            <a:xfrm>
              <a:off x="4272" y="2496"/>
              <a:ext cx="576" cy="231"/>
            </a:xfrm>
            <a:prstGeom prst="rect">
              <a:avLst/>
            </a:prstGeom>
            <a:noFill/>
            <a:ln w="9525">
              <a:noFill/>
              <a:miter lim="800000"/>
              <a:headEnd/>
              <a:tailEnd/>
            </a:ln>
            <a:effectLst/>
          </p:spPr>
          <p:txBody>
            <a:bodyPr>
              <a:spAutoFit/>
            </a:bodyPr>
            <a:lstStyle/>
            <a:p>
              <a:pPr rtl="0"/>
              <a:r>
                <a:rPr lang="en-US" b="0">
                  <a:latin typeface="Times New Roman" pitchFamily="18" charset="0"/>
                </a:rPr>
                <a:t>faculty</a:t>
              </a:r>
              <a:endParaRPr lang="en-US" sz="1600" b="0">
                <a:latin typeface="Times New Roman" pitchFamily="18" charset="0"/>
              </a:endParaRPr>
            </a:p>
          </p:txBody>
        </p:sp>
        <p:sp>
          <p:nvSpPr>
            <p:cNvPr id="14364" name="Line 28"/>
            <p:cNvSpPr>
              <a:spLocks noChangeShapeType="1"/>
            </p:cNvSpPr>
            <p:nvPr/>
          </p:nvSpPr>
          <p:spPr bwMode="auto">
            <a:xfrm flipV="1">
              <a:off x="1440" y="1728"/>
              <a:ext cx="816" cy="192"/>
            </a:xfrm>
            <a:prstGeom prst="line">
              <a:avLst/>
            </a:prstGeom>
            <a:noFill/>
            <a:ln w="9525">
              <a:solidFill>
                <a:schemeClr val="tx1"/>
              </a:solidFill>
              <a:round/>
              <a:headEnd/>
              <a:tailEnd/>
            </a:ln>
            <a:effectLst/>
          </p:spPr>
          <p:txBody>
            <a:bodyPr wrap="none" anchor="ctr"/>
            <a:lstStyle/>
            <a:p>
              <a:endParaRPr lang="en-IE"/>
            </a:p>
          </p:txBody>
        </p:sp>
        <p:sp>
          <p:nvSpPr>
            <p:cNvPr id="14365" name="Line 29"/>
            <p:cNvSpPr>
              <a:spLocks noChangeShapeType="1"/>
            </p:cNvSpPr>
            <p:nvPr/>
          </p:nvSpPr>
          <p:spPr bwMode="auto">
            <a:xfrm>
              <a:off x="1440" y="2496"/>
              <a:ext cx="864" cy="624"/>
            </a:xfrm>
            <a:prstGeom prst="line">
              <a:avLst/>
            </a:prstGeom>
            <a:noFill/>
            <a:ln w="9525">
              <a:solidFill>
                <a:schemeClr val="tx1"/>
              </a:solidFill>
              <a:round/>
              <a:headEnd/>
              <a:tailEnd/>
            </a:ln>
            <a:effectLst/>
          </p:spPr>
          <p:txBody>
            <a:bodyPr wrap="none" anchor="ctr"/>
            <a:lstStyle/>
            <a:p>
              <a:endParaRPr lang="en-IE"/>
            </a:p>
          </p:txBody>
        </p:sp>
        <p:sp>
          <p:nvSpPr>
            <p:cNvPr id="14366" name="Line 30"/>
            <p:cNvSpPr>
              <a:spLocks noChangeShapeType="1"/>
            </p:cNvSpPr>
            <p:nvPr/>
          </p:nvSpPr>
          <p:spPr bwMode="auto">
            <a:xfrm flipH="1">
              <a:off x="3120" y="2352"/>
              <a:ext cx="1152" cy="0"/>
            </a:xfrm>
            <a:prstGeom prst="line">
              <a:avLst/>
            </a:prstGeom>
            <a:noFill/>
            <a:ln w="9525">
              <a:solidFill>
                <a:schemeClr val="tx1"/>
              </a:solidFill>
              <a:round/>
              <a:headEnd/>
              <a:tailEnd/>
            </a:ln>
            <a:effectLst/>
          </p:spPr>
          <p:txBody>
            <a:bodyPr wrap="none" anchor="ctr"/>
            <a:lstStyle/>
            <a:p>
              <a:endParaRPr lang="en-IE"/>
            </a:p>
          </p:txBody>
        </p:sp>
        <p:sp>
          <p:nvSpPr>
            <p:cNvPr id="14367" name="Line 31"/>
            <p:cNvSpPr>
              <a:spLocks noChangeShapeType="1"/>
            </p:cNvSpPr>
            <p:nvPr/>
          </p:nvSpPr>
          <p:spPr bwMode="auto">
            <a:xfrm flipH="1">
              <a:off x="3168" y="2496"/>
              <a:ext cx="1104" cy="576"/>
            </a:xfrm>
            <a:prstGeom prst="line">
              <a:avLst/>
            </a:prstGeom>
            <a:noFill/>
            <a:ln w="9525">
              <a:solidFill>
                <a:schemeClr val="tx1"/>
              </a:solidFill>
              <a:round/>
              <a:headEnd/>
              <a:tailEnd/>
            </a:ln>
            <a:effectLst/>
          </p:spPr>
          <p:txBody>
            <a:bodyPr wrap="none" anchor="ctr"/>
            <a:lstStyle/>
            <a:p>
              <a:endParaRPr lang="en-IE"/>
            </a:p>
          </p:txBody>
        </p:sp>
        <p:sp>
          <p:nvSpPr>
            <p:cNvPr id="14368" name="Rectangle 32"/>
            <p:cNvSpPr>
              <a:spLocks noChangeArrowheads="1"/>
            </p:cNvSpPr>
            <p:nvPr/>
          </p:nvSpPr>
          <p:spPr bwMode="auto">
            <a:xfrm>
              <a:off x="1824" y="1344"/>
              <a:ext cx="1824" cy="2400"/>
            </a:xfrm>
            <a:prstGeom prst="rect">
              <a:avLst/>
            </a:prstGeom>
            <a:noFill/>
            <a:ln w="9525">
              <a:solidFill>
                <a:schemeClr val="tx1"/>
              </a:solidFill>
              <a:miter lim="800000"/>
              <a:headEnd/>
              <a:tailEnd/>
            </a:ln>
            <a:effectLst/>
          </p:spPr>
          <p:txBody>
            <a:bodyPr wrap="none" anchor="ctr"/>
            <a:lstStyle/>
            <a:p>
              <a:endParaRPr lang="en-IE"/>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Example </a:t>
            </a:r>
            <a:endParaRPr lang="en-IE" dirty="0"/>
          </a:p>
        </p:txBody>
      </p:sp>
      <p:sp>
        <p:nvSpPr>
          <p:cNvPr id="3" name="Content Placeholder 2"/>
          <p:cNvSpPr>
            <a:spLocks noGrp="1"/>
          </p:cNvSpPr>
          <p:nvPr>
            <p:ph idx="1"/>
          </p:nvPr>
        </p:nvSpPr>
        <p:spPr/>
        <p:txBody>
          <a:bodyPr>
            <a:normAutofit fontScale="85000" lnSpcReduction="20000"/>
          </a:bodyPr>
          <a:lstStyle/>
          <a:p>
            <a:r>
              <a:rPr lang="en-IE" dirty="0" smtClean="0"/>
              <a:t>The system is started up when the operator turns the operator switch to the "on" position. The operator will be asked to enter the amount of money currently in the cash dispenser, and a connection to the bank will be established. Then the servicing of customers can begin.</a:t>
            </a:r>
          </a:p>
          <a:p>
            <a:r>
              <a:rPr lang="en-IE" dirty="0" smtClean="0"/>
              <a:t>The system is shut down when the operator makes sure that no customer is using the machine, and then turns the operator switch to the "off" position. The connection to the bank will be shut down. Then the operator is free to remove deposited envelopes, replenish cash and paper, etc. </a:t>
            </a:r>
            <a:endParaRPr lang="en-IE"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Example</a:t>
            </a:r>
            <a:endParaRPr lang="en-IE" dirty="0"/>
          </a:p>
        </p:txBody>
      </p:sp>
      <p:sp>
        <p:nvSpPr>
          <p:cNvPr id="3" name="Content Placeholder 2"/>
          <p:cNvSpPr>
            <a:spLocks noGrp="1"/>
          </p:cNvSpPr>
          <p:nvPr>
            <p:ph idx="1"/>
          </p:nvPr>
        </p:nvSpPr>
        <p:spPr/>
        <p:txBody>
          <a:bodyPr>
            <a:normAutofit fontScale="70000" lnSpcReduction="20000"/>
          </a:bodyPr>
          <a:lstStyle/>
          <a:p>
            <a:r>
              <a:rPr lang="en-IE" dirty="0" smtClean="0"/>
              <a:t>A session is started when a customer inserts an ATM card into the card reader slot of the machine. The ATM pulls the card into the machine and reads it. (If the reader cannot read the card due to improper insertion or a damaged stripe, the card is ejected, an error screen is displayed, and the session is aborted.) The customer is asked to enter his/her PIN, and is then allowed to perform one or more transactions, choosing from a menu of possible types of transaction in each case. After each transaction, the customer is asked whether he/she would like to perform another. When the customer is through performing transactions, the card is ejected from the machine and the session ends. If a transaction is aborted due to too many invalid PIN entries, the session is also aborted, with the card being retained in the machine. </a:t>
            </a:r>
          </a:p>
          <a:p>
            <a:r>
              <a:rPr lang="en-IE" dirty="0" smtClean="0"/>
              <a:t>The customer may abort the session by pressing the Cancel key when entering a PIN or choosing a transaction type. </a:t>
            </a:r>
            <a:endParaRPr lang="en-IE"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seCases.gif"/>
          <p:cNvPicPr>
            <a:picLocks noChangeAspect="1"/>
          </p:cNvPicPr>
          <p:nvPr/>
        </p:nvPicPr>
        <p:blipFill>
          <a:blip r:embed="rId2" cstate="print"/>
          <a:stretch>
            <a:fillRect/>
          </a:stretch>
        </p:blipFill>
        <p:spPr>
          <a:xfrm>
            <a:off x="1254479" y="260647"/>
            <a:ext cx="6125833" cy="5850391"/>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a:t>Using Use Case Diagrams</a:t>
            </a:r>
          </a:p>
        </p:txBody>
      </p:sp>
      <p:sp>
        <p:nvSpPr>
          <p:cNvPr id="22531" name="Rectangle 3"/>
          <p:cNvSpPr>
            <a:spLocks noGrp="1" noChangeArrowheads="1"/>
          </p:cNvSpPr>
          <p:nvPr>
            <p:ph type="body" idx="1"/>
          </p:nvPr>
        </p:nvSpPr>
        <p:spPr/>
        <p:txBody>
          <a:bodyPr/>
          <a:lstStyle/>
          <a:p>
            <a:pPr>
              <a:lnSpc>
                <a:spcPct val="90000"/>
              </a:lnSpc>
            </a:pPr>
            <a:r>
              <a:rPr lang="en-US" sz="2800"/>
              <a:t>Use case diagrams are used to visualize, specify, construct, and document the (intended) behavior of the system, during requirements capture and analysis.</a:t>
            </a:r>
          </a:p>
          <a:p>
            <a:pPr>
              <a:lnSpc>
                <a:spcPct val="90000"/>
              </a:lnSpc>
            </a:pPr>
            <a:r>
              <a:rPr lang="en-US" sz="2800"/>
              <a:t>Provide a way for developers, domain experts and end-users to Communicate.</a:t>
            </a:r>
          </a:p>
          <a:p>
            <a:pPr>
              <a:lnSpc>
                <a:spcPct val="90000"/>
              </a:lnSpc>
            </a:pPr>
            <a:r>
              <a:rPr lang="en-US" sz="2800"/>
              <a:t>Serve as basis for testing.</a:t>
            </a:r>
          </a:p>
          <a:p>
            <a:pPr>
              <a:lnSpc>
                <a:spcPct val="90000"/>
              </a:lnSpc>
            </a:pPr>
            <a:r>
              <a:rPr lang="en-US" sz="2800"/>
              <a:t>Use case diagrams contain use cases, actors, and their relationships.</a:t>
            </a:r>
          </a:p>
          <a:p>
            <a:pPr>
              <a:lnSpc>
                <a:spcPct val="90000"/>
              </a:lnSpc>
            </a:pPr>
            <a:endParaRPr lang="en-US" sz="2800"/>
          </a:p>
          <a:p>
            <a:pPr>
              <a:lnSpc>
                <a:spcPct val="90000"/>
              </a:lnSpc>
            </a:pPr>
            <a:endParaRPr lang="en-US" sz="28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371600" y="533400"/>
            <a:ext cx="7772400" cy="762000"/>
          </a:xfrm>
        </p:spPr>
        <p:txBody>
          <a:bodyPr/>
          <a:lstStyle/>
          <a:p>
            <a:r>
              <a:rPr lang="en-US"/>
              <a:t>Use Case</a:t>
            </a:r>
          </a:p>
        </p:txBody>
      </p:sp>
      <p:sp>
        <p:nvSpPr>
          <p:cNvPr id="3075" name="Rectangle 3"/>
          <p:cNvSpPr>
            <a:spLocks noGrp="1" noChangeArrowheads="1"/>
          </p:cNvSpPr>
          <p:nvPr>
            <p:ph type="body" idx="1"/>
          </p:nvPr>
        </p:nvSpPr>
        <p:spPr/>
        <p:txBody>
          <a:bodyPr/>
          <a:lstStyle/>
          <a:p>
            <a:r>
              <a:rPr lang="en-US"/>
              <a:t>Use cases specify desired behavior. </a:t>
            </a:r>
          </a:p>
          <a:p>
            <a:r>
              <a:rPr lang="en-US"/>
              <a:t>A use case is a description of a set of sequences of actions, including variants, a system performs to yield an observable result of value to an actor.</a:t>
            </a:r>
          </a:p>
          <a:p>
            <a:r>
              <a:rPr lang="en-US"/>
              <a:t>Each sequence represent an interaction of actors with the system.</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sz="3600"/>
              <a:t>Specifying the Behavior of a Use Case</a:t>
            </a:r>
          </a:p>
        </p:txBody>
      </p:sp>
      <p:sp>
        <p:nvSpPr>
          <p:cNvPr id="5123" name="Rectangle 3"/>
          <p:cNvSpPr>
            <a:spLocks noGrp="1" noChangeArrowheads="1"/>
          </p:cNvSpPr>
          <p:nvPr>
            <p:ph type="body" idx="1"/>
          </p:nvPr>
        </p:nvSpPr>
        <p:spPr/>
        <p:txBody>
          <a:bodyPr/>
          <a:lstStyle/>
          <a:p>
            <a:r>
              <a:rPr lang="en-US" sz="2800"/>
              <a:t>Describing the flow of events within the use case.</a:t>
            </a:r>
          </a:p>
          <a:p>
            <a:r>
              <a:rPr lang="en-US" sz="2800"/>
              <a:t>Can be done in natural language, formal language or pseudo-code.</a:t>
            </a:r>
          </a:p>
          <a:p>
            <a:r>
              <a:rPr lang="en-US" sz="2800"/>
              <a:t>Includes: how and when the use case starts and ends; when the use case interacts with actors and what objects are exchanged; the basic flow and alternative flows of the behavior.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371600" y="228600"/>
            <a:ext cx="7772400" cy="1085850"/>
          </a:xfrm>
        </p:spPr>
        <p:txBody>
          <a:bodyPr/>
          <a:lstStyle/>
          <a:p>
            <a:r>
              <a:rPr lang="en-US"/>
              <a:t>Actors</a:t>
            </a:r>
          </a:p>
        </p:txBody>
      </p:sp>
      <p:sp>
        <p:nvSpPr>
          <p:cNvPr id="6147" name="Rectangle 3"/>
          <p:cNvSpPr>
            <a:spLocks noGrp="1" noChangeArrowheads="1"/>
          </p:cNvSpPr>
          <p:nvPr>
            <p:ph type="body" idx="1"/>
          </p:nvPr>
        </p:nvSpPr>
        <p:spPr/>
        <p:txBody>
          <a:bodyPr/>
          <a:lstStyle/>
          <a:p>
            <a:pPr>
              <a:lnSpc>
                <a:spcPct val="90000"/>
              </a:lnSpc>
            </a:pPr>
            <a:r>
              <a:rPr lang="en-US"/>
              <a:t>An actor represents a set of roles that users of use case play when interacting with these use cases.</a:t>
            </a:r>
          </a:p>
          <a:p>
            <a:pPr>
              <a:lnSpc>
                <a:spcPct val="90000"/>
              </a:lnSpc>
            </a:pPr>
            <a:r>
              <a:rPr lang="en-US"/>
              <a:t>Actors can be human or automated systems.</a:t>
            </a:r>
          </a:p>
          <a:p>
            <a:pPr>
              <a:lnSpc>
                <a:spcPct val="90000"/>
              </a:lnSpc>
            </a:pPr>
            <a:r>
              <a:rPr lang="en-US"/>
              <a:t>Actors are entities which require help from the system to perform their task or are needed to execute the system’s functions.</a:t>
            </a:r>
          </a:p>
          <a:p>
            <a:pPr>
              <a:lnSpc>
                <a:spcPct val="90000"/>
              </a:lnSpc>
            </a:pPr>
            <a:r>
              <a:rPr lang="en-US"/>
              <a:t>Actors are not part of the system.</a:t>
            </a:r>
          </a:p>
        </p:txBody>
      </p:sp>
      <p:grpSp>
        <p:nvGrpSpPr>
          <p:cNvPr id="2" name="Group 13"/>
          <p:cNvGrpSpPr>
            <a:grpSpLocks/>
          </p:cNvGrpSpPr>
          <p:nvPr/>
        </p:nvGrpSpPr>
        <p:grpSpPr bwMode="auto">
          <a:xfrm>
            <a:off x="6172200" y="188640"/>
            <a:ext cx="777875" cy="1387475"/>
            <a:chOff x="4032" y="336"/>
            <a:chExt cx="490" cy="874"/>
          </a:xfrm>
        </p:grpSpPr>
        <p:sp>
          <p:nvSpPr>
            <p:cNvPr id="6148" name="Oval 4"/>
            <p:cNvSpPr>
              <a:spLocks noChangeArrowheads="1"/>
            </p:cNvSpPr>
            <p:nvPr/>
          </p:nvSpPr>
          <p:spPr bwMode="auto">
            <a:xfrm>
              <a:off x="4176" y="336"/>
              <a:ext cx="192" cy="192"/>
            </a:xfrm>
            <a:prstGeom prst="ellipse">
              <a:avLst/>
            </a:prstGeom>
            <a:noFill/>
            <a:ln w="9525">
              <a:solidFill>
                <a:schemeClr val="tx1"/>
              </a:solidFill>
              <a:round/>
              <a:headEnd/>
              <a:tailEnd/>
            </a:ln>
            <a:effectLst/>
          </p:spPr>
          <p:txBody>
            <a:bodyPr wrap="none" anchor="ctr"/>
            <a:lstStyle/>
            <a:p>
              <a:endParaRPr lang="en-IE"/>
            </a:p>
          </p:txBody>
        </p:sp>
        <p:sp>
          <p:nvSpPr>
            <p:cNvPr id="6149" name="Line 5"/>
            <p:cNvSpPr>
              <a:spLocks noChangeShapeType="1"/>
            </p:cNvSpPr>
            <p:nvPr/>
          </p:nvSpPr>
          <p:spPr bwMode="auto">
            <a:xfrm>
              <a:off x="4272" y="528"/>
              <a:ext cx="0" cy="336"/>
            </a:xfrm>
            <a:prstGeom prst="line">
              <a:avLst/>
            </a:prstGeom>
            <a:noFill/>
            <a:ln w="9525">
              <a:solidFill>
                <a:schemeClr val="tx1"/>
              </a:solidFill>
              <a:round/>
              <a:headEnd/>
              <a:tailEnd/>
            </a:ln>
            <a:effectLst/>
          </p:spPr>
          <p:txBody>
            <a:bodyPr wrap="none" anchor="ctr"/>
            <a:lstStyle/>
            <a:p>
              <a:endParaRPr lang="en-IE"/>
            </a:p>
          </p:txBody>
        </p:sp>
        <p:sp>
          <p:nvSpPr>
            <p:cNvPr id="6150" name="Line 6"/>
            <p:cNvSpPr>
              <a:spLocks noChangeShapeType="1"/>
            </p:cNvSpPr>
            <p:nvPr/>
          </p:nvSpPr>
          <p:spPr bwMode="auto">
            <a:xfrm>
              <a:off x="4272" y="624"/>
              <a:ext cx="192" cy="96"/>
            </a:xfrm>
            <a:prstGeom prst="line">
              <a:avLst/>
            </a:prstGeom>
            <a:noFill/>
            <a:ln w="9525">
              <a:solidFill>
                <a:schemeClr val="tx1"/>
              </a:solidFill>
              <a:round/>
              <a:headEnd/>
              <a:tailEnd/>
            </a:ln>
            <a:effectLst/>
          </p:spPr>
          <p:txBody>
            <a:bodyPr wrap="none" anchor="ctr"/>
            <a:lstStyle/>
            <a:p>
              <a:endParaRPr lang="en-IE"/>
            </a:p>
          </p:txBody>
        </p:sp>
        <p:sp>
          <p:nvSpPr>
            <p:cNvPr id="6152" name="Line 8"/>
            <p:cNvSpPr>
              <a:spLocks noChangeShapeType="1"/>
            </p:cNvSpPr>
            <p:nvPr/>
          </p:nvSpPr>
          <p:spPr bwMode="auto">
            <a:xfrm flipH="1">
              <a:off x="4128" y="624"/>
              <a:ext cx="144" cy="96"/>
            </a:xfrm>
            <a:prstGeom prst="line">
              <a:avLst/>
            </a:prstGeom>
            <a:noFill/>
            <a:ln w="9525">
              <a:solidFill>
                <a:schemeClr val="tx1"/>
              </a:solidFill>
              <a:round/>
              <a:headEnd/>
              <a:tailEnd/>
            </a:ln>
            <a:effectLst/>
          </p:spPr>
          <p:txBody>
            <a:bodyPr wrap="none" anchor="ctr"/>
            <a:lstStyle/>
            <a:p>
              <a:endParaRPr lang="en-IE"/>
            </a:p>
          </p:txBody>
        </p:sp>
        <p:sp>
          <p:nvSpPr>
            <p:cNvPr id="6153" name="Line 9"/>
            <p:cNvSpPr>
              <a:spLocks noChangeShapeType="1"/>
            </p:cNvSpPr>
            <p:nvPr/>
          </p:nvSpPr>
          <p:spPr bwMode="auto">
            <a:xfrm>
              <a:off x="4272" y="864"/>
              <a:ext cx="96" cy="96"/>
            </a:xfrm>
            <a:prstGeom prst="line">
              <a:avLst/>
            </a:prstGeom>
            <a:noFill/>
            <a:ln w="9525">
              <a:solidFill>
                <a:schemeClr val="tx1"/>
              </a:solidFill>
              <a:round/>
              <a:headEnd/>
              <a:tailEnd/>
            </a:ln>
            <a:effectLst/>
          </p:spPr>
          <p:txBody>
            <a:bodyPr wrap="none" anchor="ctr"/>
            <a:lstStyle/>
            <a:p>
              <a:endParaRPr lang="en-IE"/>
            </a:p>
          </p:txBody>
        </p:sp>
        <p:sp>
          <p:nvSpPr>
            <p:cNvPr id="6154" name="Line 10"/>
            <p:cNvSpPr>
              <a:spLocks noChangeShapeType="1"/>
            </p:cNvSpPr>
            <p:nvPr/>
          </p:nvSpPr>
          <p:spPr bwMode="auto">
            <a:xfrm flipH="1">
              <a:off x="4176" y="864"/>
              <a:ext cx="96" cy="96"/>
            </a:xfrm>
            <a:prstGeom prst="line">
              <a:avLst/>
            </a:prstGeom>
            <a:noFill/>
            <a:ln w="9525">
              <a:solidFill>
                <a:schemeClr val="tx1"/>
              </a:solidFill>
              <a:round/>
              <a:headEnd/>
              <a:tailEnd/>
            </a:ln>
            <a:effectLst/>
          </p:spPr>
          <p:txBody>
            <a:bodyPr wrap="none" anchor="ctr"/>
            <a:lstStyle/>
            <a:p>
              <a:endParaRPr lang="en-IE"/>
            </a:p>
          </p:txBody>
        </p:sp>
        <p:sp>
          <p:nvSpPr>
            <p:cNvPr id="6156" name="Text Box 12"/>
            <p:cNvSpPr txBox="1">
              <a:spLocks noChangeArrowheads="1"/>
            </p:cNvSpPr>
            <p:nvPr/>
          </p:nvSpPr>
          <p:spPr bwMode="auto">
            <a:xfrm>
              <a:off x="4032" y="960"/>
              <a:ext cx="490" cy="250"/>
            </a:xfrm>
            <a:prstGeom prst="rect">
              <a:avLst/>
            </a:prstGeom>
            <a:noFill/>
            <a:ln w="9525">
              <a:noFill/>
              <a:miter lim="800000"/>
              <a:headEnd/>
              <a:tailEnd/>
            </a:ln>
            <a:effectLst/>
          </p:spPr>
          <p:txBody>
            <a:bodyPr>
              <a:spAutoFit/>
            </a:bodyPr>
            <a:lstStyle/>
            <a:p>
              <a:pPr rtl="0"/>
              <a:r>
                <a:rPr lang="en-US" sz="2000" b="0">
                  <a:latin typeface="Times New Roman" pitchFamily="18" charset="0"/>
                </a:rPr>
                <a:t>name</a:t>
              </a:r>
              <a:endParaRPr lang="en-US" sz="2400" b="0">
                <a:latin typeface="Times New Roman" pitchFamily="18" charset="0"/>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t>Use Cases and Actors</a:t>
            </a:r>
          </a:p>
        </p:txBody>
      </p:sp>
      <p:sp>
        <p:nvSpPr>
          <p:cNvPr id="8195" name="Rectangle 3"/>
          <p:cNvSpPr>
            <a:spLocks noGrp="1" noChangeArrowheads="1"/>
          </p:cNvSpPr>
          <p:nvPr>
            <p:ph type="body" idx="1"/>
          </p:nvPr>
        </p:nvSpPr>
        <p:spPr/>
        <p:txBody>
          <a:bodyPr/>
          <a:lstStyle/>
          <a:p>
            <a:r>
              <a:rPr lang="en-US"/>
              <a:t>From the perspective of a given actor, a use case does something that is of value to the actor, such as calculate a result or change the state of an object.</a:t>
            </a:r>
          </a:p>
          <a:p>
            <a:r>
              <a:rPr lang="en-US"/>
              <a:t>The Actors define the environments in which the system lives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a:t>Example of Use Case Diagram</a:t>
            </a:r>
          </a:p>
        </p:txBody>
      </p:sp>
      <p:grpSp>
        <p:nvGrpSpPr>
          <p:cNvPr id="2" name="Group 33"/>
          <p:cNvGrpSpPr>
            <a:grpSpLocks/>
          </p:cNvGrpSpPr>
          <p:nvPr/>
        </p:nvGrpSpPr>
        <p:grpSpPr bwMode="auto">
          <a:xfrm>
            <a:off x="1524000" y="2133600"/>
            <a:ext cx="6172200" cy="3810000"/>
            <a:chOff x="960" y="1344"/>
            <a:chExt cx="3888" cy="2400"/>
          </a:xfrm>
        </p:grpSpPr>
        <p:sp>
          <p:nvSpPr>
            <p:cNvPr id="14340" name="Oval 4"/>
            <p:cNvSpPr>
              <a:spLocks noChangeArrowheads="1"/>
            </p:cNvSpPr>
            <p:nvPr/>
          </p:nvSpPr>
          <p:spPr bwMode="auto">
            <a:xfrm>
              <a:off x="1104" y="1872"/>
              <a:ext cx="192" cy="192"/>
            </a:xfrm>
            <a:prstGeom prst="ellipse">
              <a:avLst/>
            </a:prstGeom>
            <a:noFill/>
            <a:ln w="9525">
              <a:solidFill>
                <a:schemeClr val="tx1"/>
              </a:solidFill>
              <a:round/>
              <a:headEnd/>
              <a:tailEnd/>
            </a:ln>
            <a:effectLst/>
          </p:spPr>
          <p:txBody>
            <a:bodyPr wrap="none" anchor="ctr"/>
            <a:lstStyle/>
            <a:p>
              <a:endParaRPr lang="en-IE"/>
            </a:p>
          </p:txBody>
        </p:sp>
        <p:sp>
          <p:nvSpPr>
            <p:cNvPr id="14341" name="Line 5"/>
            <p:cNvSpPr>
              <a:spLocks noChangeShapeType="1"/>
            </p:cNvSpPr>
            <p:nvPr/>
          </p:nvSpPr>
          <p:spPr bwMode="auto">
            <a:xfrm>
              <a:off x="1200" y="2064"/>
              <a:ext cx="0" cy="336"/>
            </a:xfrm>
            <a:prstGeom prst="line">
              <a:avLst/>
            </a:prstGeom>
            <a:noFill/>
            <a:ln w="9525">
              <a:solidFill>
                <a:schemeClr val="tx1"/>
              </a:solidFill>
              <a:round/>
              <a:headEnd/>
              <a:tailEnd/>
            </a:ln>
            <a:effectLst/>
          </p:spPr>
          <p:txBody>
            <a:bodyPr wrap="none" anchor="ctr"/>
            <a:lstStyle/>
            <a:p>
              <a:endParaRPr lang="en-IE"/>
            </a:p>
          </p:txBody>
        </p:sp>
        <p:sp>
          <p:nvSpPr>
            <p:cNvPr id="14342" name="Line 6"/>
            <p:cNvSpPr>
              <a:spLocks noChangeShapeType="1"/>
            </p:cNvSpPr>
            <p:nvPr/>
          </p:nvSpPr>
          <p:spPr bwMode="auto">
            <a:xfrm>
              <a:off x="1200" y="2160"/>
              <a:ext cx="192" cy="96"/>
            </a:xfrm>
            <a:prstGeom prst="line">
              <a:avLst/>
            </a:prstGeom>
            <a:noFill/>
            <a:ln w="9525">
              <a:solidFill>
                <a:schemeClr val="tx1"/>
              </a:solidFill>
              <a:round/>
              <a:headEnd/>
              <a:tailEnd/>
            </a:ln>
            <a:effectLst/>
          </p:spPr>
          <p:txBody>
            <a:bodyPr wrap="none" anchor="ctr"/>
            <a:lstStyle/>
            <a:p>
              <a:endParaRPr lang="en-IE"/>
            </a:p>
          </p:txBody>
        </p:sp>
        <p:sp>
          <p:nvSpPr>
            <p:cNvPr id="14343" name="Line 7"/>
            <p:cNvSpPr>
              <a:spLocks noChangeShapeType="1"/>
            </p:cNvSpPr>
            <p:nvPr/>
          </p:nvSpPr>
          <p:spPr bwMode="auto">
            <a:xfrm flipH="1">
              <a:off x="1056" y="2160"/>
              <a:ext cx="144" cy="96"/>
            </a:xfrm>
            <a:prstGeom prst="line">
              <a:avLst/>
            </a:prstGeom>
            <a:noFill/>
            <a:ln w="9525">
              <a:solidFill>
                <a:schemeClr val="tx1"/>
              </a:solidFill>
              <a:round/>
              <a:headEnd/>
              <a:tailEnd/>
            </a:ln>
            <a:effectLst/>
          </p:spPr>
          <p:txBody>
            <a:bodyPr wrap="none" anchor="ctr"/>
            <a:lstStyle/>
            <a:p>
              <a:endParaRPr lang="en-IE"/>
            </a:p>
          </p:txBody>
        </p:sp>
        <p:sp>
          <p:nvSpPr>
            <p:cNvPr id="14344" name="Line 8"/>
            <p:cNvSpPr>
              <a:spLocks noChangeShapeType="1"/>
            </p:cNvSpPr>
            <p:nvPr/>
          </p:nvSpPr>
          <p:spPr bwMode="auto">
            <a:xfrm>
              <a:off x="1200" y="2400"/>
              <a:ext cx="96" cy="96"/>
            </a:xfrm>
            <a:prstGeom prst="line">
              <a:avLst/>
            </a:prstGeom>
            <a:noFill/>
            <a:ln w="9525">
              <a:solidFill>
                <a:schemeClr val="tx1"/>
              </a:solidFill>
              <a:round/>
              <a:headEnd/>
              <a:tailEnd/>
            </a:ln>
            <a:effectLst/>
          </p:spPr>
          <p:txBody>
            <a:bodyPr wrap="none" anchor="ctr"/>
            <a:lstStyle/>
            <a:p>
              <a:endParaRPr lang="en-IE"/>
            </a:p>
          </p:txBody>
        </p:sp>
        <p:sp>
          <p:nvSpPr>
            <p:cNvPr id="14345" name="Line 9"/>
            <p:cNvSpPr>
              <a:spLocks noChangeShapeType="1"/>
            </p:cNvSpPr>
            <p:nvPr/>
          </p:nvSpPr>
          <p:spPr bwMode="auto">
            <a:xfrm flipH="1">
              <a:off x="1104" y="2400"/>
              <a:ext cx="96" cy="96"/>
            </a:xfrm>
            <a:prstGeom prst="line">
              <a:avLst/>
            </a:prstGeom>
            <a:noFill/>
            <a:ln w="9525">
              <a:solidFill>
                <a:schemeClr val="tx1"/>
              </a:solidFill>
              <a:round/>
              <a:headEnd/>
              <a:tailEnd/>
            </a:ln>
            <a:effectLst/>
          </p:spPr>
          <p:txBody>
            <a:bodyPr wrap="none" anchor="ctr"/>
            <a:lstStyle/>
            <a:p>
              <a:endParaRPr lang="en-IE"/>
            </a:p>
          </p:txBody>
        </p:sp>
        <p:sp>
          <p:nvSpPr>
            <p:cNvPr id="14346" name="Text Box 10"/>
            <p:cNvSpPr txBox="1">
              <a:spLocks noChangeArrowheads="1"/>
            </p:cNvSpPr>
            <p:nvPr/>
          </p:nvSpPr>
          <p:spPr bwMode="auto">
            <a:xfrm>
              <a:off x="960" y="2496"/>
              <a:ext cx="624" cy="231"/>
            </a:xfrm>
            <a:prstGeom prst="rect">
              <a:avLst/>
            </a:prstGeom>
            <a:noFill/>
            <a:ln w="9525">
              <a:noFill/>
              <a:miter lim="800000"/>
              <a:headEnd/>
              <a:tailEnd/>
            </a:ln>
            <a:effectLst/>
          </p:spPr>
          <p:txBody>
            <a:bodyPr>
              <a:spAutoFit/>
            </a:bodyPr>
            <a:lstStyle/>
            <a:p>
              <a:pPr rtl="0"/>
              <a:r>
                <a:rPr lang="en-US" b="0">
                  <a:latin typeface="Times New Roman" pitchFamily="18" charset="0"/>
                </a:rPr>
                <a:t>student</a:t>
              </a:r>
              <a:endParaRPr lang="en-US" sz="2400" b="0">
                <a:latin typeface="Times New Roman" pitchFamily="18" charset="0"/>
              </a:endParaRPr>
            </a:p>
          </p:txBody>
        </p:sp>
        <p:grpSp>
          <p:nvGrpSpPr>
            <p:cNvPr id="3" name="Group 11"/>
            <p:cNvGrpSpPr>
              <a:grpSpLocks/>
            </p:cNvGrpSpPr>
            <p:nvPr/>
          </p:nvGrpSpPr>
          <p:grpSpPr bwMode="auto">
            <a:xfrm>
              <a:off x="2304" y="1488"/>
              <a:ext cx="912" cy="432"/>
              <a:chOff x="4176" y="720"/>
              <a:chExt cx="576" cy="432"/>
            </a:xfrm>
          </p:grpSpPr>
          <p:sp>
            <p:nvSpPr>
              <p:cNvPr id="14348" name="Oval 12"/>
              <p:cNvSpPr>
                <a:spLocks noChangeArrowheads="1"/>
              </p:cNvSpPr>
              <p:nvPr/>
            </p:nvSpPr>
            <p:spPr bwMode="auto">
              <a:xfrm>
                <a:off x="4176" y="720"/>
                <a:ext cx="576" cy="432"/>
              </a:xfrm>
              <a:prstGeom prst="ellipse">
                <a:avLst/>
              </a:prstGeom>
              <a:noFill/>
              <a:ln w="9525">
                <a:solidFill>
                  <a:schemeClr val="tx1"/>
                </a:solidFill>
                <a:round/>
                <a:headEnd/>
                <a:tailEnd/>
              </a:ln>
              <a:effectLst/>
            </p:spPr>
            <p:txBody>
              <a:bodyPr wrap="none" anchor="ctr"/>
              <a:lstStyle/>
              <a:p>
                <a:endParaRPr lang="en-IE"/>
              </a:p>
            </p:txBody>
          </p:sp>
          <p:sp>
            <p:nvSpPr>
              <p:cNvPr id="14349" name="Text Box 13"/>
              <p:cNvSpPr txBox="1">
                <a:spLocks noChangeArrowheads="1"/>
              </p:cNvSpPr>
              <p:nvPr/>
            </p:nvSpPr>
            <p:spPr bwMode="auto">
              <a:xfrm>
                <a:off x="4224" y="816"/>
                <a:ext cx="528" cy="231"/>
              </a:xfrm>
              <a:prstGeom prst="rect">
                <a:avLst/>
              </a:prstGeom>
              <a:noFill/>
              <a:ln w="9525">
                <a:noFill/>
                <a:miter lim="800000"/>
                <a:headEnd/>
                <a:tailEnd/>
              </a:ln>
              <a:effectLst/>
            </p:spPr>
            <p:txBody>
              <a:bodyPr>
                <a:spAutoFit/>
              </a:bodyPr>
              <a:lstStyle/>
              <a:p>
                <a:pPr algn="ctr" rtl="0"/>
                <a:r>
                  <a:rPr lang="en-US" b="0">
                    <a:latin typeface="Times New Roman" pitchFamily="18" charset="0"/>
                  </a:rPr>
                  <a:t>registration</a:t>
                </a:r>
                <a:endParaRPr lang="en-US" sz="2400" b="0">
                  <a:latin typeface="Times New Roman" pitchFamily="18" charset="0"/>
                </a:endParaRPr>
              </a:p>
            </p:txBody>
          </p:sp>
        </p:grpSp>
        <p:sp>
          <p:nvSpPr>
            <p:cNvPr id="14351" name="Oval 15"/>
            <p:cNvSpPr>
              <a:spLocks noChangeArrowheads="1"/>
            </p:cNvSpPr>
            <p:nvPr/>
          </p:nvSpPr>
          <p:spPr bwMode="auto">
            <a:xfrm>
              <a:off x="2304" y="2208"/>
              <a:ext cx="816" cy="432"/>
            </a:xfrm>
            <a:prstGeom prst="ellipse">
              <a:avLst/>
            </a:prstGeom>
            <a:noFill/>
            <a:ln w="9525">
              <a:solidFill>
                <a:schemeClr val="tx1"/>
              </a:solidFill>
              <a:round/>
              <a:headEnd/>
              <a:tailEnd/>
            </a:ln>
            <a:effectLst/>
          </p:spPr>
          <p:txBody>
            <a:bodyPr wrap="none" anchor="ctr"/>
            <a:lstStyle/>
            <a:p>
              <a:endParaRPr lang="en-IE"/>
            </a:p>
          </p:txBody>
        </p:sp>
        <p:sp>
          <p:nvSpPr>
            <p:cNvPr id="14352" name="Text Box 16"/>
            <p:cNvSpPr txBox="1">
              <a:spLocks noChangeArrowheads="1"/>
            </p:cNvSpPr>
            <p:nvPr/>
          </p:nvSpPr>
          <p:spPr bwMode="auto">
            <a:xfrm>
              <a:off x="2352" y="2208"/>
              <a:ext cx="748" cy="404"/>
            </a:xfrm>
            <a:prstGeom prst="rect">
              <a:avLst/>
            </a:prstGeom>
            <a:noFill/>
            <a:ln w="9525">
              <a:noFill/>
              <a:miter lim="800000"/>
              <a:headEnd/>
              <a:tailEnd/>
            </a:ln>
            <a:effectLst/>
          </p:spPr>
          <p:txBody>
            <a:bodyPr>
              <a:spAutoFit/>
            </a:bodyPr>
            <a:lstStyle/>
            <a:p>
              <a:pPr algn="ctr" rtl="0"/>
              <a:r>
                <a:rPr lang="en-US" b="0">
                  <a:latin typeface="Times New Roman" pitchFamily="18" charset="0"/>
                </a:rPr>
                <a:t>updating</a:t>
              </a:r>
            </a:p>
            <a:p>
              <a:pPr algn="ctr" rtl="0"/>
              <a:r>
                <a:rPr lang="en-US" b="0">
                  <a:latin typeface="Times New Roman" pitchFamily="18" charset="0"/>
                </a:rPr>
                <a:t>grades</a:t>
              </a:r>
            </a:p>
          </p:txBody>
        </p:sp>
        <p:sp>
          <p:nvSpPr>
            <p:cNvPr id="14354" name="Oval 18"/>
            <p:cNvSpPr>
              <a:spLocks noChangeArrowheads="1"/>
            </p:cNvSpPr>
            <p:nvPr/>
          </p:nvSpPr>
          <p:spPr bwMode="auto">
            <a:xfrm>
              <a:off x="2352" y="2976"/>
              <a:ext cx="816" cy="432"/>
            </a:xfrm>
            <a:prstGeom prst="ellipse">
              <a:avLst/>
            </a:prstGeom>
            <a:noFill/>
            <a:ln w="9525">
              <a:solidFill>
                <a:schemeClr val="tx1"/>
              </a:solidFill>
              <a:round/>
              <a:headEnd/>
              <a:tailEnd/>
            </a:ln>
            <a:effectLst/>
          </p:spPr>
          <p:txBody>
            <a:bodyPr wrap="none" anchor="ctr"/>
            <a:lstStyle/>
            <a:p>
              <a:endParaRPr lang="en-IE"/>
            </a:p>
          </p:txBody>
        </p:sp>
        <p:sp>
          <p:nvSpPr>
            <p:cNvPr id="14355" name="Text Box 19"/>
            <p:cNvSpPr txBox="1">
              <a:spLocks noChangeArrowheads="1"/>
            </p:cNvSpPr>
            <p:nvPr/>
          </p:nvSpPr>
          <p:spPr bwMode="auto">
            <a:xfrm>
              <a:off x="2372" y="2976"/>
              <a:ext cx="748" cy="404"/>
            </a:xfrm>
            <a:prstGeom prst="rect">
              <a:avLst/>
            </a:prstGeom>
            <a:noFill/>
            <a:ln w="9525">
              <a:noFill/>
              <a:miter lim="800000"/>
              <a:headEnd/>
              <a:tailEnd/>
            </a:ln>
            <a:effectLst/>
          </p:spPr>
          <p:txBody>
            <a:bodyPr>
              <a:spAutoFit/>
            </a:bodyPr>
            <a:lstStyle/>
            <a:p>
              <a:pPr algn="ctr" rtl="0"/>
              <a:r>
                <a:rPr lang="en-US" b="0">
                  <a:latin typeface="Times New Roman" pitchFamily="18" charset="0"/>
                </a:rPr>
                <a:t>output</a:t>
              </a:r>
              <a:endParaRPr lang="en-US" sz="2000" b="0">
                <a:latin typeface="Times New Roman" pitchFamily="18" charset="0"/>
              </a:endParaRPr>
            </a:p>
            <a:p>
              <a:pPr algn="ctr" rtl="0"/>
              <a:r>
                <a:rPr lang="en-US" b="0">
                  <a:latin typeface="Times New Roman" pitchFamily="18" charset="0"/>
                </a:rPr>
                <a:t>generating</a:t>
              </a:r>
              <a:endParaRPr lang="en-US" sz="1600" b="0">
                <a:latin typeface="Times New Roman" pitchFamily="18" charset="0"/>
              </a:endParaRPr>
            </a:p>
          </p:txBody>
        </p:sp>
        <p:sp>
          <p:nvSpPr>
            <p:cNvPr id="14357" name="Oval 21"/>
            <p:cNvSpPr>
              <a:spLocks noChangeArrowheads="1"/>
            </p:cNvSpPr>
            <p:nvPr/>
          </p:nvSpPr>
          <p:spPr bwMode="auto">
            <a:xfrm>
              <a:off x="4416" y="1872"/>
              <a:ext cx="192" cy="192"/>
            </a:xfrm>
            <a:prstGeom prst="ellipse">
              <a:avLst/>
            </a:prstGeom>
            <a:noFill/>
            <a:ln w="9525">
              <a:solidFill>
                <a:schemeClr val="tx1"/>
              </a:solidFill>
              <a:round/>
              <a:headEnd/>
              <a:tailEnd/>
            </a:ln>
            <a:effectLst/>
          </p:spPr>
          <p:txBody>
            <a:bodyPr wrap="none" anchor="ctr"/>
            <a:lstStyle/>
            <a:p>
              <a:endParaRPr lang="en-IE"/>
            </a:p>
          </p:txBody>
        </p:sp>
        <p:sp>
          <p:nvSpPr>
            <p:cNvPr id="14358" name="Line 22"/>
            <p:cNvSpPr>
              <a:spLocks noChangeShapeType="1"/>
            </p:cNvSpPr>
            <p:nvPr/>
          </p:nvSpPr>
          <p:spPr bwMode="auto">
            <a:xfrm>
              <a:off x="4512" y="2064"/>
              <a:ext cx="0" cy="336"/>
            </a:xfrm>
            <a:prstGeom prst="line">
              <a:avLst/>
            </a:prstGeom>
            <a:noFill/>
            <a:ln w="9525">
              <a:solidFill>
                <a:schemeClr val="tx1"/>
              </a:solidFill>
              <a:round/>
              <a:headEnd/>
              <a:tailEnd/>
            </a:ln>
            <a:effectLst/>
          </p:spPr>
          <p:txBody>
            <a:bodyPr wrap="none" anchor="ctr"/>
            <a:lstStyle/>
            <a:p>
              <a:endParaRPr lang="en-IE"/>
            </a:p>
          </p:txBody>
        </p:sp>
        <p:sp>
          <p:nvSpPr>
            <p:cNvPr id="14359" name="Line 23"/>
            <p:cNvSpPr>
              <a:spLocks noChangeShapeType="1"/>
            </p:cNvSpPr>
            <p:nvPr/>
          </p:nvSpPr>
          <p:spPr bwMode="auto">
            <a:xfrm>
              <a:off x="4512" y="2160"/>
              <a:ext cx="192" cy="96"/>
            </a:xfrm>
            <a:prstGeom prst="line">
              <a:avLst/>
            </a:prstGeom>
            <a:noFill/>
            <a:ln w="9525">
              <a:solidFill>
                <a:schemeClr val="tx1"/>
              </a:solidFill>
              <a:round/>
              <a:headEnd/>
              <a:tailEnd/>
            </a:ln>
            <a:effectLst/>
          </p:spPr>
          <p:txBody>
            <a:bodyPr wrap="none" anchor="ctr"/>
            <a:lstStyle/>
            <a:p>
              <a:endParaRPr lang="en-IE"/>
            </a:p>
          </p:txBody>
        </p:sp>
        <p:sp>
          <p:nvSpPr>
            <p:cNvPr id="14360" name="Line 24"/>
            <p:cNvSpPr>
              <a:spLocks noChangeShapeType="1"/>
            </p:cNvSpPr>
            <p:nvPr/>
          </p:nvSpPr>
          <p:spPr bwMode="auto">
            <a:xfrm flipH="1">
              <a:off x="4368" y="2160"/>
              <a:ext cx="144" cy="96"/>
            </a:xfrm>
            <a:prstGeom prst="line">
              <a:avLst/>
            </a:prstGeom>
            <a:noFill/>
            <a:ln w="9525">
              <a:solidFill>
                <a:schemeClr val="tx1"/>
              </a:solidFill>
              <a:round/>
              <a:headEnd/>
              <a:tailEnd/>
            </a:ln>
            <a:effectLst/>
          </p:spPr>
          <p:txBody>
            <a:bodyPr wrap="none" anchor="ctr"/>
            <a:lstStyle/>
            <a:p>
              <a:endParaRPr lang="en-IE"/>
            </a:p>
          </p:txBody>
        </p:sp>
        <p:sp>
          <p:nvSpPr>
            <p:cNvPr id="14361" name="Line 25"/>
            <p:cNvSpPr>
              <a:spLocks noChangeShapeType="1"/>
            </p:cNvSpPr>
            <p:nvPr/>
          </p:nvSpPr>
          <p:spPr bwMode="auto">
            <a:xfrm>
              <a:off x="4512" y="2400"/>
              <a:ext cx="96" cy="96"/>
            </a:xfrm>
            <a:prstGeom prst="line">
              <a:avLst/>
            </a:prstGeom>
            <a:noFill/>
            <a:ln w="9525">
              <a:solidFill>
                <a:schemeClr val="tx1"/>
              </a:solidFill>
              <a:round/>
              <a:headEnd/>
              <a:tailEnd/>
            </a:ln>
            <a:effectLst/>
          </p:spPr>
          <p:txBody>
            <a:bodyPr wrap="none" anchor="ctr"/>
            <a:lstStyle/>
            <a:p>
              <a:endParaRPr lang="en-IE"/>
            </a:p>
          </p:txBody>
        </p:sp>
        <p:sp>
          <p:nvSpPr>
            <p:cNvPr id="14362" name="Line 26"/>
            <p:cNvSpPr>
              <a:spLocks noChangeShapeType="1"/>
            </p:cNvSpPr>
            <p:nvPr/>
          </p:nvSpPr>
          <p:spPr bwMode="auto">
            <a:xfrm flipH="1">
              <a:off x="4416" y="2400"/>
              <a:ext cx="96" cy="96"/>
            </a:xfrm>
            <a:prstGeom prst="line">
              <a:avLst/>
            </a:prstGeom>
            <a:noFill/>
            <a:ln w="9525">
              <a:solidFill>
                <a:schemeClr val="tx1"/>
              </a:solidFill>
              <a:round/>
              <a:headEnd/>
              <a:tailEnd/>
            </a:ln>
            <a:effectLst/>
          </p:spPr>
          <p:txBody>
            <a:bodyPr wrap="none" anchor="ctr"/>
            <a:lstStyle/>
            <a:p>
              <a:endParaRPr lang="en-IE"/>
            </a:p>
          </p:txBody>
        </p:sp>
        <p:sp>
          <p:nvSpPr>
            <p:cNvPr id="14363" name="Text Box 27"/>
            <p:cNvSpPr txBox="1">
              <a:spLocks noChangeArrowheads="1"/>
            </p:cNvSpPr>
            <p:nvPr/>
          </p:nvSpPr>
          <p:spPr bwMode="auto">
            <a:xfrm>
              <a:off x="4272" y="2496"/>
              <a:ext cx="576" cy="231"/>
            </a:xfrm>
            <a:prstGeom prst="rect">
              <a:avLst/>
            </a:prstGeom>
            <a:noFill/>
            <a:ln w="9525">
              <a:noFill/>
              <a:miter lim="800000"/>
              <a:headEnd/>
              <a:tailEnd/>
            </a:ln>
            <a:effectLst/>
          </p:spPr>
          <p:txBody>
            <a:bodyPr>
              <a:spAutoFit/>
            </a:bodyPr>
            <a:lstStyle/>
            <a:p>
              <a:pPr rtl="0"/>
              <a:r>
                <a:rPr lang="en-US" b="0">
                  <a:latin typeface="Times New Roman" pitchFamily="18" charset="0"/>
                </a:rPr>
                <a:t>faculty</a:t>
              </a:r>
              <a:endParaRPr lang="en-US" sz="1600" b="0">
                <a:latin typeface="Times New Roman" pitchFamily="18" charset="0"/>
              </a:endParaRPr>
            </a:p>
          </p:txBody>
        </p:sp>
        <p:sp>
          <p:nvSpPr>
            <p:cNvPr id="14364" name="Line 28"/>
            <p:cNvSpPr>
              <a:spLocks noChangeShapeType="1"/>
            </p:cNvSpPr>
            <p:nvPr/>
          </p:nvSpPr>
          <p:spPr bwMode="auto">
            <a:xfrm flipV="1">
              <a:off x="1440" y="1728"/>
              <a:ext cx="816" cy="192"/>
            </a:xfrm>
            <a:prstGeom prst="line">
              <a:avLst/>
            </a:prstGeom>
            <a:noFill/>
            <a:ln w="9525">
              <a:solidFill>
                <a:schemeClr val="tx1"/>
              </a:solidFill>
              <a:round/>
              <a:headEnd/>
              <a:tailEnd/>
            </a:ln>
            <a:effectLst/>
          </p:spPr>
          <p:txBody>
            <a:bodyPr wrap="none" anchor="ctr"/>
            <a:lstStyle/>
            <a:p>
              <a:endParaRPr lang="en-IE"/>
            </a:p>
          </p:txBody>
        </p:sp>
        <p:sp>
          <p:nvSpPr>
            <p:cNvPr id="14365" name="Line 29"/>
            <p:cNvSpPr>
              <a:spLocks noChangeShapeType="1"/>
            </p:cNvSpPr>
            <p:nvPr/>
          </p:nvSpPr>
          <p:spPr bwMode="auto">
            <a:xfrm>
              <a:off x="1440" y="2496"/>
              <a:ext cx="864" cy="624"/>
            </a:xfrm>
            <a:prstGeom prst="line">
              <a:avLst/>
            </a:prstGeom>
            <a:noFill/>
            <a:ln w="9525">
              <a:solidFill>
                <a:schemeClr val="tx1"/>
              </a:solidFill>
              <a:round/>
              <a:headEnd/>
              <a:tailEnd/>
            </a:ln>
            <a:effectLst/>
          </p:spPr>
          <p:txBody>
            <a:bodyPr wrap="none" anchor="ctr"/>
            <a:lstStyle/>
            <a:p>
              <a:endParaRPr lang="en-IE"/>
            </a:p>
          </p:txBody>
        </p:sp>
        <p:sp>
          <p:nvSpPr>
            <p:cNvPr id="14366" name="Line 30"/>
            <p:cNvSpPr>
              <a:spLocks noChangeShapeType="1"/>
            </p:cNvSpPr>
            <p:nvPr/>
          </p:nvSpPr>
          <p:spPr bwMode="auto">
            <a:xfrm flipH="1">
              <a:off x="3120" y="2352"/>
              <a:ext cx="1152" cy="0"/>
            </a:xfrm>
            <a:prstGeom prst="line">
              <a:avLst/>
            </a:prstGeom>
            <a:noFill/>
            <a:ln w="9525">
              <a:solidFill>
                <a:schemeClr val="tx1"/>
              </a:solidFill>
              <a:round/>
              <a:headEnd/>
              <a:tailEnd/>
            </a:ln>
            <a:effectLst/>
          </p:spPr>
          <p:txBody>
            <a:bodyPr wrap="none" anchor="ctr"/>
            <a:lstStyle/>
            <a:p>
              <a:endParaRPr lang="en-IE"/>
            </a:p>
          </p:txBody>
        </p:sp>
        <p:sp>
          <p:nvSpPr>
            <p:cNvPr id="14367" name="Line 31"/>
            <p:cNvSpPr>
              <a:spLocks noChangeShapeType="1"/>
            </p:cNvSpPr>
            <p:nvPr/>
          </p:nvSpPr>
          <p:spPr bwMode="auto">
            <a:xfrm flipH="1">
              <a:off x="3168" y="2496"/>
              <a:ext cx="1104" cy="576"/>
            </a:xfrm>
            <a:prstGeom prst="line">
              <a:avLst/>
            </a:prstGeom>
            <a:noFill/>
            <a:ln w="9525">
              <a:solidFill>
                <a:schemeClr val="tx1"/>
              </a:solidFill>
              <a:round/>
              <a:headEnd/>
              <a:tailEnd/>
            </a:ln>
            <a:effectLst/>
          </p:spPr>
          <p:txBody>
            <a:bodyPr wrap="none" anchor="ctr"/>
            <a:lstStyle/>
            <a:p>
              <a:endParaRPr lang="en-IE"/>
            </a:p>
          </p:txBody>
        </p:sp>
        <p:sp>
          <p:nvSpPr>
            <p:cNvPr id="14368" name="Rectangle 32"/>
            <p:cNvSpPr>
              <a:spLocks noChangeArrowheads="1"/>
            </p:cNvSpPr>
            <p:nvPr/>
          </p:nvSpPr>
          <p:spPr bwMode="auto">
            <a:xfrm>
              <a:off x="1824" y="1344"/>
              <a:ext cx="1824" cy="2400"/>
            </a:xfrm>
            <a:prstGeom prst="rect">
              <a:avLst/>
            </a:prstGeom>
            <a:noFill/>
            <a:ln w="9525">
              <a:solidFill>
                <a:schemeClr val="tx1"/>
              </a:solidFill>
              <a:miter lim="800000"/>
              <a:headEnd/>
              <a:tailEnd/>
            </a:ln>
            <a:effectLst/>
          </p:spPr>
          <p:txBody>
            <a:bodyPr wrap="none" anchor="ctr"/>
            <a:lstStyle/>
            <a:p>
              <a:endParaRPr lang="en-IE"/>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t>Relationships between Use Cases</a:t>
            </a:r>
          </a:p>
        </p:txBody>
      </p:sp>
      <p:sp>
        <p:nvSpPr>
          <p:cNvPr id="10243" name="Rectangle 3"/>
          <p:cNvSpPr>
            <a:spLocks noGrp="1" noChangeArrowheads="1"/>
          </p:cNvSpPr>
          <p:nvPr>
            <p:ph type="body" idx="1"/>
          </p:nvPr>
        </p:nvSpPr>
        <p:spPr/>
        <p:txBody>
          <a:bodyPr/>
          <a:lstStyle/>
          <a:p>
            <a:pPr>
              <a:lnSpc>
                <a:spcPct val="90000"/>
              </a:lnSpc>
              <a:buFont typeface="Monotype Sorts" pitchFamily="2" charset="2"/>
              <a:buNone/>
            </a:pPr>
            <a:r>
              <a:rPr lang="en-US"/>
              <a:t>1. Generalization - use cases that are specialized versions of other use cases.</a:t>
            </a:r>
          </a:p>
          <a:p>
            <a:pPr>
              <a:lnSpc>
                <a:spcPct val="90000"/>
              </a:lnSpc>
              <a:buFont typeface="Monotype Sorts" pitchFamily="2" charset="2"/>
              <a:buNone/>
            </a:pPr>
            <a:r>
              <a:rPr lang="en-US"/>
              <a:t>2. Include - use cases that are included as parts of other use cases. Enable to factor common behavior.</a:t>
            </a:r>
          </a:p>
          <a:p>
            <a:pPr>
              <a:lnSpc>
                <a:spcPct val="90000"/>
              </a:lnSpc>
              <a:buFont typeface="Monotype Sorts" pitchFamily="2" charset="2"/>
              <a:buNone/>
            </a:pPr>
            <a:r>
              <a:rPr lang="en-US"/>
              <a:t>3. Extend - use cases that extend the behavior of other core use cases. Enable to factor variants.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TotalTime>
  <Words>930</Words>
  <Application>Microsoft Office PowerPoint</Application>
  <PresentationFormat>On-screen Show (4:3)</PresentationFormat>
  <Paragraphs>123</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Use Case Diagrams</vt:lpstr>
      <vt:lpstr>Example of Use Case Diagram</vt:lpstr>
      <vt:lpstr>Using Use Case Diagrams</vt:lpstr>
      <vt:lpstr>Use Case</vt:lpstr>
      <vt:lpstr>Specifying the Behavior of a Use Case</vt:lpstr>
      <vt:lpstr>Actors</vt:lpstr>
      <vt:lpstr>Use Cases and Actors</vt:lpstr>
      <vt:lpstr>Example of Use Case Diagram</vt:lpstr>
      <vt:lpstr>Relationships between Use Cases</vt:lpstr>
      <vt:lpstr>1. Generalization</vt:lpstr>
      <vt:lpstr>More about Generalization</vt:lpstr>
      <vt:lpstr>2. Include</vt:lpstr>
      <vt:lpstr>More about Include</vt:lpstr>
      <vt:lpstr>3. Extend</vt:lpstr>
      <vt:lpstr>More about Extend</vt:lpstr>
      <vt:lpstr>Relationships between Actors</vt:lpstr>
      <vt:lpstr>Relationships between Use Cases  and Actors</vt:lpstr>
      <vt:lpstr>Example</vt:lpstr>
      <vt:lpstr>A More Complicate Example</vt:lpstr>
      <vt:lpstr>Example </vt:lpstr>
      <vt:lpstr>Example</vt:lpstr>
      <vt:lpstr>Slide 22</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 Case Diagrams</dc:title>
  <dc:creator>dgordon</dc:creator>
  <cp:lastModifiedBy>dgordon</cp:lastModifiedBy>
  <cp:revision>2</cp:revision>
  <dcterms:created xsi:type="dcterms:W3CDTF">2011-11-06T23:03:55Z</dcterms:created>
  <dcterms:modified xsi:type="dcterms:W3CDTF">2011-11-06T23:16:07Z</dcterms:modified>
</cp:coreProperties>
</file>