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6" r:id="rId4"/>
    <p:sldId id="267" r:id="rId5"/>
    <p:sldId id="257" r:id="rId6"/>
    <p:sldId id="268" r:id="rId7"/>
    <p:sldId id="261" r:id="rId8"/>
    <p:sldId id="258" r:id="rId9"/>
    <p:sldId id="263" r:id="rId10"/>
    <p:sldId id="264" r:id="rId11"/>
    <p:sldId id="269" r:id="rId12"/>
    <p:sldId id="270" r:id="rId13"/>
    <p:sldId id="271" r:id="rId14"/>
    <p:sldId id="272" r:id="rId15"/>
    <p:sldId id="273" r:id="rId16"/>
    <p:sldId id="27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39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84F2B0AB-8126-4E02-8A11-5B86B3D1C151}" type="datetimeFigureOut">
              <a:rPr lang="en-IE" smtClean="0"/>
              <a:pPr/>
              <a:t>01/11/2011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0E903A7B-4250-4CF9-8091-9334B129D1CD}"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84F2B0AB-8126-4E02-8A11-5B86B3D1C151}" type="datetimeFigureOut">
              <a:rPr lang="en-IE" smtClean="0"/>
              <a:pPr/>
              <a:t>01/11/2011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0E903A7B-4250-4CF9-8091-9334B129D1CD}"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84F2B0AB-8126-4E02-8A11-5B86B3D1C151}" type="datetimeFigureOut">
              <a:rPr lang="en-IE" smtClean="0"/>
              <a:pPr/>
              <a:t>01/11/2011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0E903A7B-4250-4CF9-8091-9334B129D1CD}"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84F2B0AB-8126-4E02-8A11-5B86B3D1C151}" type="datetimeFigureOut">
              <a:rPr lang="en-IE" smtClean="0"/>
              <a:pPr/>
              <a:t>01/11/2011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0E903A7B-4250-4CF9-8091-9334B129D1CD}" type="slidenum">
              <a:rPr lang="en-IE" smtClean="0"/>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F2B0AB-8126-4E02-8A11-5B86B3D1C151}" type="datetimeFigureOut">
              <a:rPr lang="en-IE" smtClean="0"/>
              <a:pPr/>
              <a:t>01/11/2011</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0E903A7B-4250-4CF9-8091-9334B129D1CD}" type="slidenum">
              <a:rPr lang="en-IE" smtClean="0"/>
              <a:pPr/>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84F2B0AB-8126-4E02-8A11-5B86B3D1C151}" type="datetimeFigureOut">
              <a:rPr lang="en-IE" smtClean="0"/>
              <a:pPr/>
              <a:t>01/11/2011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0E903A7B-4250-4CF9-8091-9334B129D1CD}" type="slidenum">
              <a:rPr lang="en-IE" smtClean="0"/>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84F2B0AB-8126-4E02-8A11-5B86B3D1C151}" type="datetimeFigureOut">
              <a:rPr lang="en-IE" smtClean="0"/>
              <a:pPr/>
              <a:t>01/11/2011</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0E903A7B-4250-4CF9-8091-9334B129D1CD}" type="slidenum">
              <a:rPr lang="en-IE" smtClean="0"/>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84F2B0AB-8126-4E02-8A11-5B86B3D1C151}" type="datetimeFigureOut">
              <a:rPr lang="en-IE" smtClean="0"/>
              <a:pPr/>
              <a:t>01/11/2011</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0E903A7B-4250-4CF9-8091-9334B129D1CD}" type="slidenum">
              <a:rPr lang="en-IE" smtClean="0"/>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F2B0AB-8126-4E02-8A11-5B86B3D1C151}" type="datetimeFigureOut">
              <a:rPr lang="en-IE" smtClean="0"/>
              <a:pPr/>
              <a:t>01/11/2011</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0E903A7B-4250-4CF9-8091-9334B129D1CD}"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F2B0AB-8126-4E02-8A11-5B86B3D1C151}" type="datetimeFigureOut">
              <a:rPr lang="en-IE" smtClean="0"/>
              <a:pPr/>
              <a:t>01/11/2011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0E903A7B-4250-4CF9-8091-9334B129D1CD}"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F2B0AB-8126-4E02-8A11-5B86B3D1C151}" type="datetimeFigureOut">
              <a:rPr lang="en-IE" smtClean="0"/>
              <a:pPr/>
              <a:t>01/11/2011</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0E903A7B-4250-4CF9-8091-9334B129D1CD}" type="slidenum">
              <a:rPr lang="en-IE" smtClean="0"/>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F2B0AB-8126-4E02-8A11-5B86B3D1C151}" type="datetimeFigureOut">
              <a:rPr lang="en-IE" smtClean="0"/>
              <a:pPr/>
              <a:t>01/11/2011</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903A7B-4250-4CF9-8091-9334B129D1CD}"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People in Design</a:t>
            </a:r>
            <a:endParaRPr lang="en-IE" dirty="0"/>
          </a:p>
        </p:txBody>
      </p:sp>
      <p:sp>
        <p:nvSpPr>
          <p:cNvPr id="3" name="Subtitle 2"/>
          <p:cNvSpPr>
            <a:spLocks noGrp="1"/>
          </p:cNvSpPr>
          <p:nvPr>
            <p:ph type="subTitle" idx="1"/>
          </p:nvPr>
        </p:nvSpPr>
        <p:spPr/>
        <p:txBody>
          <a:bodyPr/>
          <a:lstStyle/>
          <a:p>
            <a:r>
              <a:rPr lang="en-IE" dirty="0" smtClean="0"/>
              <a:t>Damian Gordon</a:t>
            </a:r>
            <a:endParaRPr lang="en-I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IE" dirty="0" smtClean="0"/>
              <a:t>Users</a:t>
            </a:r>
            <a:endParaRPr lang="en-IE" dirty="0"/>
          </a:p>
        </p:txBody>
      </p:sp>
      <p:sp>
        <p:nvSpPr>
          <p:cNvPr id="3" name="Oval 2"/>
          <p:cNvSpPr/>
          <p:nvPr/>
        </p:nvSpPr>
        <p:spPr>
          <a:xfrm>
            <a:off x="611560"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1043608"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259904"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043608"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25152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3635896" y="1988840"/>
            <a:ext cx="1944216" cy="72008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in</a:t>
            </a:r>
            <a:endParaRPr lang="en-IE" sz="1600" b="1" dirty="0">
              <a:solidFill>
                <a:schemeClr val="tx2"/>
              </a:solidFill>
            </a:endParaRPr>
          </a:p>
        </p:txBody>
      </p:sp>
      <p:cxnSp>
        <p:nvCxnSpPr>
          <p:cNvPr id="21" name="Straight Connector 20"/>
          <p:cNvCxnSpPr/>
          <p:nvPr/>
        </p:nvCxnSpPr>
        <p:spPr>
          <a:xfrm flipV="1">
            <a:off x="1691680" y="2492896"/>
            <a:ext cx="1728192" cy="72008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3635896" y="1124744"/>
            <a:ext cx="1944216" cy="792088"/>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View publicly available profiles</a:t>
            </a:r>
            <a:endParaRPr lang="en-IE" sz="1600" b="1" dirty="0">
              <a:solidFill>
                <a:schemeClr val="tx2"/>
              </a:solidFill>
            </a:endParaRPr>
          </a:p>
        </p:txBody>
      </p:sp>
      <p:cxnSp>
        <p:nvCxnSpPr>
          <p:cNvPr id="23" name="Straight Connector 22"/>
          <p:cNvCxnSpPr/>
          <p:nvPr/>
        </p:nvCxnSpPr>
        <p:spPr>
          <a:xfrm flipV="1">
            <a:off x="1691680" y="1772816"/>
            <a:ext cx="180020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3635896" y="3573016"/>
            <a:ext cx="1944216" cy="72008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Update own profile</a:t>
            </a:r>
            <a:endParaRPr lang="en-IE" sz="1600" b="1" dirty="0">
              <a:solidFill>
                <a:schemeClr val="tx2"/>
              </a:solidFill>
            </a:endParaRPr>
          </a:p>
        </p:txBody>
      </p:sp>
      <p:sp>
        <p:nvSpPr>
          <p:cNvPr id="28" name="Oval 27"/>
          <p:cNvSpPr/>
          <p:nvPr/>
        </p:nvSpPr>
        <p:spPr>
          <a:xfrm>
            <a:off x="3635896" y="4365104"/>
            <a:ext cx="1944216" cy="72008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Post on walls</a:t>
            </a:r>
            <a:endParaRPr lang="en-IE" sz="1600" b="1" dirty="0">
              <a:solidFill>
                <a:schemeClr val="tx2"/>
              </a:solidFill>
            </a:endParaRPr>
          </a:p>
        </p:txBody>
      </p:sp>
      <p:sp>
        <p:nvSpPr>
          <p:cNvPr id="29" name="Oval 28"/>
          <p:cNvSpPr/>
          <p:nvPr/>
        </p:nvSpPr>
        <p:spPr>
          <a:xfrm>
            <a:off x="3635896" y="5157192"/>
            <a:ext cx="1944216" cy="792088"/>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Add an app</a:t>
            </a:r>
            <a:endParaRPr lang="en-IE" sz="1600" b="1" dirty="0">
              <a:solidFill>
                <a:schemeClr val="tx2"/>
              </a:solidFill>
            </a:endParaRPr>
          </a:p>
        </p:txBody>
      </p:sp>
      <p:sp>
        <p:nvSpPr>
          <p:cNvPr id="30" name="Oval 29"/>
          <p:cNvSpPr/>
          <p:nvPr/>
        </p:nvSpPr>
        <p:spPr>
          <a:xfrm>
            <a:off x="3635896" y="6021288"/>
            <a:ext cx="1944216" cy="72008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out</a:t>
            </a:r>
            <a:endParaRPr lang="en-IE" sz="1600" b="1" dirty="0">
              <a:solidFill>
                <a:schemeClr val="tx2"/>
              </a:solidFill>
            </a:endParaRPr>
          </a:p>
        </p:txBody>
      </p:sp>
      <p:cxnSp>
        <p:nvCxnSpPr>
          <p:cNvPr id="31" name="Straight Connector 30"/>
          <p:cNvCxnSpPr/>
          <p:nvPr/>
        </p:nvCxnSpPr>
        <p:spPr>
          <a:xfrm flipV="1">
            <a:off x="1691680" y="3140968"/>
            <a:ext cx="1728192" cy="7200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691680" y="3212976"/>
            <a:ext cx="1728192" cy="43204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91680" y="3212976"/>
            <a:ext cx="1800200" cy="129614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691680" y="3212976"/>
            <a:ext cx="1800200" cy="20882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3635896" y="2780928"/>
            <a:ext cx="1944216" cy="72008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Look at friends updates</a:t>
            </a:r>
            <a:endParaRPr lang="en-IE" sz="1600" b="1" dirty="0">
              <a:solidFill>
                <a:schemeClr val="tx2"/>
              </a:solidFill>
            </a:endParaRPr>
          </a:p>
        </p:txBody>
      </p:sp>
      <p:cxnSp>
        <p:nvCxnSpPr>
          <p:cNvPr id="43" name="Straight Connector 42"/>
          <p:cNvCxnSpPr/>
          <p:nvPr/>
        </p:nvCxnSpPr>
        <p:spPr>
          <a:xfrm>
            <a:off x="1691680" y="3212976"/>
            <a:ext cx="1800200" cy="295232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55" name="Oval 54"/>
          <p:cNvSpPr/>
          <p:nvPr/>
        </p:nvSpPr>
        <p:spPr>
          <a:xfrm>
            <a:off x="774035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6" name="Straight Connector 55"/>
          <p:cNvCxnSpPr>
            <a:stCxn id="55" idx="4"/>
          </p:cNvCxnSpPr>
          <p:nvPr/>
        </p:nvCxnSpPr>
        <p:spPr>
          <a:xfrm>
            <a:off x="817240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738869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817240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a:off x="738031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flipV="1">
            <a:off x="5868144" y="980728"/>
            <a:ext cx="1728192" cy="223224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394597" y="5517232"/>
            <a:ext cx="1367810" cy="707886"/>
          </a:xfrm>
          <a:prstGeom prst="rect">
            <a:avLst/>
          </a:prstGeom>
          <a:noFill/>
        </p:spPr>
        <p:txBody>
          <a:bodyPr wrap="none" rtlCol="0">
            <a:spAutoFit/>
          </a:bodyPr>
          <a:lstStyle/>
          <a:p>
            <a:pPr algn="ctr"/>
            <a:r>
              <a:rPr lang="en-IE" sz="2000" b="1" dirty="0" smtClean="0"/>
              <a:t>Registered </a:t>
            </a:r>
          </a:p>
          <a:p>
            <a:pPr algn="ctr"/>
            <a:r>
              <a:rPr lang="en-IE" sz="2000" b="1" dirty="0" smtClean="0"/>
              <a:t>Users</a:t>
            </a:r>
            <a:endParaRPr lang="en-IE" sz="2000" b="1" dirty="0"/>
          </a:p>
        </p:txBody>
      </p:sp>
      <p:sp>
        <p:nvSpPr>
          <p:cNvPr id="64" name="TextBox 63"/>
          <p:cNvSpPr txBox="1"/>
          <p:nvPr/>
        </p:nvSpPr>
        <p:spPr>
          <a:xfrm>
            <a:off x="7219849" y="5529426"/>
            <a:ext cx="1890389" cy="707886"/>
          </a:xfrm>
          <a:prstGeom prst="rect">
            <a:avLst/>
          </a:prstGeom>
          <a:noFill/>
        </p:spPr>
        <p:txBody>
          <a:bodyPr wrap="none" rtlCol="0">
            <a:spAutoFit/>
          </a:bodyPr>
          <a:lstStyle/>
          <a:p>
            <a:pPr algn="ctr"/>
            <a:r>
              <a:rPr lang="en-IE" sz="2000" b="1" dirty="0" smtClean="0"/>
              <a:t>Non-Registered </a:t>
            </a:r>
          </a:p>
          <a:p>
            <a:pPr algn="ctr"/>
            <a:r>
              <a:rPr lang="en-IE" sz="2000" b="1" dirty="0" smtClean="0"/>
              <a:t>Users</a:t>
            </a:r>
            <a:endParaRPr lang="en-IE" sz="2000" b="1" dirty="0"/>
          </a:p>
        </p:txBody>
      </p:sp>
      <p:sp>
        <p:nvSpPr>
          <p:cNvPr id="32" name="Oval 31"/>
          <p:cNvSpPr/>
          <p:nvPr/>
        </p:nvSpPr>
        <p:spPr>
          <a:xfrm>
            <a:off x="3635896" y="332656"/>
            <a:ext cx="1944216" cy="72008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Register to join </a:t>
            </a:r>
            <a:r>
              <a:rPr lang="en-IE" sz="1600" b="1" dirty="0" err="1" smtClean="0">
                <a:solidFill>
                  <a:schemeClr val="tx2"/>
                </a:solidFill>
              </a:rPr>
              <a:t>facebook</a:t>
            </a:r>
            <a:endParaRPr lang="en-IE" sz="1600" b="1" dirty="0">
              <a:solidFill>
                <a:schemeClr val="tx2"/>
              </a:solidFill>
            </a:endParaRPr>
          </a:p>
        </p:txBody>
      </p:sp>
      <p:cxnSp>
        <p:nvCxnSpPr>
          <p:cNvPr id="53" name="Straight Connector 52"/>
          <p:cNvCxnSpPr/>
          <p:nvPr/>
        </p:nvCxnSpPr>
        <p:spPr>
          <a:xfrm flipH="1" flipV="1">
            <a:off x="5868144" y="1700808"/>
            <a:ext cx="1728192" cy="151216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Let’s take another example, e-mail:</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IE" dirty="0" smtClean="0"/>
              <a:t>e-Mail</a:t>
            </a:r>
            <a:endParaRPr lang="en-IE" dirty="0"/>
          </a:p>
        </p:txBody>
      </p:sp>
      <p:sp>
        <p:nvSpPr>
          <p:cNvPr id="3" name="Oval 2"/>
          <p:cNvSpPr/>
          <p:nvPr/>
        </p:nvSpPr>
        <p:spPr>
          <a:xfrm>
            <a:off x="161967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205172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26801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05172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25963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24128" y="1196752"/>
            <a:ext cx="1944216"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Read new messages</a:t>
            </a:r>
            <a:endParaRPr lang="en-IE" sz="1600" b="1" dirty="0">
              <a:solidFill>
                <a:schemeClr val="tx2"/>
              </a:solidFill>
            </a:endParaRPr>
          </a:p>
        </p:txBody>
      </p:sp>
      <p:cxnSp>
        <p:nvCxnSpPr>
          <p:cNvPr id="21" name="Straight Connector 20"/>
          <p:cNvCxnSpPr/>
          <p:nvPr/>
        </p:nvCxnSpPr>
        <p:spPr>
          <a:xfrm flipV="1">
            <a:off x="2915816" y="1916832"/>
            <a:ext cx="2736304" cy="129614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5724128" y="260648"/>
            <a:ext cx="1944216"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in</a:t>
            </a:r>
            <a:endParaRPr lang="en-IE" sz="1600" b="1" dirty="0">
              <a:solidFill>
                <a:schemeClr val="tx2"/>
              </a:solidFill>
            </a:endParaRPr>
          </a:p>
        </p:txBody>
      </p:sp>
      <p:cxnSp>
        <p:nvCxnSpPr>
          <p:cNvPr id="23" name="Straight Connector 22"/>
          <p:cNvCxnSpPr/>
          <p:nvPr/>
        </p:nvCxnSpPr>
        <p:spPr>
          <a:xfrm flipV="1">
            <a:off x="2915816" y="1052736"/>
            <a:ext cx="2880320" cy="216024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5724128" y="3068960"/>
            <a:ext cx="1944216"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Delete messages</a:t>
            </a:r>
            <a:endParaRPr lang="en-IE" sz="1600" b="1" dirty="0">
              <a:solidFill>
                <a:schemeClr val="tx2"/>
              </a:solidFill>
            </a:endParaRPr>
          </a:p>
        </p:txBody>
      </p:sp>
      <p:sp>
        <p:nvSpPr>
          <p:cNvPr id="28" name="Oval 27"/>
          <p:cNvSpPr/>
          <p:nvPr/>
        </p:nvSpPr>
        <p:spPr>
          <a:xfrm>
            <a:off x="5724128" y="4005064"/>
            <a:ext cx="1944216"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Send new messages</a:t>
            </a:r>
            <a:endParaRPr lang="en-IE" sz="1600" b="1" dirty="0">
              <a:solidFill>
                <a:schemeClr val="tx2"/>
              </a:solidFill>
            </a:endParaRPr>
          </a:p>
        </p:txBody>
      </p:sp>
      <p:sp>
        <p:nvSpPr>
          <p:cNvPr id="29" name="Oval 28"/>
          <p:cNvSpPr/>
          <p:nvPr/>
        </p:nvSpPr>
        <p:spPr>
          <a:xfrm>
            <a:off x="5724128" y="4941168"/>
            <a:ext cx="1944216"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Create mailing list</a:t>
            </a:r>
            <a:endParaRPr lang="en-IE" sz="1600" b="1" dirty="0">
              <a:solidFill>
                <a:schemeClr val="tx2"/>
              </a:solidFill>
            </a:endParaRPr>
          </a:p>
        </p:txBody>
      </p:sp>
      <p:sp>
        <p:nvSpPr>
          <p:cNvPr id="30" name="Oval 29"/>
          <p:cNvSpPr/>
          <p:nvPr/>
        </p:nvSpPr>
        <p:spPr>
          <a:xfrm>
            <a:off x="5724128" y="5877272"/>
            <a:ext cx="1944216"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out</a:t>
            </a:r>
            <a:endParaRPr lang="en-IE" sz="1600" b="1" dirty="0">
              <a:solidFill>
                <a:schemeClr val="tx2"/>
              </a:solidFill>
            </a:endParaRPr>
          </a:p>
        </p:txBody>
      </p:sp>
      <p:cxnSp>
        <p:nvCxnSpPr>
          <p:cNvPr id="31" name="Straight Connector 30"/>
          <p:cNvCxnSpPr/>
          <p:nvPr/>
        </p:nvCxnSpPr>
        <p:spPr>
          <a:xfrm flipV="1">
            <a:off x="2915816" y="2708920"/>
            <a:ext cx="2736304"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915816" y="3212976"/>
            <a:ext cx="2664296" cy="43204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915816" y="3212976"/>
            <a:ext cx="2664296" cy="129614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2915816" y="3212976"/>
            <a:ext cx="2664296" cy="223224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5724128" y="2132856"/>
            <a:ext cx="1944216"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Reread old messages</a:t>
            </a:r>
            <a:endParaRPr lang="en-IE" sz="1600" b="1" dirty="0">
              <a:solidFill>
                <a:schemeClr val="tx2"/>
              </a:solidFill>
            </a:endParaRPr>
          </a:p>
        </p:txBody>
      </p:sp>
      <p:cxnSp>
        <p:nvCxnSpPr>
          <p:cNvPr id="43" name="Straight Connector 42"/>
          <p:cNvCxnSpPr/>
          <p:nvPr/>
        </p:nvCxnSpPr>
        <p:spPr>
          <a:xfrm>
            <a:off x="2915816" y="3212976"/>
            <a:ext cx="2664296" cy="302433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403990" y="5517232"/>
            <a:ext cx="1367810" cy="707886"/>
          </a:xfrm>
          <a:prstGeom prst="rect">
            <a:avLst/>
          </a:prstGeom>
          <a:noFill/>
        </p:spPr>
        <p:txBody>
          <a:bodyPr wrap="none" rtlCol="0">
            <a:spAutoFit/>
          </a:bodyPr>
          <a:lstStyle/>
          <a:p>
            <a:pPr algn="ctr"/>
            <a:r>
              <a:rPr lang="en-IE" sz="2000" b="1" dirty="0" smtClean="0"/>
              <a:t>Registered </a:t>
            </a:r>
          </a:p>
          <a:p>
            <a:pPr algn="ctr"/>
            <a:r>
              <a:rPr lang="en-IE" sz="2000" b="1" dirty="0" smtClean="0"/>
              <a:t>Users</a:t>
            </a:r>
            <a:endParaRPr lang="en-IE" sz="20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IE" dirty="0" smtClean="0"/>
              <a:t>e-Mail</a:t>
            </a:r>
            <a:endParaRPr lang="en-IE" dirty="0"/>
          </a:p>
        </p:txBody>
      </p:sp>
      <p:sp>
        <p:nvSpPr>
          <p:cNvPr id="3" name="Oval 2"/>
          <p:cNvSpPr/>
          <p:nvPr/>
        </p:nvSpPr>
        <p:spPr>
          <a:xfrm>
            <a:off x="53955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97160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8789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7160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7951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3635896" y="1196752"/>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Read new messages</a:t>
            </a:r>
            <a:endParaRPr lang="en-IE" sz="1600" b="1" dirty="0">
              <a:solidFill>
                <a:schemeClr val="tx2"/>
              </a:solidFill>
            </a:endParaRPr>
          </a:p>
        </p:txBody>
      </p:sp>
      <p:cxnSp>
        <p:nvCxnSpPr>
          <p:cNvPr id="21" name="Straight Connector 20"/>
          <p:cNvCxnSpPr/>
          <p:nvPr/>
        </p:nvCxnSpPr>
        <p:spPr>
          <a:xfrm flipV="1">
            <a:off x="1691680" y="1772816"/>
            <a:ext cx="1728192"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3635896" y="260648"/>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in</a:t>
            </a:r>
            <a:endParaRPr lang="en-IE" sz="1600" b="1" dirty="0">
              <a:solidFill>
                <a:schemeClr val="tx2"/>
              </a:solidFill>
            </a:endParaRPr>
          </a:p>
        </p:txBody>
      </p:sp>
      <p:cxnSp>
        <p:nvCxnSpPr>
          <p:cNvPr id="23" name="Straight Connector 22"/>
          <p:cNvCxnSpPr/>
          <p:nvPr/>
        </p:nvCxnSpPr>
        <p:spPr>
          <a:xfrm flipV="1">
            <a:off x="1691680" y="836712"/>
            <a:ext cx="1728192" cy="237626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3635896" y="3068960"/>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Delete messages</a:t>
            </a:r>
            <a:endParaRPr lang="en-IE" sz="1600" b="1" dirty="0">
              <a:solidFill>
                <a:schemeClr val="tx2"/>
              </a:solidFill>
            </a:endParaRPr>
          </a:p>
        </p:txBody>
      </p:sp>
      <p:sp>
        <p:nvSpPr>
          <p:cNvPr id="28" name="Oval 27"/>
          <p:cNvSpPr/>
          <p:nvPr/>
        </p:nvSpPr>
        <p:spPr>
          <a:xfrm>
            <a:off x="3635896" y="4005064"/>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Send new messages</a:t>
            </a:r>
            <a:endParaRPr lang="en-IE" sz="1600" b="1" dirty="0">
              <a:solidFill>
                <a:schemeClr val="tx2"/>
              </a:solidFill>
            </a:endParaRPr>
          </a:p>
        </p:txBody>
      </p:sp>
      <p:sp>
        <p:nvSpPr>
          <p:cNvPr id="29" name="Oval 28"/>
          <p:cNvSpPr/>
          <p:nvPr/>
        </p:nvSpPr>
        <p:spPr>
          <a:xfrm>
            <a:off x="3635896" y="4941168"/>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Create mailing list</a:t>
            </a:r>
            <a:endParaRPr lang="en-IE" sz="1600" b="1" dirty="0">
              <a:solidFill>
                <a:schemeClr val="tx2"/>
              </a:solidFill>
            </a:endParaRPr>
          </a:p>
        </p:txBody>
      </p:sp>
      <p:sp>
        <p:nvSpPr>
          <p:cNvPr id="30" name="Oval 29"/>
          <p:cNvSpPr/>
          <p:nvPr/>
        </p:nvSpPr>
        <p:spPr>
          <a:xfrm>
            <a:off x="3635896" y="5877272"/>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out</a:t>
            </a:r>
            <a:endParaRPr lang="en-IE" sz="1600" b="1" dirty="0">
              <a:solidFill>
                <a:schemeClr val="tx2"/>
              </a:solidFill>
            </a:endParaRPr>
          </a:p>
        </p:txBody>
      </p:sp>
      <p:cxnSp>
        <p:nvCxnSpPr>
          <p:cNvPr id="31" name="Straight Connector 30"/>
          <p:cNvCxnSpPr/>
          <p:nvPr/>
        </p:nvCxnSpPr>
        <p:spPr>
          <a:xfrm flipV="1">
            <a:off x="1691680" y="2708920"/>
            <a:ext cx="1728192"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691680" y="3212976"/>
            <a:ext cx="1656184" cy="2880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91680" y="3212976"/>
            <a:ext cx="1800200" cy="93610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691680" y="3212976"/>
            <a:ext cx="1872208" cy="187220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3635896" y="2132856"/>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Reread old messages</a:t>
            </a:r>
            <a:endParaRPr lang="en-IE" sz="1600" b="1" dirty="0">
              <a:solidFill>
                <a:schemeClr val="tx2"/>
              </a:solidFill>
            </a:endParaRPr>
          </a:p>
        </p:txBody>
      </p:sp>
      <p:cxnSp>
        <p:nvCxnSpPr>
          <p:cNvPr id="43" name="Straight Connector 42"/>
          <p:cNvCxnSpPr/>
          <p:nvPr/>
        </p:nvCxnSpPr>
        <p:spPr>
          <a:xfrm>
            <a:off x="1691680" y="3212976"/>
            <a:ext cx="1800200" cy="288032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323870" y="5445224"/>
            <a:ext cx="1367810" cy="707886"/>
          </a:xfrm>
          <a:prstGeom prst="rect">
            <a:avLst/>
          </a:prstGeom>
          <a:noFill/>
        </p:spPr>
        <p:txBody>
          <a:bodyPr wrap="none" rtlCol="0">
            <a:spAutoFit/>
          </a:bodyPr>
          <a:lstStyle/>
          <a:p>
            <a:pPr algn="ctr"/>
            <a:r>
              <a:rPr lang="en-IE" sz="2000" b="1" dirty="0" smtClean="0"/>
              <a:t>Registered </a:t>
            </a:r>
          </a:p>
          <a:p>
            <a:pPr algn="ctr"/>
            <a:r>
              <a:rPr lang="en-IE" sz="2000" b="1" dirty="0" smtClean="0"/>
              <a:t>Users</a:t>
            </a:r>
            <a:endParaRPr lang="en-IE" sz="20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IE" dirty="0" smtClean="0"/>
              <a:t>e-Mail</a:t>
            </a:r>
            <a:endParaRPr lang="en-IE" dirty="0"/>
          </a:p>
        </p:txBody>
      </p:sp>
      <p:sp>
        <p:nvSpPr>
          <p:cNvPr id="3" name="Oval 2"/>
          <p:cNvSpPr/>
          <p:nvPr/>
        </p:nvSpPr>
        <p:spPr>
          <a:xfrm>
            <a:off x="53955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97160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8789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7160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7951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3635896" y="1196752"/>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Read new messages</a:t>
            </a:r>
            <a:endParaRPr lang="en-IE" sz="1600" b="1" dirty="0">
              <a:solidFill>
                <a:schemeClr val="tx2"/>
              </a:solidFill>
            </a:endParaRPr>
          </a:p>
        </p:txBody>
      </p:sp>
      <p:cxnSp>
        <p:nvCxnSpPr>
          <p:cNvPr id="21" name="Straight Connector 20"/>
          <p:cNvCxnSpPr/>
          <p:nvPr/>
        </p:nvCxnSpPr>
        <p:spPr>
          <a:xfrm flipV="1">
            <a:off x="1691680" y="1772816"/>
            <a:ext cx="1728192"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3635896" y="260648"/>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in</a:t>
            </a:r>
            <a:endParaRPr lang="en-IE" sz="1600" b="1" dirty="0">
              <a:solidFill>
                <a:schemeClr val="tx2"/>
              </a:solidFill>
            </a:endParaRPr>
          </a:p>
        </p:txBody>
      </p:sp>
      <p:cxnSp>
        <p:nvCxnSpPr>
          <p:cNvPr id="23" name="Straight Connector 22"/>
          <p:cNvCxnSpPr/>
          <p:nvPr/>
        </p:nvCxnSpPr>
        <p:spPr>
          <a:xfrm flipV="1">
            <a:off x="1691680" y="836712"/>
            <a:ext cx="1728192" cy="237626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3635896" y="3068960"/>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Delete messages</a:t>
            </a:r>
            <a:endParaRPr lang="en-IE" sz="1600" b="1" dirty="0">
              <a:solidFill>
                <a:schemeClr val="tx2"/>
              </a:solidFill>
            </a:endParaRPr>
          </a:p>
        </p:txBody>
      </p:sp>
      <p:sp>
        <p:nvSpPr>
          <p:cNvPr id="28" name="Oval 27"/>
          <p:cNvSpPr/>
          <p:nvPr/>
        </p:nvSpPr>
        <p:spPr>
          <a:xfrm>
            <a:off x="3635896" y="4005064"/>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Send new messages</a:t>
            </a:r>
            <a:endParaRPr lang="en-IE" sz="1600" b="1" dirty="0">
              <a:solidFill>
                <a:schemeClr val="tx2"/>
              </a:solidFill>
            </a:endParaRPr>
          </a:p>
        </p:txBody>
      </p:sp>
      <p:sp>
        <p:nvSpPr>
          <p:cNvPr id="29" name="Oval 28"/>
          <p:cNvSpPr/>
          <p:nvPr/>
        </p:nvSpPr>
        <p:spPr>
          <a:xfrm>
            <a:off x="3635896" y="4941168"/>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Create mailing list</a:t>
            </a:r>
            <a:endParaRPr lang="en-IE" sz="1600" b="1" dirty="0">
              <a:solidFill>
                <a:schemeClr val="tx2"/>
              </a:solidFill>
            </a:endParaRPr>
          </a:p>
        </p:txBody>
      </p:sp>
      <p:sp>
        <p:nvSpPr>
          <p:cNvPr id="30" name="Oval 29"/>
          <p:cNvSpPr/>
          <p:nvPr/>
        </p:nvSpPr>
        <p:spPr>
          <a:xfrm>
            <a:off x="3635896" y="5877272"/>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out</a:t>
            </a:r>
            <a:endParaRPr lang="en-IE" sz="1600" b="1" dirty="0">
              <a:solidFill>
                <a:schemeClr val="tx2"/>
              </a:solidFill>
            </a:endParaRPr>
          </a:p>
        </p:txBody>
      </p:sp>
      <p:cxnSp>
        <p:nvCxnSpPr>
          <p:cNvPr id="31" name="Straight Connector 30"/>
          <p:cNvCxnSpPr/>
          <p:nvPr/>
        </p:nvCxnSpPr>
        <p:spPr>
          <a:xfrm flipV="1">
            <a:off x="1691680" y="2708920"/>
            <a:ext cx="1728192"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691680" y="3212976"/>
            <a:ext cx="1656184" cy="2880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91680" y="3212976"/>
            <a:ext cx="1800200" cy="93610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691680" y="3212976"/>
            <a:ext cx="1872208" cy="187220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3635896" y="2132856"/>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Reread old messages</a:t>
            </a:r>
            <a:endParaRPr lang="en-IE" sz="1600" b="1" dirty="0">
              <a:solidFill>
                <a:schemeClr val="tx2"/>
              </a:solidFill>
            </a:endParaRPr>
          </a:p>
        </p:txBody>
      </p:sp>
      <p:cxnSp>
        <p:nvCxnSpPr>
          <p:cNvPr id="43" name="Straight Connector 42"/>
          <p:cNvCxnSpPr/>
          <p:nvPr/>
        </p:nvCxnSpPr>
        <p:spPr>
          <a:xfrm>
            <a:off x="1691680" y="3212976"/>
            <a:ext cx="1800200" cy="288032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7740352" y="2452826"/>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0" name="Straight Connector 49"/>
          <p:cNvCxnSpPr>
            <a:stCxn id="49" idx="4"/>
          </p:cNvCxnSpPr>
          <p:nvPr/>
        </p:nvCxnSpPr>
        <p:spPr>
          <a:xfrm>
            <a:off x="8172400" y="3316922"/>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7388696" y="3740586"/>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172400" y="4757082"/>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7380312" y="4757082"/>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323870" y="5445224"/>
            <a:ext cx="1367810" cy="707886"/>
          </a:xfrm>
          <a:prstGeom prst="rect">
            <a:avLst/>
          </a:prstGeom>
          <a:noFill/>
        </p:spPr>
        <p:txBody>
          <a:bodyPr wrap="none" rtlCol="0">
            <a:spAutoFit/>
          </a:bodyPr>
          <a:lstStyle/>
          <a:p>
            <a:pPr algn="ctr"/>
            <a:r>
              <a:rPr lang="en-IE" sz="2000" b="1" dirty="0" smtClean="0"/>
              <a:t>Registered </a:t>
            </a:r>
          </a:p>
          <a:p>
            <a:pPr algn="ctr"/>
            <a:r>
              <a:rPr lang="en-IE" sz="2000" b="1" dirty="0" smtClean="0"/>
              <a:t>Users</a:t>
            </a:r>
            <a:endParaRPr lang="en-IE" sz="2000" b="1" dirty="0"/>
          </a:p>
        </p:txBody>
      </p:sp>
      <p:sp>
        <p:nvSpPr>
          <p:cNvPr id="60" name="TextBox 59"/>
          <p:cNvSpPr txBox="1"/>
          <p:nvPr/>
        </p:nvSpPr>
        <p:spPr>
          <a:xfrm>
            <a:off x="7377548" y="5549170"/>
            <a:ext cx="1662058" cy="400110"/>
          </a:xfrm>
          <a:prstGeom prst="rect">
            <a:avLst/>
          </a:prstGeom>
          <a:noFill/>
        </p:spPr>
        <p:txBody>
          <a:bodyPr wrap="none" rtlCol="0">
            <a:spAutoFit/>
          </a:bodyPr>
          <a:lstStyle/>
          <a:p>
            <a:pPr algn="ctr"/>
            <a:r>
              <a:rPr lang="en-IE" sz="2000" b="1" dirty="0" smtClean="0"/>
              <a:t>Administrator</a:t>
            </a:r>
            <a:endParaRPr lang="en-IE" sz="20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IE" dirty="0" smtClean="0"/>
              <a:t>e-Mail</a:t>
            </a:r>
            <a:endParaRPr lang="en-IE" dirty="0"/>
          </a:p>
        </p:txBody>
      </p:sp>
      <p:sp>
        <p:nvSpPr>
          <p:cNvPr id="3" name="Oval 2"/>
          <p:cNvSpPr/>
          <p:nvPr/>
        </p:nvSpPr>
        <p:spPr>
          <a:xfrm>
            <a:off x="53955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97160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8789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7160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7951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3635896" y="1196752"/>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Read new messages</a:t>
            </a:r>
            <a:endParaRPr lang="en-IE" sz="1600" b="1" dirty="0">
              <a:solidFill>
                <a:schemeClr val="tx2"/>
              </a:solidFill>
            </a:endParaRPr>
          </a:p>
        </p:txBody>
      </p:sp>
      <p:cxnSp>
        <p:nvCxnSpPr>
          <p:cNvPr id="21" name="Straight Connector 20"/>
          <p:cNvCxnSpPr/>
          <p:nvPr/>
        </p:nvCxnSpPr>
        <p:spPr>
          <a:xfrm flipV="1">
            <a:off x="1691680" y="1772816"/>
            <a:ext cx="1728192"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3635896" y="260648"/>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in</a:t>
            </a:r>
            <a:endParaRPr lang="en-IE" sz="1600" b="1" dirty="0">
              <a:solidFill>
                <a:schemeClr val="tx2"/>
              </a:solidFill>
            </a:endParaRPr>
          </a:p>
        </p:txBody>
      </p:sp>
      <p:cxnSp>
        <p:nvCxnSpPr>
          <p:cNvPr id="23" name="Straight Connector 22"/>
          <p:cNvCxnSpPr/>
          <p:nvPr/>
        </p:nvCxnSpPr>
        <p:spPr>
          <a:xfrm flipV="1">
            <a:off x="1691680" y="836712"/>
            <a:ext cx="1728192" cy="237626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3635896" y="3068960"/>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Delete messages</a:t>
            </a:r>
            <a:endParaRPr lang="en-IE" sz="1600" b="1" dirty="0">
              <a:solidFill>
                <a:schemeClr val="tx2"/>
              </a:solidFill>
            </a:endParaRPr>
          </a:p>
        </p:txBody>
      </p:sp>
      <p:sp>
        <p:nvSpPr>
          <p:cNvPr id="28" name="Oval 27"/>
          <p:cNvSpPr/>
          <p:nvPr/>
        </p:nvSpPr>
        <p:spPr>
          <a:xfrm>
            <a:off x="3635896" y="4005064"/>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Send new messages</a:t>
            </a:r>
            <a:endParaRPr lang="en-IE" sz="1600" b="1" dirty="0">
              <a:solidFill>
                <a:schemeClr val="tx2"/>
              </a:solidFill>
            </a:endParaRPr>
          </a:p>
        </p:txBody>
      </p:sp>
      <p:sp>
        <p:nvSpPr>
          <p:cNvPr id="29" name="Oval 28"/>
          <p:cNvSpPr/>
          <p:nvPr/>
        </p:nvSpPr>
        <p:spPr>
          <a:xfrm>
            <a:off x="3635896" y="4941168"/>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Create mailing list</a:t>
            </a:r>
            <a:endParaRPr lang="en-IE" sz="1600" b="1" dirty="0">
              <a:solidFill>
                <a:schemeClr val="tx2"/>
              </a:solidFill>
            </a:endParaRPr>
          </a:p>
        </p:txBody>
      </p:sp>
      <p:sp>
        <p:nvSpPr>
          <p:cNvPr id="30" name="Oval 29"/>
          <p:cNvSpPr/>
          <p:nvPr/>
        </p:nvSpPr>
        <p:spPr>
          <a:xfrm>
            <a:off x="3635896" y="5877272"/>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out</a:t>
            </a:r>
            <a:endParaRPr lang="en-IE" sz="1600" b="1" dirty="0">
              <a:solidFill>
                <a:schemeClr val="tx2"/>
              </a:solidFill>
            </a:endParaRPr>
          </a:p>
        </p:txBody>
      </p:sp>
      <p:cxnSp>
        <p:nvCxnSpPr>
          <p:cNvPr id="31" name="Straight Connector 30"/>
          <p:cNvCxnSpPr/>
          <p:nvPr/>
        </p:nvCxnSpPr>
        <p:spPr>
          <a:xfrm flipV="1">
            <a:off x="1691680" y="2708920"/>
            <a:ext cx="1728192"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691680" y="3212976"/>
            <a:ext cx="1656184" cy="2880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91680" y="3212976"/>
            <a:ext cx="1800200" cy="93610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691680" y="3212976"/>
            <a:ext cx="1872208" cy="187220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3635896" y="2132856"/>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Reread old messages</a:t>
            </a:r>
            <a:endParaRPr lang="en-IE" sz="1600" b="1" dirty="0">
              <a:solidFill>
                <a:schemeClr val="tx2"/>
              </a:solidFill>
            </a:endParaRPr>
          </a:p>
        </p:txBody>
      </p:sp>
      <p:cxnSp>
        <p:nvCxnSpPr>
          <p:cNvPr id="43" name="Straight Connector 42"/>
          <p:cNvCxnSpPr/>
          <p:nvPr/>
        </p:nvCxnSpPr>
        <p:spPr>
          <a:xfrm>
            <a:off x="1691680" y="3212976"/>
            <a:ext cx="1800200" cy="288032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7740352" y="2452826"/>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0" name="Straight Connector 49"/>
          <p:cNvCxnSpPr>
            <a:stCxn id="49" idx="4"/>
          </p:cNvCxnSpPr>
          <p:nvPr/>
        </p:nvCxnSpPr>
        <p:spPr>
          <a:xfrm>
            <a:off x="8172400" y="3316922"/>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7388696" y="3740586"/>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172400" y="4757082"/>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7380312" y="4757082"/>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flipV="1">
            <a:off x="5364088" y="980728"/>
            <a:ext cx="2232248" cy="20882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flipV="1">
            <a:off x="5508104" y="1772816"/>
            <a:ext cx="2088232" cy="129614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323870" y="5445224"/>
            <a:ext cx="1367810" cy="707886"/>
          </a:xfrm>
          <a:prstGeom prst="rect">
            <a:avLst/>
          </a:prstGeom>
          <a:noFill/>
        </p:spPr>
        <p:txBody>
          <a:bodyPr wrap="none" rtlCol="0">
            <a:spAutoFit/>
          </a:bodyPr>
          <a:lstStyle/>
          <a:p>
            <a:pPr algn="ctr"/>
            <a:r>
              <a:rPr lang="en-IE" sz="2000" b="1" dirty="0" smtClean="0"/>
              <a:t>Registered </a:t>
            </a:r>
          </a:p>
          <a:p>
            <a:pPr algn="ctr"/>
            <a:r>
              <a:rPr lang="en-IE" sz="2000" b="1" dirty="0" smtClean="0"/>
              <a:t>Users</a:t>
            </a:r>
            <a:endParaRPr lang="en-IE" sz="2000" b="1" dirty="0"/>
          </a:p>
        </p:txBody>
      </p:sp>
      <p:sp>
        <p:nvSpPr>
          <p:cNvPr id="60" name="TextBox 59"/>
          <p:cNvSpPr txBox="1"/>
          <p:nvPr/>
        </p:nvSpPr>
        <p:spPr>
          <a:xfrm>
            <a:off x="7377548" y="5549170"/>
            <a:ext cx="1662058" cy="400110"/>
          </a:xfrm>
          <a:prstGeom prst="rect">
            <a:avLst/>
          </a:prstGeom>
          <a:noFill/>
        </p:spPr>
        <p:txBody>
          <a:bodyPr wrap="none" rtlCol="0">
            <a:spAutoFit/>
          </a:bodyPr>
          <a:lstStyle/>
          <a:p>
            <a:pPr algn="ctr"/>
            <a:r>
              <a:rPr lang="en-IE" sz="2000" b="1" dirty="0" smtClean="0"/>
              <a:t>Administrator</a:t>
            </a:r>
            <a:endParaRPr lang="en-IE" sz="2000" b="1" dirty="0"/>
          </a:p>
        </p:txBody>
      </p:sp>
      <p:cxnSp>
        <p:nvCxnSpPr>
          <p:cNvPr id="61" name="Straight Connector 60"/>
          <p:cNvCxnSpPr/>
          <p:nvPr/>
        </p:nvCxnSpPr>
        <p:spPr>
          <a:xfrm flipH="1" flipV="1">
            <a:off x="5508104" y="2564904"/>
            <a:ext cx="2088232"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5580112" y="3068960"/>
            <a:ext cx="2016224" cy="43204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5580112" y="3068960"/>
            <a:ext cx="2016224" cy="129614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5580112" y="3068960"/>
            <a:ext cx="2016224" cy="316835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5436096" y="3068960"/>
            <a:ext cx="2160240" cy="20882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IE" dirty="0" smtClean="0"/>
              <a:t>e-Mail</a:t>
            </a:r>
            <a:endParaRPr lang="en-IE" dirty="0"/>
          </a:p>
        </p:txBody>
      </p:sp>
      <p:sp>
        <p:nvSpPr>
          <p:cNvPr id="3" name="Oval 2"/>
          <p:cNvSpPr/>
          <p:nvPr/>
        </p:nvSpPr>
        <p:spPr>
          <a:xfrm>
            <a:off x="53955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97160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8789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97160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7951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3635896" y="1196752"/>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Read new messages</a:t>
            </a:r>
            <a:endParaRPr lang="en-IE" sz="1600" b="1" dirty="0">
              <a:solidFill>
                <a:schemeClr val="tx2"/>
              </a:solidFill>
            </a:endParaRPr>
          </a:p>
        </p:txBody>
      </p:sp>
      <p:cxnSp>
        <p:nvCxnSpPr>
          <p:cNvPr id="21" name="Straight Connector 20"/>
          <p:cNvCxnSpPr/>
          <p:nvPr/>
        </p:nvCxnSpPr>
        <p:spPr>
          <a:xfrm flipV="1">
            <a:off x="1691680" y="1772816"/>
            <a:ext cx="1728192"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3635896" y="260648"/>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in</a:t>
            </a:r>
            <a:endParaRPr lang="en-IE" sz="1600" b="1" dirty="0">
              <a:solidFill>
                <a:schemeClr val="tx2"/>
              </a:solidFill>
            </a:endParaRPr>
          </a:p>
        </p:txBody>
      </p:sp>
      <p:cxnSp>
        <p:nvCxnSpPr>
          <p:cNvPr id="23" name="Straight Connector 22"/>
          <p:cNvCxnSpPr/>
          <p:nvPr/>
        </p:nvCxnSpPr>
        <p:spPr>
          <a:xfrm flipV="1">
            <a:off x="1691680" y="836712"/>
            <a:ext cx="1728192" cy="237626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3635896" y="3068960"/>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Delete messages</a:t>
            </a:r>
            <a:endParaRPr lang="en-IE" sz="1600" b="1" dirty="0">
              <a:solidFill>
                <a:schemeClr val="tx2"/>
              </a:solidFill>
            </a:endParaRPr>
          </a:p>
        </p:txBody>
      </p:sp>
      <p:sp>
        <p:nvSpPr>
          <p:cNvPr id="28" name="Oval 27"/>
          <p:cNvSpPr/>
          <p:nvPr/>
        </p:nvSpPr>
        <p:spPr>
          <a:xfrm>
            <a:off x="3635896" y="4005064"/>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Send new messages</a:t>
            </a:r>
            <a:endParaRPr lang="en-IE" sz="1600" b="1" dirty="0">
              <a:solidFill>
                <a:schemeClr val="tx2"/>
              </a:solidFill>
            </a:endParaRPr>
          </a:p>
        </p:txBody>
      </p:sp>
      <p:sp>
        <p:nvSpPr>
          <p:cNvPr id="29" name="Oval 28"/>
          <p:cNvSpPr/>
          <p:nvPr/>
        </p:nvSpPr>
        <p:spPr>
          <a:xfrm>
            <a:off x="3635896" y="4941168"/>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Create mailing list</a:t>
            </a:r>
            <a:endParaRPr lang="en-IE" sz="1600" b="1" dirty="0">
              <a:solidFill>
                <a:schemeClr val="tx2"/>
              </a:solidFill>
            </a:endParaRPr>
          </a:p>
        </p:txBody>
      </p:sp>
      <p:sp>
        <p:nvSpPr>
          <p:cNvPr id="30" name="Oval 29"/>
          <p:cNvSpPr/>
          <p:nvPr/>
        </p:nvSpPr>
        <p:spPr>
          <a:xfrm>
            <a:off x="3635896" y="5877272"/>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out</a:t>
            </a:r>
            <a:endParaRPr lang="en-IE" sz="1600" b="1" dirty="0">
              <a:solidFill>
                <a:schemeClr val="tx2"/>
              </a:solidFill>
            </a:endParaRPr>
          </a:p>
        </p:txBody>
      </p:sp>
      <p:cxnSp>
        <p:nvCxnSpPr>
          <p:cNvPr id="31" name="Straight Connector 30"/>
          <p:cNvCxnSpPr/>
          <p:nvPr/>
        </p:nvCxnSpPr>
        <p:spPr>
          <a:xfrm flipV="1">
            <a:off x="1691680" y="2708920"/>
            <a:ext cx="1728192"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691680" y="3212976"/>
            <a:ext cx="1656184" cy="2880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691680" y="3212976"/>
            <a:ext cx="1800200" cy="93610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691680" y="3212976"/>
            <a:ext cx="1872208" cy="187220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3635896" y="2132856"/>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Reread old messages</a:t>
            </a:r>
            <a:endParaRPr lang="en-IE" sz="1600" b="1" dirty="0">
              <a:solidFill>
                <a:schemeClr val="tx2"/>
              </a:solidFill>
            </a:endParaRPr>
          </a:p>
        </p:txBody>
      </p:sp>
      <p:cxnSp>
        <p:nvCxnSpPr>
          <p:cNvPr id="43" name="Straight Connector 42"/>
          <p:cNvCxnSpPr/>
          <p:nvPr/>
        </p:nvCxnSpPr>
        <p:spPr>
          <a:xfrm>
            <a:off x="1691680" y="3212976"/>
            <a:ext cx="1800200" cy="288032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49" name="Oval 48"/>
          <p:cNvSpPr/>
          <p:nvPr/>
        </p:nvSpPr>
        <p:spPr>
          <a:xfrm>
            <a:off x="7740352" y="2452826"/>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0" name="Straight Connector 49"/>
          <p:cNvCxnSpPr>
            <a:stCxn id="49" idx="4"/>
          </p:cNvCxnSpPr>
          <p:nvPr/>
        </p:nvCxnSpPr>
        <p:spPr>
          <a:xfrm>
            <a:off x="8172400" y="3316922"/>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7388696" y="3740586"/>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172400" y="4757082"/>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7380312" y="4757082"/>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flipV="1">
            <a:off x="5364088" y="980728"/>
            <a:ext cx="2232248" cy="20882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flipV="1">
            <a:off x="5508104" y="1772816"/>
            <a:ext cx="2088232" cy="129614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323870" y="5445224"/>
            <a:ext cx="1367810" cy="707886"/>
          </a:xfrm>
          <a:prstGeom prst="rect">
            <a:avLst/>
          </a:prstGeom>
          <a:noFill/>
        </p:spPr>
        <p:txBody>
          <a:bodyPr wrap="none" rtlCol="0">
            <a:spAutoFit/>
          </a:bodyPr>
          <a:lstStyle/>
          <a:p>
            <a:pPr algn="ctr"/>
            <a:r>
              <a:rPr lang="en-IE" sz="2000" b="1" dirty="0" smtClean="0"/>
              <a:t>Registered </a:t>
            </a:r>
          </a:p>
          <a:p>
            <a:pPr algn="ctr"/>
            <a:r>
              <a:rPr lang="en-IE" sz="2000" b="1" dirty="0" smtClean="0"/>
              <a:t>Users</a:t>
            </a:r>
            <a:endParaRPr lang="en-IE" sz="2000" b="1" dirty="0"/>
          </a:p>
        </p:txBody>
      </p:sp>
      <p:sp>
        <p:nvSpPr>
          <p:cNvPr id="60" name="TextBox 59"/>
          <p:cNvSpPr txBox="1"/>
          <p:nvPr/>
        </p:nvSpPr>
        <p:spPr>
          <a:xfrm>
            <a:off x="7377548" y="5549170"/>
            <a:ext cx="1662058" cy="400110"/>
          </a:xfrm>
          <a:prstGeom prst="rect">
            <a:avLst/>
          </a:prstGeom>
          <a:noFill/>
        </p:spPr>
        <p:txBody>
          <a:bodyPr wrap="none" rtlCol="0">
            <a:spAutoFit/>
          </a:bodyPr>
          <a:lstStyle/>
          <a:p>
            <a:pPr algn="ctr"/>
            <a:r>
              <a:rPr lang="en-IE" sz="2000" b="1" dirty="0" smtClean="0"/>
              <a:t>Administrator</a:t>
            </a:r>
            <a:endParaRPr lang="en-IE" sz="2000" b="1" dirty="0"/>
          </a:p>
        </p:txBody>
      </p:sp>
      <p:cxnSp>
        <p:nvCxnSpPr>
          <p:cNvPr id="61" name="Straight Connector 60"/>
          <p:cNvCxnSpPr/>
          <p:nvPr/>
        </p:nvCxnSpPr>
        <p:spPr>
          <a:xfrm flipH="1" flipV="1">
            <a:off x="5508104" y="2564904"/>
            <a:ext cx="2088232"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5580112" y="3068960"/>
            <a:ext cx="2016224" cy="43204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5580112" y="3068960"/>
            <a:ext cx="2016224" cy="129614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5580112" y="3068960"/>
            <a:ext cx="2016224" cy="316835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5436096" y="3068960"/>
            <a:ext cx="2160240" cy="208823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6084168" y="836712"/>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Create new email account</a:t>
            </a:r>
            <a:endParaRPr lang="en-IE" sz="1600" b="1" dirty="0">
              <a:solidFill>
                <a:schemeClr val="tx2"/>
              </a:solidFill>
            </a:endParaRPr>
          </a:p>
        </p:txBody>
      </p:sp>
      <p:sp>
        <p:nvSpPr>
          <p:cNvPr id="73" name="Oval 72"/>
          <p:cNvSpPr/>
          <p:nvPr/>
        </p:nvSpPr>
        <p:spPr>
          <a:xfrm>
            <a:off x="7308304" y="116632"/>
            <a:ext cx="1728192"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Delete email account</a:t>
            </a:r>
            <a:endParaRPr lang="en-IE" sz="1600" b="1" dirty="0">
              <a:solidFill>
                <a:schemeClr val="tx2"/>
              </a:solidFill>
            </a:endParaRPr>
          </a:p>
        </p:txBody>
      </p:sp>
      <p:cxnSp>
        <p:nvCxnSpPr>
          <p:cNvPr id="74" name="Straight Connector 73"/>
          <p:cNvCxnSpPr/>
          <p:nvPr/>
        </p:nvCxnSpPr>
        <p:spPr>
          <a:xfrm flipV="1">
            <a:off x="7596336" y="1124744"/>
            <a:ext cx="504056" cy="194421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flipV="1">
            <a:off x="7308304" y="1844824"/>
            <a:ext cx="288032" cy="122413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Why do we care about people in design?</a:t>
            </a:r>
          </a:p>
          <a:p>
            <a:pPr lvl="1"/>
            <a:r>
              <a:rPr lang="en-IE" dirty="0" smtClean="0"/>
              <a:t>Because we build software systems for other people, so we have to give as much thought about how these people (the users) will experience the system, as we do in the building on the internal logic of the system.</a:t>
            </a:r>
            <a:endParaRPr lang="en-I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How do we represent people in design?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How do we represent people in design?</a:t>
            </a:r>
          </a:p>
          <a:p>
            <a:pPr lvl="1"/>
            <a:r>
              <a:rPr lang="en-IE" dirty="0" smtClean="0"/>
              <a:t>It’s worse than you think.</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61967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205172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26801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05172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25963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People in Design</a:t>
            </a:r>
            <a:endParaRPr lang="en-IE" dirty="0"/>
          </a:p>
        </p:txBody>
      </p:sp>
      <p:sp>
        <p:nvSpPr>
          <p:cNvPr id="3" name="Content Placeholder 2"/>
          <p:cNvSpPr>
            <a:spLocks noGrp="1"/>
          </p:cNvSpPr>
          <p:nvPr>
            <p:ph idx="1"/>
          </p:nvPr>
        </p:nvSpPr>
        <p:spPr/>
        <p:txBody>
          <a:bodyPr/>
          <a:lstStyle/>
          <a:p>
            <a:r>
              <a:rPr lang="en-IE" dirty="0" smtClean="0"/>
              <a:t>Let’s take an example, users of </a:t>
            </a:r>
            <a:r>
              <a:rPr lang="en-IE" dirty="0" err="1" smtClean="0"/>
              <a:t>facebook</a:t>
            </a:r>
            <a:r>
              <a:rPr lang="en-IE" dirty="0" smtClean="0"/>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161967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205172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26801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05172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25963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Picture 7" descr="facebook.jpg"/>
          <p:cNvPicPr>
            <a:picLocks noChangeAspect="1"/>
          </p:cNvPicPr>
          <p:nvPr/>
        </p:nvPicPr>
        <p:blipFill>
          <a:blip r:embed="rId2" cstate="print"/>
          <a:stretch>
            <a:fillRect/>
          </a:stretch>
        </p:blipFill>
        <p:spPr>
          <a:xfrm>
            <a:off x="107504" y="116632"/>
            <a:ext cx="1656184" cy="1656184"/>
          </a:xfrm>
          <a:prstGeom prst="rect">
            <a:avLst/>
          </a:prstGeom>
        </p:spPr>
      </p:pic>
      <p:pic>
        <p:nvPicPr>
          <p:cNvPr id="9" name="Picture 8" descr="facebook.jpg"/>
          <p:cNvPicPr>
            <a:picLocks noChangeAspect="1"/>
          </p:cNvPicPr>
          <p:nvPr/>
        </p:nvPicPr>
        <p:blipFill>
          <a:blip r:embed="rId3" cstate="print"/>
          <a:stretch>
            <a:fillRect/>
          </a:stretch>
        </p:blipFill>
        <p:spPr>
          <a:xfrm>
            <a:off x="1835696" y="116632"/>
            <a:ext cx="4176464" cy="157139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IE" dirty="0" smtClean="0"/>
              <a:t>Non-Registered Users</a:t>
            </a:r>
            <a:endParaRPr lang="en-IE" dirty="0"/>
          </a:p>
        </p:txBody>
      </p:sp>
      <p:sp>
        <p:nvSpPr>
          <p:cNvPr id="3" name="Oval 2"/>
          <p:cNvSpPr/>
          <p:nvPr/>
        </p:nvSpPr>
        <p:spPr>
          <a:xfrm>
            <a:off x="161967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205172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26801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05172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25963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5724128" y="1628800"/>
            <a:ext cx="1872208"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View publicly available profiles</a:t>
            </a:r>
            <a:endParaRPr lang="en-IE" sz="1600" b="1" dirty="0">
              <a:solidFill>
                <a:schemeClr val="tx2"/>
              </a:solidFill>
            </a:endParaRPr>
          </a:p>
        </p:txBody>
      </p:sp>
      <p:cxnSp>
        <p:nvCxnSpPr>
          <p:cNvPr id="11" name="Straight Connector 10"/>
          <p:cNvCxnSpPr/>
          <p:nvPr/>
        </p:nvCxnSpPr>
        <p:spPr>
          <a:xfrm flipV="1">
            <a:off x="2915816" y="2132856"/>
            <a:ext cx="2664296" cy="108012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915816" y="3212976"/>
            <a:ext cx="2664296" cy="648072"/>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5724128" y="3501008"/>
            <a:ext cx="1872208"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Register to join </a:t>
            </a:r>
            <a:r>
              <a:rPr lang="en-IE" sz="1600" b="1" dirty="0" err="1" smtClean="0">
                <a:solidFill>
                  <a:schemeClr val="tx2"/>
                </a:solidFill>
              </a:rPr>
              <a:t>facebook</a:t>
            </a:r>
            <a:endParaRPr lang="en-IE" sz="1600" b="1" dirty="0">
              <a:solidFill>
                <a:schemeClr val="tx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IE" dirty="0" smtClean="0"/>
              <a:t>Registered Users</a:t>
            </a:r>
            <a:endParaRPr lang="en-IE" dirty="0"/>
          </a:p>
        </p:txBody>
      </p:sp>
      <p:sp>
        <p:nvSpPr>
          <p:cNvPr id="3" name="Oval 2"/>
          <p:cNvSpPr/>
          <p:nvPr/>
        </p:nvSpPr>
        <p:spPr>
          <a:xfrm>
            <a:off x="1619672" y="2348880"/>
            <a:ext cx="864096" cy="864096"/>
          </a:xfrm>
          <a:prstGeom prst="ellipse">
            <a:avLst/>
          </a:prstGeom>
          <a:noFill/>
          <a:ln w="317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 name="Straight Connector 4"/>
          <p:cNvCxnSpPr>
            <a:stCxn id="3" idx="4"/>
          </p:cNvCxnSpPr>
          <p:nvPr/>
        </p:nvCxnSpPr>
        <p:spPr>
          <a:xfrm>
            <a:off x="2051720" y="3212976"/>
            <a:ext cx="0" cy="144016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1268016" y="3636640"/>
            <a:ext cx="1647800" cy="838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2051720"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1259632" y="4653136"/>
            <a:ext cx="792088" cy="79208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24128" y="1196752"/>
            <a:ext cx="2016224"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in</a:t>
            </a:r>
            <a:endParaRPr lang="en-IE" sz="1600" b="1" dirty="0">
              <a:solidFill>
                <a:schemeClr val="tx2"/>
              </a:solidFill>
            </a:endParaRPr>
          </a:p>
        </p:txBody>
      </p:sp>
      <p:cxnSp>
        <p:nvCxnSpPr>
          <p:cNvPr id="21" name="Straight Connector 20"/>
          <p:cNvCxnSpPr/>
          <p:nvPr/>
        </p:nvCxnSpPr>
        <p:spPr>
          <a:xfrm flipV="1">
            <a:off x="2915816" y="1916832"/>
            <a:ext cx="2736304" cy="129614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5724128" y="260648"/>
            <a:ext cx="2016224"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View publicly available profiles</a:t>
            </a:r>
            <a:endParaRPr lang="en-IE" sz="1600" b="1" dirty="0">
              <a:solidFill>
                <a:schemeClr val="tx2"/>
              </a:solidFill>
            </a:endParaRPr>
          </a:p>
        </p:txBody>
      </p:sp>
      <p:cxnSp>
        <p:nvCxnSpPr>
          <p:cNvPr id="23" name="Straight Connector 22"/>
          <p:cNvCxnSpPr/>
          <p:nvPr/>
        </p:nvCxnSpPr>
        <p:spPr>
          <a:xfrm flipV="1">
            <a:off x="2915816" y="1052736"/>
            <a:ext cx="2880320" cy="2160240"/>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Oval 26"/>
          <p:cNvSpPr/>
          <p:nvPr/>
        </p:nvSpPr>
        <p:spPr>
          <a:xfrm>
            <a:off x="5724128" y="3068960"/>
            <a:ext cx="2016224"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Update own profile</a:t>
            </a:r>
            <a:endParaRPr lang="en-IE" sz="1600" b="1" dirty="0">
              <a:solidFill>
                <a:schemeClr val="tx2"/>
              </a:solidFill>
            </a:endParaRPr>
          </a:p>
        </p:txBody>
      </p:sp>
      <p:sp>
        <p:nvSpPr>
          <p:cNvPr id="28" name="Oval 27"/>
          <p:cNvSpPr/>
          <p:nvPr/>
        </p:nvSpPr>
        <p:spPr>
          <a:xfrm>
            <a:off x="5724128" y="4005064"/>
            <a:ext cx="2016224"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Post on walls</a:t>
            </a:r>
            <a:endParaRPr lang="en-IE" sz="1600" b="1" dirty="0">
              <a:solidFill>
                <a:schemeClr val="tx2"/>
              </a:solidFill>
            </a:endParaRPr>
          </a:p>
        </p:txBody>
      </p:sp>
      <p:sp>
        <p:nvSpPr>
          <p:cNvPr id="29" name="Oval 28"/>
          <p:cNvSpPr/>
          <p:nvPr/>
        </p:nvSpPr>
        <p:spPr>
          <a:xfrm>
            <a:off x="5724128" y="4941168"/>
            <a:ext cx="2016224"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Add an app</a:t>
            </a:r>
            <a:endParaRPr lang="en-IE" sz="1600" b="1" dirty="0">
              <a:solidFill>
                <a:schemeClr val="tx2"/>
              </a:solidFill>
            </a:endParaRPr>
          </a:p>
        </p:txBody>
      </p:sp>
      <p:sp>
        <p:nvSpPr>
          <p:cNvPr id="30" name="Oval 29"/>
          <p:cNvSpPr/>
          <p:nvPr/>
        </p:nvSpPr>
        <p:spPr>
          <a:xfrm>
            <a:off x="5724128" y="5877272"/>
            <a:ext cx="2016224"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Log out</a:t>
            </a:r>
            <a:endParaRPr lang="en-IE" sz="1600" b="1" dirty="0">
              <a:solidFill>
                <a:schemeClr val="tx2"/>
              </a:solidFill>
            </a:endParaRPr>
          </a:p>
        </p:txBody>
      </p:sp>
      <p:cxnSp>
        <p:nvCxnSpPr>
          <p:cNvPr id="31" name="Straight Connector 30"/>
          <p:cNvCxnSpPr/>
          <p:nvPr/>
        </p:nvCxnSpPr>
        <p:spPr>
          <a:xfrm flipV="1">
            <a:off x="2915816" y="2708920"/>
            <a:ext cx="2736304" cy="50405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915816" y="3212976"/>
            <a:ext cx="2664296" cy="43204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915816" y="3212976"/>
            <a:ext cx="2664296" cy="1296144"/>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2915816" y="3212976"/>
            <a:ext cx="2664296" cy="223224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5724128" y="2132856"/>
            <a:ext cx="2016224" cy="864096"/>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chemeClr val="tx2"/>
                </a:solidFill>
              </a:rPr>
              <a:t>Look at friends updates</a:t>
            </a:r>
            <a:endParaRPr lang="en-IE" sz="1600" b="1" dirty="0">
              <a:solidFill>
                <a:schemeClr val="tx2"/>
              </a:solidFill>
            </a:endParaRPr>
          </a:p>
        </p:txBody>
      </p:sp>
      <p:cxnSp>
        <p:nvCxnSpPr>
          <p:cNvPr id="43" name="Straight Connector 42"/>
          <p:cNvCxnSpPr/>
          <p:nvPr/>
        </p:nvCxnSpPr>
        <p:spPr>
          <a:xfrm>
            <a:off x="2915816" y="3212976"/>
            <a:ext cx="2664296" cy="302433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TotalTime>
  <Words>289</Words>
  <Application>Microsoft Office PowerPoint</Application>
  <PresentationFormat>On-screen Show (4:3)</PresentationFormat>
  <Paragraphs>93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People in Design</vt:lpstr>
      <vt:lpstr>People in Design</vt:lpstr>
      <vt:lpstr>People in Design</vt:lpstr>
      <vt:lpstr>People in Design</vt:lpstr>
      <vt:lpstr>Slide 5</vt:lpstr>
      <vt:lpstr>People in Design</vt:lpstr>
      <vt:lpstr>Slide 7</vt:lpstr>
      <vt:lpstr>Non-Registered Users</vt:lpstr>
      <vt:lpstr>Registered Users</vt:lpstr>
      <vt:lpstr>Users</vt:lpstr>
      <vt:lpstr>People in Design</vt:lpstr>
      <vt:lpstr>e-Mail</vt:lpstr>
      <vt:lpstr>e-Mail</vt:lpstr>
      <vt:lpstr>e-Mail</vt:lpstr>
      <vt:lpstr>e-Mail</vt:lpstr>
      <vt:lpstr>e-Mail</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People in Design</dc:title>
  <dc:creator>dgordon</dc:creator>
  <cp:lastModifiedBy>dgordon</cp:lastModifiedBy>
  <cp:revision>17</cp:revision>
  <dcterms:created xsi:type="dcterms:W3CDTF">2011-09-23T19:43:47Z</dcterms:created>
  <dcterms:modified xsi:type="dcterms:W3CDTF">2011-11-01T14:50:20Z</dcterms:modified>
</cp:coreProperties>
</file>