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9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97.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05.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Override PartName="/ppt/slides/slide109.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387" r:id="rId3"/>
    <p:sldId id="261" r:id="rId4"/>
    <p:sldId id="296" r:id="rId5"/>
    <p:sldId id="298" r:id="rId6"/>
    <p:sldId id="297" r:id="rId7"/>
    <p:sldId id="271" r:id="rId8"/>
    <p:sldId id="380" r:id="rId9"/>
    <p:sldId id="287" r:id="rId10"/>
    <p:sldId id="300" r:id="rId11"/>
    <p:sldId id="303" r:id="rId12"/>
    <p:sldId id="302" r:id="rId13"/>
    <p:sldId id="301" r:id="rId14"/>
    <p:sldId id="381" r:id="rId15"/>
    <p:sldId id="304" r:id="rId16"/>
    <p:sldId id="305" r:id="rId17"/>
    <p:sldId id="309" r:id="rId18"/>
    <p:sldId id="308" r:id="rId19"/>
    <p:sldId id="356" r:id="rId20"/>
    <p:sldId id="307" r:id="rId21"/>
    <p:sldId id="306" r:id="rId22"/>
    <p:sldId id="382" r:id="rId23"/>
    <p:sldId id="262" r:id="rId24"/>
    <p:sldId id="285" r:id="rId25"/>
    <p:sldId id="316" r:id="rId26"/>
    <p:sldId id="315" r:id="rId27"/>
    <p:sldId id="314" r:id="rId28"/>
    <p:sldId id="313" r:id="rId29"/>
    <p:sldId id="312" r:id="rId30"/>
    <p:sldId id="383" r:id="rId31"/>
    <p:sldId id="311" r:id="rId32"/>
    <p:sldId id="265" r:id="rId33"/>
    <p:sldId id="275" r:id="rId34"/>
    <p:sldId id="274" r:id="rId35"/>
    <p:sldId id="273" r:id="rId36"/>
    <p:sldId id="272" r:id="rId37"/>
    <p:sldId id="310" r:id="rId38"/>
    <p:sldId id="384" r:id="rId39"/>
    <p:sldId id="264" r:id="rId40"/>
    <p:sldId id="263" r:id="rId41"/>
    <p:sldId id="284" r:id="rId42"/>
    <p:sldId id="283" r:id="rId43"/>
    <p:sldId id="282" r:id="rId44"/>
    <p:sldId id="281" r:id="rId45"/>
    <p:sldId id="280" r:id="rId46"/>
    <p:sldId id="279" r:id="rId47"/>
    <p:sldId id="278" r:id="rId48"/>
    <p:sldId id="277" r:id="rId49"/>
    <p:sldId id="385" r:id="rId50"/>
    <p:sldId id="337" r:id="rId51"/>
    <p:sldId id="344" r:id="rId52"/>
    <p:sldId id="343" r:id="rId53"/>
    <p:sldId id="345" r:id="rId54"/>
    <p:sldId id="342" r:id="rId55"/>
    <p:sldId id="341" r:id="rId56"/>
    <p:sldId id="340" r:id="rId57"/>
    <p:sldId id="339" r:id="rId58"/>
    <p:sldId id="386" r:id="rId59"/>
    <p:sldId id="346" r:id="rId60"/>
    <p:sldId id="367" r:id="rId61"/>
    <p:sldId id="418" r:id="rId62"/>
    <p:sldId id="419" r:id="rId63"/>
    <p:sldId id="420" r:id="rId64"/>
    <p:sldId id="421" r:id="rId65"/>
    <p:sldId id="422" r:id="rId66"/>
    <p:sldId id="423" r:id="rId67"/>
    <p:sldId id="424" r:id="rId68"/>
    <p:sldId id="388" r:id="rId69"/>
    <p:sldId id="318" r:id="rId70"/>
    <p:sldId id="355" r:id="rId71"/>
    <p:sldId id="363" r:id="rId72"/>
    <p:sldId id="364" r:id="rId73"/>
    <p:sldId id="358" r:id="rId74"/>
    <p:sldId id="359" r:id="rId75"/>
    <p:sldId id="365" r:id="rId76"/>
    <p:sldId id="357" r:id="rId77"/>
    <p:sldId id="361" r:id="rId78"/>
    <p:sldId id="366" r:id="rId79"/>
    <p:sldId id="360" r:id="rId80"/>
    <p:sldId id="362" r:id="rId81"/>
    <p:sldId id="378" r:id="rId82"/>
    <p:sldId id="368" r:id="rId83"/>
    <p:sldId id="393" r:id="rId84"/>
    <p:sldId id="399" r:id="rId85"/>
    <p:sldId id="398" r:id="rId86"/>
    <p:sldId id="397" r:id="rId87"/>
    <p:sldId id="396" r:id="rId88"/>
    <p:sldId id="395" r:id="rId89"/>
    <p:sldId id="394" r:id="rId90"/>
    <p:sldId id="413" r:id="rId91"/>
    <p:sldId id="412" r:id="rId92"/>
    <p:sldId id="354" r:id="rId93"/>
    <p:sldId id="319" r:id="rId94"/>
    <p:sldId id="320" r:id="rId95"/>
    <p:sldId id="321" r:id="rId96"/>
    <p:sldId id="322" r:id="rId97"/>
    <p:sldId id="333" r:id="rId98"/>
    <p:sldId id="334" r:id="rId99"/>
    <p:sldId id="400" r:id="rId100"/>
    <p:sldId id="401" r:id="rId101"/>
    <p:sldId id="402" r:id="rId102"/>
    <p:sldId id="403" r:id="rId103"/>
    <p:sldId id="404" r:id="rId104"/>
    <p:sldId id="405" r:id="rId105"/>
    <p:sldId id="406" r:id="rId106"/>
    <p:sldId id="407" r:id="rId107"/>
    <p:sldId id="408" r:id="rId108"/>
    <p:sldId id="409" r:id="rId109"/>
    <p:sldId id="410" r:id="rId110"/>
    <p:sldId id="411" r:id="rId111"/>
    <p:sldId id="414" r:id="rId1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402" y="-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p>
            <a:fld id="{676021C0-1213-4F34-A6AB-E33E0EFBFE64}" type="datetimeFigureOut">
              <a:rPr lang="en-IE" smtClean="0"/>
              <a:pPr/>
              <a:t>25/10/2011</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263132FE-B943-4AC5-9B2C-5F8E869A79B0}" type="slidenum">
              <a:rPr lang="en-IE" smtClean="0"/>
              <a:pPr/>
              <a:t>‹#›</a:t>
            </a:fld>
            <a:endParaRPr lang="en-I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676021C0-1213-4F34-A6AB-E33E0EFBFE64}" type="datetimeFigureOut">
              <a:rPr lang="en-IE" smtClean="0"/>
              <a:pPr/>
              <a:t>25/10/2011</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263132FE-B943-4AC5-9B2C-5F8E869A79B0}" type="slidenum">
              <a:rPr lang="en-IE" smtClean="0"/>
              <a:pPr/>
              <a:t>‹#›</a:t>
            </a:fld>
            <a:endParaRPr lang="en-I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676021C0-1213-4F34-A6AB-E33E0EFBFE64}" type="datetimeFigureOut">
              <a:rPr lang="en-IE" smtClean="0"/>
              <a:pPr/>
              <a:t>25/10/2011</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263132FE-B943-4AC5-9B2C-5F8E869A79B0}" type="slidenum">
              <a:rPr lang="en-IE" smtClean="0"/>
              <a:pPr/>
              <a:t>‹#›</a:t>
            </a:fld>
            <a:endParaRPr lang="en-I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676021C0-1213-4F34-A6AB-E33E0EFBFE64}" type="datetimeFigureOut">
              <a:rPr lang="en-IE" smtClean="0"/>
              <a:pPr/>
              <a:t>25/10/2011</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263132FE-B943-4AC5-9B2C-5F8E869A79B0}" type="slidenum">
              <a:rPr lang="en-IE" smtClean="0"/>
              <a:pPr/>
              <a:t>‹#›</a:t>
            </a:fld>
            <a:endParaRPr lang="en-I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76021C0-1213-4F34-A6AB-E33E0EFBFE64}" type="datetimeFigureOut">
              <a:rPr lang="en-IE" smtClean="0"/>
              <a:pPr/>
              <a:t>25/10/2011</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263132FE-B943-4AC5-9B2C-5F8E869A79B0}" type="slidenum">
              <a:rPr lang="en-IE" smtClean="0"/>
              <a:pPr/>
              <a:t>‹#›</a:t>
            </a:fld>
            <a:endParaRPr lang="en-I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fld id="{676021C0-1213-4F34-A6AB-E33E0EFBFE64}" type="datetimeFigureOut">
              <a:rPr lang="en-IE" smtClean="0"/>
              <a:pPr/>
              <a:t>25/10/2011</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263132FE-B943-4AC5-9B2C-5F8E869A79B0}" type="slidenum">
              <a:rPr lang="en-IE" smtClean="0"/>
              <a:pPr/>
              <a:t>‹#›</a:t>
            </a:fld>
            <a:endParaRPr lang="en-I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p>
            <a:fld id="{676021C0-1213-4F34-A6AB-E33E0EFBFE64}" type="datetimeFigureOut">
              <a:rPr lang="en-IE" smtClean="0"/>
              <a:pPr/>
              <a:t>25/10/2011</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263132FE-B943-4AC5-9B2C-5F8E869A79B0}" type="slidenum">
              <a:rPr lang="en-IE" smtClean="0"/>
              <a:pPr/>
              <a:t>‹#›</a:t>
            </a:fld>
            <a:endParaRPr lang="en-I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p>
            <a:fld id="{676021C0-1213-4F34-A6AB-E33E0EFBFE64}" type="datetimeFigureOut">
              <a:rPr lang="en-IE" smtClean="0"/>
              <a:pPr/>
              <a:t>25/10/2011</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263132FE-B943-4AC5-9B2C-5F8E869A79B0}" type="slidenum">
              <a:rPr lang="en-IE" smtClean="0"/>
              <a:pPr/>
              <a:t>‹#›</a:t>
            </a:fld>
            <a:endParaRPr lang="en-I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6021C0-1213-4F34-A6AB-E33E0EFBFE64}" type="datetimeFigureOut">
              <a:rPr lang="en-IE" smtClean="0"/>
              <a:pPr/>
              <a:t>25/10/2011</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263132FE-B943-4AC5-9B2C-5F8E869A79B0}" type="slidenum">
              <a:rPr lang="en-IE" smtClean="0"/>
              <a:pPr/>
              <a:t>‹#›</a:t>
            </a:fld>
            <a:endParaRPr lang="en-I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76021C0-1213-4F34-A6AB-E33E0EFBFE64}" type="datetimeFigureOut">
              <a:rPr lang="en-IE" smtClean="0"/>
              <a:pPr/>
              <a:t>25/10/2011</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263132FE-B943-4AC5-9B2C-5F8E869A79B0}" type="slidenum">
              <a:rPr lang="en-IE" smtClean="0"/>
              <a:pPr/>
              <a:t>‹#›</a:t>
            </a:fld>
            <a:endParaRPr lang="en-I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76021C0-1213-4F34-A6AB-E33E0EFBFE64}" type="datetimeFigureOut">
              <a:rPr lang="en-IE" smtClean="0"/>
              <a:pPr/>
              <a:t>25/10/2011</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263132FE-B943-4AC5-9B2C-5F8E869A79B0}" type="slidenum">
              <a:rPr lang="en-IE" smtClean="0"/>
              <a:pPr/>
              <a:t>‹#›</a:t>
            </a:fld>
            <a:endParaRPr lang="en-I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6021C0-1213-4F34-A6AB-E33E0EFBFE64}" type="datetimeFigureOut">
              <a:rPr lang="en-IE" smtClean="0"/>
              <a:pPr/>
              <a:t>25/10/2011</a:t>
            </a:fld>
            <a:endParaRPr lang="en-I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132FE-B943-4AC5-9B2C-5F8E869A79B0}" type="slidenum">
              <a:rPr lang="en-IE" smtClean="0"/>
              <a:pPr/>
              <a:t>‹#›</a:t>
            </a:fld>
            <a:endParaRPr lang="en-I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smtClean="0"/>
              <a:t>Flow Charting, Structured English and </a:t>
            </a:r>
            <a:r>
              <a:rPr lang="en-IE" dirty="0" err="1" smtClean="0"/>
              <a:t>PseudoCode</a:t>
            </a:r>
            <a:endParaRPr lang="en-IE" dirty="0"/>
          </a:p>
        </p:txBody>
      </p:sp>
      <p:sp>
        <p:nvSpPr>
          <p:cNvPr id="3" name="Subtitle 2"/>
          <p:cNvSpPr>
            <a:spLocks noGrp="1"/>
          </p:cNvSpPr>
          <p:nvPr>
            <p:ph type="subTitle" idx="1"/>
          </p:nvPr>
        </p:nvSpPr>
        <p:spPr/>
        <p:txBody>
          <a:bodyPr/>
          <a:lstStyle/>
          <a:p>
            <a:r>
              <a:rPr lang="en-IE" dirty="0" smtClean="0"/>
              <a:t>Damian Gordon</a:t>
            </a:r>
            <a:endParaRPr lang="en-IE"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275856" y="764704"/>
            <a:ext cx="223224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427984" y="1484784"/>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707904" y="44624"/>
            <a:ext cx="2088232" cy="36004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716016" y="404664"/>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Parallelogram 24"/>
          <p:cNvSpPr/>
          <p:nvPr/>
        </p:nvSpPr>
        <p:spPr>
          <a:xfrm>
            <a:off x="3635896" y="692696"/>
            <a:ext cx="2155594" cy="504056"/>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A</a:t>
            </a:r>
            <a:endParaRPr lang="en-IE" dirty="0">
              <a:solidFill>
                <a:schemeClr val="tx1"/>
              </a:solidFill>
            </a:endParaRPr>
          </a:p>
        </p:txBody>
      </p:sp>
      <p:cxnSp>
        <p:nvCxnSpPr>
          <p:cNvPr id="23" name="Straight Arrow Connector 22"/>
          <p:cNvCxnSpPr/>
          <p:nvPr/>
        </p:nvCxnSpPr>
        <p:spPr>
          <a:xfrm>
            <a:off x="4716016" y="1196752"/>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707904" y="44624"/>
            <a:ext cx="2088232" cy="36004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716016" y="404664"/>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Parallelogram 24"/>
          <p:cNvSpPr/>
          <p:nvPr/>
        </p:nvSpPr>
        <p:spPr>
          <a:xfrm>
            <a:off x="3635896" y="692696"/>
            <a:ext cx="2155594" cy="504056"/>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A</a:t>
            </a:r>
            <a:endParaRPr lang="en-IE" dirty="0">
              <a:solidFill>
                <a:schemeClr val="tx1"/>
              </a:solidFill>
            </a:endParaRPr>
          </a:p>
        </p:txBody>
      </p:sp>
      <p:cxnSp>
        <p:nvCxnSpPr>
          <p:cNvPr id="23" name="Straight Arrow Connector 22"/>
          <p:cNvCxnSpPr/>
          <p:nvPr/>
        </p:nvCxnSpPr>
        <p:spPr>
          <a:xfrm>
            <a:off x="4716016" y="1196752"/>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4" name="Parallelogram 23"/>
          <p:cNvSpPr/>
          <p:nvPr/>
        </p:nvSpPr>
        <p:spPr>
          <a:xfrm>
            <a:off x="3640542" y="1484784"/>
            <a:ext cx="2155594" cy="504056"/>
          </a:xfrm>
          <a:prstGeom prst="parallelogram">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B = A -1</a:t>
            </a:r>
            <a:endParaRPr lang="en-IE" dirty="0">
              <a:solidFill>
                <a:schemeClr val="tx1"/>
              </a:solidFill>
            </a:endParaRPr>
          </a:p>
        </p:txBody>
      </p:sp>
      <p:cxnSp>
        <p:nvCxnSpPr>
          <p:cNvPr id="41" name="Straight Arrow Connector 40"/>
          <p:cNvCxnSpPr/>
          <p:nvPr/>
        </p:nvCxnSpPr>
        <p:spPr>
          <a:xfrm>
            <a:off x="4716016" y="1974438"/>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707904" y="44624"/>
            <a:ext cx="2088232" cy="36004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716016" y="404664"/>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Parallelogram 24"/>
          <p:cNvSpPr/>
          <p:nvPr/>
        </p:nvSpPr>
        <p:spPr>
          <a:xfrm>
            <a:off x="3635896" y="692696"/>
            <a:ext cx="2155594" cy="504056"/>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A</a:t>
            </a:r>
            <a:endParaRPr lang="en-IE" dirty="0">
              <a:solidFill>
                <a:schemeClr val="tx1"/>
              </a:solidFill>
            </a:endParaRPr>
          </a:p>
        </p:txBody>
      </p:sp>
      <p:cxnSp>
        <p:nvCxnSpPr>
          <p:cNvPr id="23" name="Straight Arrow Connector 22"/>
          <p:cNvCxnSpPr/>
          <p:nvPr/>
        </p:nvCxnSpPr>
        <p:spPr>
          <a:xfrm>
            <a:off x="4716016" y="1196752"/>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4" name="Parallelogram 23"/>
          <p:cNvSpPr/>
          <p:nvPr/>
        </p:nvSpPr>
        <p:spPr>
          <a:xfrm>
            <a:off x="3640542" y="1484784"/>
            <a:ext cx="2155594" cy="504056"/>
          </a:xfrm>
          <a:prstGeom prst="parallelogram">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B = A -1</a:t>
            </a:r>
            <a:endParaRPr lang="en-IE" dirty="0">
              <a:solidFill>
                <a:schemeClr val="tx1"/>
              </a:solidFill>
            </a:endParaRPr>
          </a:p>
        </p:txBody>
      </p:sp>
      <p:cxnSp>
        <p:nvCxnSpPr>
          <p:cNvPr id="41" name="Straight Arrow Connector 40"/>
          <p:cNvCxnSpPr/>
          <p:nvPr/>
        </p:nvCxnSpPr>
        <p:spPr>
          <a:xfrm>
            <a:off x="4716016" y="1974438"/>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1" name="Diamond 60"/>
          <p:cNvSpPr/>
          <p:nvPr/>
        </p:nvSpPr>
        <p:spPr>
          <a:xfrm>
            <a:off x="3519039" y="2276872"/>
            <a:ext cx="2376264" cy="1440160"/>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dirty="0" smtClean="0">
                <a:solidFill>
                  <a:schemeClr val="tx1"/>
                </a:solidFill>
              </a:rPr>
              <a:t>Is B = = 1?</a:t>
            </a:r>
            <a:endParaRPr lang="en-IE" sz="1600" dirty="0">
              <a:solidFill>
                <a:schemeClr val="tx1"/>
              </a:solidFill>
            </a:endParaRPr>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707904" y="44624"/>
            <a:ext cx="2088232" cy="36004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716016" y="404664"/>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Parallelogram 24"/>
          <p:cNvSpPr/>
          <p:nvPr/>
        </p:nvSpPr>
        <p:spPr>
          <a:xfrm>
            <a:off x="3635896" y="692696"/>
            <a:ext cx="2155594" cy="504056"/>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A</a:t>
            </a:r>
            <a:endParaRPr lang="en-IE" dirty="0">
              <a:solidFill>
                <a:schemeClr val="tx1"/>
              </a:solidFill>
            </a:endParaRPr>
          </a:p>
        </p:txBody>
      </p:sp>
      <p:cxnSp>
        <p:nvCxnSpPr>
          <p:cNvPr id="36" name="Straight Connector 35"/>
          <p:cNvCxnSpPr/>
          <p:nvPr/>
        </p:nvCxnSpPr>
        <p:spPr>
          <a:xfrm flipH="1">
            <a:off x="2816649" y="2987899"/>
            <a:ext cx="72008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4716016" y="1196752"/>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4" name="Parallelogram 23"/>
          <p:cNvSpPr/>
          <p:nvPr/>
        </p:nvSpPr>
        <p:spPr>
          <a:xfrm>
            <a:off x="3640542" y="1484784"/>
            <a:ext cx="2155594" cy="504056"/>
          </a:xfrm>
          <a:prstGeom prst="parallelogram">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B = A -1</a:t>
            </a:r>
            <a:endParaRPr lang="en-IE" dirty="0">
              <a:solidFill>
                <a:schemeClr val="tx1"/>
              </a:solidFill>
            </a:endParaRPr>
          </a:p>
        </p:txBody>
      </p:sp>
      <p:cxnSp>
        <p:nvCxnSpPr>
          <p:cNvPr id="41" name="Straight Arrow Connector 40"/>
          <p:cNvCxnSpPr/>
          <p:nvPr/>
        </p:nvCxnSpPr>
        <p:spPr>
          <a:xfrm>
            <a:off x="4716016" y="1974438"/>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2960665" y="2627859"/>
            <a:ext cx="455574" cy="369332"/>
          </a:xfrm>
          <a:prstGeom prst="rect">
            <a:avLst/>
          </a:prstGeom>
          <a:noFill/>
        </p:spPr>
        <p:txBody>
          <a:bodyPr wrap="none" rtlCol="0">
            <a:spAutoFit/>
          </a:bodyPr>
          <a:lstStyle/>
          <a:p>
            <a:r>
              <a:rPr lang="en-IE" dirty="0" smtClean="0"/>
              <a:t>No</a:t>
            </a:r>
            <a:endParaRPr lang="en-IE" dirty="0"/>
          </a:p>
        </p:txBody>
      </p:sp>
      <p:sp>
        <p:nvSpPr>
          <p:cNvPr id="61" name="Diamond 60"/>
          <p:cNvSpPr/>
          <p:nvPr/>
        </p:nvSpPr>
        <p:spPr>
          <a:xfrm>
            <a:off x="3519039" y="2276872"/>
            <a:ext cx="2376264" cy="1440160"/>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dirty="0" smtClean="0">
                <a:solidFill>
                  <a:schemeClr val="tx1"/>
                </a:solidFill>
              </a:rPr>
              <a:t>Is B = = 1?</a:t>
            </a:r>
            <a:endParaRPr lang="en-IE" sz="1600" dirty="0">
              <a:solidFill>
                <a:schemeClr val="tx1"/>
              </a:solidFill>
            </a:endParaRPr>
          </a:p>
        </p:txBody>
      </p:sp>
      <p:cxnSp>
        <p:nvCxnSpPr>
          <p:cNvPr id="83" name="Straight Arrow Connector 82"/>
          <p:cNvCxnSpPr/>
          <p:nvPr/>
        </p:nvCxnSpPr>
        <p:spPr>
          <a:xfrm flipH="1">
            <a:off x="2825702" y="2996952"/>
            <a:ext cx="1" cy="28803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707904" y="44624"/>
            <a:ext cx="2088232" cy="36004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716016" y="404664"/>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Parallelogram 24"/>
          <p:cNvSpPr/>
          <p:nvPr/>
        </p:nvSpPr>
        <p:spPr>
          <a:xfrm>
            <a:off x="3635896" y="692696"/>
            <a:ext cx="2155594" cy="504056"/>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A</a:t>
            </a:r>
            <a:endParaRPr lang="en-IE" dirty="0">
              <a:solidFill>
                <a:schemeClr val="tx1"/>
              </a:solidFill>
            </a:endParaRPr>
          </a:p>
        </p:txBody>
      </p:sp>
      <p:cxnSp>
        <p:nvCxnSpPr>
          <p:cNvPr id="36" name="Straight Connector 35"/>
          <p:cNvCxnSpPr/>
          <p:nvPr/>
        </p:nvCxnSpPr>
        <p:spPr>
          <a:xfrm flipH="1">
            <a:off x="2816649" y="2987899"/>
            <a:ext cx="72008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4716016" y="1196752"/>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4" name="Parallelogram 23"/>
          <p:cNvSpPr/>
          <p:nvPr/>
        </p:nvSpPr>
        <p:spPr>
          <a:xfrm>
            <a:off x="3640542" y="1484784"/>
            <a:ext cx="2155594" cy="504056"/>
          </a:xfrm>
          <a:prstGeom prst="parallelogram">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B = A -1</a:t>
            </a:r>
            <a:endParaRPr lang="en-IE" dirty="0">
              <a:solidFill>
                <a:schemeClr val="tx1"/>
              </a:solidFill>
            </a:endParaRPr>
          </a:p>
        </p:txBody>
      </p:sp>
      <p:cxnSp>
        <p:nvCxnSpPr>
          <p:cNvPr id="41" name="Straight Arrow Connector 40"/>
          <p:cNvCxnSpPr/>
          <p:nvPr/>
        </p:nvCxnSpPr>
        <p:spPr>
          <a:xfrm>
            <a:off x="4716016" y="1974438"/>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2960665" y="2627859"/>
            <a:ext cx="455574" cy="369332"/>
          </a:xfrm>
          <a:prstGeom prst="rect">
            <a:avLst/>
          </a:prstGeom>
          <a:noFill/>
        </p:spPr>
        <p:txBody>
          <a:bodyPr wrap="none" rtlCol="0">
            <a:spAutoFit/>
          </a:bodyPr>
          <a:lstStyle/>
          <a:p>
            <a:r>
              <a:rPr lang="en-IE" dirty="0" smtClean="0"/>
              <a:t>No</a:t>
            </a:r>
            <a:endParaRPr lang="en-IE" dirty="0"/>
          </a:p>
        </p:txBody>
      </p:sp>
      <p:sp>
        <p:nvSpPr>
          <p:cNvPr id="61" name="Diamond 60"/>
          <p:cNvSpPr/>
          <p:nvPr/>
        </p:nvSpPr>
        <p:spPr>
          <a:xfrm>
            <a:off x="3519039" y="2276872"/>
            <a:ext cx="2376264" cy="1440160"/>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dirty="0" smtClean="0">
                <a:solidFill>
                  <a:schemeClr val="tx1"/>
                </a:solidFill>
              </a:rPr>
              <a:t>Is B = = 1?</a:t>
            </a:r>
            <a:endParaRPr lang="en-IE" sz="1600" dirty="0">
              <a:solidFill>
                <a:schemeClr val="tx1"/>
              </a:solidFill>
            </a:endParaRPr>
          </a:p>
        </p:txBody>
      </p:sp>
      <p:cxnSp>
        <p:nvCxnSpPr>
          <p:cNvPr id="83" name="Straight Arrow Connector 82"/>
          <p:cNvCxnSpPr/>
          <p:nvPr/>
        </p:nvCxnSpPr>
        <p:spPr>
          <a:xfrm flipH="1">
            <a:off x="2825702" y="2996952"/>
            <a:ext cx="1" cy="28803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0" name="Diamond 29"/>
          <p:cNvSpPr/>
          <p:nvPr/>
        </p:nvSpPr>
        <p:spPr>
          <a:xfrm>
            <a:off x="1547664" y="3284984"/>
            <a:ext cx="2592288" cy="1368152"/>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Does </a:t>
            </a:r>
          </a:p>
          <a:p>
            <a:pPr algn="ctr"/>
            <a:r>
              <a:rPr lang="en-IE" dirty="0" smtClean="0">
                <a:solidFill>
                  <a:schemeClr val="tx1"/>
                </a:solidFill>
              </a:rPr>
              <a:t>A/B give a remainder?</a:t>
            </a:r>
            <a:endParaRPr lang="en-IE" dirty="0">
              <a:solidFill>
                <a:schemeClr val="tx1"/>
              </a:solidFill>
            </a:endParaRPr>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707904" y="44624"/>
            <a:ext cx="2088232" cy="36004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716016" y="404664"/>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Parallelogram 24"/>
          <p:cNvSpPr/>
          <p:nvPr/>
        </p:nvSpPr>
        <p:spPr>
          <a:xfrm>
            <a:off x="3635896" y="692696"/>
            <a:ext cx="2155594" cy="504056"/>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A</a:t>
            </a:r>
            <a:endParaRPr lang="en-IE" dirty="0">
              <a:solidFill>
                <a:schemeClr val="tx1"/>
              </a:solidFill>
            </a:endParaRPr>
          </a:p>
        </p:txBody>
      </p:sp>
      <p:cxnSp>
        <p:nvCxnSpPr>
          <p:cNvPr id="36" name="Straight Connector 35"/>
          <p:cNvCxnSpPr/>
          <p:nvPr/>
        </p:nvCxnSpPr>
        <p:spPr>
          <a:xfrm flipH="1">
            <a:off x="2816649" y="2987899"/>
            <a:ext cx="72008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4716016" y="1196752"/>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4" name="Parallelogram 23"/>
          <p:cNvSpPr/>
          <p:nvPr/>
        </p:nvSpPr>
        <p:spPr>
          <a:xfrm>
            <a:off x="3640542" y="1484784"/>
            <a:ext cx="2155594" cy="504056"/>
          </a:xfrm>
          <a:prstGeom prst="parallelogram">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B = A -1</a:t>
            </a:r>
            <a:endParaRPr lang="en-IE" dirty="0">
              <a:solidFill>
                <a:schemeClr val="tx1"/>
              </a:solidFill>
            </a:endParaRPr>
          </a:p>
        </p:txBody>
      </p:sp>
      <p:cxnSp>
        <p:nvCxnSpPr>
          <p:cNvPr id="41" name="Straight Arrow Connector 40"/>
          <p:cNvCxnSpPr/>
          <p:nvPr/>
        </p:nvCxnSpPr>
        <p:spPr>
          <a:xfrm>
            <a:off x="4716016" y="1974438"/>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2960665" y="2627859"/>
            <a:ext cx="455574" cy="369332"/>
          </a:xfrm>
          <a:prstGeom prst="rect">
            <a:avLst/>
          </a:prstGeom>
          <a:noFill/>
        </p:spPr>
        <p:txBody>
          <a:bodyPr wrap="none" rtlCol="0">
            <a:spAutoFit/>
          </a:bodyPr>
          <a:lstStyle/>
          <a:p>
            <a:r>
              <a:rPr lang="en-IE" dirty="0" smtClean="0"/>
              <a:t>No</a:t>
            </a:r>
            <a:endParaRPr lang="en-IE" dirty="0"/>
          </a:p>
        </p:txBody>
      </p:sp>
      <p:sp>
        <p:nvSpPr>
          <p:cNvPr id="61" name="Diamond 60"/>
          <p:cNvSpPr/>
          <p:nvPr/>
        </p:nvSpPr>
        <p:spPr>
          <a:xfrm>
            <a:off x="3519039" y="2276872"/>
            <a:ext cx="2376264" cy="1440160"/>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dirty="0" smtClean="0">
                <a:solidFill>
                  <a:schemeClr val="tx1"/>
                </a:solidFill>
              </a:rPr>
              <a:t>Is B = = 1?</a:t>
            </a:r>
            <a:endParaRPr lang="en-IE" sz="1600" dirty="0">
              <a:solidFill>
                <a:schemeClr val="tx1"/>
              </a:solidFill>
            </a:endParaRPr>
          </a:p>
        </p:txBody>
      </p:sp>
      <p:cxnSp>
        <p:nvCxnSpPr>
          <p:cNvPr id="83" name="Straight Arrow Connector 82"/>
          <p:cNvCxnSpPr/>
          <p:nvPr/>
        </p:nvCxnSpPr>
        <p:spPr>
          <a:xfrm flipH="1">
            <a:off x="2825702" y="2996952"/>
            <a:ext cx="1" cy="28803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9" name="TextBox 88"/>
          <p:cNvSpPr txBox="1"/>
          <p:nvPr/>
        </p:nvSpPr>
        <p:spPr>
          <a:xfrm>
            <a:off x="1062146" y="3356992"/>
            <a:ext cx="485518" cy="369332"/>
          </a:xfrm>
          <a:prstGeom prst="rect">
            <a:avLst/>
          </a:prstGeom>
          <a:noFill/>
        </p:spPr>
        <p:txBody>
          <a:bodyPr wrap="none" rtlCol="0">
            <a:spAutoFit/>
          </a:bodyPr>
          <a:lstStyle/>
          <a:p>
            <a:r>
              <a:rPr lang="en-IE" dirty="0" smtClean="0"/>
              <a:t>Yes</a:t>
            </a:r>
            <a:endParaRPr lang="en-IE" dirty="0"/>
          </a:p>
        </p:txBody>
      </p:sp>
      <p:sp>
        <p:nvSpPr>
          <p:cNvPr id="30" name="Diamond 29"/>
          <p:cNvSpPr/>
          <p:nvPr/>
        </p:nvSpPr>
        <p:spPr>
          <a:xfrm>
            <a:off x="1547664" y="3284984"/>
            <a:ext cx="2592288" cy="1368152"/>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Does </a:t>
            </a:r>
          </a:p>
          <a:p>
            <a:pPr algn="ctr"/>
            <a:r>
              <a:rPr lang="en-IE" dirty="0" smtClean="0">
                <a:solidFill>
                  <a:schemeClr val="tx1"/>
                </a:solidFill>
              </a:rPr>
              <a:t>A/B give a remainder?</a:t>
            </a:r>
            <a:endParaRPr lang="en-IE" dirty="0">
              <a:solidFill>
                <a:schemeClr val="tx1"/>
              </a:solidFill>
            </a:endParaRPr>
          </a:p>
        </p:txBody>
      </p:sp>
      <p:cxnSp>
        <p:nvCxnSpPr>
          <p:cNvPr id="69" name="Straight Arrow Connector 68"/>
          <p:cNvCxnSpPr/>
          <p:nvPr/>
        </p:nvCxnSpPr>
        <p:spPr>
          <a:xfrm flipV="1">
            <a:off x="1115616" y="3140968"/>
            <a:ext cx="0" cy="86409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flipH="1">
            <a:off x="1115616" y="3976783"/>
            <a:ext cx="43204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707904" y="44624"/>
            <a:ext cx="2088232" cy="36004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716016" y="404664"/>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Parallelogram 24"/>
          <p:cNvSpPr/>
          <p:nvPr/>
        </p:nvSpPr>
        <p:spPr>
          <a:xfrm>
            <a:off x="3635896" y="692696"/>
            <a:ext cx="2155594" cy="504056"/>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A</a:t>
            </a:r>
            <a:endParaRPr lang="en-IE" dirty="0">
              <a:solidFill>
                <a:schemeClr val="tx1"/>
              </a:solidFill>
            </a:endParaRPr>
          </a:p>
        </p:txBody>
      </p:sp>
      <p:cxnSp>
        <p:nvCxnSpPr>
          <p:cNvPr id="36" name="Straight Connector 35"/>
          <p:cNvCxnSpPr/>
          <p:nvPr/>
        </p:nvCxnSpPr>
        <p:spPr>
          <a:xfrm flipH="1">
            <a:off x="2816649" y="2987899"/>
            <a:ext cx="72008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4716016" y="1196752"/>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4" name="Parallelogram 23"/>
          <p:cNvSpPr/>
          <p:nvPr/>
        </p:nvSpPr>
        <p:spPr>
          <a:xfrm>
            <a:off x="3640542" y="1484784"/>
            <a:ext cx="2155594" cy="504056"/>
          </a:xfrm>
          <a:prstGeom prst="parallelogram">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B = A -1</a:t>
            </a:r>
            <a:endParaRPr lang="en-IE" dirty="0">
              <a:solidFill>
                <a:schemeClr val="tx1"/>
              </a:solidFill>
            </a:endParaRPr>
          </a:p>
        </p:txBody>
      </p:sp>
      <p:cxnSp>
        <p:nvCxnSpPr>
          <p:cNvPr id="41" name="Straight Arrow Connector 40"/>
          <p:cNvCxnSpPr/>
          <p:nvPr/>
        </p:nvCxnSpPr>
        <p:spPr>
          <a:xfrm>
            <a:off x="4716016" y="1974438"/>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2960665" y="2627859"/>
            <a:ext cx="455574" cy="369332"/>
          </a:xfrm>
          <a:prstGeom prst="rect">
            <a:avLst/>
          </a:prstGeom>
          <a:noFill/>
        </p:spPr>
        <p:txBody>
          <a:bodyPr wrap="none" rtlCol="0">
            <a:spAutoFit/>
          </a:bodyPr>
          <a:lstStyle/>
          <a:p>
            <a:r>
              <a:rPr lang="en-IE" dirty="0" smtClean="0"/>
              <a:t>No</a:t>
            </a:r>
            <a:endParaRPr lang="en-IE" dirty="0"/>
          </a:p>
        </p:txBody>
      </p:sp>
      <p:sp>
        <p:nvSpPr>
          <p:cNvPr id="53" name="Parallelogram 52"/>
          <p:cNvSpPr/>
          <p:nvPr/>
        </p:nvSpPr>
        <p:spPr>
          <a:xfrm>
            <a:off x="40142" y="2636912"/>
            <a:ext cx="2155594" cy="504056"/>
          </a:xfrm>
          <a:prstGeom prst="parallelogram">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B = B - 1</a:t>
            </a:r>
            <a:endParaRPr lang="en-IE" dirty="0">
              <a:solidFill>
                <a:schemeClr val="tx1"/>
              </a:solidFill>
            </a:endParaRPr>
          </a:p>
        </p:txBody>
      </p:sp>
      <p:sp>
        <p:nvSpPr>
          <p:cNvPr id="61" name="Diamond 60"/>
          <p:cNvSpPr/>
          <p:nvPr/>
        </p:nvSpPr>
        <p:spPr>
          <a:xfrm>
            <a:off x="3519039" y="2276872"/>
            <a:ext cx="2376264" cy="1440160"/>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dirty="0" smtClean="0">
                <a:solidFill>
                  <a:schemeClr val="tx1"/>
                </a:solidFill>
              </a:rPr>
              <a:t>Is B = = 1?</a:t>
            </a:r>
            <a:endParaRPr lang="en-IE" sz="1600" dirty="0">
              <a:solidFill>
                <a:schemeClr val="tx1"/>
              </a:solidFill>
            </a:endParaRPr>
          </a:p>
        </p:txBody>
      </p:sp>
      <p:cxnSp>
        <p:nvCxnSpPr>
          <p:cNvPr id="83" name="Straight Arrow Connector 82"/>
          <p:cNvCxnSpPr/>
          <p:nvPr/>
        </p:nvCxnSpPr>
        <p:spPr>
          <a:xfrm flipH="1">
            <a:off x="2825702" y="2996952"/>
            <a:ext cx="1" cy="28803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9" name="TextBox 88"/>
          <p:cNvSpPr txBox="1"/>
          <p:nvPr/>
        </p:nvSpPr>
        <p:spPr>
          <a:xfrm>
            <a:off x="1062146" y="3356992"/>
            <a:ext cx="485518" cy="369332"/>
          </a:xfrm>
          <a:prstGeom prst="rect">
            <a:avLst/>
          </a:prstGeom>
          <a:noFill/>
        </p:spPr>
        <p:txBody>
          <a:bodyPr wrap="none" rtlCol="0">
            <a:spAutoFit/>
          </a:bodyPr>
          <a:lstStyle/>
          <a:p>
            <a:r>
              <a:rPr lang="en-IE" dirty="0" smtClean="0"/>
              <a:t>Yes</a:t>
            </a:r>
            <a:endParaRPr lang="en-IE" dirty="0"/>
          </a:p>
        </p:txBody>
      </p:sp>
      <p:sp>
        <p:nvSpPr>
          <p:cNvPr id="30" name="Diamond 29"/>
          <p:cNvSpPr/>
          <p:nvPr/>
        </p:nvSpPr>
        <p:spPr>
          <a:xfrm>
            <a:off x="1547664" y="3284984"/>
            <a:ext cx="2592288" cy="1368152"/>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Does </a:t>
            </a:r>
          </a:p>
          <a:p>
            <a:pPr algn="ctr"/>
            <a:r>
              <a:rPr lang="en-IE" dirty="0" smtClean="0">
                <a:solidFill>
                  <a:schemeClr val="tx1"/>
                </a:solidFill>
              </a:rPr>
              <a:t>A/B give a remainder?</a:t>
            </a:r>
            <a:endParaRPr lang="en-IE" dirty="0">
              <a:solidFill>
                <a:schemeClr val="tx1"/>
              </a:solidFill>
            </a:endParaRPr>
          </a:p>
        </p:txBody>
      </p:sp>
      <p:cxnSp>
        <p:nvCxnSpPr>
          <p:cNvPr id="69" name="Straight Arrow Connector 68"/>
          <p:cNvCxnSpPr/>
          <p:nvPr/>
        </p:nvCxnSpPr>
        <p:spPr>
          <a:xfrm flipV="1">
            <a:off x="1115616" y="3140968"/>
            <a:ext cx="0" cy="86409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flipH="1">
            <a:off x="1115616" y="3976783"/>
            <a:ext cx="43204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707904" y="44624"/>
            <a:ext cx="2088232" cy="36004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716016" y="404664"/>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Parallelogram 24"/>
          <p:cNvSpPr/>
          <p:nvPr/>
        </p:nvSpPr>
        <p:spPr>
          <a:xfrm>
            <a:off x="3635896" y="692696"/>
            <a:ext cx="2155594" cy="504056"/>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A</a:t>
            </a:r>
            <a:endParaRPr lang="en-IE" dirty="0">
              <a:solidFill>
                <a:schemeClr val="tx1"/>
              </a:solidFill>
            </a:endParaRPr>
          </a:p>
        </p:txBody>
      </p:sp>
      <p:cxnSp>
        <p:nvCxnSpPr>
          <p:cNvPr id="36" name="Straight Connector 35"/>
          <p:cNvCxnSpPr/>
          <p:nvPr/>
        </p:nvCxnSpPr>
        <p:spPr>
          <a:xfrm flipH="1">
            <a:off x="2816649" y="2987899"/>
            <a:ext cx="72008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4716016" y="1196752"/>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4" name="Parallelogram 23"/>
          <p:cNvSpPr/>
          <p:nvPr/>
        </p:nvSpPr>
        <p:spPr>
          <a:xfrm>
            <a:off x="3640542" y="1484784"/>
            <a:ext cx="2155594" cy="504056"/>
          </a:xfrm>
          <a:prstGeom prst="parallelogram">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B = A -1</a:t>
            </a:r>
            <a:endParaRPr lang="en-IE" dirty="0">
              <a:solidFill>
                <a:schemeClr val="tx1"/>
              </a:solidFill>
            </a:endParaRPr>
          </a:p>
        </p:txBody>
      </p:sp>
      <p:cxnSp>
        <p:nvCxnSpPr>
          <p:cNvPr id="41" name="Straight Arrow Connector 40"/>
          <p:cNvCxnSpPr/>
          <p:nvPr/>
        </p:nvCxnSpPr>
        <p:spPr>
          <a:xfrm>
            <a:off x="4716016" y="1974438"/>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2960665" y="2627859"/>
            <a:ext cx="455574" cy="369332"/>
          </a:xfrm>
          <a:prstGeom prst="rect">
            <a:avLst/>
          </a:prstGeom>
          <a:noFill/>
        </p:spPr>
        <p:txBody>
          <a:bodyPr wrap="none" rtlCol="0">
            <a:spAutoFit/>
          </a:bodyPr>
          <a:lstStyle/>
          <a:p>
            <a:r>
              <a:rPr lang="en-IE" dirty="0" smtClean="0"/>
              <a:t>No</a:t>
            </a:r>
            <a:endParaRPr lang="en-IE" dirty="0"/>
          </a:p>
        </p:txBody>
      </p:sp>
      <p:sp>
        <p:nvSpPr>
          <p:cNvPr id="53" name="Parallelogram 52"/>
          <p:cNvSpPr/>
          <p:nvPr/>
        </p:nvSpPr>
        <p:spPr>
          <a:xfrm>
            <a:off x="40142" y="2636912"/>
            <a:ext cx="2155594" cy="504056"/>
          </a:xfrm>
          <a:prstGeom prst="parallelogram">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B = B - 1</a:t>
            </a:r>
            <a:endParaRPr lang="en-IE" dirty="0">
              <a:solidFill>
                <a:schemeClr val="tx1"/>
              </a:solidFill>
            </a:endParaRPr>
          </a:p>
        </p:txBody>
      </p:sp>
      <p:sp>
        <p:nvSpPr>
          <p:cNvPr id="61" name="Diamond 60"/>
          <p:cNvSpPr/>
          <p:nvPr/>
        </p:nvSpPr>
        <p:spPr>
          <a:xfrm>
            <a:off x="3519039" y="2276872"/>
            <a:ext cx="2376264" cy="1440160"/>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dirty="0" smtClean="0">
                <a:solidFill>
                  <a:schemeClr val="tx1"/>
                </a:solidFill>
              </a:rPr>
              <a:t>Is B = = 1?</a:t>
            </a:r>
            <a:endParaRPr lang="en-IE" sz="1600" dirty="0">
              <a:solidFill>
                <a:schemeClr val="tx1"/>
              </a:solidFill>
            </a:endParaRPr>
          </a:p>
        </p:txBody>
      </p:sp>
      <p:cxnSp>
        <p:nvCxnSpPr>
          <p:cNvPr id="68" name="Straight Connector 67"/>
          <p:cNvCxnSpPr/>
          <p:nvPr/>
        </p:nvCxnSpPr>
        <p:spPr>
          <a:xfrm>
            <a:off x="1043608" y="2132856"/>
            <a:ext cx="0" cy="50405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a:off x="1043608" y="2132856"/>
            <a:ext cx="3672408"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3" name="Straight Arrow Connector 82"/>
          <p:cNvCxnSpPr/>
          <p:nvPr/>
        </p:nvCxnSpPr>
        <p:spPr>
          <a:xfrm flipH="1">
            <a:off x="2825702" y="2996952"/>
            <a:ext cx="1" cy="28803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9" name="TextBox 88"/>
          <p:cNvSpPr txBox="1"/>
          <p:nvPr/>
        </p:nvSpPr>
        <p:spPr>
          <a:xfrm>
            <a:off x="1062146" y="3356992"/>
            <a:ext cx="485518" cy="369332"/>
          </a:xfrm>
          <a:prstGeom prst="rect">
            <a:avLst/>
          </a:prstGeom>
          <a:noFill/>
        </p:spPr>
        <p:txBody>
          <a:bodyPr wrap="none" rtlCol="0">
            <a:spAutoFit/>
          </a:bodyPr>
          <a:lstStyle/>
          <a:p>
            <a:r>
              <a:rPr lang="en-IE" dirty="0" smtClean="0"/>
              <a:t>Yes</a:t>
            </a:r>
            <a:endParaRPr lang="en-IE" dirty="0"/>
          </a:p>
        </p:txBody>
      </p:sp>
      <p:sp>
        <p:nvSpPr>
          <p:cNvPr id="30" name="Diamond 29"/>
          <p:cNvSpPr/>
          <p:nvPr/>
        </p:nvSpPr>
        <p:spPr>
          <a:xfrm>
            <a:off x="1547664" y="3284984"/>
            <a:ext cx="2592288" cy="1368152"/>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Does </a:t>
            </a:r>
          </a:p>
          <a:p>
            <a:pPr algn="ctr"/>
            <a:r>
              <a:rPr lang="en-IE" dirty="0" smtClean="0">
                <a:solidFill>
                  <a:schemeClr val="tx1"/>
                </a:solidFill>
              </a:rPr>
              <a:t>A/B give a remainder?</a:t>
            </a:r>
            <a:endParaRPr lang="en-IE" dirty="0">
              <a:solidFill>
                <a:schemeClr val="tx1"/>
              </a:solidFill>
            </a:endParaRPr>
          </a:p>
        </p:txBody>
      </p:sp>
      <p:cxnSp>
        <p:nvCxnSpPr>
          <p:cNvPr id="69" name="Straight Arrow Connector 68"/>
          <p:cNvCxnSpPr/>
          <p:nvPr/>
        </p:nvCxnSpPr>
        <p:spPr>
          <a:xfrm flipV="1">
            <a:off x="1115616" y="3140968"/>
            <a:ext cx="0" cy="86409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flipH="1">
            <a:off x="1115616" y="3976783"/>
            <a:ext cx="43204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707904" y="44624"/>
            <a:ext cx="2088232" cy="36004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716016" y="404664"/>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Parallelogram 24"/>
          <p:cNvSpPr/>
          <p:nvPr/>
        </p:nvSpPr>
        <p:spPr>
          <a:xfrm>
            <a:off x="3635896" y="692696"/>
            <a:ext cx="2155594" cy="504056"/>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A</a:t>
            </a:r>
            <a:endParaRPr lang="en-IE" dirty="0">
              <a:solidFill>
                <a:schemeClr val="tx1"/>
              </a:solidFill>
            </a:endParaRPr>
          </a:p>
        </p:txBody>
      </p:sp>
      <p:cxnSp>
        <p:nvCxnSpPr>
          <p:cNvPr id="36" name="Straight Connector 35"/>
          <p:cNvCxnSpPr/>
          <p:nvPr/>
        </p:nvCxnSpPr>
        <p:spPr>
          <a:xfrm flipH="1">
            <a:off x="2816649" y="2987899"/>
            <a:ext cx="72008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4716016" y="1196752"/>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4" name="Parallelogram 23"/>
          <p:cNvSpPr/>
          <p:nvPr/>
        </p:nvSpPr>
        <p:spPr>
          <a:xfrm>
            <a:off x="3640542" y="1484784"/>
            <a:ext cx="2155594" cy="504056"/>
          </a:xfrm>
          <a:prstGeom prst="parallelogram">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B = A -1</a:t>
            </a:r>
            <a:endParaRPr lang="en-IE" dirty="0">
              <a:solidFill>
                <a:schemeClr val="tx1"/>
              </a:solidFill>
            </a:endParaRPr>
          </a:p>
        </p:txBody>
      </p:sp>
      <p:cxnSp>
        <p:nvCxnSpPr>
          <p:cNvPr id="41" name="Straight Arrow Connector 40"/>
          <p:cNvCxnSpPr/>
          <p:nvPr/>
        </p:nvCxnSpPr>
        <p:spPr>
          <a:xfrm>
            <a:off x="4716016" y="1974438"/>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2960665" y="2627859"/>
            <a:ext cx="455574" cy="369332"/>
          </a:xfrm>
          <a:prstGeom prst="rect">
            <a:avLst/>
          </a:prstGeom>
          <a:noFill/>
        </p:spPr>
        <p:txBody>
          <a:bodyPr wrap="none" rtlCol="0">
            <a:spAutoFit/>
          </a:bodyPr>
          <a:lstStyle/>
          <a:p>
            <a:r>
              <a:rPr lang="en-IE" dirty="0" smtClean="0"/>
              <a:t>No</a:t>
            </a:r>
            <a:endParaRPr lang="en-IE" dirty="0"/>
          </a:p>
        </p:txBody>
      </p:sp>
      <p:sp>
        <p:nvSpPr>
          <p:cNvPr id="53" name="Parallelogram 52"/>
          <p:cNvSpPr/>
          <p:nvPr/>
        </p:nvSpPr>
        <p:spPr>
          <a:xfrm>
            <a:off x="40142" y="2636912"/>
            <a:ext cx="2155594" cy="504056"/>
          </a:xfrm>
          <a:prstGeom prst="parallelogram">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B = B - 1</a:t>
            </a:r>
            <a:endParaRPr lang="en-IE" dirty="0">
              <a:solidFill>
                <a:schemeClr val="tx1"/>
              </a:solidFill>
            </a:endParaRPr>
          </a:p>
        </p:txBody>
      </p:sp>
      <p:sp>
        <p:nvSpPr>
          <p:cNvPr id="61" name="Diamond 60"/>
          <p:cNvSpPr/>
          <p:nvPr/>
        </p:nvSpPr>
        <p:spPr>
          <a:xfrm>
            <a:off x="3519039" y="2276872"/>
            <a:ext cx="2376264" cy="1440160"/>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dirty="0" smtClean="0">
                <a:solidFill>
                  <a:schemeClr val="tx1"/>
                </a:solidFill>
              </a:rPr>
              <a:t>Is B = = 1?</a:t>
            </a:r>
            <a:endParaRPr lang="en-IE" sz="1600" dirty="0">
              <a:solidFill>
                <a:schemeClr val="tx1"/>
              </a:solidFill>
            </a:endParaRPr>
          </a:p>
        </p:txBody>
      </p:sp>
      <p:cxnSp>
        <p:nvCxnSpPr>
          <p:cNvPr id="68" name="Straight Connector 67"/>
          <p:cNvCxnSpPr/>
          <p:nvPr/>
        </p:nvCxnSpPr>
        <p:spPr>
          <a:xfrm>
            <a:off x="1043608" y="2132856"/>
            <a:ext cx="0" cy="50405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a:off x="1043608" y="2132856"/>
            <a:ext cx="3672408"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3" name="Straight Arrow Connector 82"/>
          <p:cNvCxnSpPr/>
          <p:nvPr/>
        </p:nvCxnSpPr>
        <p:spPr>
          <a:xfrm flipH="1">
            <a:off x="2825702" y="2996952"/>
            <a:ext cx="1" cy="28803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9" name="TextBox 88"/>
          <p:cNvSpPr txBox="1"/>
          <p:nvPr/>
        </p:nvSpPr>
        <p:spPr>
          <a:xfrm>
            <a:off x="1062146" y="3356992"/>
            <a:ext cx="485518" cy="369332"/>
          </a:xfrm>
          <a:prstGeom prst="rect">
            <a:avLst/>
          </a:prstGeom>
          <a:noFill/>
        </p:spPr>
        <p:txBody>
          <a:bodyPr wrap="none" rtlCol="0">
            <a:spAutoFit/>
          </a:bodyPr>
          <a:lstStyle/>
          <a:p>
            <a:r>
              <a:rPr lang="en-IE" dirty="0" smtClean="0"/>
              <a:t>Yes</a:t>
            </a:r>
            <a:endParaRPr lang="en-IE" dirty="0"/>
          </a:p>
        </p:txBody>
      </p:sp>
      <p:sp>
        <p:nvSpPr>
          <p:cNvPr id="30" name="Diamond 29"/>
          <p:cNvSpPr/>
          <p:nvPr/>
        </p:nvSpPr>
        <p:spPr>
          <a:xfrm>
            <a:off x="1547664" y="3284984"/>
            <a:ext cx="2592288" cy="1368152"/>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Does </a:t>
            </a:r>
          </a:p>
          <a:p>
            <a:pPr algn="ctr"/>
            <a:r>
              <a:rPr lang="en-IE" dirty="0" smtClean="0">
                <a:solidFill>
                  <a:schemeClr val="tx1"/>
                </a:solidFill>
              </a:rPr>
              <a:t>A/B give a remainder?</a:t>
            </a:r>
            <a:endParaRPr lang="en-IE" dirty="0">
              <a:solidFill>
                <a:schemeClr val="tx1"/>
              </a:solidFill>
            </a:endParaRPr>
          </a:p>
        </p:txBody>
      </p:sp>
      <p:cxnSp>
        <p:nvCxnSpPr>
          <p:cNvPr id="69" name="Straight Arrow Connector 68"/>
          <p:cNvCxnSpPr/>
          <p:nvPr/>
        </p:nvCxnSpPr>
        <p:spPr>
          <a:xfrm flipV="1">
            <a:off x="1115616" y="3140968"/>
            <a:ext cx="0" cy="86409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flipH="1">
            <a:off x="1115616" y="3976783"/>
            <a:ext cx="43204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2771800" y="4725144"/>
            <a:ext cx="576064" cy="369332"/>
          </a:xfrm>
          <a:prstGeom prst="rect">
            <a:avLst/>
          </a:prstGeom>
          <a:noFill/>
        </p:spPr>
        <p:txBody>
          <a:bodyPr wrap="square" rtlCol="0">
            <a:spAutoFit/>
          </a:bodyPr>
          <a:lstStyle/>
          <a:p>
            <a:r>
              <a:rPr lang="en-IE" dirty="0" smtClean="0"/>
              <a:t>No</a:t>
            </a:r>
            <a:endParaRPr lang="en-IE" dirty="0"/>
          </a:p>
        </p:txBody>
      </p:sp>
      <p:cxnSp>
        <p:nvCxnSpPr>
          <p:cNvPr id="26" name="Straight Arrow Connector 25"/>
          <p:cNvCxnSpPr>
            <a:endCxn id="27" idx="0"/>
          </p:cNvCxnSpPr>
          <p:nvPr/>
        </p:nvCxnSpPr>
        <p:spPr>
          <a:xfrm flipH="1">
            <a:off x="2834755" y="4653136"/>
            <a:ext cx="9053" cy="64807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7" name="Parallelogram 26"/>
          <p:cNvSpPr/>
          <p:nvPr/>
        </p:nvSpPr>
        <p:spPr>
          <a:xfrm>
            <a:off x="1601566" y="5301208"/>
            <a:ext cx="2466378" cy="504056"/>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“Not Prime”</a:t>
            </a:r>
            <a:endParaRPr lang="en-IE" dirty="0">
              <a:solidFill>
                <a:schemeClr val="tx1"/>
              </a:solidFill>
            </a:endParaRPr>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707904" y="44624"/>
            <a:ext cx="2088232" cy="36004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716016" y="404664"/>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5892087" y="2987899"/>
            <a:ext cx="740986"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5985001" y="2627859"/>
            <a:ext cx="576064" cy="369332"/>
          </a:xfrm>
          <a:prstGeom prst="rect">
            <a:avLst/>
          </a:prstGeom>
          <a:noFill/>
        </p:spPr>
        <p:txBody>
          <a:bodyPr wrap="square" rtlCol="0">
            <a:spAutoFit/>
          </a:bodyPr>
          <a:lstStyle/>
          <a:p>
            <a:r>
              <a:rPr lang="en-IE" dirty="0" smtClean="0"/>
              <a:t>Yes</a:t>
            </a:r>
            <a:endParaRPr lang="en-IE" dirty="0"/>
          </a:p>
        </p:txBody>
      </p:sp>
      <p:sp>
        <p:nvSpPr>
          <p:cNvPr id="25" name="Parallelogram 24"/>
          <p:cNvSpPr/>
          <p:nvPr/>
        </p:nvSpPr>
        <p:spPr>
          <a:xfrm>
            <a:off x="3635896" y="692696"/>
            <a:ext cx="2155594" cy="504056"/>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A</a:t>
            </a:r>
            <a:endParaRPr lang="en-IE" dirty="0">
              <a:solidFill>
                <a:schemeClr val="tx1"/>
              </a:solidFill>
            </a:endParaRPr>
          </a:p>
        </p:txBody>
      </p:sp>
      <p:sp>
        <p:nvSpPr>
          <p:cNvPr id="33" name="Parallelogram 32"/>
          <p:cNvSpPr/>
          <p:nvPr/>
        </p:nvSpPr>
        <p:spPr>
          <a:xfrm>
            <a:off x="6542959" y="2771875"/>
            <a:ext cx="2466378" cy="504056"/>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“Prime”</a:t>
            </a:r>
            <a:endParaRPr lang="en-IE" dirty="0">
              <a:solidFill>
                <a:schemeClr val="tx1"/>
              </a:solidFill>
            </a:endParaRPr>
          </a:p>
        </p:txBody>
      </p:sp>
      <p:cxnSp>
        <p:nvCxnSpPr>
          <p:cNvPr id="36" name="Straight Connector 35"/>
          <p:cNvCxnSpPr/>
          <p:nvPr/>
        </p:nvCxnSpPr>
        <p:spPr>
          <a:xfrm flipH="1">
            <a:off x="2816649" y="2987899"/>
            <a:ext cx="72008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4716016" y="1196752"/>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4" name="Parallelogram 23"/>
          <p:cNvSpPr/>
          <p:nvPr/>
        </p:nvSpPr>
        <p:spPr>
          <a:xfrm>
            <a:off x="3640542" y="1484784"/>
            <a:ext cx="2155594" cy="504056"/>
          </a:xfrm>
          <a:prstGeom prst="parallelogram">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B = A -1</a:t>
            </a:r>
            <a:endParaRPr lang="en-IE" dirty="0">
              <a:solidFill>
                <a:schemeClr val="tx1"/>
              </a:solidFill>
            </a:endParaRPr>
          </a:p>
        </p:txBody>
      </p:sp>
      <p:cxnSp>
        <p:nvCxnSpPr>
          <p:cNvPr id="41" name="Straight Arrow Connector 40"/>
          <p:cNvCxnSpPr/>
          <p:nvPr/>
        </p:nvCxnSpPr>
        <p:spPr>
          <a:xfrm>
            <a:off x="4716016" y="1974438"/>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2960665" y="2627859"/>
            <a:ext cx="455574" cy="369332"/>
          </a:xfrm>
          <a:prstGeom prst="rect">
            <a:avLst/>
          </a:prstGeom>
          <a:noFill/>
        </p:spPr>
        <p:txBody>
          <a:bodyPr wrap="none" rtlCol="0">
            <a:spAutoFit/>
          </a:bodyPr>
          <a:lstStyle/>
          <a:p>
            <a:r>
              <a:rPr lang="en-IE" dirty="0" smtClean="0"/>
              <a:t>No</a:t>
            </a:r>
            <a:endParaRPr lang="en-IE" dirty="0"/>
          </a:p>
        </p:txBody>
      </p:sp>
      <p:sp>
        <p:nvSpPr>
          <p:cNvPr id="53" name="Parallelogram 52"/>
          <p:cNvSpPr/>
          <p:nvPr/>
        </p:nvSpPr>
        <p:spPr>
          <a:xfrm>
            <a:off x="40142" y="2636912"/>
            <a:ext cx="2155594" cy="504056"/>
          </a:xfrm>
          <a:prstGeom prst="parallelogram">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B = B - 1</a:t>
            </a:r>
            <a:endParaRPr lang="en-IE" dirty="0">
              <a:solidFill>
                <a:schemeClr val="tx1"/>
              </a:solidFill>
            </a:endParaRPr>
          </a:p>
        </p:txBody>
      </p:sp>
      <p:sp>
        <p:nvSpPr>
          <p:cNvPr id="61" name="Diamond 60"/>
          <p:cNvSpPr/>
          <p:nvPr/>
        </p:nvSpPr>
        <p:spPr>
          <a:xfrm>
            <a:off x="3519039" y="2276872"/>
            <a:ext cx="2376264" cy="1440160"/>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dirty="0" smtClean="0">
                <a:solidFill>
                  <a:schemeClr val="tx1"/>
                </a:solidFill>
              </a:rPr>
              <a:t>Is B = = 1?</a:t>
            </a:r>
            <a:endParaRPr lang="en-IE" sz="1600" dirty="0">
              <a:solidFill>
                <a:schemeClr val="tx1"/>
              </a:solidFill>
            </a:endParaRPr>
          </a:p>
        </p:txBody>
      </p:sp>
      <p:sp>
        <p:nvSpPr>
          <p:cNvPr id="63" name="TextBox 62"/>
          <p:cNvSpPr txBox="1"/>
          <p:nvPr/>
        </p:nvSpPr>
        <p:spPr>
          <a:xfrm>
            <a:off x="2771800" y="4725144"/>
            <a:ext cx="576064" cy="369332"/>
          </a:xfrm>
          <a:prstGeom prst="rect">
            <a:avLst/>
          </a:prstGeom>
          <a:noFill/>
        </p:spPr>
        <p:txBody>
          <a:bodyPr wrap="square" rtlCol="0">
            <a:spAutoFit/>
          </a:bodyPr>
          <a:lstStyle/>
          <a:p>
            <a:r>
              <a:rPr lang="en-IE" dirty="0" smtClean="0"/>
              <a:t>No</a:t>
            </a:r>
            <a:endParaRPr lang="en-IE" dirty="0"/>
          </a:p>
        </p:txBody>
      </p:sp>
      <p:cxnSp>
        <p:nvCxnSpPr>
          <p:cNvPr id="68" name="Straight Connector 67"/>
          <p:cNvCxnSpPr/>
          <p:nvPr/>
        </p:nvCxnSpPr>
        <p:spPr>
          <a:xfrm>
            <a:off x="1043608" y="2132856"/>
            <a:ext cx="0" cy="50405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a:off x="1043608" y="2132856"/>
            <a:ext cx="3672408"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a:stCxn id="30" idx="2"/>
            <a:endCxn id="88" idx="0"/>
          </p:cNvCxnSpPr>
          <p:nvPr/>
        </p:nvCxnSpPr>
        <p:spPr>
          <a:xfrm flipH="1">
            <a:off x="2834755" y="4653136"/>
            <a:ext cx="9053" cy="64807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3" name="Straight Arrow Connector 82"/>
          <p:cNvCxnSpPr/>
          <p:nvPr/>
        </p:nvCxnSpPr>
        <p:spPr>
          <a:xfrm flipH="1">
            <a:off x="2825702" y="2996952"/>
            <a:ext cx="1" cy="28803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8" name="Parallelogram 87"/>
          <p:cNvSpPr/>
          <p:nvPr/>
        </p:nvSpPr>
        <p:spPr>
          <a:xfrm>
            <a:off x="1601566" y="5301208"/>
            <a:ext cx="2466378" cy="504056"/>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“Not Prime”</a:t>
            </a:r>
            <a:endParaRPr lang="en-IE" dirty="0">
              <a:solidFill>
                <a:schemeClr val="tx1"/>
              </a:solidFill>
            </a:endParaRPr>
          </a:p>
        </p:txBody>
      </p:sp>
      <p:sp>
        <p:nvSpPr>
          <p:cNvPr id="89" name="TextBox 88"/>
          <p:cNvSpPr txBox="1"/>
          <p:nvPr/>
        </p:nvSpPr>
        <p:spPr>
          <a:xfrm>
            <a:off x="1062146" y="3356992"/>
            <a:ext cx="485518" cy="369332"/>
          </a:xfrm>
          <a:prstGeom prst="rect">
            <a:avLst/>
          </a:prstGeom>
          <a:noFill/>
        </p:spPr>
        <p:txBody>
          <a:bodyPr wrap="none" rtlCol="0">
            <a:spAutoFit/>
          </a:bodyPr>
          <a:lstStyle/>
          <a:p>
            <a:r>
              <a:rPr lang="en-IE" dirty="0" smtClean="0"/>
              <a:t>Yes</a:t>
            </a:r>
            <a:endParaRPr lang="en-IE" dirty="0"/>
          </a:p>
        </p:txBody>
      </p:sp>
      <p:sp>
        <p:nvSpPr>
          <p:cNvPr id="30" name="Diamond 29"/>
          <p:cNvSpPr/>
          <p:nvPr/>
        </p:nvSpPr>
        <p:spPr>
          <a:xfrm>
            <a:off x="1547664" y="3284984"/>
            <a:ext cx="2592288" cy="1368152"/>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Does </a:t>
            </a:r>
          </a:p>
          <a:p>
            <a:pPr algn="ctr"/>
            <a:r>
              <a:rPr lang="en-IE" dirty="0" smtClean="0">
                <a:solidFill>
                  <a:schemeClr val="tx1"/>
                </a:solidFill>
              </a:rPr>
              <a:t>A/B give a remainder?</a:t>
            </a:r>
            <a:endParaRPr lang="en-IE" dirty="0">
              <a:solidFill>
                <a:schemeClr val="tx1"/>
              </a:solidFill>
            </a:endParaRPr>
          </a:p>
        </p:txBody>
      </p:sp>
      <p:cxnSp>
        <p:nvCxnSpPr>
          <p:cNvPr id="69" name="Straight Arrow Connector 68"/>
          <p:cNvCxnSpPr/>
          <p:nvPr/>
        </p:nvCxnSpPr>
        <p:spPr>
          <a:xfrm flipV="1">
            <a:off x="1115616" y="3140968"/>
            <a:ext cx="0" cy="86409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flipH="1">
            <a:off x="1115616" y="3976783"/>
            <a:ext cx="43204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275856" y="764704"/>
            <a:ext cx="223224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427984" y="1484784"/>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4427984" y="2924944"/>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Parallelogram 24"/>
          <p:cNvSpPr/>
          <p:nvPr/>
        </p:nvSpPr>
        <p:spPr>
          <a:xfrm>
            <a:off x="3275856" y="2204864"/>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A</a:t>
            </a:r>
            <a:endParaRPr lang="en-IE" dirty="0">
              <a:solidFill>
                <a:schemeClr val="tx1"/>
              </a:solidFill>
            </a:endParaRPr>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707904" y="44624"/>
            <a:ext cx="2088232" cy="36004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sp>
        <p:nvSpPr>
          <p:cNvPr id="5" name="Rounded Rectangle 4"/>
          <p:cNvSpPr/>
          <p:nvPr/>
        </p:nvSpPr>
        <p:spPr>
          <a:xfrm>
            <a:off x="3707904" y="6309320"/>
            <a:ext cx="2088232" cy="43204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END</a:t>
            </a:r>
            <a:endParaRPr lang="en-IE" dirty="0">
              <a:solidFill>
                <a:schemeClr val="tx1"/>
              </a:solidFill>
            </a:endParaRPr>
          </a:p>
        </p:txBody>
      </p:sp>
      <p:cxnSp>
        <p:nvCxnSpPr>
          <p:cNvPr id="11" name="Straight Arrow Connector 10"/>
          <p:cNvCxnSpPr/>
          <p:nvPr/>
        </p:nvCxnSpPr>
        <p:spPr>
          <a:xfrm>
            <a:off x="4716016" y="404664"/>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5892087" y="2987899"/>
            <a:ext cx="740986"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5985001" y="2627859"/>
            <a:ext cx="576064" cy="369332"/>
          </a:xfrm>
          <a:prstGeom prst="rect">
            <a:avLst/>
          </a:prstGeom>
          <a:noFill/>
        </p:spPr>
        <p:txBody>
          <a:bodyPr wrap="square" rtlCol="0">
            <a:spAutoFit/>
          </a:bodyPr>
          <a:lstStyle/>
          <a:p>
            <a:r>
              <a:rPr lang="en-IE" dirty="0" smtClean="0"/>
              <a:t>Yes</a:t>
            </a:r>
            <a:endParaRPr lang="en-IE" dirty="0"/>
          </a:p>
        </p:txBody>
      </p:sp>
      <p:sp>
        <p:nvSpPr>
          <p:cNvPr id="25" name="Parallelogram 24"/>
          <p:cNvSpPr/>
          <p:nvPr/>
        </p:nvSpPr>
        <p:spPr>
          <a:xfrm>
            <a:off x="3635896" y="692696"/>
            <a:ext cx="2155594" cy="504056"/>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A</a:t>
            </a:r>
            <a:endParaRPr lang="en-IE" dirty="0">
              <a:solidFill>
                <a:schemeClr val="tx1"/>
              </a:solidFill>
            </a:endParaRPr>
          </a:p>
        </p:txBody>
      </p:sp>
      <p:sp>
        <p:nvSpPr>
          <p:cNvPr id="33" name="Parallelogram 32"/>
          <p:cNvSpPr/>
          <p:nvPr/>
        </p:nvSpPr>
        <p:spPr>
          <a:xfrm>
            <a:off x="6542959" y="2771875"/>
            <a:ext cx="2466378" cy="504056"/>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“Prime”</a:t>
            </a:r>
            <a:endParaRPr lang="en-IE" dirty="0">
              <a:solidFill>
                <a:schemeClr val="tx1"/>
              </a:solidFill>
            </a:endParaRPr>
          </a:p>
        </p:txBody>
      </p:sp>
      <p:cxnSp>
        <p:nvCxnSpPr>
          <p:cNvPr id="34" name="Straight Arrow Connector 33"/>
          <p:cNvCxnSpPr>
            <a:stCxn id="88" idx="4"/>
          </p:cNvCxnSpPr>
          <p:nvPr/>
        </p:nvCxnSpPr>
        <p:spPr>
          <a:xfrm>
            <a:off x="2834755" y="5805264"/>
            <a:ext cx="9053" cy="21602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a:off x="2816649" y="2987899"/>
            <a:ext cx="72008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4716016" y="1196752"/>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4" name="Parallelogram 23"/>
          <p:cNvSpPr/>
          <p:nvPr/>
        </p:nvSpPr>
        <p:spPr>
          <a:xfrm>
            <a:off x="3640542" y="1484784"/>
            <a:ext cx="2155594" cy="504056"/>
          </a:xfrm>
          <a:prstGeom prst="parallelogram">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B = A -1</a:t>
            </a:r>
            <a:endParaRPr lang="en-IE" dirty="0">
              <a:solidFill>
                <a:schemeClr val="tx1"/>
              </a:solidFill>
            </a:endParaRPr>
          </a:p>
        </p:txBody>
      </p:sp>
      <p:cxnSp>
        <p:nvCxnSpPr>
          <p:cNvPr id="41" name="Straight Arrow Connector 40"/>
          <p:cNvCxnSpPr/>
          <p:nvPr/>
        </p:nvCxnSpPr>
        <p:spPr>
          <a:xfrm>
            <a:off x="4716016" y="1974438"/>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2960665" y="2627859"/>
            <a:ext cx="455574" cy="369332"/>
          </a:xfrm>
          <a:prstGeom prst="rect">
            <a:avLst/>
          </a:prstGeom>
          <a:noFill/>
        </p:spPr>
        <p:txBody>
          <a:bodyPr wrap="none" rtlCol="0">
            <a:spAutoFit/>
          </a:bodyPr>
          <a:lstStyle/>
          <a:p>
            <a:r>
              <a:rPr lang="en-IE" dirty="0" smtClean="0"/>
              <a:t>No</a:t>
            </a:r>
            <a:endParaRPr lang="en-IE" dirty="0"/>
          </a:p>
        </p:txBody>
      </p:sp>
      <p:sp>
        <p:nvSpPr>
          <p:cNvPr id="53" name="Parallelogram 52"/>
          <p:cNvSpPr/>
          <p:nvPr/>
        </p:nvSpPr>
        <p:spPr>
          <a:xfrm>
            <a:off x="40142" y="2636912"/>
            <a:ext cx="2155594" cy="504056"/>
          </a:xfrm>
          <a:prstGeom prst="parallelogram">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B = B - 1</a:t>
            </a:r>
            <a:endParaRPr lang="en-IE" dirty="0">
              <a:solidFill>
                <a:schemeClr val="tx1"/>
              </a:solidFill>
            </a:endParaRPr>
          </a:p>
        </p:txBody>
      </p:sp>
      <p:cxnSp>
        <p:nvCxnSpPr>
          <p:cNvPr id="57" name="Straight Connector 56"/>
          <p:cNvCxnSpPr/>
          <p:nvPr/>
        </p:nvCxnSpPr>
        <p:spPr>
          <a:xfrm flipH="1">
            <a:off x="1187624" y="6021288"/>
            <a:ext cx="712879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1" name="Diamond 60"/>
          <p:cNvSpPr/>
          <p:nvPr/>
        </p:nvSpPr>
        <p:spPr>
          <a:xfrm>
            <a:off x="3519039" y="2276872"/>
            <a:ext cx="2376264" cy="1440160"/>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dirty="0" smtClean="0">
                <a:solidFill>
                  <a:schemeClr val="tx1"/>
                </a:solidFill>
              </a:rPr>
              <a:t>Is B = = 1?</a:t>
            </a:r>
            <a:endParaRPr lang="en-IE" sz="1600" dirty="0">
              <a:solidFill>
                <a:schemeClr val="tx1"/>
              </a:solidFill>
            </a:endParaRPr>
          </a:p>
        </p:txBody>
      </p:sp>
      <p:sp>
        <p:nvSpPr>
          <p:cNvPr id="63" name="TextBox 62"/>
          <p:cNvSpPr txBox="1"/>
          <p:nvPr/>
        </p:nvSpPr>
        <p:spPr>
          <a:xfrm>
            <a:off x="2771800" y="4725144"/>
            <a:ext cx="576064" cy="369332"/>
          </a:xfrm>
          <a:prstGeom prst="rect">
            <a:avLst/>
          </a:prstGeom>
          <a:noFill/>
        </p:spPr>
        <p:txBody>
          <a:bodyPr wrap="square" rtlCol="0">
            <a:spAutoFit/>
          </a:bodyPr>
          <a:lstStyle/>
          <a:p>
            <a:r>
              <a:rPr lang="en-IE" dirty="0" smtClean="0"/>
              <a:t>No</a:t>
            </a:r>
            <a:endParaRPr lang="en-IE" dirty="0"/>
          </a:p>
        </p:txBody>
      </p:sp>
      <p:cxnSp>
        <p:nvCxnSpPr>
          <p:cNvPr id="68" name="Straight Connector 67"/>
          <p:cNvCxnSpPr/>
          <p:nvPr/>
        </p:nvCxnSpPr>
        <p:spPr>
          <a:xfrm>
            <a:off x="1043608" y="2132856"/>
            <a:ext cx="0" cy="50405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a:off x="1043608" y="2132856"/>
            <a:ext cx="3672408"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a:off x="4716016" y="6006886"/>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a:stCxn id="30" idx="2"/>
            <a:endCxn id="88" idx="0"/>
          </p:cNvCxnSpPr>
          <p:nvPr/>
        </p:nvCxnSpPr>
        <p:spPr>
          <a:xfrm flipH="1">
            <a:off x="2834755" y="4653136"/>
            <a:ext cx="9053" cy="64807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3" name="Straight Arrow Connector 82"/>
          <p:cNvCxnSpPr/>
          <p:nvPr/>
        </p:nvCxnSpPr>
        <p:spPr>
          <a:xfrm flipH="1">
            <a:off x="2825702" y="2996952"/>
            <a:ext cx="1" cy="28803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8" name="Parallelogram 87"/>
          <p:cNvSpPr/>
          <p:nvPr/>
        </p:nvSpPr>
        <p:spPr>
          <a:xfrm>
            <a:off x="1601566" y="5301208"/>
            <a:ext cx="2466378" cy="504056"/>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“Not Prime”</a:t>
            </a:r>
            <a:endParaRPr lang="en-IE" dirty="0">
              <a:solidFill>
                <a:schemeClr val="tx1"/>
              </a:solidFill>
            </a:endParaRPr>
          </a:p>
        </p:txBody>
      </p:sp>
      <p:sp>
        <p:nvSpPr>
          <p:cNvPr id="89" name="TextBox 88"/>
          <p:cNvSpPr txBox="1"/>
          <p:nvPr/>
        </p:nvSpPr>
        <p:spPr>
          <a:xfrm>
            <a:off x="1062146" y="3356992"/>
            <a:ext cx="485518" cy="369332"/>
          </a:xfrm>
          <a:prstGeom prst="rect">
            <a:avLst/>
          </a:prstGeom>
          <a:noFill/>
        </p:spPr>
        <p:txBody>
          <a:bodyPr wrap="none" rtlCol="0">
            <a:spAutoFit/>
          </a:bodyPr>
          <a:lstStyle/>
          <a:p>
            <a:r>
              <a:rPr lang="en-IE" dirty="0" smtClean="0"/>
              <a:t>Yes</a:t>
            </a:r>
            <a:endParaRPr lang="en-IE" dirty="0"/>
          </a:p>
        </p:txBody>
      </p:sp>
      <p:cxnSp>
        <p:nvCxnSpPr>
          <p:cNvPr id="90" name="Straight Arrow Connector 89"/>
          <p:cNvCxnSpPr/>
          <p:nvPr/>
        </p:nvCxnSpPr>
        <p:spPr>
          <a:xfrm>
            <a:off x="7812360" y="3284984"/>
            <a:ext cx="18775" cy="273630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0" name="Diamond 29"/>
          <p:cNvSpPr/>
          <p:nvPr/>
        </p:nvSpPr>
        <p:spPr>
          <a:xfrm>
            <a:off x="1547664" y="3284984"/>
            <a:ext cx="2592288" cy="1368152"/>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Does </a:t>
            </a:r>
          </a:p>
          <a:p>
            <a:pPr algn="ctr"/>
            <a:r>
              <a:rPr lang="en-IE" dirty="0" smtClean="0">
                <a:solidFill>
                  <a:schemeClr val="tx1"/>
                </a:solidFill>
              </a:rPr>
              <a:t>A/B give a remainder?</a:t>
            </a:r>
            <a:endParaRPr lang="en-IE" dirty="0">
              <a:solidFill>
                <a:schemeClr val="tx1"/>
              </a:solidFill>
            </a:endParaRPr>
          </a:p>
        </p:txBody>
      </p:sp>
      <p:cxnSp>
        <p:nvCxnSpPr>
          <p:cNvPr id="69" name="Straight Arrow Connector 68"/>
          <p:cNvCxnSpPr/>
          <p:nvPr/>
        </p:nvCxnSpPr>
        <p:spPr>
          <a:xfrm flipV="1">
            <a:off x="1115616" y="3140968"/>
            <a:ext cx="0" cy="86409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flipH="1">
            <a:off x="1115616" y="3976783"/>
            <a:ext cx="43204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Structured English and </a:t>
            </a:r>
            <a:r>
              <a:rPr lang="en-IE" dirty="0" err="1" smtClean="0"/>
              <a:t>Pseudocode</a:t>
            </a:r>
            <a:endParaRPr lang="en-IE" dirty="0"/>
          </a:p>
        </p:txBody>
      </p:sp>
      <p:sp>
        <p:nvSpPr>
          <p:cNvPr id="3" name="Text Placeholder 2"/>
          <p:cNvSpPr>
            <a:spLocks noGrp="1"/>
          </p:cNvSpPr>
          <p:nvPr>
            <p:ph type="body" idx="1"/>
          </p:nvPr>
        </p:nvSpPr>
        <p:spPr>
          <a:xfrm>
            <a:off x="457200" y="1196752"/>
            <a:ext cx="4040188" cy="639762"/>
          </a:xfrm>
        </p:spPr>
        <p:txBody>
          <a:bodyPr/>
          <a:lstStyle/>
          <a:p>
            <a:r>
              <a:rPr lang="en-IE" dirty="0" smtClean="0"/>
              <a:t>Structured English</a:t>
            </a:r>
            <a:endParaRPr lang="en-IE" dirty="0"/>
          </a:p>
        </p:txBody>
      </p:sp>
      <p:sp>
        <p:nvSpPr>
          <p:cNvPr id="4" name="Content Placeholder 3"/>
          <p:cNvSpPr>
            <a:spLocks noGrp="1"/>
          </p:cNvSpPr>
          <p:nvPr>
            <p:ph sz="half" idx="2"/>
          </p:nvPr>
        </p:nvSpPr>
        <p:spPr>
          <a:xfrm>
            <a:off x="457200" y="1700808"/>
            <a:ext cx="4040188" cy="4350469"/>
          </a:xfrm>
        </p:spPr>
        <p:txBody>
          <a:bodyPr/>
          <a:lstStyle/>
          <a:p>
            <a:pPr>
              <a:buNone/>
            </a:pPr>
            <a:endParaRPr lang="en-IE" dirty="0" smtClean="0"/>
          </a:p>
          <a:p>
            <a:pPr>
              <a:buNone/>
            </a:pPr>
            <a:r>
              <a:rPr lang="en-IE" dirty="0" smtClean="0"/>
              <a:t>PROGRAM Prime:</a:t>
            </a:r>
          </a:p>
          <a:p>
            <a:pPr>
              <a:buNone/>
            </a:pPr>
            <a:r>
              <a:rPr lang="en-IE" dirty="0" smtClean="0"/>
              <a:t>     Read in a number</a:t>
            </a:r>
          </a:p>
          <a:p>
            <a:pPr>
              <a:buNone/>
            </a:pPr>
            <a:r>
              <a:rPr lang="en-IE" dirty="0" smtClean="0"/>
              <a:t>     Divide that number by every number less than it, but greater than one.     </a:t>
            </a:r>
          </a:p>
          <a:p>
            <a:pPr>
              <a:buNone/>
            </a:pPr>
            <a:r>
              <a:rPr lang="en-IE" dirty="0" smtClean="0"/>
              <a:t>     If any of them divide in evenly, then it’s not prime, otherwise it is prime.</a:t>
            </a:r>
          </a:p>
          <a:p>
            <a:pPr>
              <a:buNone/>
            </a:pPr>
            <a:r>
              <a:rPr lang="en-IE" dirty="0" smtClean="0"/>
              <a:t>END.</a:t>
            </a:r>
            <a:endParaRPr lang="en-IE" dirty="0"/>
          </a:p>
        </p:txBody>
      </p:sp>
      <p:sp>
        <p:nvSpPr>
          <p:cNvPr id="5" name="Text Placeholder 4"/>
          <p:cNvSpPr>
            <a:spLocks noGrp="1"/>
          </p:cNvSpPr>
          <p:nvPr>
            <p:ph type="body" sz="quarter" idx="3"/>
          </p:nvPr>
        </p:nvSpPr>
        <p:spPr>
          <a:xfrm>
            <a:off x="4645025" y="1205062"/>
            <a:ext cx="4041775" cy="639762"/>
          </a:xfrm>
        </p:spPr>
        <p:txBody>
          <a:bodyPr/>
          <a:lstStyle/>
          <a:p>
            <a:r>
              <a:rPr lang="en-IE" dirty="0" err="1" smtClean="0"/>
              <a:t>Pseudocode</a:t>
            </a:r>
            <a:endParaRPr lang="en-IE" dirty="0"/>
          </a:p>
        </p:txBody>
      </p:sp>
      <p:sp>
        <p:nvSpPr>
          <p:cNvPr id="6" name="Content Placeholder 5"/>
          <p:cNvSpPr>
            <a:spLocks noGrp="1"/>
          </p:cNvSpPr>
          <p:nvPr>
            <p:ph sz="quarter" idx="4"/>
          </p:nvPr>
        </p:nvSpPr>
        <p:spPr>
          <a:xfrm>
            <a:off x="4645025" y="1526803"/>
            <a:ext cx="4041775" cy="5070549"/>
          </a:xfrm>
        </p:spPr>
        <p:txBody>
          <a:bodyPr>
            <a:normAutofit fontScale="85000" lnSpcReduction="20000"/>
          </a:bodyPr>
          <a:lstStyle/>
          <a:p>
            <a:pPr>
              <a:buNone/>
            </a:pPr>
            <a:endParaRPr lang="en-IE" dirty="0" smtClean="0"/>
          </a:p>
          <a:p>
            <a:pPr>
              <a:buNone/>
            </a:pPr>
            <a:r>
              <a:rPr lang="en-IE" dirty="0" smtClean="0"/>
              <a:t>PROGRAM Prime:</a:t>
            </a:r>
          </a:p>
          <a:p>
            <a:pPr>
              <a:buNone/>
            </a:pPr>
            <a:r>
              <a:rPr lang="en-IE" dirty="0" smtClean="0"/>
              <a:t>    Read A;</a:t>
            </a:r>
          </a:p>
          <a:p>
            <a:pPr>
              <a:buNone/>
            </a:pPr>
            <a:r>
              <a:rPr lang="en-IE" dirty="0" smtClean="0"/>
              <a:t>    B = A - 1;</a:t>
            </a:r>
          </a:p>
          <a:p>
            <a:pPr>
              <a:buNone/>
            </a:pPr>
            <a:r>
              <a:rPr lang="en-IE" dirty="0" smtClean="0"/>
              <a:t>    </a:t>
            </a:r>
            <a:r>
              <a:rPr lang="en-IE" dirty="0" err="1" smtClean="0"/>
              <a:t>IsPrime</a:t>
            </a:r>
            <a:r>
              <a:rPr lang="en-IE" dirty="0" smtClean="0"/>
              <a:t>=True;</a:t>
            </a:r>
          </a:p>
          <a:p>
            <a:pPr>
              <a:buNone/>
            </a:pPr>
            <a:r>
              <a:rPr lang="en-IE" dirty="0" smtClean="0"/>
              <a:t>    WHILE (B != 1)</a:t>
            </a:r>
          </a:p>
          <a:p>
            <a:pPr>
              <a:buNone/>
            </a:pPr>
            <a:r>
              <a:rPr lang="en-IE" dirty="0" smtClean="0"/>
              <a:t>    DO  IF (A/B gives </a:t>
            </a:r>
            <a:r>
              <a:rPr lang="en-IE" dirty="0" smtClean="0"/>
              <a:t>no </a:t>
            </a:r>
            <a:r>
              <a:rPr lang="en-IE" dirty="0" smtClean="0"/>
              <a:t>remainder)</a:t>
            </a:r>
          </a:p>
          <a:p>
            <a:pPr>
              <a:buNone/>
            </a:pPr>
            <a:r>
              <a:rPr lang="en-IE" dirty="0" smtClean="0"/>
              <a:t>                   THEN </a:t>
            </a:r>
            <a:r>
              <a:rPr lang="en-IE" dirty="0" err="1" smtClean="0"/>
              <a:t>IsPrime</a:t>
            </a:r>
            <a:r>
              <a:rPr lang="en-IE" dirty="0" smtClean="0"/>
              <a:t>= False;</a:t>
            </a:r>
          </a:p>
          <a:p>
            <a:pPr>
              <a:buNone/>
            </a:pPr>
            <a:r>
              <a:rPr lang="en-IE" dirty="0" smtClean="0"/>
              <a:t>             ENDIF</a:t>
            </a:r>
            <a:r>
              <a:rPr lang="en-IE" dirty="0" smtClean="0"/>
              <a:t>;</a:t>
            </a:r>
          </a:p>
          <a:p>
            <a:pPr>
              <a:buNone/>
            </a:pPr>
            <a:r>
              <a:rPr lang="en-IE" dirty="0" smtClean="0"/>
              <a:t> </a:t>
            </a:r>
            <a:r>
              <a:rPr lang="en-IE" dirty="0" smtClean="0"/>
              <a:t>            B = B – 1;</a:t>
            </a:r>
            <a:r>
              <a:rPr lang="en-IE" dirty="0" smtClean="0"/>
              <a:t>             </a:t>
            </a:r>
            <a:endParaRPr lang="en-IE" dirty="0" smtClean="0"/>
          </a:p>
          <a:p>
            <a:pPr>
              <a:buNone/>
            </a:pPr>
            <a:r>
              <a:rPr lang="en-IE" dirty="0" smtClean="0"/>
              <a:t>    ENDWHILE;</a:t>
            </a:r>
          </a:p>
          <a:p>
            <a:pPr>
              <a:buNone/>
            </a:pPr>
            <a:r>
              <a:rPr lang="en-IE" dirty="0" smtClean="0"/>
              <a:t>    IF (</a:t>
            </a:r>
            <a:r>
              <a:rPr lang="en-IE" dirty="0" err="1" smtClean="0"/>
              <a:t>IsPrime</a:t>
            </a:r>
            <a:r>
              <a:rPr lang="en-IE" dirty="0" smtClean="0"/>
              <a:t> == true)</a:t>
            </a:r>
          </a:p>
          <a:p>
            <a:pPr>
              <a:buNone/>
            </a:pPr>
            <a:r>
              <a:rPr lang="en-IE" dirty="0" smtClean="0"/>
              <a:t>         THEN Print “Prime”;</a:t>
            </a:r>
          </a:p>
          <a:p>
            <a:pPr>
              <a:buNone/>
            </a:pPr>
            <a:r>
              <a:rPr lang="en-IE" dirty="0" smtClean="0"/>
              <a:t>          ELSE Print “Not Prime”;</a:t>
            </a:r>
          </a:p>
          <a:p>
            <a:pPr>
              <a:buNone/>
            </a:pPr>
            <a:r>
              <a:rPr lang="en-IE" dirty="0" smtClean="0"/>
              <a:t>    ENDIF;</a:t>
            </a:r>
          </a:p>
          <a:p>
            <a:pPr>
              <a:buNone/>
            </a:pPr>
            <a:r>
              <a:rPr lang="en-IE" dirty="0" smtClean="0"/>
              <a:t>END.</a:t>
            </a:r>
            <a:endParaRPr lang="en-IE" dirty="0"/>
          </a:p>
        </p:txBody>
      </p:sp>
      <p:sp>
        <p:nvSpPr>
          <p:cNvPr id="7" name="Rectangle 6"/>
          <p:cNvSpPr/>
          <p:nvPr/>
        </p:nvSpPr>
        <p:spPr>
          <a:xfrm>
            <a:off x="323528" y="1412776"/>
            <a:ext cx="4176464" cy="511256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8" name="Rectangle 7"/>
          <p:cNvSpPr/>
          <p:nvPr/>
        </p:nvSpPr>
        <p:spPr>
          <a:xfrm>
            <a:off x="4644008" y="1412776"/>
            <a:ext cx="4176464" cy="511256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275856" y="764704"/>
            <a:ext cx="223224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427984" y="1484784"/>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4427984" y="2924944"/>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Parallelogram 24"/>
          <p:cNvSpPr/>
          <p:nvPr/>
        </p:nvSpPr>
        <p:spPr>
          <a:xfrm>
            <a:off x="3275856" y="2204864"/>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A</a:t>
            </a:r>
            <a:endParaRPr lang="en-IE" dirty="0">
              <a:solidFill>
                <a:schemeClr val="tx1"/>
              </a:solidFill>
            </a:endParaRPr>
          </a:p>
        </p:txBody>
      </p:sp>
      <p:cxnSp>
        <p:nvCxnSpPr>
          <p:cNvPr id="37" name="Straight Arrow Connector 36"/>
          <p:cNvCxnSpPr/>
          <p:nvPr/>
        </p:nvCxnSpPr>
        <p:spPr>
          <a:xfrm>
            <a:off x="4427984" y="4365104"/>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Parallelogram 18"/>
          <p:cNvSpPr/>
          <p:nvPr/>
        </p:nvSpPr>
        <p:spPr>
          <a:xfrm>
            <a:off x="3275856" y="3645024"/>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A*2</a:t>
            </a:r>
            <a:endParaRPr lang="en-IE" dirty="0">
              <a:solidFill>
                <a:schemeClr val="tx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275856" y="764704"/>
            <a:ext cx="223224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sp>
        <p:nvSpPr>
          <p:cNvPr id="5" name="Rounded Rectangle 4"/>
          <p:cNvSpPr/>
          <p:nvPr/>
        </p:nvSpPr>
        <p:spPr>
          <a:xfrm>
            <a:off x="3275856" y="5085184"/>
            <a:ext cx="223224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END</a:t>
            </a:r>
            <a:endParaRPr lang="en-IE" dirty="0">
              <a:solidFill>
                <a:schemeClr val="tx1"/>
              </a:solidFill>
            </a:endParaRPr>
          </a:p>
        </p:txBody>
      </p:sp>
      <p:cxnSp>
        <p:nvCxnSpPr>
          <p:cNvPr id="11" name="Straight Arrow Connector 10"/>
          <p:cNvCxnSpPr/>
          <p:nvPr/>
        </p:nvCxnSpPr>
        <p:spPr>
          <a:xfrm>
            <a:off x="4427984" y="1484784"/>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4427984" y="2924944"/>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Parallelogram 24"/>
          <p:cNvSpPr/>
          <p:nvPr/>
        </p:nvSpPr>
        <p:spPr>
          <a:xfrm>
            <a:off x="3275856" y="2204864"/>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A</a:t>
            </a:r>
            <a:endParaRPr lang="en-IE" dirty="0">
              <a:solidFill>
                <a:schemeClr val="tx1"/>
              </a:solidFill>
            </a:endParaRPr>
          </a:p>
        </p:txBody>
      </p:sp>
      <p:cxnSp>
        <p:nvCxnSpPr>
          <p:cNvPr id="37" name="Straight Arrow Connector 36"/>
          <p:cNvCxnSpPr/>
          <p:nvPr/>
        </p:nvCxnSpPr>
        <p:spPr>
          <a:xfrm>
            <a:off x="4427984" y="4365104"/>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Parallelogram 18"/>
          <p:cNvSpPr/>
          <p:nvPr/>
        </p:nvSpPr>
        <p:spPr>
          <a:xfrm>
            <a:off x="3275856" y="3645024"/>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A*2</a:t>
            </a:r>
            <a:endParaRPr lang="en-IE" dirty="0">
              <a:solidFill>
                <a:schemeClr val="tx1"/>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Structured English and </a:t>
            </a:r>
            <a:r>
              <a:rPr lang="en-IE" dirty="0" err="1" smtClean="0"/>
              <a:t>Pseudocode</a:t>
            </a:r>
            <a:endParaRPr lang="en-IE" dirty="0"/>
          </a:p>
        </p:txBody>
      </p:sp>
      <p:sp>
        <p:nvSpPr>
          <p:cNvPr id="3" name="Text Placeholder 2"/>
          <p:cNvSpPr>
            <a:spLocks noGrp="1"/>
          </p:cNvSpPr>
          <p:nvPr>
            <p:ph type="body" idx="1"/>
          </p:nvPr>
        </p:nvSpPr>
        <p:spPr/>
        <p:txBody>
          <a:bodyPr/>
          <a:lstStyle/>
          <a:p>
            <a:r>
              <a:rPr lang="en-IE" dirty="0" smtClean="0"/>
              <a:t>Structured English</a:t>
            </a:r>
            <a:endParaRPr lang="en-IE" dirty="0"/>
          </a:p>
        </p:txBody>
      </p:sp>
      <p:sp>
        <p:nvSpPr>
          <p:cNvPr id="4" name="Content Placeholder 3"/>
          <p:cNvSpPr>
            <a:spLocks noGrp="1"/>
          </p:cNvSpPr>
          <p:nvPr>
            <p:ph sz="half" idx="2"/>
          </p:nvPr>
        </p:nvSpPr>
        <p:spPr/>
        <p:txBody>
          <a:bodyPr/>
          <a:lstStyle/>
          <a:p>
            <a:pPr>
              <a:buNone/>
            </a:pPr>
            <a:endParaRPr lang="en-IE" dirty="0" smtClean="0"/>
          </a:p>
          <a:p>
            <a:pPr>
              <a:buNone/>
            </a:pPr>
            <a:r>
              <a:rPr lang="en-IE" dirty="0" smtClean="0"/>
              <a:t>PROGRAM </a:t>
            </a:r>
            <a:r>
              <a:rPr lang="en-IE" dirty="0" err="1" smtClean="0"/>
              <a:t>DoubleNumber</a:t>
            </a:r>
            <a:r>
              <a:rPr lang="en-IE" dirty="0" smtClean="0"/>
              <a:t>:</a:t>
            </a:r>
          </a:p>
          <a:p>
            <a:pPr>
              <a:buNone/>
            </a:pPr>
            <a:r>
              <a:rPr lang="en-IE" dirty="0" smtClean="0"/>
              <a:t>     Read in a number and print double the number out.</a:t>
            </a:r>
          </a:p>
          <a:p>
            <a:pPr>
              <a:buNone/>
            </a:pPr>
            <a:r>
              <a:rPr lang="en-IE" dirty="0" smtClean="0"/>
              <a:t>END.</a:t>
            </a:r>
            <a:endParaRPr lang="en-IE" dirty="0"/>
          </a:p>
        </p:txBody>
      </p:sp>
      <p:sp>
        <p:nvSpPr>
          <p:cNvPr id="5" name="Text Placeholder 4"/>
          <p:cNvSpPr>
            <a:spLocks noGrp="1"/>
          </p:cNvSpPr>
          <p:nvPr>
            <p:ph type="body" sz="quarter" idx="3"/>
          </p:nvPr>
        </p:nvSpPr>
        <p:spPr/>
        <p:txBody>
          <a:bodyPr/>
          <a:lstStyle/>
          <a:p>
            <a:r>
              <a:rPr lang="en-IE" dirty="0" err="1" smtClean="0"/>
              <a:t>Pseudocode</a:t>
            </a:r>
            <a:endParaRPr lang="en-IE" dirty="0"/>
          </a:p>
        </p:txBody>
      </p:sp>
      <p:sp>
        <p:nvSpPr>
          <p:cNvPr id="6" name="Content Placeholder 5"/>
          <p:cNvSpPr>
            <a:spLocks noGrp="1"/>
          </p:cNvSpPr>
          <p:nvPr>
            <p:ph sz="quarter" idx="4"/>
          </p:nvPr>
        </p:nvSpPr>
        <p:spPr/>
        <p:txBody>
          <a:bodyPr/>
          <a:lstStyle/>
          <a:p>
            <a:pPr>
              <a:buNone/>
            </a:pPr>
            <a:endParaRPr lang="en-IE" dirty="0" smtClean="0"/>
          </a:p>
          <a:p>
            <a:pPr>
              <a:buNone/>
            </a:pPr>
            <a:r>
              <a:rPr lang="en-IE" dirty="0" smtClean="0"/>
              <a:t>PROGRAM </a:t>
            </a:r>
            <a:r>
              <a:rPr lang="en-IE" dirty="0" err="1" smtClean="0"/>
              <a:t>DoubleNumber</a:t>
            </a:r>
            <a:r>
              <a:rPr lang="en-IE" dirty="0" smtClean="0"/>
              <a:t>:</a:t>
            </a:r>
          </a:p>
          <a:p>
            <a:pPr>
              <a:buNone/>
            </a:pPr>
            <a:r>
              <a:rPr lang="en-IE" dirty="0" smtClean="0"/>
              <a:t>    Read A;</a:t>
            </a:r>
          </a:p>
          <a:p>
            <a:pPr>
              <a:buNone/>
            </a:pPr>
            <a:r>
              <a:rPr lang="en-IE" dirty="0" smtClean="0"/>
              <a:t>    Print A*2;</a:t>
            </a:r>
          </a:p>
          <a:p>
            <a:pPr>
              <a:buNone/>
            </a:pPr>
            <a:r>
              <a:rPr lang="en-IE" dirty="0" smtClean="0"/>
              <a:t>END.</a:t>
            </a:r>
            <a:endParaRPr lang="en-IE" dirty="0"/>
          </a:p>
        </p:txBody>
      </p:sp>
      <p:sp>
        <p:nvSpPr>
          <p:cNvPr id="7" name="Rectangle 6"/>
          <p:cNvSpPr/>
          <p:nvPr/>
        </p:nvSpPr>
        <p:spPr>
          <a:xfrm>
            <a:off x="323528" y="1412776"/>
            <a:ext cx="4176464" cy="47525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8" name="Rectangle 7"/>
          <p:cNvSpPr/>
          <p:nvPr/>
        </p:nvSpPr>
        <p:spPr>
          <a:xfrm>
            <a:off x="4644008" y="1412776"/>
            <a:ext cx="4176464" cy="47525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smtClean="0"/>
              <a:t>Or alternatively...</a:t>
            </a:r>
            <a:endParaRPr lang="en-IE"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275856" y="116632"/>
            <a:ext cx="223224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427984" y="836712"/>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275856" y="116632"/>
            <a:ext cx="223224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427984" y="836712"/>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4427984" y="2276872"/>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Parallelogram 24"/>
          <p:cNvSpPr/>
          <p:nvPr/>
        </p:nvSpPr>
        <p:spPr>
          <a:xfrm>
            <a:off x="3275856" y="1556792"/>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A</a:t>
            </a:r>
            <a:endParaRPr lang="en-IE" dirty="0">
              <a:solidFill>
                <a:schemeClr val="tx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275856" y="116632"/>
            <a:ext cx="223224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427984" y="836712"/>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4427984" y="2276872"/>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Parallelogram 24"/>
          <p:cNvSpPr/>
          <p:nvPr/>
        </p:nvSpPr>
        <p:spPr>
          <a:xfrm>
            <a:off x="3275856" y="1556792"/>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A</a:t>
            </a:r>
            <a:endParaRPr lang="en-IE" dirty="0">
              <a:solidFill>
                <a:schemeClr val="tx1"/>
              </a:solidFill>
            </a:endParaRPr>
          </a:p>
        </p:txBody>
      </p:sp>
      <p:cxnSp>
        <p:nvCxnSpPr>
          <p:cNvPr id="37" name="Straight Arrow Connector 36"/>
          <p:cNvCxnSpPr/>
          <p:nvPr/>
        </p:nvCxnSpPr>
        <p:spPr>
          <a:xfrm>
            <a:off x="4427984" y="3717032"/>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3347864" y="2996952"/>
            <a:ext cx="2160240" cy="72008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B = A*2</a:t>
            </a:r>
            <a:endParaRPr lang="en-IE" dirty="0">
              <a:solidFill>
                <a:schemeClr val="tx1"/>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275856" y="116632"/>
            <a:ext cx="223224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427984" y="836712"/>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4427984" y="2276872"/>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Parallelogram 24"/>
          <p:cNvSpPr/>
          <p:nvPr/>
        </p:nvSpPr>
        <p:spPr>
          <a:xfrm>
            <a:off x="3275856" y="1556792"/>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A</a:t>
            </a:r>
            <a:endParaRPr lang="en-IE" dirty="0">
              <a:solidFill>
                <a:schemeClr val="tx1"/>
              </a:solidFill>
            </a:endParaRPr>
          </a:p>
        </p:txBody>
      </p:sp>
      <p:cxnSp>
        <p:nvCxnSpPr>
          <p:cNvPr id="37" name="Straight Arrow Connector 36"/>
          <p:cNvCxnSpPr/>
          <p:nvPr/>
        </p:nvCxnSpPr>
        <p:spPr>
          <a:xfrm>
            <a:off x="4427984" y="3717032"/>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Vertical Scroll 7"/>
          <p:cNvSpPr/>
          <p:nvPr/>
        </p:nvSpPr>
        <p:spPr>
          <a:xfrm>
            <a:off x="5842984" y="1484784"/>
            <a:ext cx="2977488" cy="3744416"/>
          </a:xfrm>
          <a:prstGeom prst="verticalScroll">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400" dirty="0" smtClean="0">
                <a:solidFill>
                  <a:schemeClr val="tx1"/>
                </a:solidFill>
              </a:rPr>
              <a:t>B = A * 2</a:t>
            </a:r>
          </a:p>
          <a:p>
            <a:pPr algn="ctr"/>
            <a:endParaRPr lang="en-IE" sz="2400" dirty="0" smtClean="0">
              <a:solidFill>
                <a:schemeClr val="tx1"/>
              </a:solidFill>
            </a:endParaRPr>
          </a:p>
          <a:p>
            <a:pPr algn="ctr"/>
            <a:r>
              <a:rPr lang="en-IE" sz="2000" dirty="0" smtClean="0">
                <a:solidFill>
                  <a:schemeClr val="tx1"/>
                </a:solidFill>
              </a:rPr>
              <a:t>can be </a:t>
            </a:r>
          </a:p>
          <a:p>
            <a:pPr algn="ctr"/>
            <a:r>
              <a:rPr lang="en-IE" sz="2000" dirty="0" smtClean="0">
                <a:solidFill>
                  <a:schemeClr val="tx1"/>
                </a:solidFill>
              </a:rPr>
              <a:t>read as</a:t>
            </a:r>
          </a:p>
          <a:p>
            <a:pPr algn="ctr"/>
            <a:endParaRPr lang="en-IE" sz="2400" dirty="0" smtClean="0">
              <a:solidFill>
                <a:schemeClr val="tx1"/>
              </a:solidFill>
            </a:endParaRPr>
          </a:p>
          <a:p>
            <a:pPr algn="ctr"/>
            <a:r>
              <a:rPr lang="en-IE" sz="2400" dirty="0" smtClean="0">
                <a:solidFill>
                  <a:schemeClr val="tx1"/>
                </a:solidFill>
              </a:rPr>
              <a:t>“</a:t>
            </a:r>
            <a:r>
              <a:rPr lang="en-IE" sz="2400" i="1" dirty="0" smtClean="0">
                <a:solidFill>
                  <a:schemeClr val="tx1"/>
                </a:solidFill>
              </a:rPr>
              <a:t>B gets the value of A multiplied by 2</a:t>
            </a:r>
            <a:r>
              <a:rPr lang="en-IE" sz="2400" dirty="0" smtClean="0">
                <a:solidFill>
                  <a:schemeClr val="tx1"/>
                </a:solidFill>
              </a:rPr>
              <a:t>”</a:t>
            </a:r>
            <a:endParaRPr lang="en-IE" sz="2400" dirty="0">
              <a:solidFill>
                <a:schemeClr val="tx1"/>
              </a:solidFill>
            </a:endParaRPr>
          </a:p>
        </p:txBody>
      </p:sp>
      <p:sp>
        <p:nvSpPr>
          <p:cNvPr id="9" name="Rectangle 8"/>
          <p:cNvSpPr/>
          <p:nvPr/>
        </p:nvSpPr>
        <p:spPr>
          <a:xfrm>
            <a:off x="3347864" y="2996952"/>
            <a:ext cx="2160240" cy="72008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B = A*2</a:t>
            </a:r>
            <a:endParaRPr lang="en-IE"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smtClean="0"/>
              <a:t>We will recall...</a:t>
            </a:r>
            <a:endParaRPr lang="en-IE"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275856" y="116632"/>
            <a:ext cx="223224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427984" y="836712"/>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4427984" y="2276872"/>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Parallelogram 24"/>
          <p:cNvSpPr/>
          <p:nvPr/>
        </p:nvSpPr>
        <p:spPr>
          <a:xfrm>
            <a:off x="3275856" y="1556792"/>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A</a:t>
            </a:r>
            <a:endParaRPr lang="en-IE" dirty="0">
              <a:solidFill>
                <a:schemeClr val="tx1"/>
              </a:solidFill>
            </a:endParaRPr>
          </a:p>
        </p:txBody>
      </p:sp>
      <p:cxnSp>
        <p:nvCxnSpPr>
          <p:cNvPr id="37" name="Straight Arrow Connector 36"/>
          <p:cNvCxnSpPr/>
          <p:nvPr/>
        </p:nvCxnSpPr>
        <p:spPr>
          <a:xfrm>
            <a:off x="4427984" y="3717032"/>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4427984" y="5157192"/>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 name="Parallelogram 9"/>
          <p:cNvSpPr/>
          <p:nvPr/>
        </p:nvSpPr>
        <p:spPr>
          <a:xfrm>
            <a:off x="3275856" y="4437112"/>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B</a:t>
            </a:r>
            <a:endParaRPr lang="en-IE" dirty="0">
              <a:solidFill>
                <a:schemeClr val="tx1"/>
              </a:solidFill>
            </a:endParaRPr>
          </a:p>
        </p:txBody>
      </p:sp>
      <p:sp>
        <p:nvSpPr>
          <p:cNvPr id="12" name="Rectangle 11"/>
          <p:cNvSpPr/>
          <p:nvPr/>
        </p:nvSpPr>
        <p:spPr>
          <a:xfrm>
            <a:off x="3347864" y="2996952"/>
            <a:ext cx="2160240" cy="72008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B = A*2</a:t>
            </a:r>
            <a:endParaRPr lang="en-IE" dirty="0">
              <a:solidFill>
                <a:schemeClr val="tx1"/>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275856" y="116632"/>
            <a:ext cx="223224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sp>
        <p:nvSpPr>
          <p:cNvPr id="5" name="Rounded Rectangle 4"/>
          <p:cNvSpPr/>
          <p:nvPr/>
        </p:nvSpPr>
        <p:spPr>
          <a:xfrm>
            <a:off x="3275856" y="5877272"/>
            <a:ext cx="223224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END</a:t>
            </a:r>
            <a:endParaRPr lang="en-IE" dirty="0">
              <a:solidFill>
                <a:schemeClr val="tx1"/>
              </a:solidFill>
            </a:endParaRPr>
          </a:p>
        </p:txBody>
      </p:sp>
      <p:cxnSp>
        <p:nvCxnSpPr>
          <p:cNvPr id="11" name="Straight Arrow Connector 10"/>
          <p:cNvCxnSpPr/>
          <p:nvPr/>
        </p:nvCxnSpPr>
        <p:spPr>
          <a:xfrm>
            <a:off x="4427984" y="836712"/>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4427984" y="2276872"/>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Parallelogram 24"/>
          <p:cNvSpPr/>
          <p:nvPr/>
        </p:nvSpPr>
        <p:spPr>
          <a:xfrm>
            <a:off x="3275856" y="1556792"/>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A</a:t>
            </a:r>
            <a:endParaRPr lang="en-IE" dirty="0">
              <a:solidFill>
                <a:schemeClr val="tx1"/>
              </a:solidFill>
            </a:endParaRPr>
          </a:p>
        </p:txBody>
      </p:sp>
      <p:cxnSp>
        <p:nvCxnSpPr>
          <p:cNvPr id="37" name="Straight Arrow Connector 36"/>
          <p:cNvCxnSpPr/>
          <p:nvPr/>
        </p:nvCxnSpPr>
        <p:spPr>
          <a:xfrm>
            <a:off x="4427984" y="3717032"/>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4427984" y="5157192"/>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 name="Parallelogram 9"/>
          <p:cNvSpPr/>
          <p:nvPr/>
        </p:nvSpPr>
        <p:spPr>
          <a:xfrm>
            <a:off x="3275856" y="4437112"/>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B</a:t>
            </a:r>
            <a:endParaRPr lang="en-IE" dirty="0">
              <a:solidFill>
                <a:schemeClr val="tx1"/>
              </a:solidFill>
            </a:endParaRPr>
          </a:p>
        </p:txBody>
      </p:sp>
      <p:sp>
        <p:nvSpPr>
          <p:cNvPr id="12" name="Rectangle 11"/>
          <p:cNvSpPr/>
          <p:nvPr/>
        </p:nvSpPr>
        <p:spPr>
          <a:xfrm>
            <a:off x="3347864" y="2996952"/>
            <a:ext cx="2160240" cy="72008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B = A*2</a:t>
            </a:r>
            <a:endParaRPr lang="en-IE" dirty="0">
              <a:solidFill>
                <a:schemeClr val="tx1"/>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Structured English and </a:t>
            </a:r>
            <a:r>
              <a:rPr lang="en-IE" dirty="0" err="1" smtClean="0"/>
              <a:t>Pseudocode</a:t>
            </a:r>
            <a:endParaRPr lang="en-IE" dirty="0"/>
          </a:p>
        </p:txBody>
      </p:sp>
      <p:sp>
        <p:nvSpPr>
          <p:cNvPr id="3" name="Text Placeholder 2"/>
          <p:cNvSpPr>
            <a:spLocks noGrp="1"/>
          </p:cNvSpPr>
          <p:nvPr>
            <p:ph type="body" idx="1"/>
          </p:nvPr>
        </p:nvSpPr>
        <p:spPr/>
        <p:txBody>
          <a:bodyPr/>
          <a:lstStyle/>
          <a:p>
            <a:r>
              <a:rPr lang="en-IE" dirty="0" smtClean="0"/>
              <a:t>Structured English</a:t>
            </a:r>
            <a:endParaRPr lang="en-IE" dirty="0"/>
          </a:p>
        </p:txBody>
      </p:sp>
      <p:sp>
        <p:nvSpPr>
          <p:cNvPr id="4" name="Content Placeholder 3"/>
          <p:cNvSpPr>
            <a:spLocks noGrp="1"/>
          </p:cNvSpPr>
          <p:nvPr>
            <p:ph sz="half" idx="2"/>
          </p:nvPr>
        </p:nvSpPr>
        <p:spPr/>
        <p:txBody>
          <a:bodyPr/>
          <a:lstStyle/>
          <a:p>
            <a:pPr>
              <a:buNone/>
            </a:pPr>
            <a:endParaRPr lang="en-IE" dirty="0" smtClean="0"/>
          </a:p>
          <a:p>
            <a:pPr>
              <a:buNone/>
            </a:pPr>
            <a:r>
              <a:rPr lang="en-IE" dirty="0" smtClean="0"/>
              <a:t>PROGRAM </a:t>
            </a:r>
            <a:r>
              <a:rPr lang="en-IE" dirty="0" err="1" smtClean="0"/>
              <a:t>DoubleNumber</a:t>
            </a:r>
            <a:r>
              <a:rPr lang="en-IE" dirty="0" smtClean="0"/>
              <a:t>:</a:t>
            </a:r>
          </a:p>
          <a:p>
            <a:pPr>
              <a:buNone/>
            </a:pPr>
            <a:r>
              <a:rPr lang="en-IE" dirty="0" smtClean="0"/>
              <a:t>     Read in a number and print double the number out.</a:t>
            </a:r>
          </a:p>
          <a:p>
            <a:pPr>
              <a:buNone/>
            </a:pPr>
            <a:r>
              <a:rPr lang="en-IE" dirty="0" smtClean="0"/>
              <a:t>END.</a:t>
            </a:r>
            <a:endParaRPr lang="en-IE" dirty="0"/>
          </a:p>
        </p:txBody>
      </p:sp>
      <p:sp>
        <p:nvSpPr>
          <p:cNvPr id="5" name="Text Placeholder 4"/>
          <p:cNvSpPr>
            <a:spLocks noGrp="1"/>
          </p:cNvSpPr>
          <p:nvPr>
            <p:ph type="body" sz="quarter" idx="3"/>
          </p:nvPr>
        </p:nvSpPr>
        <p:spPr/>
        <p:txBody>
          <a:bodyPr/>
          <a:lstStyle/>
          <a:p>
            <a:r>
              <a:rPr lang="en-IE" dirty="0" err="1" smtClean="0"/>
              <a:t>Pseudocode</a:t>
            </a:r>
            <a:endParaRPr lang="en-IE" dirty="0"/>
          </a:p>
        </p:txBody>
      </p:sp>
      <p:sp>
        <p:nvSpPr>
          <p:cNvPr id="6" name="Content Placeholder 5"/>
          <p:cNvSpPr>
            <a:spLocks noGrp="1"/>
          </p:cNvSpPr>
          <p:nvPr>
            <p:ph sz="quarter" idx="4"/>
          </p:nvPr>
        </p:nvSpPr>
        <p:spPr/>
        <p:txBody>
          <a:bodyPr/>
          <a:lstStyle/>
          <a:p>
            <a:pPr>
              <a:buNone/>
            </a:pPr>
            <a:endParaRPr lang="en-IE" dirty="0" smtClean="0"/>
          </a:p>
          <a:p>
            <a:pPr>
              <a:buNone/>
            </a:pPr>
            <a:r>
              <a:rPr lang="en-IE" dirty="0" smtClean="0"/>
              <a:t>PROGRAM </a:t>
            </a:r>
            <a:r>
              <a:rPr lang="en-IE" dirty="0" err="1" smtClean="0"/>
              <a:t>DoubleNumber</a:t>
            </a:r>
            <a:r>
              <a:rPr lang="en-IE" dirty="0" smtClean="0"/>
              <a:t>:</a:t>
            </a:r>
          </a:p>
          <a:p>
            <a:pPr>
              <a:buNone/>
            </a:pPr>
            <a:r>
              <a:rPr lang="en-IE" dirty="0" smtClean="0"/>
              <a:t>    Read A;</a:t>
            </a:r>
          </a:p>
          <a:p>
            <a:pPr>
              <a:buNone/>
            </a:pPr>
            <a:r>
              <a:rPr lang="en-IE" dirty="0" smtClean="0"/>
              <a:t>    B = A*2;</a:t>
            </a:r>
          </a:p>
          <a:p>
            <a:pPr>
              <a:buNone/>
            </a:pPr>
            <a:r>
              <a:rPr lang="en-IE" dirty="0" smtClean="0"/>
              <a:t>    Print B;</a:t>
            </a:r>
          </a:p>
          <a:p>
            <a:pPr>
              <a:buNone/>
            </a:pPr>
            <a:r>
              <a:rPr lang="en-IE" dirty="0" smtClean="0"/>
              <a:t>END.</a:t>
            </a:r>
            <a:endParaRPr lang="en-IE" dirty="0"/>
          </a:p>
        </p:txBody>
      </p:sp>
      <p:sp>
        <p:nvSpPr>
          <p:cNvPr id="7" name="Rectangle 6"/>
          <p:cNvSpPr/>
          <p:nvPr/>
        </p:nvSpPr>
        <p:spPr>
          <a:xfrm>
            <a:off x="323528" y="1412776"/>
            <a:ext cx="4176464" cy="47525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8" name="Rectangle 7"/>
          <p:cNvSpPr/>
          <p:nvPr/>
        </p:nvSpPr>
        <p:spPr>
          <a:xfrm>
            <a:off x="4644008" y="1412776"/>
            <a:ext cx="4176464" cy="47525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Flowcharts</a:t>
            </a:r>
            <a:endParaRPr lang="en-IE" dirty="0"/>
          </a:p>
        </p:txBody>
      </p:sp>
      <p:sp>
        <p:nvSpPr>
          <p:cNvPr id="3" name="Content Placeholder 2"/>
          <p:cNvSpPr>
            <a:spLocks noGrp="1"/>
          </p:cNvSpPr>
          <p:nvPr>
            <p:ph idx="1"/>
          </p:nvPr>
        </p:nvSpPr>
        <p:spPr>
          <a:xfrm>
            <a:off x="457200" y="1600200"/>
            <a:ext cx="7571184" cy="4525963"/>
          </a:xfrm>
        </p:spPr>
        <p:txBody>
          <a:bodyPr/>
          <a:lstStyle/>
          <a:p>
            <a:r>
              <a:rPr lang="en-IE" dirty="0" smtClean="0"/>
              <a:t>So let’s say we want to express the following algorithm:</a:t>
            </a:r>
          </a:p>
          <a:p>
            <a:pPr lvl="1"/>
            <a:r>
              <a:rPr lang="en-IE" sz="2400" i="1" dirty="0" smtClean="0"/>
              <a:t>Read in a number, check if it is odd or even.</a:t>
            </a:r>
            <a:endParaRPr lang="en-IE" sz="2400" i="1"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275856" y="332656"/>
            <a:ext cx="223224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427984" y="1052736"/>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275856" y="332656"/>
            <a:ext cx="223224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427984" y="1052736"/>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4427984" y="2492896"/>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Parallelogram 24"/>
          <p:cNvSpPr/>
          <p:nvPr/>
        </p:nvSpPr>
        <p:spPr>
          <a:xfrm>
            <a:off x="3275856" y="1772816"/>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A</a:t>
            </a:r>
            <a:endParaRPr lang="en-IE" dirty="0">
              <a:solidFill>
                <a:schemeClr val="tx1"/>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275856" y="332656"/>
            <a:ext cx="223224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427984" y="1052736"/>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Diamond 16"/>
          <p:cNvSpPr/>
          <p:nvPr/>
        </p:nvSpPr>
        <p:spPr>
          <a:xfrm>
            <a:off x="3203848" y="3212976"/>
            <a:ext cx="2448272" cy="1512168"/>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dirty="0" smtClean="0">
                <a:solidFill>
                  <a:schemeClr val="tx1"/>
                </a:solidFill>
              </a:rPr>
              <a:t>Does A/2 give a remainder?</a:t>
            </a:r>
            <a:endParaRPr lang="en-IE" sz="1600" dirty="0">
              <a:solidFill>
                <a:schemeClr val="tx1"/>
              </a:solidFill>
            </a:endParaRPr>
          </a:p>
        </p:txBody>
      </p:sp>
      <p:cxnSp>
        <p:nvCxnSpPr>
          <p:cNvPr id="18" name="Straight Arrow Connector 17"/>
          <p:cNvCxnSpPr/>
          <p:nvPr/>
        </p:nvCxnSpPr>
        <p:spPr>
          <a:xfrm>
            <a:off x="4427984" y="2492896"/>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Parallelogram 24"/>
          <p:cNvSpPr/>
          <p:nvPr/>
        </p:nvSpPr>
        <p:spPr>
          <a:xfrm>
            <a:off x="3275856" y="1772816"/>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A</a:t>
            </a:r>
            <a:endParaRPr lang="en-IE" dirty="0">
              <a:solidFill>
                <a:schemeClr val="tx1"/>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275856" y="332656"/>
            <a:ext cx="223224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427984" y="1052736"/>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Diamond 16"/>
          <p:cNvSpPr/>
          <p:nvPr/>
        </p:nvSpPr>
        <p:spPr>
          <a:xfrm>
            <a:off x="3203848" y="3212976"/>
            <a:ext cx="2448272" cy="1512168"/>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dirty="0" smtClean="0">
                <a:solidFill>
                  <a:schemeClr val="tx1"/>
                </a:solidFill>
              </a:rPr>
              <a:t>Does A/2 give a remainder?</a:t>
            </a:r>
            <a:endParaRPr lang="en-IE" sz="1600" dirty="0">
              <a:solidFill>
                <a:schemeClr val="tx1"/>
              </a:solidFill>
            </a:endParaRPr>
          </a:p>
        </p:txBody>
      </p:sp>
      <p:cxnSp>
        <p:nvCxnSpPr>
          <p:cNvPr id="18" name="Straight Arrow Connector 17"/>
          <p:cNvCxnSpPr/>
          <p:nvPr/>
        </p:nvCxnSpPr>
        <p:spPr>
          <a:xfrm>
            <a:off x="4427984" y="2492896"/>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Parallelogram 24"/>
          <p:cNvSpPr/>
          <p:nvPr/>
        </p:nvSpPr>
        <p:spPr>
          <a:xfrm>
            <a:off x="3275856" y="1772816"/>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A</a:t>
            </a:r>
            <a:endParaRPr lang="en-IE" dirty="0">
              <a:solidFill>
                <a:schemeClr val="tx1"/>
              </a:solidFill>
            </a:endParaRPr>
          </a:p>
        </p:txBody>
      </p:sp>
      <p:cxnSp>
        <p:nvCxnSpPr>
          <p:cNvPr id="26" name="Straight Arrow Connector 25"/>
          <p:cNvCxnSpPr>
            <a:stCxn id="17" idx="1"/>
          </p:cNvCxnSpPr>
          <p:nvPr/>
        </p:nvCxnSpPr>
        <p:spPr>
          <a:xfrm flipH="1">
            <a:off x="2627784" y="3969060"/>
            <a:ext cx="576064" cy="884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2771800" y="3645024"/>
            <a:ext cx="485518" cy="369332"/>
          </a:xfrm>
          <a:prstGeom prst="rect">
            <a:avLst/>
          </a:prstGeom>
          <a:noFill/>
        </p:spPr>
        <p:txBody>
          <a:bodyPr wrap="none" rtlCol="0">
            <a:spAutoFit/>
          </a:bodyPr>
          <a:lstStyle/>
          <a:p>
            <a:r>
              <a:rPr lang="en-IE" dirty="0" smtClean="0"/>
              <a:t>Yes</a:t>
            </a:r>
            <a:endParaRPr lang="en-IE" dirty="0"/>
          </a:p>
        </p:txBody>
      </p:sp>
      <p:sp>
        <p:nvSpPr>
          <p:cNvPr id="32" name="Parallelogram 31"/>
          <p:cNvSpPr/>
          <p:nvPr/>
        </p:nvSpPr>
        <p:spPr>
          <a:xfrm>
            <a:off x="431748" y="3573016"/>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“It’s Odd”</a:t>
            </a:r>
            <a:endParaRPr lang="en-IE" dirty="0">
              <a:solidFill>
                <a:schemeClr val="tx1"/>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275856" y="332656"/>
            <a:ext cx="223224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427984" y="1052736"/>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Diamond 16"/>
          <p:cNvSpPr/>
          <p:nvPr/>
        </p:nvSpPr>
        <p:spPr>
          <a:xfrm>
            <a:off x="3203848" y="3212976"/>
            <a:ext cx="2448272" cy="1512168"/>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dirty="0" smtClean="0">
                <a:solidFill>
                  <a:schemeClr val="tx1"/>
                </a:solidFill>
              </a:rPr>
              <a:t>Does A/2 give a remainder?</a:t>
            </a:r>
            <a:endParaRPr lang="en-IE" sz="1600" dirty="0">
              <a:solidFill>
                <a:schemeClr val="tx1"/>
              </a:solidFill>
            </a:endParaRPr>
          </a:p>
        </p:txBody>
      </p:sp>
      <p:cxnSp>
        <p:nvCxnSpPr>
          <p:cNvPr id="18" name="Straight Arrow Connector 17"/>
          <p:cNvCxnSpPr/>
          <p:nvPr/>
        </p:nvCxnSpPr>
        <p:spPr>
          <a:xfrm>
            <a:off x="4427984" y="2492896"/>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5700602" y="3617865"/>
            <a:ext cx="455574" cy="369332"/>
          </a:xfrm>
          <a:prstGeom prst="rect">
            <a:avLst/>
          </a:prstGeom>
          <a:noFill/>
        </p:spPr>
        <p:txBody>
          <a:bodyPr wrap="none" rtlCol="0">
            <a:spAutoFit/>
          </a:bodyPr>
          <a:lstStyle/>
          <a:p>
            <a:r>
              <a:rPr lang="en-IE" dirty="0" smtClean="0"/>
              <a:t>No</a:t>
            </a:r>
            <a:endParaRPr lang="en-IE" dirty="0"/>
          </a:p>
        </p:txBody>
      </p:sp>
      <p:sp>
        <p:nvSpPr>
          <p:cNvPr id="25" name="Parallelogram 24"/>
          <p:cNvSpPr/>
          <p:nvPr/>
        </p:nvSpPr>
        <p:spPr>
          <a:xfrm>
            <a:off x="3275856" y="1772816"/>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A</a:t>
            </a:r>
            <a:endParaRPr lang="en-IE" dirty="0">
              <a:solidFill>
                <a:schemeClr val="tx1"/>
              </a:solidFill>
            </a:endParaRPr>
          </a:p>
        </p:txBody>
      </p:sp>
      <p:cxnSp>
        <p:nvCxnSpPr>
          <p:cNvPr id="26" name="Straight Arrow Connector 25"/>
          <p:cNvCxnSpPr>
            <a:stCxn id="17" idx="1"/>
          </p:cNvCxnSpPr>
          <p:nvPr/>
        </p:nvCxnSpPr>
        <p:spPr>
          <a:xfrm flipH="1">
            <a:off x="2627784" y="3969060"/>
            <a:ext cx="576064" cy="884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2771800" y="3645024"/>
            <a:ext cx="485518" cy="369332"/>
          </a:xfrm>
          <a:prstGeom prst="rect">
            <a:avLst/>
          </a:prstGeom>
          <a:noFill/>
        </p:spPr>
        <p:txBody>
          <a:bodyPr wrap="none" rtlCol="0">
            <a:spAutoFit/>
          </a:bodyPr>
          <a:lstStyle/>
          <a:p>
            <a:r>
              <a:rPr lang="en-IE" dirty="0" smtClean="0"/>
              <a:t>Yes</a:t>
            </a:r>
            <a:endParaRPr lang="en-IE" dirty="0"/>
          </a:p>
        </p:txBody>
      </p:sp>
      <p:sp>
        <p:nvSpPr>
          <p:cNvPr id="32" name="Parallelogram 31"/>
          <p:cNvSpPr/>
          <p:nvPr/>
        </p:nvSpPr>
        <p:spPr>
          <a:xfrm>
            <a:off x="431748" y="3573016"/>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“It’s Odd”</a:t>
            </a:r>
            <a:endParaRPr lang="en-IE" dirty="0">
              <a:solidFill>
                <a:schemeClr val="tx1"/>
              </a:solidFill>
            </a:endParaRPr>
          </a:p>
        </p:txBody>
      </p:sp>
      <p:sp>
        <p:nvSpPr>
          <p:cNvPr id="33" name="Parallelogram 32"/>
          <p:cNvSpPr/>
          <p:nvPr/>
        </p:nvSpPr>
        <p:spPr>
          <a:xfrm>
            <a:off x="6138070" y="3573016"/>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“It’s Even”</a:t>
            </a:r>
            <a:endParaRPr lang="en-IE" dirty="0">
              <a:solidFill>
                <a:schemeClr val="tx1"/>
              </a:solidFill>
            </a:endParaRPr>
          </a:p>
        </p:txBody>
      </p:sp>
      <p:cxnSp>
        <p:nvCxnSpPr>
          <p:cNvPr id="28" name="Straight Arrow Connector 27"/>
          <p:cNvCxnSpPr/>
          <p:nvPr/>
        </p:nvCxnSpPr>
        <p:spPr>
          <a:xfrm>
            <a:off x="5652120" y="3951162"/>
            <a:ext cx="576064"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275856" y="332656"/>
            <a:ext cx="223224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sp>
        <p:nvSpPr>
          <p:cNvPr id="5" name="Rounded Rectangle 4"/>
          <p:cNvSpPr/>
          <p:nvPr/>
        </p:nvSpPr>
        <p:spPr>
          <a:xfrm>
            <a:off x="3275856" y="5733256"/>
            <a:ext cx="223224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END</a:t>
            </a:r>
            <a:endParaRPr lang="en-IE" dirty="0">
              <a:solidFill>
                <a:schemeClr val="tx1"/>
              </a:solidFill>
            </a:endParaRPr>
          </a:p>
        </p:txBody>
      </p:sp>
      <p:cxnSp>
        <p:nvCxnSpPr>
          <p:cNvPr id="11" name="Straight Arrow Connector 10"/>
          <p:cNvCxnSpPr/>
          <p:nvPr/>
        </p:nvCxnSpPr>
        <p:spPr>
          <a:xfrm>
            <a:off x="4427984" y="1052736"/>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Diamond 16"/>
          <p:cNvSpPr/>
          <p:nvPr/>
        </p:nvSpPr>
        <p:spPr>
          <a:xfrm>
            <a:off x="3203848" y="3212976"/>
            <a:ext cx="2448272" cy="1512168"/>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dirty="0" smtClean="0">
                <a:solidFill>
                  <a:schemeClr val="tx1"/>
                </a:solidFill>
              </a:rPr>
              <a:t>Does A/2 give a remainder?</a:t>
            </a:r>
            <a:endParaRPr lang="en-IE" sz="1600" dirty="0">
              <a:solidFill>
                <a:schemeClr val="tx1"/>
              </a:solidFill>
            </a:endParaRPr>
          </a:p>
        </p:txBody>
      </p:sp>
      <p:cxnSp>
        <p:nvCxnSpPr>
          <p:cNvPr id="18" name="Straight Arrow Connector 17"/>
          <p:cNvCxnSpPr/>
          <p:nvPr/>
        </p:nvCxnSpPr>
        <p:spPr>
          <a:xfrm>
            <a:off x="4427984" y="2492896"/>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5700602" y="3617865"/>
            <a:ext cx="455574" cy="369332"/>
          </a:xfrm>
          <a:prstGeom prst="rect">
            <a:avLst/>
          </a:prstGeom>
          <a:noFill/>
        </p:spPr>
        <p:txBody>
          <a:bodyPr wrap="none" rtlCol="0">
            <a:spAutoFit/>
          </a:bodyPr>
          <a:lstStyle/>
          <a:p>
            <a:r>
              <a:rPr lang="en-IE" dirty="0" smtClean="0"/>
              <a:t>No</a:t>
            </a:r>
            <a:endParaRPr lang="en-IE" dirty="0"/>
          </a:p>
        </p:txBody>
      </p:sp>
      <p:cxnSp>
        <p:nvCxnSpPr>
          <p:cNvPr id="22" name="Straight Arrow Connector 21"/>
          <p:cNvCxnSpPr/>
          <p:nvPr/>
        </p:nvCxnSpPr>
        <p:spPr>
          <a:xfrm>
            <a:off x="1475656" y="4293096"/>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Parallelogram 24"/>
          <p:cNvSpPr/>
          <p:nvPr/>
        </p:nvSpPr>
        <p:spPr>
          <a:xfrm>
            <a:off x="3275856" y="1772816"/>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A</a:t>
            </a:r>
            <a:endParaRPr lang="en-IE" dirty="0">
              <a:solidFill>
                <a:schemeClr val="tx1"/>
              </a:solidFill>
            </a:endParaRPr>
          </a:p>
        </p:txBody>
      </p:sp>
      <p:cxnSp>
        <p:nvCxnSpPr>
          <p:cNvPr id="26" name="Straight Arrow Connector 25"/>
          <p:cNvCxnSpPr>
            <a:stCxn id="17" idx="1"/>
          </p:cNvCxnSpPr>
          <p:nvPr/>
        </p:nvCxnSpPr>
        <p:spPr>
          <a:xfrm flipH="1">
            <a:off x="2627784" y="3969060"/>
            <a:ext cx="576064" cy="884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2771800" y="3645024"/>
            <a:ext cx="485518" cy="369332"/>
          </a:xfrm>
          <a:prstGeom prst="rect">
            <a:avLst/>
          </a:prstGeom>
          <a:noFill/>
        </p:spPr>
        <p:txBody>
          <a:bodyPr wrap="none" rtlCol="0">
            <a:spAutoFit/>
          </a:bodyPr>
          <a:lstStyle/>
          <a:p>
            <a:r>
              <a:rPr lang="en-IE" dirty="0" smtClean="0"/>
              <a:t>Yes</a:t>
            </a:r>
            <a:endParaRPr lang="en-IE" dirty="0"/>
          </a:p>
        </p:txBody>
      </p:sp>
      <p:sp>
        <p:nvSpPr>
          <p:cNvPr id="32" name="Parallelogram 31"/>
          <p:cNvSpPr/>
          <p:nvPr/>
        </p:nvSpPr>
        <p:spPr>
          <a:xfrm>
            <a:off x="431748" y="3573016"/>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“It’s Odd”</a:t>
            </a:r>
            <a:endParaRPr lang="en-IE" dirty="0">
              <a:solidFill>
                <a:schemeClr val="tx1"/>
              </a:solidFill>
            </a:endParaRPr>
          </a:p>
        </p:txBody>
      </p:sp>
      <p:sp>
        <p:nvSpPr>
          <p:cNvPr id="33" name="Parallelogram 32"/>
          <p:cNvSpPr/>
          <p:nvPr/>
        </p:nvSpPr>
        <p:spPr>
          <a:xfrm>
            <a:off x="6138070" y="3573016"/>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“It’s Even”</a:t>
            </a:r>
            <a:endParaRPr lang="en-IE" dirty="0">
              <a:solidFill>
                <a:schemeClr val="tx1"/>
              </a:solidFill>
            </a:endParaRPr>
          </a:p>
        </p:txBody>
      </p:sp>
      <p:cxnSp>
        <p:nvCxnSpPr>
          <p:cNvPr id="34" name="Straight Arrow Connector 33"/>
          <p:cNvCxnSpPr/>
          <p:nvPr/>
        </p:nvCxnSpPr>
        <p:spPr>
          <a:xfrm>
            <a:off x="7236296" y="4293096"/>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a:off x="1403648" y="5013176"/>
            <a:ext cx="590465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4427984" y="5013176"/>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5652120" y="3951162"/>
            <a:ext cx="576064"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Flowcharts</a:t>
            </a:r>
            <a:endParaRPr lang="en-IE" dirty="0"/>
          </a:p>
        </p:txBody>
      </p:sp>
      <p:sp>
        <p:nvSpPr>
          <p:cNvPr id="3" name="Content Placeholder 2"/>
          <p:cNvSpPr>
            <a:spLocks noGrp="1"/>
          </p:cNvSpPr>
          <p:nvPr>
            <p:ph idx="1"/>
          </p:nvPr>
        </p:nvSpPr>
        <p:spPr>
          <a:xfrm>
            <a:off x="457200" y="1600200"/>
            <a:ext cx="7571184" cy="4525963"/>
          </a:xfrm>
        </p:spPr>
        <p:txBody>
          <a:bodyPr/>
          <a:lstStyle/>
          <a:p>
            <a:r>
              <a:rPr lang="en-IE" dirty="0" smtClean="0"/>
              <a:t>So let’s say we want to express the following algorithm:</a:t>
            </a:r>
          </a:p>
          <a:p>
            <a:pPr lvl="1"/>
            <a:r>
              <a:rPr lang="en-IE" sz="2400" i="1" dirty="0" smtClean="0"/>
              <a:t>Read in a number and print it out.</a:t>
            </a:r>
            <a:endParaRPr lang="en-IE" sz="2400" i="1"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Structured English and </a:t>
            </a:r>
            <a:r>
              <a:rPr lang="en-IE" dirty="0" err="1" smtClean="0"/>
              <a:t>Pseudocode</a:t>
            </a:r>
            <a:endParaRPr lang="en-IE" dirty="0"/>
          </a:p>
        </p:txBody>
      </p:sp>
      <p:sp>
        <p:nvSpPr>
          <p:cNvPr id="3" name="Text Placeholder 2"/>
          <p:cNvSpPr>
            <a:spLocks noGrp="1"/>
          </p:cNvSpPr>
          <p:nvPr>
            <p:ph type="body" idx="1"/>
          </p:nvPr>
        </p:nvSpPr>
        <p:spPr/>
        <p:txBody>
          <a:bodyPr/>
          <a:lstStyle/>
          <a:p>
            <a:r>
              <a:rPr lang="en-IE" dirty="0" smtClean="0"/>
              <a:t>Structured English</a:t>
            </a:r>
            <a:endParaRPr lang="en-IE" dirty="0"/>
          </a:p>
        </p:txBody>
      </p:sp>
      <p:sp>
        <p:nvSpPr>
          <p:cNvPr id="4" name="Content Placeholder 3"/>
          <p:cNvSpPr>
            <a:spLocks noGrp="1"/>
          </p:cNvSpPr>
          <p:nvPr>
            <p:ph sz="half" idx="2"/>
          </p:nvPr>
        </p:nvSpPr>
        <p:spPr/>
        <p:txBody>
          <a:bodyPr/>
          <a:lstStyle/>
          <a:p>
            <a:pPr>
              <a:buNone/>
            </a:pPr>
            <a:endParaRPr lang="en-IE" dirty="0" smtClean="0"/>
          </a:p>
          <a:p>
            <a:pPr>
              <a:buNone/>
            </a:pPr>
            <a:r>
              <a:rPr lang="en-IE" dirty="0" smtClean="0"/>
              <a:t>PROGRAM </a:t>
            </a:r>
            <a:r>
              <a:rPr lang="en-IE" dirty="0" err="1" smtClean="0"/>
              <a:t>OddOrEven</a:t>
            </a:r>
            <a:r>
              <a:rPr lang="en-IE" dirty="0" smtClean="0"/>
              <a:t>:</a:t>
            </a:r>
          </a:p>
          <a:p>
            <a:pPr>
              <a:buNone/>
            </a:pPr>
            <a:r>
              <a:rPr lang="en-IE" dirty="0" smtClean="0"/>
              <a:t>     Read in a number.</a:t>
            </a:r>
          </a:p>
          <a:p>
            <a:pPr>
              <a:buNone/>
            </a:pPr>
            <a:r>
              <a:rPr lang="en-IE" dirty="0" smtClean="0"/>
              <a:t>     Divide it by two.</a:t>
            </a:r>
          </a:p>
          <a:p>
            <a:pPr>
              <a:buNone/>
            </a:pPr>
            <a:r>
              <a:rPr lang="en-IE" dirty="0" smtClean="0"/>
              <a:t>     If there is a remainder, the number is odd, otherwise it’s even.</a:t>
            </a:r>
          </a:p>
          <a:p>
            <a:pPr>
              <a:buNone/>
            </a:pPr>
            <a:r>
              <a:rPr lang="en-IE" dirty="0" smtClean="0"/>
              <a:t>END.</a:t>
            </a:r>
            <a:endParaRPr lang="en-IE" dirty="0"/>
          </a:p>
        </p:txBody>
      </p:sp>
      <p:sp>
        <p:nvSpPr>
          <p:cNvPr id="5" name="Text Placeholder 4"/>
          <p:cNvSpPr>
            <a:spLocks noGrp="1"/>
          </p:cNvSpPr>
          <p:nvPr>
            <p:ph type="body" sz="quarter" idx="3"/>
          </p:nvPr>
        </p:nvSpPr>
        <p:spPr/>
        <p:txBody>
          <a:bodyPr/>
          <a:lstStyle/>
          <a:p>
            <a:r>
              <a:rPr lang="en-IE" dirty="0" err="1" smtClean="0"/>
              <a:t>Pseudocode</a:t>
            </a:r>
            <a:endParaRPr lang="en-IE" dirty="0"/>
          </a:p>
        </p:txBody>
      </p:sp>
      <p:sp>
        <p:nvSpPr>
          <p:cNvPr id="6" name="Content Placeholder 5"/>
          <p:cNvSpPr>
            <a:spLocks noGrp="1"/>
          </p:cNvSpPr>
          <p:nvPr>
            <p:ph sz="quarter" idx="4"/>
          </p:nvPr>
        </p:nvSpPr>
        <p:spPr/>
        <p:txBody>
          <a:bodyPr/>
          <a:lstStyle/>
          <a:p>
            <a:pPr>
              <a:buNone/>
            </a:pPr>
            <a:endParaRPr lang="en-IE" dirty="0" smtClean="0"/>
          </a:p>
          <a:p>
            <a:pPr>
              <a:buNone/>
            </a:pPr>
            <a:r>
              <a:rPr lang="en-IE" dirty="0" smtClean="0"/>
              <a:t>PROGRAM </a:t>
            </a:r>
            <a:r>
              <a:rPr lang="en-IE" dirty="0" err="1" smtClean="0"/>
              <a:t>OddOrEven</a:t>
            </a:r>
            <a:r>
              <a:rPr lang="en-IE" dirty="0" smtClean="0"/>
              <a:t>:</a:t>
            </a:r>
          </a:p>
          <a:p>
            <a:pPr>
              <a:buNone/>
            </a:pPr>
            <a:r>
              <a:rPr lang="en-IE" dirty="0" smtClean="0"/>
              <a:t>    Read A;</a:t>
            </a:r>
          </a:p>
          <a:p>
            <a:pPr>
              <a:buNone/>
            </a:pPr>
            <a:r>
              <a:rPr lang="en-IE" dirty="0" smtClean="0"/>
              <a:t>    IF A/2 gives a remainder</a:t>
            </a:r>
          </a:p>
          <a:p>
            <a:pPr>
              <a:buNone/>
            </a:pPr>
            <a:r>
              <a:rPr lang="en-IE" dirty="0" smtClean="0"/>
              <a:t>           THEN Print “It’s Odd”;</a:t>
            </a:r>
          </a:p>
          <a:p>
            <a:pPr>
              <a:buNone/>
            </a:pPr>
            <a:r>
              <a:rPr lang="en-IE" dirty="0" smtClean="0"/>
              <a:t>           ELSE Print “It’s Even”;</a:t>
            </a:r>
          </a:p>
          <a:p>
            <a:pPr>
              <a:buNone/>
            </a:pPr>
            <a:r>
              <a:rPr lang="en-IE" dirty="0" smtClean="0"/>
              <a:t>    ENDIF;</a:t>
            </a:r>
          </a:p>
          <a:p>
            <a:pPr>
              <a:buNone/>
            </a:pPr>
            <a:r>
              <a:rPr lang="en-IE" dirty="0" smtClean="0"/>
              <a:t>END.</a:t>
            </a:r>
            <a:endParaRPr lang="en-IE" dirty="0"/>
          </a:p>
        </p:txBody>
      </p:sp>
      <p:sp>
        <p:nvSpPr>
          <p:cNvPr id="7" name="Rectangle 6"/>
          <p:cNvSpPr/>
          <p:nvPr/>
        </p:nvSpPr>
        <p:spPr>
          <a:xfrm>
            <a:off x="323528" y="1412776"/>
            <a:ext cx="4176464" cy="47525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8" name="Rectangle 7"/>
          <p:cNvSpPr/>
          <p:nvPr/>
        </p:nvSpPr>
        <p:spPr>
          <a:xfrm>
            <a:off x="4644008" y="1412776"/>
            <a:ext cx="4176464" cy="47525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Flowcharts</a:t>
            </a:r>
            <a:endParaRPr lang="en-IE" dirty="0"/>
          </a:p>
        </p:txBody>
      </p:sp>
      <p:sp>
        <p:nvSpPr>
          <p:cNvPr id="3" name="Content Placeholder 2"/>
          <p:cNvSpPr>
            <a:spLocks noGrp="1"/>
          </p:cNvSpPr>
          <p:nvPr>
            <p:ph idx="1"/>
          </p:nvPr>
        </p:nvSpPr>
        <p:spPr>
          <a:xfrm>
            <a:off x="457200" y="1600200"/>
            <a:ext cx="7571184" cy="4525963"/>
          </a:xfrm>
        </p:spPr>
        <p:txBody>
          <a:bodyPr/>
          <a:lstStyle/>
          <a:p>
            <a:r>
              <a:rPr lang="en-IE" dirty="0" smtClean="0"/>
              <a:t>So let’s say we want to express the following algorithm to print out the bigger of two numbers:</a:t>
            </a:r>
          </a:p>
          <a:p>
            <a:pPr lvl="1"/>
            <a:r>
              <a:rPr lang="en-IE" sz="2400" i="1" dirty="0" smtClean="0"/>
              <a:t>Read in two numbers, call them A and B. Is A is bigger than B, print out A, otherwise print out B.</a:t>
            </a:r>
            <a:endParaRPr lang="en-IE" sz="2400" i="1"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275856" y="332656"/>
            <a:ext cx="223224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427984" y="1052736"/>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275856" y="332656"/>
            <a:ext cx="223224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427984" y="1052736"/>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4427984" y="2492896"/>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Parallelogram 24"/>
          <p:cNvSpPr/>
          <p:nvPr/>
        </p:nvSpPr>
        <p:spPr>
          <a:xfrm>
            <a:off x="3275856" y="1772816"/>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A and B</a:t>
            </a:r>
            <a:endParaRPr lang="en-IE" dirty="0">
              <a:solidFill>
                <a:schemeClr val="tx1"/>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275856" y="332656"/>
            <a:ext cx="223224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427984" y="1052736"/>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Diamond 16"/>
          <p:cNvSpPr/>
          <p:nvPr/>
        </p:nvSpPr>
        <p:spPr>
          <a:xfrm>
            <a:off x="3419872" y="3212976"/>
            <a:ext cx="2016224" cy="1512168"/>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000" dirty="0" smtClean="0">
                <a:solidFill>
                  <a:schemeClr val="tx1"/>
                </a:solidFill>
              </a:rPr>
              <a:t>A&gt;B?</a:t>
            </a:r>
            <a:endParaRPr lang="en-IE" sz="2000" dirty="0">
              <a:solidFill>
                <a:schemeClr val="tx1"/>
              </a:solidFill>
            </a:endParaRPr>
          </a:p>
        </p:txBody>
      </p:sp>
      <p:cxnSp>
        <p:nvCxnSpPr>
          <p:cNvPr id="18" name="Straight Arrow Connector 17"/>
          <p:cNvCxnSpPr/>
          <p:nvPr/>
        </p:nvCxnSpPr>
        <p:spPr>
          <a:xfrm>
            <a:off x="4427984" y="2492896"/>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Parallelogram 24"/>
          <p:cNvSpPr/>
          <p:nvPr/>
        </p:nvSpPr>
        <p:spPr>
          <a:xfrm>
            <a:off x="3275856" y="1772816"/>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A and B</a:t>
            </a:r>
            <a:endParaRPr lang="en-IE" dirty="0">
              <a:solidFill>
                <a:schemeClr val="tx1"/>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275856" y="332656"/>
            <a:ext cx="223224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427984" y="1052736"/>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Diamond 16"/>
          <p:cNvSpPr/>
          <p:nvPr/>
        </p:nvSpPr>
        <p:spPr>
          <a:xfrm>
            <a:off x="3419872" y="3212976"/>
            <a:ext cx="2016224" cy="1512168"/>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000" dirty="0" smtClean="0">
                <a:solidFill>
                  <a:schemeClr val="tx1"/>
                </a:solidFill>
              </a:rPr>
              <a:t>A&gt;B?</a:t>
            </a:r>
            <a:endParaRPr lang="en-IE" sz="2000" dirty="0">
              <a:solidFill>
                <a:schemeClr val="tx1"/>
              </a:solidFill>
            </a:endParaRPr>
          </a:p>
        </p:txBody>
      </p:sp>
      <p:cxnSp>
        <p:nvCxnSpPr>
          <p:cNvPr id="18" name="Straight Arrow Connector 17"/>
          <p:cNvCxnSpPr/>
          <p:nvPr/>
        </p:nvCxnSpPr>
        <p:spPr>
          <a:xfrm>
            <a:off x="4427984" y="2492896"/>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Parallelogram 24"/>
          <p:cNvSpPr/>
          <p:nvPr/>
        </p:nvSpPr>
        <p:spPr>
          <a:xfrm>
            <a:off x="3275856" y="1772816"/>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A and B</a:t>
            </a:r>
            <a:endParaRPr lang="en-IE" dirty="0">
              <a:solidFill>
                <a:schemeClr val="tx1"/>
              </a:solidFill>
            </a:endParaRPr>
          </a:p>
        </p:txBody>
      </p:sp>
      <p:cxnSp>
        <p:nvCxnSpPr>
          <p:cNvPr id="26" name="Straight Arrow Connector 25"/>
          <p:cNvCxnSpPr/>
          <p:nvPr/>
        </p:nvCxnSpPr>
        <p:spPr>
          <a:xfrm flipH="1">
            <a:off x="2627784" y="3977905"/>
            <a:ext cx="792088"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2915816" y="3645024"/>
            <a:ext cx="485518" cy="369332"/>
          </a:xfrm>
          <a:prstGeom prst="rect">
            <a:avLst/>
          </a:prstGeom>
          <a:noFill/>
        </p:spPr>
        <p:txBody>
          <a:bodyPr wrap="none" rtlCol="0">
            <a:spAutoFit/>
          </a:bodyPr>
          <a:lstStyle/>
          <a:p>
            <a:r>
              <a:rPr lang="en-IE" dirty="0" smtClean="0"/>
              <a:t>Yes</a:t>
            </a:r>
            <a:endParaRPr lang="en-IE" dirty="0"/>
          </a:p>
        </p:txBody>
      </p:sp>
      <p:sp>
        <p:nvSpPr>
          <p:cNvPr id="32" name="Parallelogram 31"/>
          <p:cNvSpPr/>
          <p:nvPr/>
        </p:nvSpPr>
        <p:spPr>
          <a:xfrm>
            <a:off x="431748" y="3573016"/>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A</a:t>
            </a:r>
            <a:endParaRPr lang="en-IE" dirty="0">
              <a:solidFill>
                <a:schemeClr val="tx1"/>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275856" y="332656"/>
            <a:ext cx="223224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427984" y="1052736"/>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Diamond 16"/>
          <p:cNvSpPr/>
          <p:nvPr/>
        </p:nvSpPr>
        <p:spPr>
          <a:xfrm>
            <a:off x="3419872" y="3212976"/>
            <a:ext cx="2016224" cy="1512168"/>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000" dirty="0" smtClean="0">
                <a:solidFill>
                  <a:schemeClr val="tx1"/>
                </a:solidFill>
              </a:rPr>
              <a:t>A&gt;B?</a:t>
            </a:r>
            <a:endParaRPr lang="en-IE" sz="2000" dirty="0">
              <a:solidFill>
                <a:schemeClr val="tx1"/>
              </a:solidFill>
            </a:endParaRPr>
          </a:p>
        </p:txBody>
      </p:sp>
      <p:cxnSp>
        <p:nvCxnSpPr>
          <p:cNvPr id="18" name="Straight Arrow Connector 17"/>
          <p:cNvCxnSpPr/>
          <p:nvPr/>
        </p:nvCxnSpPr>
        <p:spPr>
          <a:xfrm>
            <a:off x="4427984" y="2492896"/>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5436096" y="3977905"/>
            <a:ext cx="792088"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5580112" y="3617865"/>
            <a:ext cx="455574" cy="369332"/>
          </a:xfrm>
          <a:prstGeom prst="rect">
            <a:avLst/>
          </a:prstGeom>
          <a:noFill/>
        </p:spPr>
        <p:txBody>
          <a:bodyPr wrap="none" rtlCol="0">
            <a:spAutoFit/>
          </a:bodyPr>
          <a:lstStyle/>
          <a:p>
            <a:r>
              <a:rPr lang="en-IE" dirty="0" smtClean="0"/>
              <a:t>No</a:t>
            </a:r>
            <a:endParaRPr lang="en-IE" dirty="0"/>
          </a:p>
        </p:txBody>
      </p:sp>
      <p:sp>
        <p:nvSpPr>
          <p:cNvPr id="25" name="Parallelogram 24"/>
          <p:cNvSpPr/>
          <p:nvPr/>
        </p:nvSpPr>
        <p:spPr>
          <a:xfrm>
            <a:off x="3275856" y="1772816"/>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A and B</a:t>
            </a:r>
            <a:endParaRPr lang="en-IE" dirty="0">
              <a:solidFill>
                <a:schemeClr val="tx1"/>
              </a:solidFill>
            </a:endParaRPr>
          </a:p>
        </p:txBody>
      </p:sp>
      <p:cxnSp>
        <p:nvCxnSpPr>
          <p:cNvPr id="26" name="Straight Arrow Connector 25"/>
          <p:cNvCxnSpPr/>
          <p:nvPr/>
        </p:nvCxnSpPr>
        <p:spPr>
          <a:xfrm flipH="1">
            <a:off x="2627784" y="3977905"/>
            <a:ext cx="792088"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2915816" y="3645024"/>
            <a:ext cx="485518" cy="369332"/>
          </a:xfrm>
          <a:prstGeom prst="rect">
            <a:avLst/>
          </a:prstGeom>
          <a:noFill/>
        </p:spPr>
        <p:txBody>
          <a:bodyPr wrap="none" rtlCol="0">
            <a:spAutoFit/>
          </a:bodyPr>
          <a:lstStyle/>
          <a:p>
            <a:r>
              <a:rPr lang="en-IE" dirty="0" smtClean="0"/>
              <a:t>Yes</a:t>
            </a:r>
            <a:endParaRPr lang="en-IE" dirty="0"/>
          </a:p>
        </p:txBody>
      </p:sp>
      <p:sp>
        <p:nvSpPr>
          <p:cNvPr id="32" name="Parallelogram 31"/>
          <p:cNvSpPr/>
          <p:nvPr/>
        </p:nvSpPr>
        <p:spPr>
          <a:xfrm>
            <a:off x="431748" y="3573016"/>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A</a:t>
            </a:r>
            <a:endParaRPr lang="en-IE" dirty="0">
              <a:solidFill>
                <a:schemeClr val="tx1"/>
              </a:solidFill>
            </a:endParaRPr>
          </a:p>
        </p:txBody>
      </p:sp>
      <p:sp>
        <p:nvSpPr>
          <p:cNvPr id="33" name="Parallelogram 32"/>
          <p:cNvSpPr/>
          <p:nvPr/>
        </p:nvSpPr>
        <p:spPr>
          <a:xfrm>
            <a:off x="6138070" y="3573016"/>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B</a:t>
            </a:r>
            <a:endParaRPr lang="en-IE" dirty="0">
              <a:solidFill>
                <a:schemeClr val="tx1"/>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275856" y="332656"/>
            <a:ext cx="223224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sp>
        <p:nvSpPr>
          <p:cNvPr id="5" name="Rounded Rectangle 4"/>
          <p:cNvSpPr/>
          <p:nvPr/>
        </p:nvSpPr>
        <p:spPr>
          <a:xfrm>
            <a:off x="3275856" y="5733256"/>
            <a:ext cx="223224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END</a:t>
            </a:r>
            <a:endParaRPr lang="en-IE" dirty="0">
              <a:solidFill>
                <a:schemeClr val="tx1"/>
              </a:solidFill>
            </a:endParaRPr>
          </a:p>
        </p:txBody>
      </p:sp>
      <p:cxnSp>
        <p:nvCxnSpPr>
          <p:cNvPr id="11" name="Straight Arrow Connector 10"/>
          <p:cNvCxnSpPr/>
          <p:nvPr/>
        </p:nvCxnSpPr>
        <p:spPr>
          <a:xfrm>
            <a:off x="4427984" y="1052736"/>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Diamond 16"/>
          <p:cNvSpPr/>
          <p:nvPr/>
        </p:nvSpPr>
        <p:spPr>
          <a:xfrm>
            <a:off x="3419872" y="3212976"/>
            <a:ext cx="2016224" cy="1512168"/>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000" dirty="0" smtClean="0">
                <a:solidFill>
                  <a:schemeClr val="tx1"/>
                </a:solidFill>
              </a:rPr>
              <a:t>A&gt;B?</a:t>
            </a:r>
            <a:endParaRPr lang="en-IE" sz="2000" dirty="0">
              <a:solidFill>
                <a:schemeClr val="tx1"/>
              </a:solidFill>
            </a:endParaRPr>
          </a:p>
        </p:txBody>
      </p:sp>
      <p:cxnSp>
        <p:nvCxnSpPr>
          <p:cNvPr id="18" name="Straight Arrow Connector 17"/>
          <p:cNvCxnSpPr/>
          <p:nvPr/>
        </p:nvCxnSpPr>
        <p:spPr>
          <a:xfrm>
            <a:off x="4427984" y="2492896"/>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5436096" y="3977905"/>
            <a:ext cx="792088"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5580112" y="3617865"/>
            <a:ext cx="455574" cy="369332"/>
          </a:xfrm>
          <a:prstGeom prst="rect">
            <a:avLst/>
          </a:prstGeom>
          <a:noFill/>
        </p:spPr>
        <p:txBody>
          <a:bodyPr wrap="none" rtlCol="0">
            <a:spAutoFit/>
          </a:bodyPr>
          <a:lstStyle/>
          <a:p>
            <a:r>
              <a:rPr lang="en-IE" dirty="0" smtClean="0"/>
              <a:t>No</a:t>
            </a:r>
            <a:endParaRPr lang="en-IE" dirty="0"/>
          </a:p>
        </p:txBody>
      </p:sp>
      <p:cxnSp>
        <p:nvCxnSpPr>
          <p:cNvPr id="22" name="Straight Arrow Connector 21"/>
          <p:cNvCxnSpPr/>
          <p:nvPr/>
        </p:nvCxnSpPr>
        <p:spPr>
          <a:xfrm>
            <a:off x="1475656" y="4293096"/>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Parallelogram 24"/>
          <p:cNvSpPr/>
          <p:nvPr/>
        </p:nvSpPr>
        <p:spPr>
          <a:xfrm>
            <a:off x="3275856" y="1772816"/>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A and B</a:t>
            </a:r>
            <a:endParaRPr lang="en-IE" dirty="0">
              <a:solidFill>
                <a:schemeClr val="tx1"/>
              </a:solidFill>
            </a:endParaRPr>
          </a:p>
        </p:txBody>
      </p:sp>
      <p:cxnSp>
        <p:nvCxnSpPr>
          <p:cNvPr id="26" name="Straight Arrow Connector 25"/>
          <p:cNvCxnSpPr/>
          <p:nvPr/>
        </p:nvCxnSpPr>
        <p:spPr>
          <a:xfrm flipH="1">
            <a:off x="2627784" y="3977905"/>
            <a:ext cx="792088"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2915816" y="3645024"/>
            <a:ext cx="485518" cy="369332"/>
          </a:xfrm>
          <a:prstGeom prst="rect">
            <a:avLst/>
          </a:prstGeom>
          <a:noFill/>
        </p:spPr>
        <p:txBody>
          <a:bodyPr wrap="none" rtlCol="0">
            <a:spAutoFit/>
          </a:bodyPr>
          <a:lstStyle/>
          <a:p>
            <a:r>
              <a:rPr lang="en-IE" dirty="0" smtClean="0"/>
              <a:t>Yes</a:t>
            </a:r>
            <a:endParaRPr lang="en-IE" dirty="0"/>
          </a:p>
        </p:txBody>
      </p:sp>
      <p:sp>
        <p:nvSpPr>
          <p:cNvPr id="32" name="Parallelogram 31"/>
          <p:cNvSpPr/>
          <p:nvPr/>
        </p:nvSpPr>
        <p:spPr>
          <a:xfrm>
            <a:off x="431748" y="3573016"/>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A</a:t>
            </a:r>
            <a:endParaRPr lang="en-IE" dirty="0">
              <a:solidFill>
                <a:schemeClr val="tx1"/>
              </a:solidFill>
            </a:endParaRPr>
          </a:p>
        </p:txBody>
      </p:sp>
      <p:sp>
        <p:nvSpPr>
          <p:cNvPr id="33" name="Parallelogram 32"/>
          <p:cNvSpPr/>
          <p:nvPr/>
        </p:nvSpPr>
        <p:spPr>
          <a:xfrm>
            <a:off x="6138070" y="3573016"/>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B</a:t>
            </a:r>
            <a:endParaRPr lang="en-IE" dirty="0">
              <a:solidFill>
                <a:schemeClr val="tx1"/>
              </a:solidFill>
            </a:endParaRPr>
          </a:p>
        </p:txBody>
      </p:sp>
      <p:cxnSp>
        <p:nvCxnSpPr>
          <p:cNvPr id="34" name="Straight Arrow Connector 33"/>
          <p:cNvCxnSpPr/>
          <p:nvPr/>
        </p:nvCxnSpPr>
        <p:spPr>
          <a:xfrm>
            <a:off x="7236296" y="4293096"/>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a:off x="1403648" y="5013176"/>
            <a:ext cx="590465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4427984" y="5013176"/>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Structured English and </a:t>
            </a:r>
            <a:r>
              <a:rPr lang="en-IE" dirty="0" err="1" smtClean="0"/>
              <a:t>Pseudocode</a:t>
            </a:r>
            <a:endParaRPr lang="en-IE" dirty="0"/>
          </a:p>
        </p:txBody>
      </p:sp>
      <p:sp>
        <p:nvSpPr>
          <p:cNvPr id="3" name="Text Placeholder 2"/>
          <p:cNvSpPr>
            <a:spLocks noGrp="1"/>
          </p:cNvSpPr>
          <p:nvPr>
            <p:ph type="body" idx="1"/>
          </p:nvPr>
        </p:nvSpPr>
        <p:spPr/>
        <p:txBody>
          <a:bodyPr/>
          <a:lstStyle/>
          <a:p>
            <a:r>
              <a:rPr lang="en-IE" dirty="0" smtClean="0"/>
              <a:t>Structured English</a:t>
            </a:r>
            <a:endParaRPr lang="en-IE" dirty="0"/>
          </a:p>
        </p:txBody>
      </p:sp>
      <p:sp>
        <p:nvSpPr>
          <p:cNvPr id="4" name="Content Placeholder 3"/>
          <p:cNvSpPr>
            <a:spLocks noGrp="1"/>
          </p:cNvSpPr>
          <p:nvPr>
            <p:ph sz="half" idx="2"/>
          </p:nvPr>
        </p:nvSpPr>
        <p:spPr/>
        <p:txBody>
          <a:bodyPr/>
          <a:lstStyle/>
          <a:p>
            <a:pPr>
              <a:buNone/>
            </a:pPr>
            <a:endParaRPr lang="en-IE" dirty="0" smtClean="0"/>
          </a:p>
          <a:p>
            <a:pPr>
              <a:buNone/>
            </a:pPr>
            <a:r>
              <a:rPr lang="en-IE" dirty="0" smtClean="0"/>
              <a:t>PROGRAM </a:t>
            </a:r>
            <a:r>
              <a:rPr lang="en-IE" dirty="0" err="1" smtClean="0"/>
              <a:t>BiggerOfTwo</a:t>
            </a:r>
            <a:r>
              <a:rPr lang="en-IE" dirty="0" smtClean="0"/>
              <a:t>:</a:t>
            </a:r>
          </a:p>
          <a:p>
            <a:pPr>
              <a:buNone/>
            </a:pPr>
            <a:r>
              <a:rPr lang="en-IE" dirty="0" smtClean="0"/>
              <a:t>     Read in a number.</a:t>
            </a:r>
          </a:p>
          <a:p>
            <a:pPr>
              <a:buNone/>
            </a:pPr>
            <a:r>
              <a:rPr lang="en-IE" dirty="0" smtClean="0"/>
              <a:t>     Read in a second number.</a:t>
            </a:r>
          </a:p>
          <a:p>
            <a:pPr>
              <a:buNone/>
            </a:pPr>
            <a:r>
              <a:rPr lang="en-IE" dirty="0" smtClean="0"/>
              <a:t>     If the first number is bigger, then print out that number, otherwise print out the other number.</a:t>
            </a:r>
          </a:p>
          <a:p>
            <a:pPr>
              <a:buNone/>
            </a:pPr>
            <a:r>
              <a:rPr lang="en-IE" dirty="0" smtClean="0"/>
              <a:t>END.</a:t>
            </a:r>
            <a:endParaRPr lang="en-IE" dirty="0"/>
          </a:p>
        </p:txBody>
      </p:sp>
      <p:sp>
        <p:nvSpPr>
          <p:cNvPr id="5" name="Text Placeholder 4"/>
          <p:cNvSpPr>
            <a:spLocks noGrp="1"/>
          </p:cNvSpPr>
          <p:nvPr>
            <p:ph type="body" sz="quarter" idx="3"/>
          </p:nvPr>
        </p:nvSpPr>
        <p:spPr/>
        <p:txBody>
          <a:bodyPr/>
          <a:lstStyle/>
          <a:p>
            <a:r>
              <a:rPr lang="en-IE" dirty="0" err="1" smtClean="0"/>
              <a:t>Pseudocode</a:t>
            </a:r>
            <a:endParaRPr lang="en-IE" dirty="0"/>
          </a:p>
        </p:txBody>
      </p:sp>
      <p:sp>
        <p:nvSpPr>
          <p:cNvPr id="6" name="Content Placeholder 5"/>
          <p:cNvSpPr>
            <a:spLocks noGrp="1"/>
          </p:cNvSpPr>
          <p:nvPr>
            <p:ph sz="quarter" idx="4"/>
          </p:nvPr>
        </p:nvSpPr>
        <p:spPr/>
        <p:txBody>
          <a:bodyPr/>
          <a:lstStyle/>
          <a:p>
            <a:pPr>
              <a:buNone/>
            </a:pPr>
            <a:endParaRPr lang="en-IE" dirty="0" smtClean="0"/>
          </a:p>
          <a:p>
            <a:pPr>
              <a:buNone/>
            </a:pPr>
            <a:r>
              <a:rPr lang="en-IE" dirty="0" smtClean="0"/>
              <a:t>PROGRAM </a:t>
            </a:r>
            <a:r>
              <a:rPr lang="en-IE" dirty="0" err="1" smtClean="0"/>
              <a:t>BiggerOfTwo</a:t>
            </a:r>
            <a:r>
              <a:rPr lang="en-IE" dirty="0" smtClean="0"/>
              <a:t> :</a:t>
            </a:r>
          </a:p>
          <a:p>
            <a:pPr>
              <a:buNone/>
            </a:pPr>
            <a:r>
              <a:rPr lang="en-IE" dirty="0" smtClean="0"/>
              <a:t>    Read A;</a:t>
            </a:r>
          </a:p>
          <a:p>
            <a:pPr>
              <a:buNone/>
            </a:pPr>
            <a:r>
              <a:rPr lang="en-IE" dirty="0" smtClean="0"/>
              <a:t>    IF </a:t>
            </a:r>
            <a:r>
              <a:rPr lang="en-IE" dirty="0" smtClean="0"/>
              <a:t>(A</a:t>
            </a:r>
            <a:r>
              <a:rPr lang="en-IE" dirty="0" smtClean="0"/>
              <a:t>&gt;B</a:t>
            </a:r>
            <a:r>
              <a:rPr lang="en-IE" dirty="0" smtClean="0"/>
              <a:t>)</a:t>
            </a:r>
            <a:endParaRPr lang="en-IE" dirty="0" smtClean="0"/>
          </a:p>
          <a:p>
            <a:pPr>
              <a:buNone/>
            </a:pPr>
            <a:r>
              <a:rPr lang="en-IE" dirty="0" smtClean="0"/>
              <a:t>           THEN Print A;</a:t>
            </a:r>
          </a:p>
          <a:p>
            <a:pPr>
              <a:buNone/>
            </a:pPr>
            <a:r>
              <a:rPr lang="en-IE" dirty="0" smtClean="0"/>
              <a:t>           ELSE Print B;</a:t>
            </a:r>
          </a:p>
          <a:p>
            <a:pPr>
              <a:buNone/>
            </a:pPr>
            <a:r>
              <a:rPr lang="en-IE" dirty="0" smtClean="0"/>
              <a:t>    ENDIF;</a:t>
            </a:r>
          </a:p>
          <a:p>
            <a:pPr>
              <a:buNone/>
            </a:pPr>
            <a:r>
              <a:rPr lang="en-IE" dirty="0" smtClean="0"/>
              <a:t>END.</a:t>
            </a:r>
            <a:endParaRPr lang="en-IE" dirty="0"/>
          </a:p>
        </p:txBody>
      </p:sp>
      <p:sp>
        <p:nvSpPr>
          <p:cNvPr id="7" name="Rectangle 6"/>
          <p:cNvSpPr/>
          <p:nvPr/>
        </p:nvSpPr>
        <p:spPr>
          <a:xfrm>
            <a:off x="323528" y="1412776"/>
            <a:ext cx="4176464" cy="47525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8" name="Rectangle 7"/>
          <p:cNvSpPr/>
          <p:nvPr/>
        </p:nvSpPr>
        <p:spPr>
          <a:xfrm>
            <a:off x="4644008" y="1412776"/>
            <a:ext cx="4176464" cy="47525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Flowcharts</a:t>
            </a:r>
            <a:endParaRPr lang="en-IE" dirty="0"/>
          </a:p>
        </p:txBody>
      </p:sp>
      <p:sp>
        <p:nvSpPr>
          <p:cNvPr id="3" name="Content Placeholder 2"/>
          <p:cNvSpPr>
            <a:spLocks noGrp="1"/>
          </p:cNvSpPr>
          <p:nvPr>
            <p:ph idx="1"/>
          </p:nvPr>
        </p:nvSpPr>
        <p:spPr>
          <a:xfrm>
            <a:off x="457200" y="1600200"/>
            <a:ext cx="7571184" cy="4525963"/>
          </a:xfrm>
        </p:spPr>
        <p:txBody>
          <a:bodyPr/>
          <a:lstStyle/>
          <a:p>
            <a:r>
              <a:rPr lang="en-IE" dirty="0" smtClean="0"/>
              <a:t>So let’s say we want to express the following algorithm to print out the bigger of three numbers:</a:t>
            </a:r>
          </a:p>
          <a:p>
            <a:pPr lvl="1"/>
            <a:r>
              <a:rPr lang="en-IE" sz="2400" i="1" dirty="0" smtClean="0"/>
              <a:t>Read in three numbers, call them A, B and C. </a:t>
            </a:r>
          </a:p>
          <a:p>
            <a:pPr lvl="2"/>
            <a:r>
              <a:rPr lang="en-IE" sz="2000" i="1" dirty="0" smtClean="0"/>
              <a:t>If A is bigger than B, then if A is bigger than C, print out A, otherwise print out C. </a:t>
            </a:r>
          </a:p>
          <a:p>
            <a:pPr lvl="2"/>
            <a:r>
              <a:rPr lang="en-IE" sz="2000" i="1" dirty="0" smtClean="0"/>
              <a:t>If B is bigger than A, then if B is bigger than C, print out B, otherwise print out C. </a:t>
            </a:r>
            <a:endParaRPr lang="en-IE" sz="2000" i="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275856" y="764704"/>
            <a:ext cx="223224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427984" y="1484784"/>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275856" y="44624"/>
            <a:ext cx="223224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427984" y="764704"/>
            <a:ext cx="0" cy="43204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275856" y="44624"/>
            <a:ext cx="223224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427984" y="764704"/>
            <a:ext cx="0" cy="43204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Parallelogram 24"/>
          <p:cNvSpPr/>
          <p:nvPr/>
        </p:nvSpPr>
        <p:spPr>
          <a:xfrm>
            <a:off x="3203848" y="1196752"/>
            <a:ext cx="2448272"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A, B and C</a:t>
            </a:r>
            <a:endParaRPr lang="en-IE" dirty="0">
              <a:solidFill>
                <a:schemeClr val="tx1"/>
              </a:solidFill>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275856" y="44624"/>
            <a:ext cx="223224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427984" y="764704"/>
            <a:ext cx="0" cy="43204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Diamond 16"/>
          <p:cNvSpPr/>
          <p:nvPr/>
        </p:nvSpPr>
        <p:spPr>
          <a:xfrm>
            <a:off x="3419872" y="2348880"/>
            <a:ext cx="2016224" cy="1512168"/>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000" dirty="0" smtClean="0">
                <a:solidFill>
                  <a:schemeClr val="tx1"/>
                </a:solidFill>
              </a:rPr>
              <a:t>A&gt;B?</a:t>
            </a:r>
            <a:endParaRPr lang="en-IE" sz="2000" dirty="0">
              <a:solidFill>
                <a:schemeClr val="tx1"/>
              </a:solidFill>
            </a:endParaRPr>
          </a:p>
        </p:txBody>
      </p:sp>
      <p:sp>
        <p:nvSpPr>
          <p:cNvPr id="25" name="Parallelogram 24"/>
          <p:cNvSpPr/>
          <p:nvPr/>
        </p:nvSpPr>
        <p:spPr>
          <a:xfrm>
            <a:off x="3203848" y="1196752"/>
            <a:ext cx="2448272"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A, B and C</a:t>
            </a:r>
            <a:endParaRPr lang="en-IE" dirty="0">
              <a:solidFill>
                <a:schemeClr val="tx1"/>
              </a:solidFill>
            </a:endParaRPr>
          </a:p>
        </p:txBody>
      </p:sp>
      <p:cxnSp>
        <p:nvCxnSpPr>
          <p:cNvPr id="39" name="Straight Arrow Connector 38"/>
          <p:cNvCxnSpPr/>
          <p:nvPr/>
        </p:nvCxnSpPr>
        <p:spPr>
          <a:xfrm>
            <a:off x="4427984" y="1916832"/>
            <a:ext cx="0" cy="43204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275856" y="44624"/>
            <a:ext cx="223224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427984" y="764704"/>
            <a:ext cx="0" cy="43204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Diamond 16"/>
          <p:cNvSpPr/>
          <p:nvPr/>
        </p:nvSpPr>
        <p:spPr>
          <a:xfrm>
            <a:off x="3419872" y="2348880"/>
            <a:ext cx="2016224" cy="1512168"/>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000" dirty="0" smtClean="0">
                <a:solidFill>
                  <a:schemeClr val="tx1"/>
                </a:solidFill>
              </a:rPr>
              <a:t>A&gt;B?</a:t>
            </a:r>
            <a:endParaRPr lang="en-IE" sz="2000" dirty="0">
              <a:solidFill>
                <a:schemeClr val="tx1"/>
              </a:solidFill>
            </a:endParaRPr>
          </a:p>
        </p:txBody>
      </p:sp>
      <p:sp>
        <p:nvSpPr>
          <p:cNvPr id="25" name="Parallelogram 24"/>
          <p:cNvSpPr/>
          <p:nvPr/>
        </p:nvSpPr>
        <p:spPr>
          <a:xfrm>
            <a:off x="3203848" y="1196752"/>
            <a:ext cx="2448272"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A, B and C</a:t>
            </a:r>
            <a:endParaRPr lang="en-IE" dirty="0">
              <a:solidFill>
                <a:schemeClr val="tx1"/>
              </a:solidFill>
            </a:endParaRPr>
          </a:p>
        </p:txBody>
      </p:sp>
      <p:cxnSp>
        <p:nvCxnSpPr>
          <p:cNvPr id="26" name="Straight Arrow Connector 25"/>
          <p:cNvCxnSpPr/>
          <p:nvPr/>
        </p:nvCxnSpPr>
        <p:spPr>
          <a:xfrm flipH="1">
            <a:off x="2627784" y="3104517"/>
            <a:ext cx="792088"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2915816" y="2771636"/>
            <a:ext cx="485518" cy="369332"/>
          </a:xfrm>
          <a:prstGeom prst="rect">
            <a:avLst/>
          </a:prstGeom>
          <a:noFill/>
        </p:spPr>
        <p:txBody>
          <a:bodyPr wrap="none" rtlCol="0">
            <a:spAutoFit/>
          </a:bodyPr>
          <a:lstStyle/>
          <a:p>
            <a:r>
              <a:rPr lang="en-IE" dirty="0" smtClean="0"/>
              <a:t>Yes</a:t>
            </a:r>
            <a:endParaRPr lang="en-IE" dirty="0"/>
          </a:p>
        </p:txBody>
      </p:sp>
      <p:cxnSp>
        <p:nvCxnSpPr>
          <p:cNvPr id="39" name="Straight Arrow Connector 38"/>
          <p:cNvCxnSpPr/>
          <p:nvPr/>
        </p:nvCxnSpPr>
        <p:spPr>
          <a:xfrm>
            <a:off x="4427984" y="1916832"/>
            <a:ext cx="0" cy="43204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3" name="Diamond 42"/>
          <p:cNvSpPr/>
          <p:nvPr/>
        </p:nvSpPr>
        <p:spPr>
          <a:xfrm>
            <a:off x="611560" y="2348880"/>
            <a:ext cx="2016224" cy="1512168"/>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000" dirty="0" smtClean="0">
                <a:solidFill>
                  <a:schemeClr val="tx1"/>
                </a:solidFill>
              </a:rPr>
              <a:t>A&gt;C?</a:t>
            </a:r>
            <a:endParaRPr lang="en-IE" sz="2000" dirty="0">
              <a:solidFill>
                <a:schemeClr val="tx1"/>
              </a:solidFill>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275856" y="44624"/>
            <a:ext cx="223224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427984" y="764704"/>
            <a:ext cx="0" cy="43204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Diamond 16"/>
          <p:cNvSpPr/>
          <p:nvPr/>
        </p:nvSpPr>
        <p:spPr>
          <a:xfrm>
            <a:off x="3419872" y="2348880"/>
            <a:ext cx="2016224" cy="1512168"/>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000" dirty="0" smtClean="0">
                <a:solidFill>
                  <a:schemeClr val="tx1"/>
                </a:solidFill>
              </a:rPr>
              <a:t>A&gt;B?</a:t>
            </a:r>
            <a:endParaRPr lang="en-IE" sz="2000" dirty="0">
              <a:solidFill>
                <a:schemeClr val="tx1"/>
              </a:solidFill>
            </a:endParaRPr>
          </a:p>
        </p:txBody>
      </p:sp>
      <p:cxnSp>
        <p:nvCxnSpPr>
          <p:cNvPr id="20" name="Straight Arrow Connector 19"/>
          <p:cNvCxnSpPr/>
          <p:nvPr/>
        </p:nvCxnSpPr>
        <p:spPr>
          <a:xfrm>
            <a:off x="5436096" y="3104517"/>
            <a:ext cx="792088"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5580112" y="2744477"/>
            <a:ext cx="455574" cy="369332"/>
          </a:xfrm>
          <a:prstGeom prst="rect">
            <a:avLst/>
          </a:prstGeom>
          <a:noFill/>
        </p:spPr>
        <p:txBody>
          <a:bodyPr wrap="none" rtlCol="0">
            <a:spAutoFit/>
          </a:bodyPr>
          <a:lstStyle/>
          <a:p>
            <a:r>
              <a:rPr lang="en-IE" dirty="0" smtClean="0"/>
              <a:t>No</a:t>
            </a:r>
            <a:endParaRPr lang="en-IE" dirty="0"/>
          </a:p>
        </p:txBody>
      </p:sp>
      <p:sp>
        <p:nvSpPr>
          <p:cNvPr id="25" name="Parallelogram 24"/>
          <p:cNvSpPr/>
          <p:nvPr/>
        </p:nvSpPr>
        <p:spPr>
          <a:xfrm>
            <a:off x="3203848" y="1196752"/>
            <a:ext cx="2448272"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A, B and C</a:t>
            </a:r>
            <a:endParaRPr lang="en-IE" dirty="0">
              <a:solidFill>
                <a:schemeClr val="tx1"/>
              </a:solidFill>
            </a:endParaRPr>
          </a:p>
        </p:txBody>
      </p:sp>
      <p:cxnSp>
        <p:nvCxnSpPr>
          <p:cNvPr id="26" name="Straight Arrow Connector 25"/>
          <p:cNvCxnSpPr/>
          <p:nvPr/>
        </p:nvCxnSpPr>
        <p:spPr>
          <a:xfrm flipH="1">
            <a:off x="2627784" y="3104517"/>
            <a:ext cx="792088"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2915816" y="2771636"/>
            <a:ext cx="485518" cy="369332"/>
          </a:xfrm>
          <a:prstGeom prst="rect">
            <a:avLst/>
          </a:prstGeom>
          <a:noFill/>
        </p:spPr>
        <p:txBody>
          <a:bodyPr wrap="none" rtlCol="0">
            <a:spAutoFit/>
          </a:bodyPr>
          <a:lstStyle/>
          <a:p>
            <a:r>
              <a:rPr lang="en-IE" dirty="0" smtClean="0"/>
              <a:t>Yes</a:t>
            </a:r>
            <a:endParaRPr lang="en-IE" dirty="0"/>
          </a:p>
        </p:txBody>
      </p:sp>
      <p:cxnSp>
        <p:nvCxnSpPr>
          <p:cNvPr id="39" name="Straight Arrow Connector 38"/>
          <p:cNvCxnSpPr/>
          <p:nvPr/>
        </p:nvCxnSpPr>
        <p:spPr>
          <a:xfrm>
            <a:off x="4427984" y="1916832"/>
            <a:ext cx="0" cy="43204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3" name="Diamond 42"/>
          <p:cNvSpPr/>
          <p:nvPr/>
        </p:nvSpPr>
        <p:spPr>
          <a:xfrm>
            <a:off x="611560" y="2348880"/>
            <a:ext cx="2016224" cy="1512168"/>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000" dirty="0" smtClean="0">
                <a:solidFill>
                  <a:schemeClr val="tx1"/>
                </a:solidFill>
              </a:rPr>
              <a:t>A&gt;C?</a:t>
            </a:r>
            <a:endParaRPr lang="en-IE" sz="2000" dirty="0">
              <a:solidFill>
                <a:schemeClr val="tx1"/>
              </a:solidFill>
            </a:endParaRPr>
          </a:p>
        </p:txBody>
      </p:sp>
      <p:sp>
        <p:nvSpPr>
          <p:cNvPr id="44" name="Diamond 43"/>
          <p:cNvSpPr/>
          <p:nvPr/>
        </p:nvSpPr>
        <p:spPr>
          <a:xfrm>
            <a:off x="6228184" y="2348880"/>
            <a:ext cx="2016224" cy="1512168"/>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000" dirty="0" smtClean="0">
                <a:solidFill>
                  <a:schemeClr val="tx1"/>
                </a:solidFill>
              </a:rPr>
              <a:t>B&gt;C?</a:t>
            </a:r>
            <a:endParaRPr lang="en-IE" sz="2000" dirty="0">
              <a:solidFill>
                <a:schemeClr val="tx1"/>
              </a:solidFill>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275856" y="44624"/>
            <a:ext cx="223224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427984" y="764704"/>
            <a:ext cx="0" cy="43204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Diamond 16"/>
          <p:cNvSpPr/>
          <p:nvPr/>
        </p:nvSpPr>
        <p:spPr>
          <a:xfrm>
            <a:off x="3419872" y="2348880"/>
            <a:ext cx="2016224" cy="1512168"/>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000" dirty="0" smtClean="0">
                <a:solidFill>
                  <a:schemeClr val="tx1"/>
                </a:solidFill>
              </a:rPr>
              <a:t>A&gt;B?</a:t>
            </a:r>
            <a:endParaRPr lang="en-IE" sz="2000" dirty="0">
              <a:solidFill>
                <a:schemeClr val="tx1"/>
              </a:solidFill>
            </a:endParaRPr>
          </a:p>
        </p:txBody>
      </p:sp>
      <p:cxnSp>
        <p:nvCxnSpPr>
          <p:cNvPr id="20" name="Straight Arrow Connector 19"/>
          <p:cNvCxnSpPr/>
          <p:nvPr/>
        </p:nvCxnSpPr>
        <p:spPr>
          <a:xfrm>
            <a:off x="5436096" y="3104517"/>
            <a:ext cx="792088"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5580112" y="2744477"/>
            <a:ext cx="455574" cy="369332"/>
          </a:xfrm>
          <a:prstGeom prst="rect">
            <a:avLst/>
          </a:prstGeom>
          <a:noFill/>
        </p:spPr>
        <p:txBody>
          <a:bodyPr wrap="none" rtlCol="0">
            <a:spAutoFit/>
          </a:bodyPr>
          <a:lstStyle/>
          <a:p>
            <a:r>
              <a:rPr lang="en-IE" dirty="0" smtClean="0"/>
              <a:t>No</a:t>
            </a:r>
            <a:endParaRPr lang="en-IE" dirty="0"/>
          </a:p>
        </p:txBody>
      </p:sp>
      <p:sp>
        <p:nvSpPr>
          <p:cNvPr id="25" name="Parallelogram 24"/>
          <p:cNvSpPr/>
          <p:nvPr/>
        </p:nvSpPr>
        <p:spPr>
          <a:xfrm>
            <a:off x="3203848" y="1196752"/>
            <a:ext cx="2448272"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A, B and C</a:t>
            </a:r>
            <a:endParaRPr lang="en-IE" dirty="0">
              <a:solidFill>
                <a:schemeClr val="tx1"/>
              </a:solidFill>
            </a:endParaRPr>
          </a:p>
        </p:txBody>
      </p:sp>
      <p:cxnSp>
        <p:nvCxnSpPr>
          <p:cNvPr id="26" name="Straight Arrow Connector 25"/>
          <p:cNvCxnSpPr/>
          <p:nvPr/>
        </p:nvCxnSpPr>
        <p:spPr>
          <a:xfrm flipH="1">
            <a:off x="2627784" y="3104517"/>
            <a:ext cx="792088"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2915816" y="2771636"/>
            <a:ext cx="485518" cy="369332"/>
          </a:xfrm>
          <a:prstGeom prst="rect">
            <a:avLst/>
          </a:prstGeom>
          <a:noFill/>
        </p:spPr>
        <p:txBody>
          <a:bodyPr wrap="none" rtlCol="0">
            <a:spAutoFit/>
          </a:bodyPr>
          <a:lstStyle/>
          <a:p>
            <a:r>
              <a:rPr lang="en-IE" dirty="0" smtClean="0"/>
              <a:t>Yes</a:t>
            </a:r>
            <a:endParaRPr lang="en-IE" dirty="0"/>
          </a:p>
        </p:txBody>
      </p:sp>
      <p:cxnSp>
        <p:nvCxnSpPr>
          <p:cNvPr id="39" name="Straight Arrow Connector 38"/>
          <p:cNvCxnSpPr/>
          <p:nvPr/>
        </p:nvCxnSpPr>
        <p:spPr>
          <a:xfrm>
            <a:off x="4427984" y="1916832"/>
            <a:ext cx="0" cy="43204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3" name="Diamond 42"/>
          <p:cNvSpPr/>
          <p:nvPr/>
        </p:nvSpPr>
        <p:spPr>
          <a:xfrm>
            <a:off x="611560" y="2348880"/>
            <a:ext cx="2016224" cy="1512168"/>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000" dirty="0" smtClean="0">
                <a:solidFill>
                  <a:schemeClr val="tx1"/>
                </a:solidFill>
              </a:rPr>
              <a:t>A&gt;C?</a:t>
            </a:r>
            <a:endParaRPr lang="en-IE" sz="2000" dirty="0">
              <a:solidFill>
                <a:schemeClr val="tx1"/>
              </a:solidFill>
            </a:endParaRPr>
          </a:p>
        </p:txBody>
      </p:sp>
      <p:sp>
        <p:nvSpPr>
          <p:cNvPr id="44" name="Diamond 43"/>
          <p:cNvSpPr/>
          <p:nvPr/>
        </p:nvSpPr>
        <p:spPr>
          <a:xfrm>
            <a:off x="6228184" y="2348880"/>
            <a:ext cx="2016224" cy="1512168"/>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000" dirty="0" smtClean="0">
                <a:solidFill>
                  <a:schemeClr val="tx1"/>
                </a:solidFill>
              </a:rPr>
              <a:t>B&gt;C?</a:t>
            </a:r>
            <a:endParaRPr lang="en-IE" sz="2000" dirty="0">
              <a:solidFill>
                <a:schemeClr val="tx1"/>
              </a:solidFill>
            </a:endParaRPr>
          </a:p>
        </p:txBody>
      </p:sp>
      <p:sp>
        <p:nvSpPr>
          <p:cNvPr id="61" name="Parallelogram 60"/>
          <p:cNvSpPr/>
          <p:nvPr/>
        </p:nvSpPr>
        <p:spPr>
          <a:xfrm>
            <a:off x="3203848" y="4869160"/>
            <a:ext cx="2448272"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C</a:t>
            </a:r>
            <a:endParaRPr lang="en-IE" dirty="0">
              <a:solidFill>
                <a:schemeClr val="tx1"/>
              </a:solidFill>
            </a:endParaRPr>
          </a:p>
        </p:txBody>
      </p:sp>
      <p:cxnSp>
        <p:nvCxnSpPr>
          <p:cNvPr id="68" name="Straight Connector 67"/>
          <p:cNvCxnSpPr/>
          <p:nvPr/>
        </p:nvCxnSpPr>
        <p:spPr>
          <a:xfrm flipH="1">
            <a:off x="1403648" y="4365104"/>
            <a:ext cx="590465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a:stCxn id="43" idx="2"/>
          </p:cNvCxnSpPr>
          <p:nvPr/>
        </p:nvCxnSpPr>
        <p:spPr>
          <a:xfrm>
            <a:off x="1619672" y="3861048"/>
            <a:ext cx="0" cy="50405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a:off x="7236296" y="3861048"/>
            <a:ext cx="0" cy="50405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a:off x="4427984" y="4365104"/>
            <a:ext cx="0" cy="50405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9" name="TextBox 78"/>
          <p:cNvSpPr txBox="1"/>
          <p:nvPr/>
        </p:nvSpPr>
        <p:spPr>
          <a:xfrm>
            <a:off x="7212770" y="3851756"/>
            <a:ext cx="455574" cy="369332"/>
          </a:xfrm>
          <a:prstGeom prst="rect">
            <a:avLst/>
          </a:prstGeom>
          <a:noFill/>
        </p:spPr>
        <p:txBody>
          <a:bodyPr wrap="none" rtlCol="0">
            <a:spAutoFit/>
          </a:bodyPr>
          <a:lstStyle/>
          <a:p>
            <a:r>
              <a:rPr lang="en-IE" dirty="0" smtClean="0"/>
              <a:t>No</a:t>
            </a:r>
            <a:endParaRPr lang="en-IE" dirty="0"/>
          </a:p>
        </p:txBody>
      </p:sp>
      <p:sp>
        <p:nvSpPr>
          <p:cNvPr id="80" name="TextBox 79"/>
          <p:cNvSpPr txBox="1"/>
          <p:nvPr/>
        </p:nvSpPr>
        <p:spPr>
          <a:xfrm>
            <a:off x="1596146" y="3851756"/>
            <a:ext cx="455574" cy="369332"/>
          </a:xfrm>
          <a:prstGeom prst="rect">
            <a:avLst/>
          </a:prstGeom>
          <a:noFill/>
        </p:spPr>
        <p:txBody>
          <a:bodyPr wrap="none" rtlCol="0">
            <a:spAutoFit/>
          </a:bodyPr>
          <a:lstStyle/>
          <a:p>
            <a:r>
              <a:rPr lang="en-IE" dirty="0" smtClean="0"/>
              <a:t>No</a:t>
            </a:r>
            <a:endParaRPr lang="en-IE"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275856" y="44624"/>
            <a:ext cx="223224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427984" y="764704"/>
            <a:ext cx="0" cy="43204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Diamond 16"/>
          <p:cNvSpPr/>
          <p:nvPr/>
        </p:nvSpPr>
        <p:spPr>
          <a:xfrm>
            <a:off x="3419872" y="2348880"/>
            <a:ext cx="2016224" cy="1512168"/>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000" dirty="0" smtClean="0">
                <a:solidFill>
                  <a:schemeClr val="tx1"/>
                </a:solidFill>
              </a:rPr>
              <a:t>A&gt;B?</a:t>
            </a:r>
            <a:endParaRPr lang="en-IE" sz="2000" dirty="0">
              <a:solidFill>
                <a:schemeClr val="tx1"/>
              </a:solidFill>
            </a:endParaRPr>
          </a:p>
        </p:txBody>
      </p:sp>
      <p:cxnSp>
        <p:nvCxnSpPr>
          <p:cNvPr id="20" name="Straight Arrow Connector 19"/>
          <p:cNvCxnSpPr/>
          <p:nvPr/>
        </p:nvCxnSpPr>
        <p:spPr>
          <a:xfrm>
            <a:off x="5436096" y="3104517"/>
            <a:ext cx="792088"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5580112" y="2744477"/>
            <a:ext cx="455574" cy="369332"/>
          </a:xfrm>
          <a:prstGeom prst="rect">
            <a:avLst/>
          </a:prstGeom>
          <a:noFill/>
        </p:spPr>
        <p:txBody>
          <a:bodyPr wrap="none" rtlCol="0">
            <a:spAutoFit/>
          </a:bodyPr>
          <a:lstStyle/>
          <a:p>
            <a:r>
              <a:rPr lang="en-IE" dirty="0" smtClean="0"/>
              <a:t>No</a:t>
            </a:r>
            <a:endParaRPr lang="en-IE" dirty="0"/>
          </a:p>
        </p:txBody>
      </p:sp>
      <p:sp>
        <p:nvSpPr>
          <p:cNvPr id="25" name="Parallelogram 24"/>
          <p:cNvSpPr/>
          <p:nvPr/>
        </p:nvSpPr>
        <p:spPr>
          <a:xfrm>
            <a:off x="3203848" y="1196752"/>
            <a:ext cx="2448272"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A, B and C</a:t>
            </a:r>
            <a:endParaRPr lang="en-IE" dirty="0">
              <a:solidFill>
                <a:schemeClr val="tx1"/>
              </a:solidFill>
            </a:endParaRPr>
          </a:p>
        </p:txBody>
      </p:sp>
      <p:cxnSp>
        <p:nvCxnSpPr>
          <p:cNvPr id="26" name="Straight Arrow Connector 25"/>
          <p:cNvCxnSpPr/>
          <p:nvPr/>
        </p:nvCxnSpPr>
        <p:spPr>
          <a:xfrm flipH="1">
            <a:off x="2627784" y="3104517"/>
            <a:ext cx="792088"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2915816" y="2771636"/>
            <a:ext cx="485518" cy="369332"/>
          </a:xfrm>
          <a:prstGeom prst="rect">
            <a:avLst/>
          </a:prstGeom>
          <a:noFill/>
        </p:spPr>
        <p:txBody>
          <a:bodyPr wrap="none" rtlCol="0">
            <a:spAutoFit/>
          </a:bodyPr>
          <a:lstStyle/>
          <a:p>
            <a:r>
              <a:rPr lang="en-IE" dirty="0" smtClean="0"/>
              <a:t>Yes</a:t>
            </a:r>
            <a:endParaRPr lang="en-IE" dirty="0"/>
          </a:p>
        </p:txBody>
      </p:sp>
      <p:cxnSp>
        <p:nvCxnSpPr>
          <p:cNvPr id="39" name="Straight Arrow Connector 38"/>
          <p:cNvCxnSpPr/>
          <p:nvPr/>
        </p:nvCxnSpPr>
        <p:spPr>
          <a:xfrm>
            <a:off x="4427984" y="1916832"/>
            <a:ext cx="0" cy="43204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3" name="Diamond 42"/>
          <p:cNvSpPr/>
          <p:nvPr/>
        </p:nvSpPr>
        <p:spPr>
          <a:xfrm>
            <a:off x="611560" y="2348880"/>
            <a:ext cx="2016224" cy="1512168"/>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000" dirty="0" smtClean="0">
                <a:solidFill>
                  <a:schemeClr val="tx1"/>
                </a:solidFill>
              </a:rPr>
              <a:t>A&gt;C?</a:t>
            </a:r>
            <a:endParaRPr lang="en-IE" sz="2000" dirty="0">
              <a:solidFill>
                <a:schemeClr val="tx1"/>
              </a:solidFill>
            </a:endParaRPr>
          </a:p>
        </p:txBody>
      </p:sp>
      <p:sp>
        <p:nvSpPr>
          <p:cNvPr id="44" name="Diamond 43"/>
          <p:cNvSpPr/>
          <p:nvPr/>
        </p:nvSpPr>
        <p:spPr>
          <a:xfrm>
            <a:off x="6228184" y="2348880"/>
            <a:ext cx="2016224" cy="1512168"/>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000" dirty="0" smtClean="0">
                <a:solidFill>
                  <a:schemeClr val="tx1"/>
                </a:solidFill>
              </a:rPr>
              <a:t>B&gt;C?</a:t>
            </a:r>
            <a:endParaRPr lang="en-IE" sz="2000" dirty="0">
              <a:solidFill>
                <a:schemeClr val="tx1"/>
              </a:solidFill>
            </a:endParaRPr>
          </a:p>
        </p:txBody>
      </p:sp>
      <p:cxnSp>
        <p:nvCxnSpPr>
          <p:cNvPr id="48" name="Straight Connector 47"/>
          <p:cNvCxnSpPr/>
          <p:nvPr/>
        </p:nvCxnSpPr>
        <p:spPr>
          <a:xfrm>
            <a:off x="251520" y="3113809"/>
            <a:ext cx="3600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0" name="Parallelogram 59"/>
          <p:cNvSpPr/>
          <p:nvPr/>
        </p:nvSpPr>
        <p:spPr>
          <a:xfrm>
            <a:off x="107504" y="4869160"/>
            <a:ext cx="2448272"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A</a:t>
            </a:r>
            <a:endParaRPr lang="en-IE" dirty="0">
              <a:solidFill>
                <a:schemeClr val="tx1"/>
              </a:solidFill>
            </a:endParaRPr>
          </a:p>
        </p:txBody>
      </p:sp>
      <p:sp>
        <p:nvSpPr>
          <p:cNvPr id="61" name="Parallelogram 60"/>
          <p:cNvSpPr/>
          <p:nvPr/>
        </p:nvSpPr>
        <p:spPr>
          <a:xfrm>
            <a:off x="3203848" y="4869160"/>
            <a:ext cx="2448272"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C</a:t>
            </a:r>
            <a:endParaRPr lang="en-IE" dirty="0">
              <a:solidFill>
                <a:schemeClr val="tx1"/>
              </a:solidFill>
            </a:endParaRPr>
          </a:p>
        </p:txBody>
      </p:sp>
      <p:sp>
        <p:nvSpPr>
          <p:cNvPr id="63" name="TextBox 62"/>
          <p:cNvSpPr txBox="1"/>
          <p:nvPr/>
        </p:nvSpPr>
        <p:spPr>
          <a:xfrm>
            <a:off x="179512" y="2780928"/>
            <a:ext cx="485518" cy="369332"/>
          </a:xfrm>
          <a:prstGeom prst="rect">
            <a:avLst/>
          </a:prstGeom>
          <a:noFill/>
        </p:spPr>
        <p:txBody>
          <a:bodyPr wrap="none" rtlCol="0">
            <a:spAutoFit/>
          </a:bodyPr>
          <a:lstStyle/>
          <a:p>
            <a:r>
              <a:rPr lang="en-IE" dirty="0" smtClean="0"/>
              <a:t>Yes</a:t>
            </a:r>
            <a:endParaRPr lang="en-IE" dirty="0"/>
          </a:p>
        </p:txBody>
      </p:sp>
      <p:cxnSp>
        <p:nvCxnSpPr>
          <p:cNvPr id="67" name="Straight Arrow Connector 66"/>
          <p:cNvCxnSpPr/>
          <p:nvPr/>
        </p:nvCxnSpPr>
        <p:spPr>
          <a:xfrm>
            <a:off x="251520" y="3140968"/>
            <a:ext cx="0" cy="172819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flipH="1">
            <a:off x="1403648" y="4365104"/>
            <a:ext cx="590465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a:stCxn id="43" idx="2"/>
          </p:cNvCxnSpPr>
          <p:nvPr/>
        </p:nvCxnSpPr>
        <p:spPr>
          <a:xfrm>
            <a:off x="1619672" y="3861048"/>
            <a:ext cx="0" cy="50405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a:off x="7236296" y="3861048"/>
            <a:ext cx="0" cy="50405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a:off x="4427984" y="4365104"/>
            <a:ext cx="0" cy="50405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9" name="TextBox 78"/>
          <p:cNvSpPr txBox="1"/>
          <p:nvPr/>
        </p:nvSpPr>
        <p:spPr>
          <a:xfrm>
            <a:off x="7212770" y="3851756"/>
            <a:ext cx="455574" cy="369332"/>
          </a:xfrm>
          <a:prstGeom prst="rect">
            <a:avLst/>
          </a:prstGeom>
          <a:noFill/>
        </p:spPr>
        <p:txBody>
          <a:bodyPr wrap="none" rtlCol="0">
            <a:spAutoFit/>
          </a:bodyPr>
          <a:lstStyle/>
          <a:p>
            <a:r>
              <a:rPr lang="en-IE" dirty="0" smtClean="0"/>
              <a:t>No</a:t>
            </a:r>
            <a:endParaRPr lang="en-IE" dirty="0"/>
          </a:p>
        </p:txBody>
      </p:sp>
      <p:sp>
        <p:nvSpPr>
          <p:cNvPr id="80" name="TextBox 79"/>
          <p:cNvSpPr txBox="1"/>
          <p:nvPr/>
        </p:nvSpPr>
        <p:spPr>
          <a:xfrm>
            <a:off x="1596146" y="3851756"/>
            <a:ext cx="455574" cy="369332"/>
          </a:xfrm>
          <a:prstGeom prst="rect">
            <a:avLst/>
          </a:prstGeom>
          <a:noFill/>
        </p:spPr>
        <p:txBody>
          <a:bodyPr wrap="none" rtlCol="0">
            <a:spAutoFit/>
          </a:bodyPr>
          <a:lstStyle/>
          <a:p>
            <a:r>
              <a:rPr lang="en-IE" dirty="0" smtClean="0"/>
              <a:t>No</a:t>
            </a:r>
            <a:endParaRPr lang="en-IE"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275856" y="44624"/>
            <a:ext cx="223224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427984" y="764704"/>
            <a:ext cx="0" cy="43204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Diamond 16"/>
          <p:cNvSpPr/>
          <p:nvPr/>
        </p:nvSpPr>
        <p:spPr>
          <a:xfrm>
            <a:off x="3419872" y="2348880"/>
            <a:ext cx="2016224" cy="1512168"/>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000" dirty="0" smtClean="0">
                <a:solidFill>
                  <a:schemeClr val="tx1"/>
                </a:solidFill>
              </a:rPr>
              <a:t>A&gt;B?</a:t>
            </a:r>
            <a:endParaRPr lang="en-IE" sz="2000" dirty="0">
              <a:solidFill>
                <a:schemeClr val="tx1"/>
              </a:solidFill>
            </a:endParaRPr>
          </a:p>
        </p:txBody>
      </p:sp>
      <p:cxnSp>
        <p:nvCxnSpPr>
          <p:cNvPr id="20" name="Straight Arrow Connector 19"/>
          <p:cNvCxnSpPr/>
          <p:nvPr/>
        </p:nvCxnSpPr>
        <p:spPr>
          <a:xfrm>
            <a:off x="5436096" y="3104517"/>
            <a:ext cx="792088"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5580112" y="2744477"/>
            <a:ext cx="455574" cy="369332"/>
          </a:xfrm>
          <a:prstGeom prst="rect">
            <a:avLst/>
          </a:prstGeom>
          <a:noFill/>
        </p:spPr>
        <p:txBody>
          <a:bodyPr wrap="none" rtlCol="0">
            <a:spAutoFit/>
          </a:bodyPr>
          <a:lstStyle/>
          <a:p>
            <a:r>
              <a:rPr lang="en-IE" dirty="0" smtClean="0"/>
              <a:t>No</a:t>
            </a:r>
            <a:endParaRPr lang="en-IE" dirty="0"/>
          </a:p>
        </p:txBody>
      </p:sp>
      <p:sp>
        <p:nvSpPr>
          <p:cNvPr id="25" name="Parallelogram 24"/>
          <p:cNvSpPr/>
          <p:nvPr/>
        </p:nvSpPr>
        <p:spPr>
          <a:xfrm>
            <a:off x="3203848" y="1196752"/>
            <a:ext cx="2448272"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A, B and C</a:t>
            </a:r>
            <a:endParaRPr lang="en-IE" dirty="0">
              <a:solidFill>
                <a:schemeClr val="tx1"/>
              </a:solidFill>
            </a:endParaRPr>
          </a:p>
        </p:txBody>
      </p:sp>
      <p:cxnSp>
        <p:nvCxnSpPr>
          <p:cNvPr id="26" name="Straight Arrow Connector 25"/>
          <p:cNvCxnSpPr/>
          <p:nvPr/>
        </p:nvCxnSpPr>
        <p:spPr>
          <a:xfrm flipH="1">
            <a:off x="2627784" y="3104517"/>
            <a:ext cx="792088"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2915816" y="2771636"/>
            <a:ext cx="485518" cy="369332"/>
          </a:xfrm>
          <a:prstGeom prst="rect">
            <a:avLst/>
          </a:prstGeom>
          <a:noFill/>
        </p:spPr>
        <p:txBody>
          <a:bodyPr wrap="none" rtlCol="0">
            <a:spAutoFit/>
          </a:bodyPr>
          <a:lstStyle/>
          <a:p>
            <a:r>
              <a:rPr lang="en-IE" dirty="0" smtClean="0"/>
              <a:t>Yes</a:t>
            </a:r>
            <a:endParaRPr lang="en-IE" dirty="0"/>
          </a:p>
        </p:txBody>
      </p:sp>
      <p:cxnSp>
        <p:nvCxnSpPr>
          <p:cNvPr id="39" name="Straight Arrow Connector 38"/>
          <p:cNvCxnSpPr/>
          <p:nvPr/>
        </p:nvCxnSpPr>
        <p:spPr>
          <a:xfrm>
            <a:off x="4427984" y="1916832"/>
            <a:ext cx="0" cy="43204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3" name="Diamond 42"/>
          <p:cNvSpPr/>
          <p:nvPr/>
        </p:nvSpPr>
        <p:spPr>
          <a:xfrm>
            <a:off x="611560" y="2348880"/>
            <a:ext cx="2016224" cy="1512168"/>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000" dirty="0" smtClean="0">
                <a:solidFill>
                  <a:schemeClr val="tx1"/>
                </a:solidFill>
              </a:rPr>
              <a:t>A&gt;C?</a:t>
            </a:r>
            <a:endParaRPr lang="en-IE" sz="2000" dirty="0">
              <a:solidFill>
                <a:schemeClr val="tx1"/>
              </a:solidFill>
            </a:endParaRPr>
          </a:p>
        </p:txBody>
      </p:sp>
      <p:sp>
        <p:nvSpPr>
          <p:cNvPr id="44" name="Diamond 43"/>
          <p:cNvSpPr/>
          <p:nvPr/>
        </p:nvSpPr>
        <p:spPr>
          <a:xfrm>
            <a:off x="6228184" y="2348880"/>
            <a:ext cx="2016224" cy="1512168"/>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000" dirty="0" smtClean="0">
                <a:solidFill>
                  <a:schemeClr val="tx1"/>
                </a:solidFill>
              </a:rPr>
              <a:t>B&gt;C?</a:t>
            </a:r>
            <a:endParaRPr lang="en-IE" sz="2000" dirty="0">
              <a:solidFill>
                <a:schemeClr val="tx1"/>
              </a:solidFill>
            </a:endParaRPr>
          </a:p>
        </p:txBody>
      </p:sp>
      <p:cxnSp>
        <p:nvCxnSpPr>
          <p:cNvPr id="48" name="Straight Connector 47"/>
          <p:cNvCxnSpPr/>
          <p:nvPr/>
        </p:nvCxnSpPr>
        <p:spPr>
          <a:xfrm>
            <a:off x="251520" y="3113809"/>
            <a:ext cx="3600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8244408" y="3113809"/>
            <a:ext cx="3600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a:off x="8604448" y="3131915"/>
            <a:ext cx="0" cy="173724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0" name="Parallelogram 59"/>
          <p:cNvSpPr/>
          <p:nvPr/>
        </p:nvSpPr>
        <p:spPr>
          <a:xfrm>
            <a:off x="107504" y="4869160"/>
            <a:ext cx="2448272"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A</a:t>
            </a:r>
            <a:endParaRPr lang="en-IE" dirty="0">
              <a:solidFill>
                <a:schemeClr val="tx1"/>
              </a:solidFill>
            </a:endParaRPr>
          </a:p>
        </p:txBody>
      </p:sp>
      <p:sp>
        <p:nvSpPr>
          <p:cNvPr id="61" name="Parallelogram 60"/>
          <p:cNvSpPr/>
          <p:nvPr/>
        </p:nvSpPr>
        <p:spPr>
          <a:xfrm>
            <a:off x="3203848" y="4869160"/>
            <a:ext cx="2448272"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C</a:t>
            </a:r>
            <a:endParaRPr lang="en-IE" dirty="0">
              <a:solidFill>
                <a:schemeClr val="tx1"/>
              </a:solidFill>
            </a:endParaRPr>
          </a:p>
        </p:txBody>
      </p:sp>
      <p:sp>
        <p:nvSpPr>
          <p:cNvPr id="62" name="Parallelogram 61"/>
          <p:cNvSpPr/>
          <p:nvPr/>
        </p:nvSpPr>
        <p:spPr>
          <a:xfrm>
            <a:off x="6588224" y="4869160"/>
            <a:ext cx="2448272"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B</a:t>
            </a:r>
            <a:endParaRPr lang="en-IE" dirty="0">
              <a:solidFill>
                <a:schemeClr val="tx1"/>
              </a:solidFill>
            </a:endParaRPr>
          </a:p>
        </p:txBody>
      </p:sp>
      <p:sp>
        <p:nvSpPr>
          <p:cNvPr id="63" name="TextBox 62"/>
          <p:cNvSpPr txBox="1"/>
          <p:nvPr/>
        </p:nvSpPr>
        <p:spPr>
          <a:xfrm>
            <a:off x="179512" y="2780928"/>
            <a:ext cx="485518" cy="369332"/>
          </a:xfrm>
          <a:prstGeom prst="rect">
            <a:avLst/>
          </a:prstGeom>
          <a:noFill/>
        </p:spPr>
        <p:txBody>
          <a:bodyPr wrap="none" rtlCol="0">
            <a:spAutoFit/>
          </a:bodyPr>
          <a:lstStyle/>
          <a:p>
            <a:r>
              <a:rPr lang="en-IE" dirty="0" smtClean="0"/>
              <a:t>Yes</a:t>
            </a:r>
            <a:endParaRPr lang="en-IE" dirty="0"/>
          </a:p>
        </p:txBody>
      </p:sp>
      <p:sp>
        <p:nvSpPr>
          <p:cNvPr id="64" name="TextBox 63"/>
          <p:cNvSpPr txBox="1"/>
          <p:nvPr/>
        </p:nvSpPr>
        <p:spPr>
          <a:xfrm>
            <a:off x="8244408" y="2780928"/>
            <a:ext cx="485518" cy="369332"/>
          </a:xfrm>
          <a:prstGeom prst="rect">
            <a:avLst/>
          </a:prstGeom>
          <a:noFill/>
        </p:spPr>
        <p:txBody>
          <a:bodyPr wrap="none" rtlCol="0">
            <a:spAutoFit/>
          </a:bodyPr>
          <a:lstStyle/>
          <a:p>
            <a:r>
              <a:rPr lang="en-IE" dirty="0" smtClean="0"/>
              <a:t>Yes</a:t>
            </a:r>
            <a:endParaRPr lang="en-IE" dirty="0"/>
          </a:p>
        </p:txBody>
      </p:sp>
      <p:cxnSp>
        <p:nvCxnSpPr>
          <p:cNvPr id="67" name="Straight Arrow Connector 66"/>
          <p:cNvCxnSpPr/>
          <p:nvPr/>
        </p:nvCxnSpPr>
        <p:spPr>
          <a:xfrm>
            <a:off x="251520" y="3140968"/>
            <a:ext cx="0" cy="172819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flipH="1">
            <a:off x="1403648" y="4365104"/>
            <a:ext cx="590465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a:stCxn id="43" idx="2"/>
          </p:cNvCxnSpPr>
          <p:nvPr/>
        </p:nvCxnSpPr>
        <p:spPr>
          <a:xfrm>
            <a:off x="1619672" y="3861048"/>
            <a:ext cx="0" cy="50405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a:off x="7236296" y="3861048"/>
            <a:ext cx="0" cy="50405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a:off x="4427984" y="4365104"/>
            <a:ext cx="0" cy="50405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7212770" y="3851756"/>
            <a:ext cx="455574" cy="369332"/>
          </a:xfrm>
          <a:prstGeom prst="rect">
            <a:avLst/>
          </a:prstGeom>
          <a:noFill/>
        </p:spPr>
        <p:txBody>
          <a:bodyPr wrap="none" rtlCol="0">
            <a:spAutoFit/>
          </a:bodyPr>
          <a:lstStyle/>
          <a:p>
            <a:r>
              <a:rPr lang="en-IE" dirty="0" smtClean="0"/>
              <a:t>No</a:t>
            </a:r>
            <a:endParaRPr lang="en-IE" dirty="0"/>
          </a:p>
        </p:txBody>
      </p:sp>
      <p:sp>
        <p:nvSpPr>
          <p:cNvPr id="28" name="TextBox 27"/>
          <p:cNvSpPr txBox="1"/>
          <p:nvPr/>
        </p:nvSpPr>
        <p:spPr>
          <a:xfrm>
            <a:off x="1596146" y="3861048"/>
            <a:ext cx="455574" cy="369332"/>
          </a:xfrm>
          <a:prstGeom prst="rect">
            <a:avLst/>
          </a:prstGeom>
          <a:noFill/>
        </p:spPr>
        <p:txBody>
          <a:bodyPr wrap="none" rtlCol="0">
            <a:spAutoFit/>
          </a:bodyPr>
          <a:lstStyle/>
          <a:p>
            <a:r>
              <a:rPr lang="en-IE" dirty="0" smtClean="0"/>
              <a:t>No</a:t>
            </a:r>
            <a:endParaRPr lang="en-IE"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275856" y="44624"/>
            <a:ext cx="223224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sp>
        <p:nvSpPr>
          <p:cNvPr id="5" name="Rounded Rectangle 4"/>
          <p:cNvSpPr/>
          <p:nvPr/>
        </p:nvSpPr>
        <p:spPr>
          <a:xfrm>
            <a:off x="3275856" y="6165304"/>
            <a:ext cx="2232248" cy="576064"/>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END</a:t>
            </a:r>
            <a:endParaRPr lang="en-IE" dirty="0">
              <a:solidFill>
                <a:schemeClr val="tx1"/>
              </a:solidFill>
            </a:endParaRPr>
          </a:p>
        </p:txBody>
      </p:sp>
      <p:cxnSp>
        <p:nvCxnSpPr>
          <p:cNvPr id="11" name="Straight Arrow Connector 10"/>
          <p:cNvCxnSpPr/>
          <p:nvPr/>
        </p:nvCxnSpPr>
        <p:spPr>
          <a:xfrm>
            <a:off x="4427984" y="764704"/>
            <a:ext cx="0" cy="43204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Diamond 16"/>
          <p:cNvSpPr/>
          <p:nvPr/>
        </p:nvSpPr>
        <p:spPr>
          <a:xfrm>
            <a:off x="3419872" y="2348880"/>
            <a:ext cx="2016224" cy="1512168"/>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000" dirty="0" smtClean="0">
                <a:solidFill>
                  <a:schemeClr val="tx1"/>
                </a:solidFill>
              </a:rPr>
              <a:t>A&gt;B?</a:t>
            </a:r>
            <a:endParaRPr lang="en-IE" sz="2000" dirty="0">
              <a:solidFill>
                <a:schemeClr val="tx1"/>
              </a:solidFill>
            </a:endParaRPr>
          </a:p>
        </p:txBody>
      </p:sp>
      <p:cxnSp>
        <p:nvCxnSpPr>
          <p:cNvPr id="20" name="Straight Arrow Connector 19"/>
          <p:cNvCxnSpPr/>
          <p:nvPr/>
        </p:nvCxnSpPr>
        <p:spPr>
          <a:xfrm>
            <a:off x="5436096" y="3104517"/>
            <a:ext cx="792088"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7212770" y="3851756"/>
            <a:ext cx="455574" cy="369332"/>
          </a:xfrm>
          <a:prstGeom prst="rect">
            <a:avLst/>
          </a:prstGeom>
          <a:noFill/>
        </p:spPr>
        <p:txBody>
          <a:bodyPr wrap="none" rtlCol="0">
            <a:spAutoFit/>
          </a:bodyPr>
          <a:lstStyle/>
          <a:p>
            <a:r>
              <a:rPr lang="en-IE" dirty="0" smtClean="0"/>
              <a:t>No</a:t>
            </a:r>
            <a:endParaRPr lang="en-IE" dirty="0"/>
          </a:p>
        </p:txBody>
      </p:sp>
      <p:sp>
        <p:nvSpPr>
          <p:cNvPr id="25" name="Parallelogram 24"/>
          <p:cNvSpPr/>
          <p:nvPr/>
        </p:nvSpPr>
        <p:spPr>
          <a:xfrm>
            <a:off x="3203848" y="1196752"/>
            <a:ext cx="2448272"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A, B and C</a:t>
            </a:r>
            <a:endParaRPr lang="en-IE" dirty="0">
              <a:solidFill>
                <a:schemeClr val="tx1"/>
              </a:solidFill>
            </a:endParaRPr>
          </a:p>
        </p:txBody>
      </p:sp>
      <p:cxnSp>
        <p:nvCxnSpPr>
          <p:cNvPr id="26" name="Straight Arrow Connector 25"/>
          <p:cNvCxnSpPr/>
          <p:nvPr/>
        </p:nvCxnSpPr>
        <p:spPr>
          <a:xfrm flipH="1">
            <a:off x="2627784" y="3104517"/>
            <a:ext cx="792088"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2915816" y="2771636"/>
            <a:ext cx="485518" cy="369332"/>
          </a:xfrm>
          <a:prstGeom prst="rect">
            <a:avLst/>
          </a:prstGeom>
          <a:noFill/>
        </p:spPr>
        <p:txBody>
          <a:bodyPr wrap="none" rtlCol="0">
            <a:spAutoFit/>
          </a:bodyPr>
          <a:lstStyle/>
          <a:p>
            <a:r>
              <a:rPr lang="en-IE" dirty="0" smtClean="0"/>
              <a:t>Yes</a:t>
            </a:r>
            <a:endParaRPr lang="en-IE" dirty="0"/>
          </a:p>
        </p:txBody>
      </p:sp>
      <p:cxnSp>
        <p:nvCxnSpPr>
          <p:cNvPr id="36" name="Straight Connector 35"/>
          <p:cNvCxnSpPr/>
          <p:nvPr/>
        </p:nvCxnSpPr>
        <p:spPr>
          <a:xfrm flipH="1">
            <a:off x="1403648" y="5877272"/>
            <a:ext cx="590465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4427984" y="1916832"/>
            <a:ext cx="0" cy="43204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a:off x="4427984" y="5589240"/>
            <a:ext cx="0" cy="28803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3" name="Diamond 42"/>
          <p:cNvSpPr/>
          <p:nvPr/>
        </p:nvSpPr>
        <p:spPr>
          <a:xfrm>
            <a:off x="611560" y="2348880"/>
            <a:ext cx="2016224" cy="1512168"/>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000" dirty="0" smtClean="0">
                <a:solidFill>
                  <a:schemeClr val="tx1"/>
                </a:solidFill>
              </a:rPr>
              <a:t>A&gt;C?</a:t>
            </a:r>
            <a:endParaRPr lang="en-IE" sz="2000" dirty="0">
              <a:solidFill>
                <a:schemeClr val="tx1"/>
              </a:solidFill>
            </a:endParaRPr>
          </a:p>
        </p:txBody>
      </p:sp>
      <p:sp>
        <p:nvSpPr>
          <p:cNvPr id="44" name="Diamond 43"/>
          <p:cNvSpPr/>
          <p:nvPr/>
        </p:nvSpPr>
        <p:spPr>
          <a:xfrm>
            <a:off x="6228184" y="2348880"/>
            <a:ext cx="2016224" cy="1512168"/>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000" dirty="0" smtClean="0">
                <a:solidFill>
                  <a:schemeClr val="tx1"/>
                </a:solidFill>
              </a:rPr>
              <a:t>B&gt;C?</a:t>
            </a:r>
            <a:endParaRPr lang="en-IE" sz="2000" dirty="0">
              <a:solidFill>
                <a:schemeClr val="tx1"/>
              </a:solidFill>
            </a:endParaRPr>
          </a:p>
        </p:txBody>
      </p:sp>
      <p:cxnSp>
        <p:nvCxnSpPr>
          <p:cNvPr id="48" name="Straight Connector 47"/>
          <p:cNvCxnSpPr/>
          <p:nvPr/>
        </p:nvCxnSpPr>
        <p:spPr>
          <a:xfrm>
            <a:off x="251520" y="3113809"/>
            <a:ext cx="3600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8244408" y="3113809"/>
            <a:ext cx="3600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a:off x="8604448" y="3131915"/>
            <a:ext cx="0" cy="173724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0" name="Parallelogram 59"/>
          <p:cNvSpPr/>
          <p:nvPr/>
        </p:nvSpPr>
        <p:spPr>
          <a:xfrm>
            <a:off x="107504" y="4869160"/>
            <a:ext cx="2448272"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A</a:t>
            </a:r>
            <a:endParaRPr lang="en-IE" dirty="0">
              <a:solidFill>
                <a:schemeClr val="tx1"/>
              </a:solidFill>
            </a:endParaRPr>
          </a:p>
        </p:txBody>
      </p:sp>
      <p:sp>
        <p:nvSpPr>
          <p:cNvPr id="61" name="Parallelogram 60"/>
          <p:cNvSpPr/>
          <p:nvPr/>
        </p:nvSpPr>
        <p:spPr>
          <a:xfrm>
            <a:off x="3203848" y="4869160"/>
            <a:ext cx="2448272"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C</a:t>
            </a:r>
            <a:endParaRPr lang="en-IE" dirty="0">
              <a:solidFill>
                <a:schemeClr val="tx1"/>
              </a:solidFill>
            </a:endParaRPr>
          </a:p>
        </p:txBody>
      </p:sp>
      <p:sp>
        <p:nvSpPr>
          <p:cNvPr id="62" name="Parallelogram 61"/>
          <p:cNvSpPr/>
          <p:nvPr/>
        </p:nvSpPr>
        <p:spPr>
          <a:xfrm>
            <a:off x="6588224" y="4869160"/>
            <a:ext cx="2448272"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B</a:t>
            </a:r>
            <a:endParaRPr lang="en-IE" dirty="0">
              <a:solidFill>
                <a:schemeClr val="tx1"/>
              </a:solidFill>
            </a:endParaRPr>
          </a:p>
        </p:txBody>
      </p:sp>
      <p:sp>
        <p:nvSpPr>
          <p:cNvPr id="63" name="TextBox 62"/>
          <p:cNvSpPr txBox="1"/>
          <p:nvPr/>
        </p:nvSpPr>
        <p:spPr>
          <a:xfrm>
            <a:off x="179512" y="2780928"/>
            <a:ext cx="485518" cy="369332"/>
          </a:xfrm>
          <a:prstGeom prst="rect">
            <a:avLst/>
          </a:prstGeom>
          <a:noFill/>
        </p:spPr>
        <p:txBody>
          <a:bodyPr wrap="none" rtlCol="0">
            <a:spAutoFit/>
          </a:bodyPr>
          <a:lstStyle/>
          <a:p>
            <a:r>
              <a:rPr lang="en-IE" dirty="0" smtClean="0"/>
              <a:t>Yes</a:t>
            </a:r>
            <a:endParaRPr lang="en-IE" dirty="0"/>
          </a:p>
        </p:txBody>
      </p:sp>
      <p:sp>
        <p:nvSpPr>
          <p:cNvPr id="64" name="TextBox 63"/>
          <p:cNvSpPr txBox="1"/>
          <p:nvPr/>
        </p:nvSpPr>
        <p:spPr>
          <a:xfrm>
            <a:off x="8244408" y="2780928"/>
            <a:ext cx="485518" cy="369332"/>
          </a:xfrm>
          <a:prstGeom prst="rect">
            <a:avLst/>
          </a:prstGeom>
          <a:noFill/>
        </p:spPr>
        <p:txBody>
          <a:bodyPr wrap="none" rtlCol="0">
            <a:spAutoFit/>
          </a:bodyPr>
          <a:lstStyle/>
          <a:p>
            <a:r>
              <a:rPr lang="en-IE" dirty="0" smtClean="0"/>
              <a:t>Yes</a:t>
            </a:r>
            <a:endParaRPr lang="en-IE" dirty="0"/>
          </a:p>
        </p:txBody>
      </p:sp>
      <p:cxnSp>
        <p:nvCxnSpPr>
          <p:cNvPr id="67" name="Straight Arrow Connector 66"/>
          <p:cNvCxnSpPr/>
          <p:nvPr/>
        </p:nvCxnSpPr>
        <p:spPr>
          <a:xfrm>
            <a:off x="251520" y="3140968"/>
            <a:ext cx="0" cy="172819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flipH="1">
            <a:off x="1403648" y="4365104"/>
            <a:ext cx="590465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a:stCxn id="43" idx="2"/>
          </p:cNvCxnSpPr>
          <p:nvPr/>
        </p:nvCxnSpPr>
        <p:spPr>
          <a:xfrm>
            <a:off x="1619672" y="3861048"/>
            <a:ext cx="0" cy="50405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a:off x="7236296" y="3861048"/>
            <a:ext cx="0" cy="50405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a:off x="4427984" y="4365104"/>
            <a:ext cx="0" cy="50405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p:nvPr/>
        </p:nvCxnSpPr>
        <p:spPr>
          <a:xfrm>
            <a:off x="7308304" y="5589240"/>
            <a:ext cx="0" cy="28803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p:nvPr/>
        </p:nvCxnSpPr>
        <p:spPr>
          <a:xfrm>
            <a:off x="1475656" y="5589240"/>
            <a:ext cx="0" cy="28803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a:off x="4427984" y="5877272"/>
            <a:ext cx="0" cy="28803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1596146" y="3861048"/>
            <a:ext cx="455574" cy="369332"/>
          </a:xfrm>
          <a:prstGeom prst="rect">
            <a:avLst/>
          </a:prstGeom>
          <a:noFill/>
        </p:spPr>
        <p:txBody>
          <a:bodyPr wrap="none" rtlCol="0">
            <a:spAutoFit/>
          </a:bodyPr>
          <a:lstStyle/>
          <a:p>
            <a:r>
              <a:rPr lang="en-IE" dirty="0" smtClean="0"/>
              <a:t>No</a:t>
            </a:r>
            <a:endParaRPr lang="en-IE" dirty="0"/>
          </a:p>
        </p:txBody>
      </p:sp>
      <p:sp>
        <p:nvSpPr>
          <p:cNvPr id="33" name="TextBox 32"/>
          <p:cNvSpPr txBox="1"/>
          <p:nvPr/>
        </p:nvSpPr>
        <p:spPr>
          <a:xfrm>
            <a:off x="5580112" y="2744477"/>
            <a:ext cx="455574" cy="369332"/>
          </a:xfrm>
          <a:prstGeom prst="rect">
            <a:avLst/>
          </a:prstGeom>
          <a:noFill/>
        </p:spPr>
        <p:txBody>
          <a:bodyPr wrap="none" rtlCol="0">
            <a:spAutoFit/>
          </a:bodyPr>
          <a:lstStyle/>
          <a:p>
            <a:r>
              <a:rPr lang="en-IE" dirty="0" smtClean="0"/>
              <a:t>No</a:t>
            </a:r>
            <a:endParaRPr lang="en-IE"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Structured English and </a:t>
            </a:r>
            <a:r>
              <a:rPr lang="en-IE" dirty="0" err="1" smtClean="0"/>
              <a:t>Pseudocode</a:t>
            </a:r>
            <a:endParaRPr lang="en-IE" dirty="0"/>
          </a:p>
        </p:txBody>
      </p:sp>
      <p:sp>
        <p:nvSpPr>
          <p:cNvPr id="3" name="Text Placeholder 2"/>
          <p:cNvSpPr>
            <a:spLocks noGrp="1"/>
          </p:cNvSpPr>
          <p:nvPr>
            <p:ph type="body" idx="1"/>
          </p:nvPr>
        </p:nvSpPr>
        <p:spPr/>
        <p:txBody>
          <a:bodyPr/>
          <a:lstStyle/>
          <a:p>
            <a:r>
              <a:rPr lang="en-IE" dirty="0" smtClean="0"/>
              <a:t>Structured English</a:t>
            </a:r>
            <a:endParaRPr lang="en-IE" dirty="0"/>
          </a:p>
        </p:txBody>
      </p:sp>
      <p:sp>
        <p:nvSpPr>
          <p:cNvPr id="4" name="Content Placeholder 3"/>
          <p:cNvSpPr>
            <a:spLocks noGrp="1"/>
          </p:cNvSpPr>
          <p:nvPr>
            <p:ph sz="half" idx="2"/>
          </p:nvPr>
        </p:nvSpPr>
        <p:spPr>
          <a:xfrm>
            <a:off x="457200" y="2420888"/>
            <a:ext cx="4040188" cy="4320480"/>
          </a:xfrm>
        </p:spPr>
        <p:txBody>
          <a:bodyPr>
            <a:normAutofit fontScale="77500" lnSpcReduction="20000"/>
          </a:bodyPr>
          <a:lstStyle/>
          <a:p>
            <a:pPr>
              <a:buNone/>
            </a:pPr>
            <a:r>
              <a:rPr lang="en-IE" dirty="0" smtClean="0"/>
              <a:t>PROGRAM </a:t>
            </a:r>
            <a:r>
              <a:rPr lang="en-IE" dirty="0" err="1" smtClean="0"/>
              <a:t>BiggerOfThree</a:t>
            </a:r>
            <a:r>
              <a:rPr lang="en-IE" dirty="0" smtClean="0"/>
              <a:t>:</a:t>
            </a:r>
          </a:p>
          <a:p>
            <a:pPr>
              <a:buNone/>
            </a:pPr>
            <a:r>
              <a:rPr lang="en-IE" dirty="0" smtClean="0"/>
              <a:t>    Read in a number.</a:t>
            </a:r>
          </a:p>
          <a:p>
            <a:pPr>
              <a:buNone/>
            </a:pPr>
            <a:r>
              <a:rPr lang="en-IE" dirty="0" smtClean="0"/>
              <a:t>    Read in a second number.</a:t>
            </a:r>
          </a:p>
          <a:p>
            <a:pPr>
              <a:buNone/>
            </a:pPr>
            <a:r>
              <a:rPr lang="en-IE" dirty="0" smtClean="0"/>
              <a:t>    Read in a third number.</a:t>
            </a:r>
          </a:p>
          <a:p>
            <a:pPr>
              <a:buNone/>
            </a:pPr>
            <a:r>
              <a:rPr lang="en-IE" dirty="0" smtClean="0"/>
              <a:t>    If the first number is bigger than the second, then if the first number is bigger than the third, then print out the first number, otherwise print out the third number number.</a:t>
            </a:r>
          </a:p>
          <a:p>
            <a:pPr>
              <a:buNone/>
            </a:pPr>
            <a:r>
              <a:rPr lang="en-IE" dirty="0" smtClean="0"/>
              <a:t>    If the first number is smaller than the second, then if the second number is bigger than the third, then print out the second number, otherwise print out the third number.</a:t>
            </a:r>
          </a:p>
          <a:p>
            <a:pPr>
              <a:buNone/>
            </a:pPr>
            <a:r>
              <a:rPr lang="en-IE" dirty="0" smtClean="0"/>
              <a:t>END.</a:t>
            </a:r>
            <a:endParaRPr lang="en-IE" dirty="0"/>
          </a:p>
        </p:txBody>
      </p:sp>
      <p:sp>
        <p:nvSpPr>
          <p:cNvPr id="5" name="Text Placeholder 4"/>
          <p:cNvSpPr>
            <a:spLocks noGrp="1"/>
          </p:cNvSpPr>
          <p:nvPr>
            <p:ph type="body" sz="quarter" idx="3"/>
          </p:nvPr>
        </p:nvSpPr>
        <p:spPr/>
        <p:txBody>
          <a:bodyPr/>
          <a:lstStyle/>
          <a:p>
            <a:r>
              <a:rPr lang="en-IE" dirty="0" err="1" smtClean="0"/>
              <a:t>Pseudocode</a:t>
            </a:r>
            <a:endParaRPr lang="en-IE" dirty="0"/>
          </a:p>
        </p:txBody>
      </p:sp>
      <p:sp>
        <p:nvSpPr>
          <p:cNvPr id="6" name="Content Placeholder 5"/>
          <p:cNvSpPr>
            <a:spLocks noGrp="1"/>
          </p:cNvSpPr>
          <p:nvPr>
            <p:ph sz="quarter" idx="4"/>
          </p:nvPr>
        </p:nvSpPr>
        <p:spPr>
          <a:xfrm>
            <a:off x="4645025" y="1916832"/>
            <a:ext cx="4041775" cy="4680519"/>
          </a:xfrm>
        </p:spPr>
        <p:txBody>
          <a:bodyPr>
            <a:normAutofit fontScale="77500" lnSpcReduction="20000"/>
          </a:bodyPr>
          <a:lstStyle/>
          <a:p>
            <a:pPr>
              <a:buNone/>
            </a:pPr>
            <a:endParaRPr lang="en-IE" dirty="0" smtClean="0"/>
          </a:p>
          <a:p>
            <a:pPr>
              <a:buNone/>
            </a:pPr>
            <a:r>
              <a:rPr lang="en-IE" dirty="0" smtClean="0"/>
              <a:t>PROGRAM </a:t>
            </a:r>
            <a:r>
              <a:rPr lang="en-IE" dirty="0" err="1" smtClean="0"/>
              <a:t>BiggerOfThree</a:t>
            </a:r>
            <a:r>
              <a:rPr lang="en-IE" dirty="0" smtClean="0"/>
              <a:t>:</a:t>
            </a:r>
          </a:p>
          <a:p>
            <a:pPr>
              <a:buNone/>
            </a:pPr>
            <a:r>
              <a:rPr lang="en-IE" dirty="0" smtClean="0"/>
              <a:t>    Read A;</a:t>
            </a:r>
          </a:p>
          <a:p>
            <a:pPr>
              <a:buNone/>
            </a:pPr>
            <a:r>
              <a:rPr lang="en-IE" dirty="0" smtClean="0"/>
              <a:t>    Read B;</a:t>
            </a:r>
          </a:p>
          <a:p>
            <a:pPr>
              <a:buNone/>
            </a:pPr>
            <a:r>
              <a:rPr lang="en-IE" dirty="0" smtClean="0"/>
              <a:t>    Read C;</a:t>
            </a:r>
          </a:p>
          <a:p>
            <a:pPr>
              <a:buNone/>
            </a:pPr>
            <a:r>
              <a:rPr lang="en-IE" dirty="0" smtClean="0"/>
              <a:t>    IF A&gt;B</a:t>
            </a:r>
          </a:p>
          <a:p>
            <a:pPr>
              <a:buNone/>
            </a:pPr>
            <a:r>
              <a:rPr lang="en-IE" dirty="0" smtClean="0"/>
              <a:t>           THEN IF A&gt;C </a:t>
            </a:r>
          </a:p>
          <a:p>
            <a:pPr>
              <a:buNone/>
            </a:pPr>
            <a:r>
              <a:rPr lang="en-IE" dirty="0" smtClean="0"/>
              <a:t>                            THEN Print A</a:t>
            </a:r>
          </a:p>
          <a:p>
            <a:pPr>
              <a:buNone/>
            </a:pPr>
            <a:r>
              <a:rPr lang="en-IE" dirty="0" smtClean="0"/>
              <a:t>                            ELSE Print C</a:t>
            </a:r>
          </a:p>
          <a:p>
            <a:pPr>
              <a:buNone/>
            </a:pPr>
            <a:r>
              <a:rPr lang="en-IE" dirty="0" smtClean="0"/>
              <a:t>                      END IF;</a:t>
            </a:r>
          </a:p>
          <a:p>
            <a:pPr>
              <a:buNone/>
            </a:pPr>
            <a:r>
              <a:rPr lang="en-IE" dirty="0" smtClean="0"/>
              <a:t>           ELSE IF B&gt;C</a:t>
            </a:r>
          </a:p>
          <a:p>
            <a:pPr>
              <a:buNone/>
            </a:pPr>
            <a:r>
              <a:rPr lang="en-IE" dirty="0" smtClean="0"/>
              <a:t>                            THEN Print B</a:t>
            </a:r>
          </a:p>
          <a:p>
            <a:pPr>
              <a:buNone/>
            </a:pPr>
            <a:r>
              <a:rPr lang="en-IE" dirty="0" smtClean="0"/>
              <a:t>                            ELSE Print C</a:t>
            </a:r>
          </a:p>
          <a:p>
            <a:pPr>
              <a:buNone/>
            </a:pPr>
            <a:r>
              <a:rPr lang="en-IE" dirty="0" smtClean="0"/>
              <a:t>                    END IF;</a:t>
            </a:r>
          </a:p>
          <a:p>
            <a:pPr>
              <a:buNone/>
            </a:pPr>
            <a:r>
              <a:rPr lang="en-IE" dirty="0" smtClean="0"/>
              <a:t>    END IF;</a:t>
            </a:r>
          </a:p>
          <a:p>
            <a:pPr>
              <a:buNone/>
            </a:pPr>
            <a:r>
              <a:rPr lang="en-IE" dirty="0" smtClean="0"/>
              <a:t>END.</a:t>
            </a:r>
            <a:endParaRPr lang="en-IE" dirty="0"/>
          </a:p>
        </p:txBody>
      </p:sp>
      <p:sp>
        <p:nvSpPr>
          <p:cNvPr id="7" name="Rectangle 6"/>
          <p:cNvSpPr/>
          <p:nvPr/>
        </p:nvSpPr>
        <p:spPr>
          <a:xfrm>
            <a:off x="323528" y="1412776"/>
            <a:ext cx="4176464" cy="511256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8" name="Rectangle 7"/>
          <p:cNvSpPr/>
          <p:nvPr/>
        </p:nvSpPr>
        <p:spPr>
          <a:xfrm>
            <a:off x="4644008" y="1412776"/>
            <a:ext cx="4176464" cy="511256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275856" y="764704"/>
            <a:ext cx="223224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427984" y="1484784"/>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4427984" y="2924944"/>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Parallelogram 24"/>
          <p:cNvSpPr/>
          <p:nvPr/>
        </p:nvSpPr>
        <p:spPr>
          <a:xfrm>
            <a:off x="3275856" y="2204864"/>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A</a:t>
            </a:r>
            <a:endParaRPr lang="en-IE" dirty="0">
              <a:solidFill>
                <a:schemeClr val="tx1"/>
              </a:solidFill>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Flowcharts</a:t>
            </a:r>
            <a:endParaRPr lang="en-IE" dirty="0"/>
          </a:p>
        </p:txBody>
      </p:sp>
      <p:sp>
        <p:nvSpPr>
          <p:cNvPr id="3" name="Content Placeholder 2"/>
          <p:cNvSpPr>
            <a:spLocks noGrp="1"/>
          </p:cNvSpPr>
          <p:nvPr>
            <p:ph idx="1"/>
          </p:nvPr>
        </p:nvSpPr>
        <p:spPr>
          <a:xfrm>
            <a:off x="457200" y="1600200"/>
            <a:ext cx="7571184" cy="4525963"/>
          </a:xfrm>
        </p:spPr>
        <p:txBody>
          <a:bodyPr/>
          <a:lstStyle/>
          <a:p>
            <a:r>
              <a:rPr lang="en-IE" dirty="0" smtClean="0"/>
              <a:t>So let’s say we want to express the following algorithm:</a:t>
            </a:r>
          </a:p>
          <a:p>
            <a:pPr lvl="1"/>
            <a:r>
              <a:rPr lang="en-IE" sz="2400" i="1" dirty="0" smtClean="0"/>
              <a:t>Print out the numbers from 1 to 5</a:t>
            </a:r>
            <a:endParaRPr lang="en-IE" sz="2000" i="1"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275856" y="548680"/>
            <a:ext cx="2162490" cy="50405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355976" y="1052736"/>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275856" y="548680"/>
            <a:ext cx="2162490" cy="50405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355976" y="1052736"/>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Parallelogram 24"/>
          <p:cNvSpPr/>
          <p:nvPr/>
        </p:nvSpPr>
        <p:spPr>
          <a:xfrm>
            <a:off x="3240060" y="1376564"/>
            <a:ext cx="2232248" cy="504056"/>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1</a:t>
            </a:r>
            <a:endParaRPr lang="en-IE" dirty="0">
              <a:solidFill>
                <a:schemeClr val="tx1"/>
              </a:solidFill>
            </a:endParaRPr>
          </a:p>
        </p:txBody>
      </p:sp>
      <p:cxnSp>
        <p:nvCxnSpPr>
          <p:cNvPr id="39" name="Straight Arrow Connector 38"/>
          <p:cNvCxnSpPr/>
          <p:nvPr/>
        </p:nvCxnSpPr>
        <p:spPr>
          <a:xfrm>
            <a:off x="4355976" y="1902430"/>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275856" y="548680"/>
            <a:ext cx="2162490" cy="50405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355976" y="1052736"/>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Parallelogram 24"/>
          <p:cNvSpPr/>
          <p:nvPr/>
        </p:nvSpPr>
        <p:spPr>
          <a:xfrm>
            <a:off x="3240060" y="1376564"/>
            <a:ext cx="2232248" cy="504056"/>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1</a:t>
            </a:r>
            <a:endParaRPr lang="en-IE" dirty="0">
              <a:solidFill>
                <a:schemeClr val="tx1"/>
              </a:solidFill>
            </a:endParaRPr>
          </a:p>
        </p:txBody>
      </p:sp>
      <p:sp>
        <p:nvSpPr>
          <p:cNvPr id="32" name="Parallelogram 31"/>
          <p:cNvSpPr/>
          <p:nvPr/>
        </p:nvSpPr>
        <p:spPr>
          <a:xfrm>
            <a:off x="3203848" y="2204864"/>
            <a:ext cx="2232248" cy="504056"/>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2</a:t>
            </a:r>
            <a:endParaRPr lang="en-IE" dirty="0">
              <a:solidFill>
                <a:schemeClr val="tx1"/>
              </a:solidFill>
            </a:endParaRPr>
          </a:p>
        </p:txBody>
      </p:sp>
      <p:cxnSp>
        <p:nvCxnSpPr>
          <p:cNvPr id="39" name="Straight Arrow Connector 38"/>
          <p:cNvCxnSpPr/>
          <p:nvPr/>
        </p:nvCxnSpPr>
        <p:spPr>
          <a:xfrm>
            <a:off x="4355976" y="1902430"/>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4355976" y="2694518"/>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275856" y="548680"/>
            <a:ext cx="2162490" cy="50405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355976" y="1052736"/>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Parallelogram 24"/>
          <p:cNvSpPr/>
          <p:nvPr/>
        </p:nvSpPr>
        <p:spPr>
          <a:xfrm>
            <a:off x="3240060" y="1376564"/>
            <a:ext cx="2232248" cy="504056"/>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1</a:t>
            </a:r>
            <a:endParaRPr lang="en-IE" dirty="0">
              <a:solidFill>
                <a:schemeClr val="tx1"/>
              </a:solidFill>
            </a:endParaRPr>
          </a:p>
        </p:txBody>
      </p:sp>
      <p:sp>
        <p:nvSpPr>
          <p:cNvPr id="32" name="Parallelogram 31"/>
          <p:cNvSpPr/>
          <p:nvPr/>
        </p:nvSpPr>
        <p:spPr>
          <a:xfrm>
            <a:off x="3203848" y="2204864"/>
            <a:ext cx="2232248" cy="504056"/>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2</a:t>
            </a:r>
            <a:endParaRPr lang="en-IE" dirty="0">
              <a:solidFill>
                <a:schemeClr val="tx1"/>
              </a:solidFill>
            </a:endParaRPr>
          </a:p>
        </p:txBody>
      </p:sp>
      <p:cxnSp>
        <p:nvCxnSpPr>
          <p:cNvPr id="39" name="Straight Arrow Connector 38"/>
          <p:cNvCxnSpPr/>
          <p:nvPr/>
        </p:nvCxnSpPr>
        <p:spPr>
          <a:xfrm>
            <a:off x="4355976" y="1902430"/>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3" name="Parallelogram 52"/>
          <p:cNvSpPr/>
          <p:nvPr/>
        </p:nvSpPr>
        <p:spPr>
          <a:xfrm>
            <a:off x="3203848" y="2996952"/>
            <a:ext cx="2232248" cy="504056"/>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3</a:t>
            </a:r>
            <a:endParaRPr lang="en-IE" dirty="0">
              <a:solidFill>
                <a:schemeClr val="tx1"/>
              </a:solidFill>
            </a:endParaRPr>
          </a:p>
        </p:txBody>
      </p:sp>
      <p:cxnSp>
        <p:nvCxnSpPr>
          <p:cNvPr id="54" name="Straight Arrow Connector 53"/>
          <p:cNvCxnSpPr/>
          <p:nvPr/>
        </p:nvCxnSpPr>
        <p:spPr>
          <a:xfrm>
            <a:off x="4355976" y="2694518"/>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4355976" y="3501008"/>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275856" y="548680"/>
            <a:ext cx="2162490" cy="50405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355976" y="1052736"/>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Parallelogram 24"/>
          <p:cNvSpPr/>
          <p:nvPr/>
        </p:nvSpPr>
        <p:spPr>
          <a:xfrm>
            <a:off x="3240060" y="1376564"/>
            <a:ext cx="2232248" cy="504056"/>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1</a:t>
            </a:r>
            <a:endParaRPr lang="en-IE" dirty="0">
              <a:solidFill>
                <a:schemeClr val="tx1"/>
              </a:solidFill>
            </a:endParaRPr>
          </a:p>
        </p:txBody>
      </p:sp>
      <p:sp>
        <p:nvSpPr>
          <p:cNvPr id="32" name="Parallelogram 31"/>
          <p:cNvSpPr/>
          <p:nvPr/>
        </p:nvSpPr>
        <p:spPr>
          <a:xfrm>
            <a:off x="3203848" y="2204864"/>
            <a:ext cx="2232248" cy="504056"/>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2</a:t>
            </a:r>
            <a:endParaRPr lang="en-IE" dirty="0">
              <a:solidFill>
                <a:schemeClr val="tx1"/>
              </a:solidFill>
            </a:endParaRPr>
          </a:p>
        </p:txBody>
      </p:sp>
      <p:cxnSp>
        <p:nvCxnSpPr>
          <p:cNvPr id="39" name="Straight Arrow Connector 38"/>
          <p:cNvCxnSpPr/>
          <p:nvPr/>
        </p:nvCxnSpPr>
        <p:spPr>
          <a:xfrm>
            <a:off x="4355976" y="1902430"/>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3" name="Parallelogram 52"/>
          <p:cNvSpPr/>
          <p:nvPr/>
        </p:nvSpPr>
        <p:spPr>
          <a:xfrm>
            <a:off x="3203848" y="2996952"/>
            <a:ext cx="2232248" cy="504056"/>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3</a:t>
            </a:r>
            <a:endParaRPr lang="en-IE" dirty="0">
              <a:solidFill>
                <a:schemeClr val="tx1"/>
              </a:solidFill>
            </a:endParaRPr>
          </a:p>
        </p:txBody>
      </p:sp>
      <p:cxnSp>
        <p:nvCxnSpPr>
          <p:cNvPr id="54" name="Straight Arrow Connector 53"/>
          <p:cNvCxnSpPr/>
          <p:nvPr/>
        </p:nvCxnSpPr>
        <p:spPr>
          <a:xfrm>
            <a:off x="4355976" y="2694518"/>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5" name="Parallelogram 54"/>
          <p:cNvSpPr/>
          <p:nvPr/>
        </p:nvSpPr>
        <p:spPr>
          <a:xfrm>
            <a:off x="3203848" y="3803442"/>
            <a:ext cx="2232248" cy="504056"/>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4</a:t>
            </a:r>
            <a:endParaRPr lang="en-IE" dirty="0">
              <a:solidFill>
                <a:schemeClr val="tx1"/>
              </a:solidFill>
            </a:endParaRPr>
          </a:p>
        </p:txBody>
      </p:sp>
      <p:cxnSp>
        <p:nvCxnSpPr>
          <p:cNvPr id="56" name="Straight Arrow Connector 55"/>
          <p:cNvCxnSpPr/>
          <p:nvPr/>
        </p:nvCxnSpPr>
        <p:spPr>
          <a:xfrm>
            <a:off x="4355976" y="3501008"/>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4355976" y="4293096"/>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275856" y="548680"/>
            <a:ext cx="2162490" cy="50405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355976" y="1052736"/>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Parallelogram 24"/>
          <p:cNvSpPr/>
          <p:nvPr/>
        </p:nvSpPr>
        <p:spPr>
          <a:xfrm>
            <a:off x="3240060" y="1376564"/>
            <a:ext cx="2232248" cy="504056"/>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1</a:t>
            </a:r>
            <a:endParaRPr lang="en-IE" dirty="0">
              <a:solidFill>
                <a:schemeClr val="tx1"/>
              </a:solidFill>
            </a:endParaRPr>
          </a:p>
        </p:txBody>
      </p:sp>
      <p:sp>
        <p:nvSpPr>
          <p:cNvPr id="32" name="Parallelogram 31"/>
          <p:cNvSpPr/>
          <p:nvPr/>
        </p:nvSpPr>
        <p:spPr>
          <a:xfrm>
            <a:off x="3203848" y="2204864"/>
            <a:ext cx="2232248" cy="504056"/>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2</a:t>
            </a:r>
            <a:endParaRPr lang="en-IE" dirty="0">
              <a:solidFill>
                <a:schemeClr val="tx1"/>
              </a:solidFill>
            </a:endParaRPr>
          </a:p>
        </p:txBody>
      </p:sp>
      <p:cxnSp>
        <p:nvCxnSpPr>
          <p:cNvPr id="39" name="Straight Arrow Connector 38"/>
          <p:cNvCxnSpPr/>
          <p:nvPr/>
        </p:nvCxnSpPr>
        <p:spPr>
          <a:xfrm>
            <a:off x="4355976" y="1902430"/>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3" name="Parallelogram 52"/>
          <p:cNvSpPr/>
          <p:nvPr/>
        </p:nvSpPr>
        <p:spPr>
          <a:xfrm>
            <a:off x="3203848" y="2996952"/>
            <a:ext cx="2232248" cy="504056"/>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3</a:t>
            </a:r>
            <a:endParaRPr lang="en-IE" dirty="0">
              <a:solidFill>
                <a:schemeClr val="tx1"/>
              </a:solidFill>
            </a:endParaRPr>
          </a:p>
        </p:txBody>
      </p:sp>
      <p:cxnSp>
        <p:nvCxnSpPr>
          <p:cNvPr id="54" name="Straight Arrow Connector 53"/>
          <p:cNvCxnSpPr/>
          <p:nvPr/>
        </p:nvCxnSpPr>
        <p:spPr>
          <a:xfrm>
            <a:off x="4355976" y="2694518"/>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5" name="Parallelogram 54"/>
          <p:cNvSpPr/>
          <p:nvPr/>
        </p:nvSpPr>
        <p:spPr>
          <a:xfrm>
            <a:off x="3203848" y="3803442"/>
            <a:ext cx="2232248" cy="504056"/>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4</a:t>
            </a:r>
            <a:endParaRPr lang="en-IE" dirty="0">
              <a:solidFill>
                <a:schemeClr val="tx1"/>
              </a:solidFill>
            </a:endParaRPr>
          </a:p>
        </p:txBody>
      </p:sp>
      <p:cxnSp>
        <p:nvCxnSpPr>
          <p:cNvPr id="56" name="Straight Arrow Connector 55"/>
          <p:cNvCxnSpPr/>
          <p:nvPr/>
        </p:nvCxnSpPr>
        <p:spPr>
          <a:xfrm>
            <a:off x="4355976" y="3501008"/>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7" name="Parallelogram 56"/>
          <p:cNvSpPr/>
          <p:nvPr/>
        </p:nvSpPr>
        <p:spPr>
          <a:xfrm>
            <a:off x="3203848" y="4595530"/>
            <a:ext cx="2232248" cy="504056"/>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5</a:t>
            </a:r>
            <a:endParaRPr lang="en-IE" dirty="0">
              <a:solidFill>
                <a:schemeClr val="tx1"/>
              </a:solidFill>
            </a:endParaRPr>
          </a:p>
        </p:txBody>
      </p:sp>
      <p:cxnSp>
        <p:nvCxnSpPr>
          <p:cNvPr id="58" name="Straight Arrow Connector 57"/>
          <p:cNvCxnSpPr/>
          <p:nvPr/>
        </p:nvCxnSpPr>
        <p:spPr>
          <a:xfrm>
            <a:off x="4355976" y="4293096"/>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4355976" y="5085184"/>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275856" y="548680"/>
            <a:ext cx="2162490" cy="50405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sp>
        <p:nvSpPr>
          <p:cNvPr id="5" name="Rounded Rectangle 4"/>
          <p:cNvSpPr/>
          <p:nvPr/>
        </p:nvSpPr>
        <p:spPr>
          <a:xfrm>
            <a:off x="3275856" y="5373216"/>
            <a:ext cx="2162490" cy="50405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END</a:t>
            </a:r>
            <a:endParaRPr lang="en-IE" dirty="0">
              <a:solidFill>
                <a:schemeClr val="tx1"/>
              </a:solidFill>
            </a:endParaRPr>
          </a:p>
        </p:txBody>
      </p:sp>
      <p:cxnSp>
        <p:nvCxnSpPr>
          <p:cNvPr id="11" name="Straight Arrow Connector 10"/>
          <p:cNvCxnSpPr/>
          <p:nvPr/>
        </p:nvCxnSpPr>
        <p:spPr>
          <a:xfrm>
            <a:off x="4355976" y="1052736"/>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Parallelogram 24"/>
          <p:cNvSpPr/>
          <p:nvPr/>
        </p:nvSpPr>
        <p:spPr>
          <a:xfrm>
            <a:off x="3240060" y="1376564"/>
            <a:ext cx="2232248" cy="504056"/>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1</a:t>
            </a:r>
            <a:endParaRPr lang="en-IE" dirty="0">
              <a:solidFill>
                <a:schemeClr val="tx1"/>
              </a:solidFill>
            </a:endParaRPr>
          </a:p>
        </p:txBody>
      </p:sp>
      <p:sp>
        <p:nvSpPr>
          <p:cNvPr id="32" name="Parallelogram 31"/>
          <p:cNvSpPr/>
          <p:nvPr/>
        </p:nvSpPr>
        <p:spPr>
          <a:xfrm>
            <a:off x="3203848" y="2204864"/>
            <a:ext cx="2232248" cy="504056"/>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2</a:t>
            </a:r>
            <a:endParaRPr lang="en-IE" dirty="0">
              <a:solidFill>
                <a:schemeClr val="tx1"/>
              </a:solidFill>
            </a:endParaRPr>
          </a:p>
        </p:txBody>
      </p:sp>
      <p:cxnSp>
        <p:nvCxnSpPr>
          <p:cNvPr id="39" name="Straight Arrow Connector 38"/>
          <p:cNvCxnSpPr/>
          <p:nvPr/>
        </p:nvCxnSpPr>
        <p:spPr>
          <a:xfrm>
            <a:off x="4355976" y="1902430"/>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3" name="Parallelogram 52"/>
          <p:cNvSpPr/>
          <p:nvPr/>
        </p:nvSpPr>
        <p:spPr>
          <a:xfrm>
            <a:off x="3203848" y="2996952"/>
            <a:ext cx="2232248" cy="504056"/>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3</a:t>
            </a:r>
            <a:endParaRPr lang="en-IE" dirty="0">
              <a:solidFill>
                <a:schemeClr val="tx1"/>
              </a:solidFill>
            </a:endParaRPr>
          </a:p>
        </p:txBody>
      </p:sp>
      <p:cxnSp>
        <p:nvCxnSpPr>
          <p:cNvPr id="54" name="Straight Arrow Connector 53"/>
          <p:cNvCxnSpPr/>
          <p:nvPr/>
        </p:nvCxnSpPr>
        <p:spPr>
          <a:xfrm>
            <a:off x="4355976" y="2694518"/>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5" name="Parallelogram 54"/>
          <p:cNvSpPr/>
          <p:nvPr/>
        </p:nvSpPr>
        <p:spPr>
          <a:xfrm>
            <a:off x="3203848" y="3803442"/>
            <a:ext cx="2232248" cy="504056"/>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4</a:t>
            </a:r>
            <a:endParaRPr lang="en-IE" dirty="0">
              <a:solidFill>
                <a:schemeClr val="tx1"/>
              </a:solidFill>
            </a:endParaRPr>
          </a:p>
        </p:txBody>
      </p:sp>
      <p:cxnSp>
        <p:nvCxnSpPr>
          <p:cNvPr id="56" name="Straight Arrow Connector 55"/>
          <p:cNvCxnSpPr/>
          <p:nvPr/>
        </p:nvCxnSpPr>
        <p:spPr>
          <a:xfrm>
            <a:off x="4355976" y="3501008"/>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7" name="Parallelogram 56"/>
          <p:cNvSpPr/>
          <p:nvPr/>
        </p:nvSpPr>
        <p:spPr>
          <a:xfrm>
            <a:off x="3203848" y="4595530"/>
            <a:ext cx="2232248" cy="504056"/>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5</a:t>
            </a:r>
            <a:endParaRPr lang="en-IE" dirty="0">
              <a:solidFill>
                <a:schemeClr val="tx1"/>
              </a:solidFill>
            </a:endParaRPr>
          </a:p>
        </p:txBody>
      </p:sp>
      <p:cxnSp>
        <p:nvCxnSpPr>
          <p:cNvPr id="58" name="Straight Arrow Connector 57"/>
          <p:cNvCxnSpPr/>
          <p:nvPr/>
        </p:nvCxnSpPr>
        <p:spPr>
          <a:xfrm>
            <a:off x="4355976" y="4293096"/>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a:off x="4355976" y="5085184"/>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Structured English and </a:t>
            </a:r>
            <a:r>
              <a:rPr lang="en-IE" dirty="0" err="1" smtClean="0"/>
              <a:t>Pseudocode</a:t>
            </a:r>
            <a:endParaRPr lang="en-IE" dirty="0"/>
          </a:p>
        </p:txBody>
      </p:sp>
      <p:sp>
        <p:nvSpPr>
          <p:cNvPr id="3" name="Text Placeholder 2"/>
          <p:cNvSpPr>
            <a:spLocks noGrp="1"/>
          </p:cNvSpPr>
          <p:nvPr>
            <p:ph type="body" idx="1"/>
          </p:nvPr>
        </p:nvSpPr>
        <p:spPr/>
        <p:txBody>
          <a:bodyPr/>
          <a:lstStyle/>
          <a:p>
            <a:r>
              <a:rPr lang="en-IE" dirty="0" smtClean="0"/>
              <a:t>Structured English</a:t>
            </a:r>
            <a:endParaRPr lang="en-IE" dirty="0"/>
          </a:p>
        </p:txBody>
      </p:sp>
      <p:sp>
        <p:nvSpPr>
          <p:cNvPr id="4" name="Content Placeholder 3"/>
          <p:cNvSpPr>
            <a:spLocks noGrp="1"/>
          </p:cNvSpPr>
          <p:nvPr>
            <p:ph sz="half" idx="2"/>
          </p:nvPr>
        </p:nvSpPr>
        <p:spPr/>
        <p:txBody>
          <a:bodyPr/>
          <a:lstStyle/>
          <a:p>
            <a:pPr>
              <a:buNone/>
            </a:pPr>
            <a:endParaRPr lang="en-IE" dirty="0" smtClean="0"/>
          </a:p>
          <a:p>
            <a:pPr>
              <a:buNone/>
            </a:pPr>
            <a:r>
              <a:rPr lang="en-IE" dirty="0" smtClean="0"/>
              <a:t>PROGRAM Print1to5:</a:t>
            </a:r>
          </a:p>
          <a:p>
            <a:pPr>
              <a:buNone/>
            </a:pPr>
            <a:r>
              <a:rPr lang="en-IE" dirty="0" smtClean="0"/>
              <a:t>     Print out 1.</a:t>
            </a:r>
          </a:p>
          <a:p>
            <a:pPr>
              <a:buNone/>
            </a:pPr>
            <a:r>
              <a:rPr lang="en-IE" dirty="0" smtClean="0"/>
              <a:t>     Print out 2. </a:t>
            </a:r>
          </a:p>
          <a:p>
            <a:pPr>
              <a:buNone/>
            </a:pPr>
            <a:r>
              <a:rPr lang="en-IE" dirty="0" smtClean="0"/>
              <a:t>     Print out 3. </a:t>
            </a:r>
          </a:p>
          <a:p>
            <a:pPr>
              <a:buNone/>
            </a:pPr>
            <a:r>
              <a:rPr lang="en-IE" dirty="0" smtClean="0"/>
              <a:t>     Print out 4. </a:t>
            </a:r>
          </a:p>
          <a:p>
            <a:pPr>
              <a:buNone/>
            </a:pPr>
            <a:r>
              <a:rPr lang="en-IE" dirty="0" smtClean="0"/>
              <a:t>     Print out 5.</a:t>
            </a:r>
          </a:p>
          <a:p>
            <a:pPr>
              <a:buNone/>
            </a:pPr>
            <a:r>
              <a:rPr lang="en-IE" dirty="0" smtClean="0"/>
              <a:t>END.</a:t>
            </a:r>
            <a:endParaRPr lang="en-IE" dirty="0"/>
          </a:p>
        </p:txBody>
      </p:sp>
      <p:sp>
        <p:nvSpPr>
          <p:cNvPr id="5" name="Text Placeholder 4"/>
          <p:cNvSpPr>
            <a:spLocks noGrp="1"/>
          </p:cNvSpPr>
          <p:nvPr>
            <p:ph type="body" sz="quarter" idx="3"/>
          </p:nvPr>
        </p:nvSpPr>
        <p:spPr/>
        <p:txBody>
          <a:bodyPr/>
          <a:lstStyle/>
          <a:p>
            <a:r>
              <a:rPr lang="en-IE" dirty="0" err="1" smtClean="0"/>
              <a:t>Pseudocode</a:t>
            </a:r>
            <a:endParaRPr lang="en-IE" dirty="0"/>
          </a:p>
        </p:txBody>
      </p:sp>
      <p:sp>
        <p:nvSpPr>
          <p:cNvPr id="6" name="Content Placeholder 5"/>
          <p:cNvSpPr>
            <a:spLocks noGrp="1"/>
          </p:cNvSpPr>
          <p:nvPr>
            <p:ph sz="quarter" idx="4"/>
          </p:nvPr>
        </p:nvSpPr>
        <p:spPr/>
        <p:txBody>
          <a:bodyPr>
            <a:normAutofit/>
          </a:bodyPr>
          <a:lstStyle/>
          <a:p>
            <a:pPr>
              <a:buNone/>
            </a:pPr>
            <a:endParaRPr lang="en-IE" dirty="0" smtClean="0"/>
          </a:p>
          <a:p>
            <a:pPr>
              <a:buNone/>
            </a:pPr>
            <a:r>
              <a:rPr lang="en-IE" dirty="0" smtClean="0"/>
              <a:t>PROGRAM Print1to5:</a:t>
            </a:r>
          </a:p>
          <a:p>
            <a:pPr>
              <a:buNone/>
            </a:pPr>
            <a:r>
              <a:rPr lang="en-IE" dirty="0" smtClean="0"/>
              <a:t>    Print 1;</a:t>
            </a:r>
          </a:p>
          <a:p>
            <a:pPr>
              <a:buNone/>
            </a:pPr>
            <a:r>
              <a:rPr lang="en-IE" dirty="0" smtClean="0"/>
              <a:t>    Print 2;</a:t>
            </a:r>
          </a:p>
          <a:p>
            <a:pPr>
              <a:buNone/>
            </a:pPr>
            <a:r>
              <a:rPr lang="en-IE" dirty="0" smtClean="0"/>
              <a:t>    Print 3;</a:t>
            </a:r>
          </a:p>
          <a:p>
            <a:pPr>
              <a:buNone/>
            </a:pPr>
            <a:r>
              <a:rPr lang="en-IE" dirty="0" smtClean="0"/>
              <a:t>    Print 4;</a:t>
            </a:r>
          </a:p>
          <a:p>
            <a:pPr>
              <a:buNone/>
            </a:pPr>
            <a:r>
              <a:rPr lang="en-IE" dirty="0" smtClean="0"/>
              <a:t>    Print 5;</a:t>
            </a:r>
          </a:p>
          <a:p>
            <a:pPr>
              <a:buNone/>
            </a:pPr>
            <a:r>
              <a:rPr lang="en-IE" dirty="0" smtClean="0"/>
              <a:t>END.</a:t>
            </a:r>
            <a:endParaRPr lang="en-IE" dirty="0"/>
          </a:p>
        </p:txBody>
      </p:sp>
      <p:sp>
        <p:nvSpPr>
          <p:cNvPr id="7" name="Rectangle 6"/>
          <p:cNvSpPr/>
          <p:nvPr/>
        </p:nvSpPr>
        <p:spPr>
          <a:xfrm>
            <a:off x="323528" y="1412776"/>
            <a:ext cx="4176464" cy="47525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8" name="Rectangle 7"/>
          <p:cNvSpPr/>
          <p:nvPr/>
        </p:nvSpPr>
        <p:spPr>
          <a:xfrm>
            <a:off x="4644008" y="1412776"/>
            <a:ext cx="4176464" cy="47525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smtClean="0"/>
              <a:t>Or alternatively...</a:t>
            </a:r>
            <a:endParaRPr lang="en-IE"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275856" y="764704"/>
            <a:ext cx="223224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427984" y="1484784"/>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4427984" y="2924944"/>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Parallelogram 24"/>
          <p:cNvSpPr/>
          <p:nvPr/>
        </p:nvSpPr>
        <p:spPr>
          <a:xfrm>
            <a:off x="3275856" y="2204864"/>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A</a:t>
            </a:r>
            <a:endParaRPr lang="en-IE" dirty="0">
              <a:solidFill>
                <a:schemeClr val="tx1"/>
              </a:solidFill>
            </a:endParaRPr>
          </a:p>
        </p:txBody>
      </p:sp>
      <p:cxnSp>
        <p:nvCxnSpPr>
          <p:cNvPr id="37" name="Straight Arrow Connector 36"/>
          <p:cNvCxnSpPr/>
          <p:nvPr/>
        </p:nvCxnSpPr>
        <p:spPr>
          <a:xfrm>
            <a:off x="4427984" y="4365104"/>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Parallelogram 18"/>
          <p:cNvSpPr/>
          <p:nvPr/>
        </p:nvSpPr>
        <p:spPr>
          <a:xfrm>
            <a:off x="3275856" y="3645024"/>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A</a:t>
            </a:r>
            <a:endParaRPr lang="en-IE" dirty="0">
              <a:solidFill>
                <a:schemeClr val="tx1"/>
              </a:solidFill>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Flowcharts</a:t>
            </a:r>
            <a:endParaRPr lang="en-IE" dirty="0"/>
          </a:p>
        </p:txBody>
      </p:sp>
      <p:sp>
        <p:nvSpPr>
          <p:cNvPr id="3" name="Content Placeholder 2"/>
          <p:cNvSpPr>
            <a:spLocks noGrp="1"/>
          </p:cNvSpPr>
          <p:nvPr>
            <p:ph idx="1"/>
          </p:nvPr>
        </p:nvSpPr>
        <p:spPr>
          <a:xfrm>
            <a:off x="457200" y="1600200"/>
            <a:ext cx="7571184" cy="4525963"/>
          </a:xfrm>
        </p:spPr>
        <p:txBody>
          <a:bodyPr>
            <a:normAutofit/>
          </a:bodyPr>
          <a:lstStyle/>
          <a:p>
            <a:r>
              <a:rPr lang="en-IE" dirty="0" smtClean="0"/>
              <a:t>If I say A = A + 1, that means “A gets the value of whatever is in itself, plus 1”</a:t>
            </a:r>
          </a:p>
          <a:p>
            <a:r>
              <a:rPr lang="en-IE" dirty="0" smtClean="0"/>
              <a:t>If A is 14</a:t>
            </a:r>
          </a:p>
          <a:p>
            <a:r>
              <a:rPr lang="en-IE" dirty="0" smtClean="0"/>
              <a:t>It becomes 15</a:t>
            </a:r>
          </a:p>
          <a:p>
            <a:endParaRPr lang="en-IE" dirty="0" smtClean="0"/>
          </a:p>
          <a:p>
            <a:endParaRPr lang="en-IE" sz="1600" i="1" dirty="0"/>
          </a:p>
        </p:txBody>
      </p:sp>
      <p:sp>
        <p:nvSpPr>
          <p:cNvPr id="11" name="Flowchart: Magnetic Disk 10"/>
          <p:cNvSpPr/>
          <p:nvPr/>
        </p:nvSpPr>
        <p:spPr>
          <a:xfrm>
            <a:off x="6948264" y="5229200"/>
            <a:ext cx="936104" cy="1224136"/>
          </a:xfrm>
          <a:prstGeom prst="flowChartMagneticDisk">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4000" dirty="0" smtClean="0">
                <a:solidFill>
                  <a:schemeClr val="tx1"/>
                </a:solidFill>
              </a:rPr>
              <a:t>A</a:t>
            </a:r>
            <a:r>
              <a:rPr lang="en-IE" sz="1400" dirty="0" smtClean="0">
                <a:solidFill>
                  <a:schemeClr val="tx1"/>
                </a:solidFill>
              </a:rPr>
              <a:t>(new)</a:t>
            </a:r>
            <a:endParaRPr lang="en-IE" sz="1400" dirty="0">
              <a:solidFill>
                <a:schemeClr val="tx1"/>
              </a:solidFill>
            </a:endParaRPr>
          </a:p>
        </p:txBody>
      </p:sp>
      <p:sp>
        <p:nvSpPr>
          <p:cNvPr id="14" name="Rectangle 13"/>
          <p:cNvSpPr/>
          <p:nvPr/>
        </p:nvSpPr>
        <p:spPr>
          <a:xfrm>
            <a:off x="7110386" y="5013176"/>
            <a:ext cx="576064" cy="4320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5" name="Flowchart: Magnetic Disk 14"/>
          <p:cNvSpPr/>
          <p:nvPr/>
        </p:nvSpPr>
        <p:spPr>
          <a:xfrm>
            <a:off x="6948264" y="4437112"/>
            <a:ext cx="936104" cy="1224136"/>
          </a:xfrm>
          <a:prstGeom prst="flowChartMagneticDis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4000" dirty="0" smtClean="0">
                <a:solidFill>
                  <a:schemeClr val="tx1"/>
                </a:solidFill>
              </a:rPr>
              <a:t>15</a:t>
            </a:r>
            <a:endParaRPr lang="en-IE" sz="4000" dirty="0">
              <a:solidFill>
                <a:schemeClr val="tx1"/>
              </a:solidFill>
            </a:endParaRPr>
          </a:p>
        </p:txBody>
      </p:sp>
      <p:sp>
        <p:nvSpPr>
          <p:cNvPr id="20" name="Flowchart: Magnetic Disk 19"/>
          <p:cNvSpPr/>
          <p:nvPr/>
        </p:nvSpPr>
        <p:spPr>
          <a:xfrm>
            <a:off x="4716016" y="3789040"/>
            <a:ext cx="1008112" cy="1224136"/>
          </a:xfrm>
          <a:prstGeom prst="flowChartMagneticDisk">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4000" dirty="0" smtClean="0">
                <a:solidFill>
                  <a:schemeClr val="tx1"/>
                </a:solidFill>
              </a:rPr>
              <a:t>A</a:t>
            </a:r>
            <a:r>
              <a:rPr lang="en-IE" sz="1600" dirty="0" smtClean="0">
                <a:solidFill>
                  <a:schemeClr val="tx1"/>
                </a:solidFill>
              </a:rPr>
              <a:t>(old)</a:t>
            </a:r>
            <a:endParaRPr lang="en-IE" sz="3600" dirty="0">
              <a:solidFill>
                <a:schemeClr val="tx1"/>
              </a:solidFill>
            </a:endParaRPr>
          </a:p>
        </p:txBody>
      </p:sp>
      <p:sp>
        <p:nvSpPr>
          <p:cNvPr id="21" name="Rectangle 20"/>
          <p:cNvSpPr/>
          <p:nvPr/>
        </p:nvSpPr>
        <p:spPr>
          <a:xfrm>
            <a:off x="4913934" y="3573016"/>
            <a:ext cx="576064" cy="4320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2" name="Flowchart: Magnetic Disk 21"/>
          <p:cNvSpPr/>
          <p:nvPr/>
        </p:nvSpPr>
        <p:spPr>
          <a:xfrm>
            <a:off x="4751812" y="3068960"/>
            <a:ext cx="936104" cy="1224136"/>
          </a:xfrm>
          <a:prstGeom prst="flowChartMagneticDis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4000" dirty="0" smtClean="0">
                <a:solidFill>
                  <a:schemeClr val="tx1"/>
                </a:solidFill>
              </a:rPr>
              <a:t>14</a:t>
            </a:r>
            <a:endParaRPr lang="en-IE" sz="4000" dirty="0">
              <a:solidFill>
                <a:schemeClr val="tx1"/>
              </a:solidFill>
            </a:endParaRPr>
          </a:p>
        </p:txBody>
      </p:sp>
      <p:sp>
        <p:nvSpPr>
          <p:cNvPr id="23" name="Bent Arrow 22"/>
          <p:cNvSpPr/>
          <p:nvPr/>
        </p:nvSpPr>
        <p:spPr>
          <a:xfrm rot="5400000">
            <a:off x="6228184" y="3573016"/>
            <a:ext cx="864096" cy="1872208"/>
          </a:xfrm>
          <a:prstGeom prst="ben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chemeClr val="tx1"/>
              </a:solidFill>
            </a:endParaRPr>
          </a:p>
        </p:txBody>
      </p:sp>
      <p:sp>
        <p:nvSpPr>
          <p:cNvPr id="18" name="Rectangle 17"/>
          <p:cNvSpPr/>
          <p:nvPr/>
        </p:nvSpPr>
        <p:spPr>
          <a:xfrm>
            <a:off x="6534322" y="3789040"/>
            <a:ext cx="576064" cy="4320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9" name="Flowchart: Magnetic Disk 18"/>
          <p:cNvSpPr/>
          <p:nvPr/>
        </p:nvSpPr>
        <p:spPr>
          <a:xfrm>
            <a:off x="6300192" y="3212976"/>
            <a:ext cx="936104" cy="1224136"/>
          </a:xfrm>
          <a:prstGeom prst="flowChartMagneticDis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4000" dirty="0" smtClean="0">
                <a:solidFill>
                  <a:schemeClr val="tx1"/>
                </a:solidFill>
              </a:rPr>
              <a:t>+ 1</a:t>
            </a:r>
            <a:endParaRPr lang="en-IE" sz="4000" dirty="0">
              <a:solidFill>
                <a:schemeClr val="tx1"/>
              </a:solidFill>
            </a:endParaRPr>
          </a:p>
        </p:txBody>
      </p:sp>
      <p:sp>
        <p:nvSpPr>
          <p:cNvPr id="24" name="Frame 23"/>
          <p:cNvSpPr/>
          <p:nvPr/>
        </p:nvSpPr>
        <p:spPr>
          <a:xfrm>
            <a:off x="6084168" y="188640"/>
            <a:ext cx="2808312" cy="1224136"/>
          </a:xfrm>
          <a:prstGeom prst="fram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3200" b="1" dirty="0" smtClean="0">
                <a:solidFill>
                  <a:schemeClr val="tx1"/>
                </a:solidFill>
              </a:rPr>
              <a:t>A = A + 1</a:t>
            </a:r>
            <a:endParaRPr lang="en-IE" sz="3200" b="1" dirty="0">
              <a:solidFill>
                <a:schemeClr val="tx1"/>
              </a:solidFill>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275856" y="548680"/>
            <a:ext cx="2162490" cy="50405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355976" y="1052736"/>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275856" y="548680"/>
            <a:ext cx="2162490" cy="50405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355976" y="1052736"/>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Parallelogram 24"/>
          <p:cNvSpPr/>
          <p:nvPr/>
        </p:nvSpPr>
        <p:spPr>
          <a:xfrm>
            <a:off x="3240060" y="1376564"/>
            <a:ext cx="2232248" cy="504056"/>
          </a:xfrm>
          <a:prstGeom prst="parallelogram">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A = 1</a:t>
            </a:r>
            <a:endParaRPr lang="en-IE" dirty="0">
              <a:solidFill>
                <a:schemeClr val="tx1"/>
              </a:solidFill>
            </a:endParaRPr>
          </a:p>
        </p:txBody>
      </p:sp>
      <p:cxnSp>
        <p:nvCxnSpPr>
          <p:cNvPr id="6" name="Straight Arrow Connector 5"/>
          <p:cNvCxnSpPr/>
          <p:nvPr/>
        </p:nvCxnSpPr>
        <p:spPr>
          <a:xfrm flipH="1">
            <a:off x="4346715" y="1902430"/>
            <a:ext cx="9261" cy="80649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275856" y="548680"/>
            <a:ext cx="2162490" cy="50405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355976" y="1052736"/>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Diamond 16"/>
          <p:cNvSpPr/>
          <p:nvPr/>
        </p:nvSpPr>
        <p:spPr>
          <a:xfrm>
            <a:off x="3158583" y="2708920"/>
            <a:ext cx="2376264" cy="1188340"/>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000" dirty="0" smtClean="0">
                <a:solidFill>
                  <a:schemeClr val="tx1"/>
                </a:solidFill>
              </a:rPr>
              <a:t>Is A==6?</a:t>
            </a:r>
            <a:endParaRPr lang="en-IE" sz="2000" dirty="0">
              <a:solidFill>
                <a:schemeClr val="tx1"/>
              </a:solidFill>
            </a:endParaRPr>
          </a:p>
        </p:txBody>
      </p:sp>
      <p:sp>
        <p:nvSpPr>
          <p:cNvPr id="25" name="Parallelogram 24"/>
          <p:cNvSpPr/>
          <p:nvPr/>
        </p:nvSpPr>
        <p:spPr>
          <a:xfrm>
            <a:off x="3240060" y="1376564"/>
            <a:ext cx="2232248" cy="504056"/>
          </a:xfrm>
          <a:prstGeom prst="parallelogram">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A = 1</a:t>
            </a:r>
            <a:endParaRPr lang="en-IE" dirty="0">
              <a:solidFill>
                <a:schemeClr val="tx1"/>
              </a:solidFill>
            </a:endParaRPr>
          </a:p>
        </p:txBody>
      </p:sp>
      <p:cxnSp>
        <p:nvCxnSpPr>
          <p:cNvPr id="39" name="Straight Arrow Connector 38"/>
          <p:cNvCxnSpPr>
            <a:endCxn id="17" idx="0"/>
          </p:cNvCxnSpPr>
          <p:nvPr/>
        </p:nvCxnSpPr>
        <p:spPr>
          <a:xfrm flipH="1">
            <a:off x="4346715" y="1902430"/>
            <a:ext cx="9261" cy="80649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275856" y="548680"/>
            <a:ext cx="2162490" cy="50405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355976" y="1052736"/>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Diamond 16"/>
          <p:cNvSpPr/>
          <p:nvPr/>
        </p:nvSpPr>
        <p:spPr>
          <a:xfrm>
            <a:off x="3158583" y="2708920"/>
            <a:ext cx="2376264" cy="1188340"/>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000" dirty="0" smtClean="0">
                <a:solidFill>
                  <a:schemeClr val="tx1"/>
                </a:solidFill>
              </a:rPr>
              <a:t>Is A==6?</a:t>
            </a:r>
            <a:endParaRPr lang="en-IE" sz="2000" dirty="0">
              <a:solidFill>
                <a:schemeClr val="tx1"/>
              </a:solidFill>
            </a:endParaRPr>
          </a:p>
        </p:txBody>
      </p:sp>
      <p:cxnSp>
        <p:nvCxnSpPr>
          <p:cNvPr id="20" name="Straight Arrow Connector 19"/>
          <p:cNvCxnSpPr/>
          <p:nvPr/>
        </p:nvCxnSpPr>
        <p:spPr>
          <a:xfrm>
            <a:off x="5532857" y="3284984"/>
            <a:ext cx="767335"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5676873" y="2924944"/>
            <a:ext cx="576064" cy="369332"/>
          </a:xfrm>
          <a:prstGeom prst="rect">
            <a:avLst/>
          </a:prstGeom>
          <a:noFill/>
        </p:spPr>
        <p:txBody>
          <a:bodyPr wrap="square" rtlCol="0">
            <a:spAutoFit/>
          </a:bodyPr>
          <a:lstStyle/>
          <a:p>
            <a:r>
              <a:rPr lang="en-IE" dirty="0" smtClean="0"/>
              <a:t>No</a:t>
            </a:r>
            <a:endParaRPr lang="en-IE" dirty="0"/>
          </a:p>
        </p:txBody>
      </p:sp>
      <p:sp>
        <p:nvSpPr>
          <p:cNvPr id="25" name="Parallelogram 24"/>
          <p:cNvSpPr/>
          <p:nvPr/>
        </p:nvSpPr>
        <p:spPr>
          <a:xfrm>
            <a:off x="3240060" y="1376564"/>
            <a:ext cx="2232248" cy="504056"/>
          </a:xfrm>
          <a:prstGeom prst="parallelogram">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A = 1</a:t>
            </a:r>
            <a:endParaRPr lang="en-IE" dirty="0">
              <a:solidFill>
                <a:schemeClr val="tx1"/>
              </a:solidFill>
            </a:endParaRPr>
          </a:p>
        </p:txBody>
      </p:sp>
      <p:sp>
        <p:nvSpPr>
          <p:cNvPr id="32" name="Parallelogram 31"/>
          <p:cNvSpPr/>
          <p:nvPr/>
        </p:nvSpPr>
        <p:spPr>
          <a:xfrm>
            <a:off x="6228184" y="3068960"/>
            <a:ext cx="2232248" cy="504056"/>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A</a:t>
            </a:r>
            <a:endParaRPr lang="en-IE" dirty="0">
              <a:solidFill>
                <a:schemeClr val="tx1"/>
              </a:solidFill>
            </a:endParaRPr>
          </a:p>
        </p:txBody>
      </p:sp>
      <p:cxnSp>
        <p:nvCxnSpPr>
          <p:cNvPr id="39" name="Straight Arrow Connector 38"/>
          <p:cNvCxnSpPr>
            <a:endCxn id="17" idx="0"/>
          </p:cNvCxnSpPr>
          <p:nvPr/>
        </p:nvCxnSpPr>
        <p:spPr>
          <a:xfrm flipH="1">
            <a:off x="4346715" y="1902430"/>
            <a:ext cx="9261" cy="80649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V="1">
            <a:off x="7380312" y="2795330"/>
            <a:ext cx="0" cy="27363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275856" y="548680"/>
            <a:ext cx="2162490" cy="50405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355976" y="1052736"/>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Diamond 16"/>
          <p:cNvSpPr/>
          <p:nvPr/>
        </p:nvSpPr>
        <p:spPr>
          <a:xfrm>
            <a:off x="3158583" y="2708920"/>
            <a:ext cx="2376264" cy="1188340"/>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000" dirty="0" smtClean="0">
                <a:solidFill>
                  <a:schemeClr val="tx1"/>
                </a:solidFill>
              </a:rPr>
              <a:t>Is A==6?</a:t>
            </a:r>
            <a:endParaRPr lang="en-IE" sz="2000" dirty="0">
              <a:solidFill>
                <a:schemeClr val="tx1"/>
              </a:solidFill>
            </a:endParaRPr>
          </a:p>
        </p:txBody>
      </p:sp>
      <p:cxnSp>
        <p:nvCxnSpPr>
          <p:cNvPr id="20" name="Straight Arrow Connector 19"/>
          <p:cNvCxnSpPr/>
          <p:nvPr/>
        </p:nvCxnSpPr>
        <p:spPr>
          <a:xfrm>
            <a:off x="5532857" y="3284984"/>
            <a:ext cx="767335"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5676873" y="2924944"/>
            <a:ext cx="576064" cy="369332"/>
          </a:xfrm>
          <a:prstGeom prst="rect">
            <a:avLst/>
          </a:prstGeom>
          <a:noFill/>
        </p:spPr>
        <p:txBody>
          <a:bodyPr wrap="square" rtlCol="0">
            <a:spAutoFit/>
          </a:bodyPr>
          <a:lstStyle/>
          <a:p>
            <a:r>
              <a:rPr lang="en-IE" dirty="0" smtClean="0"/>
              <a:t>No</a:t>
            </a:r>
            <a:endParaRPr lang="en-IE" dirty="0"/>
          </a:p>
        </p:txBody>
      </p:sp>
      <p:sp>
        <p:nvSpPr>
          <p:cNvPr id="25" name="Parallelogram 24"/>
          <p:cNvSpPr/>
          <p:nvPr/>
        </p:nvSpPr>
        <p:spPr>
          <a:xfrm>
            <a:off x="3240060" y="1376564"/>
            <a:ext cx="2232248" cy="504056"/>
          </a:xfrm>
          <a:prstGeom prst="parallelogram">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A = 1</a:t>
            </a:r>
            <a:endParaRPr lang="en-IE" dirty="0">
              <a:solidFill>
                <a:schemeClr val="tx1"/>
              </a:solidFill>
            </a:endParaRPr>
          </a:p>
        </p:txBody>
      </p:sp>
      <p:sp>
        <p:nvSpPr>
          <p:cNvPr id="32" name="Parallelogram 31"/>
          <p:cNvSpPr/>
          <p:nvPr/>
        </p:nvSpPr>
        <p:spPr>
          <a:xfrm>
            <a:off x="6228184" y="3068960"/>
            <a:ext cx="2232248" cy="504056"/>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A</a:t>
            </a:r>
            <a:endParaRPr lang="en-IE" dirty="0">
              <a:solidFill>
                <a:schemeClr val="tx1"/>
              </a:solidFill>
            </a:endParaRPr>
          </a:p>
        </p:txBody>
      </p:sp>
      <p:cxnSp>
        <p:nvCxnSpPr>
          <p:cNvPr id="39" name="Straight Arrow Connector 38"/>
          <p:cNvCxnSpPr>
            <a:endCxn id="17" idx="0"/>
          </p:cNvCxnSpPr>
          <p:nvPr/>
        </p:nvCxnSpPr>
        <p:spPr>
          <a:xfrm flipH="1">
            <a:off x="4346715" y="1902430"/>
            <a:ext cx="9261" cy="80649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V="1">
            <a:off x="7380312" y="2795330"/>
            <a:ext cx="0" cy="27363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6327351" y="2276872"/>
            <a:ext cx="2088232" cy="50405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A = A + 1</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275856" y="548680"/>
            <a:ext cx="2162490" cy="50405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355976" y="1052736"/>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Diamond 16"/>
          <p:cNvSpPr/>
          <p:nvPr/>
        </p:nvSpPr>
        <p:spPr>
          <a:xfrm>
            <a:off x="3158583" y="2708920"/>
            <a:ext cx="2376264" cy="1188340"/>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000" dirty="0" smtClean="0">
                <a:solidFill>
                  <a:schemeClr val="tx1"/>
                </a:solidFill>
              </a:rPr>
              <a:t>Is A==6?</a:t>
            </a:r>
            <a:endParaRPr lang="en-IE" sz="2000" dirty="0">
              <a:solidFill>
                <a:schemeClr val="tx1"/>
              </a:solidFill>
            </a:endParaRPr>
          </a:p>
        </p:txBody>
      </p:sp>
      <p:cxnSp>
        <p:nvCxnSpPr>
          <p:cNvPr id="20" name="Straight Arrow Connector 19"/>
          <p:cNvCxnSpPr/>
          <p:nvPr/>
        </p:nvCxnSpPr>
        <p:spPr>
          <a:xfrm>
            <a:off x="5532857" y="3284984"/>
            <a:ext cx="767335"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5676873" y="2924944"/>
            <a:ext cx="576064" cy="369332"/>
          </a:xfrm>
          <a:prstGeom prst="rect">
            <a:avLst/>
          </a:prstGeom>
          <a:noFill/>
        </p:spPr>
        <p:txBody>
          <a:bodyPr wrap="square" rtlCol="0">
            <a:spAutoFit/>
          </a:bodyPr>
          <a:lstStyle/>
          <a:p>
            <a:r>
              <a:rPr lang="en-IE" dirty="0" smtClean="0"/>
              <a:t>No</a:t>
            </a:r>
            <a:endParaRPr lang="en-IE" dirty="0"/>
          </a:p>
        </p:txBody>
      </p:sp>
      <p:sp>
        <p:nvSpPr>
          <p:cNvPr id="25" name="Parallelogram 24"/>
          <p:cNvSpPr/>
          <p:nvPr/>
        </p:nvSpPr>
        <p:spPr>
          <a:xfrm>
            <a:off x="3240060" y="1376564"/>
            <a:ext cx="2232248" cy="504056"/>
          </a:xfrm>
          <a:prstGeom prst="parallelogram">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A = 1</a:t>
            </a:r>
            <a:endParaRPr lang="en-IE" dirty="0">
              <a:solidFill>
                <a:schemeClr val="tx1"/>
              </a:solidFill>
            </a:endParaRPr>
          </a:p>
        </p:txBody>
      </p:sp>
      <p:sp>
        <p:nvSpPr>
          <p:cNvPr id="32" name="Parallelogram 31"/>
          <p:cNvSpPr/>
          <p:nvPr/>
        </p:nvSpPr>
        <p:spPr>
          <a:xfrm>
            <a:off x="6228184" y="3068960"/>
            <a:ext cx="2232248" cy="504056"/>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A</a:t>
            </a:r>
            <a:endParaRPr lang="en-IE" dirty="0">
              <a:solidFill>
                <a:schemeClr val="tx1"/>
              </a:solidFill>
            </a:endParaRPr>
          </a:p>
        </p:txBody>
      </p:sp>
      <p:cxnSp>
        <p:nvCxnSpPr>
          <p:cNvPr id="39" name="Straight Arrow Connector 38"/>
          <p:cNvCxnSpPr>
            <a:endCxn id="17" idx="0"/>
          </p:cNvCxnSpPr>
          <p:nvPr/>
        </p:nvCxnSpPr>
        <p:spPr>
          <a:xfrm flipH="1">
            <a:off x="4346715" y="1902430"/>
            <a:ext cx="9261" cy="80649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V="1">
            <a:off x="7380312" y="2795330"/>
            <a:ext cx="0" cy="27363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7380312" y="2060848"/>
            <a:ext cx="0" cy="21602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flipH="1">
            <a:off x="4355976" y="2060848"/>
            <a:ext cx="3024336"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6327351" y="2276872"/>
            <a:ext cx="2088232" cy="50405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A = A + 1</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275856" y="548680"/>
            <a:ext cx="2162490" cy="50405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sp>
        <p:nvSpPr>
          <p:cNvPr id="5" name="Rounded Rectangle 4"/>
          <p:cNvSpPr/>
          <p:nvPr/>
        </p:nvSpPr>
        <p:spPr>
          <a:xfrm>
            <a:off x="3275856" y="4869160"/>
            <a:ext cx="2162490" cy="50405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END</a:t>
            </a:r>
            <a:endParaRPr lang="en-IE" dirty="0">
              <a:solidFill>
                <a:schemeClr val="tx1"/>
              </a:solidFill>
            </a:endParaRPr>
          </a:p>
        </p:txBody>
      </p:sp>
      <p:cxnSp>
        <p:nvCxnSpPr>
          <p:cNvPr id="11" name="Straight Arrow Connector 10"/>
          <p:cNvCxnSpPr/>
          <p:nvPr/>
        </p:nvCxnSpPr>
        <p:spPr>
          <a:xfrm>
            <a:off x="4355976" y="1052736"/>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Diamond 16"/>
          <p:cNvSpPr/>
          <p:nvPr/>
        </p:nvSpPr>
        <p:spPr>
          <a:xfrm>
            <a:off x="3158583" y="2708920"/>
            <a:ext cx="2376264" cy="1188340"/>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000" dirty="0" smtClean="0">
                <a:solidFill>
                  <a:schemeClr val="tx1"/>
                </a:solidFill>
              </a:rPr>
              <a:t>Is A==6?</a:t>
            </a:r>
            <a:endParaRPr lang="en-IE" sz="2000" dirty="0">
              <a:solidFill>
                <a:schemeClr val="tx1"/>
              </a:solidFill>
            </a:endParaRPr>
          </a:p>
        </p:txBody>
      </p:sp>
      <p:cxnSp>
        <p:nvCxnSpPr>
          <p:cNvPr id="20" name="Straight Arrow Connector 19"/>
          <p:cNvCxnSpPr/>
          <p:nvPr/>
        </p:nvCxnSpPr>
        <p:spPr>
          <a:xfrm>
            <a:off x="5532857" y="3284984"/>
            <a:ext cx="767335"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5676873" y="2924944"/>
            <a:ext cx="576064" cy="369332"/>
          </a:xfrm>
          <a:prstGeom prst="rect">
            <a:avLst/>
          </a:prstGeom>
          <a:noFill/>
        </p:spPr>
        <p:txBody>
          <a:bodyPr wrap="square" rtlCol="0">
            <a:spAutoFit/>
          </a:bodyPr>
          <a:lstStyle/>
          <a:p>
            <a:r>
              <a:rPr lang="en-IE" dirty="0" smtClean="0"/>
              <a:t>No</a:t>
            </a:r>
            <a:endParaRPr lang="en-IE" dirty="0"/>
          </a:p>
        </p:txBody>
      </p:sp>
      <p:sp>
        <p:nvSpPr>
          <p:cNvPr id="25" name="Parallelogram 24"/>
          <p:cNvSpPr/>
          <p:nvPr/>
        </p:nvSpPr>
        <p:spPr>
          <a:xfrm>
            <a:off x="3240060" y="1376564"/>
            <a:ext cx="2232248" cy="504056"/>
          </a:xfrm>
          <a:prstGeom prst="parallelogram">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A = 1</a:t>
            </a:r>
            <a:endParaRPr lang="en-IE" dirty="0">
              <a:solidFill>
                <a:schemeClr val="tx1"/>
              </a:solidFill>
            </a:endParaRPr>
          </a:p>
        </p:txBody>
      </p:sp>
      <p:sp>
        <p:nvSpPr>
          <p:cNvPr id="31" name="TextBox 30"/>
          <p:cNvSpPr txBox="1"/>
          <p:nvPr/>
        </p:nvSpPr>
        <p:spPr>
          <a:xfrm>
            <a:off x="3923928" y="4365104"/>
            <a:ext cx="936104" cy="369332"/>
          </a:xfrm>
          <a:prstGeom prst="rect">
            <a:avLst/>
          </a:prstGeom>
          <a:noFill/>
        </p:spPr>
        <p:txBody>
          <a:bodyPr wrap="square" rtlCol="0">
            <a:spAutoFit/>
          </a:bodyPr>
          <a:lstStyle/>
          <a:p>
            <a:r>
              <a:rPr lang="en-IE" dirty="0" smtClean="0"/>
              <a:t>Yes</a:t>
            </a:r>
            <a:endParaRPr lang="en-IE" dirty="0"/>
          </a:p>
        </p:txBody>
      </p:sp>
      <p:sp>
        <p:nvSpPr>
          <p:cNvPr id="32" name="Parallelogram 31"/>
          <p:cNvSpPr/>
          <p:nvPr/>
        </p:nvSpPr>
        <p:spPr>
          <a:xfrm>
            <a:off x="6228184" y="3068960"/>
            <a:ext cx="2232248" cy="504056"/>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A</a:t>
            </a:r>
            <a:endParaRPr lang="en-IE" dirty="0">
              <a:solidFill>
                <a:schemeClr val="tx1"/>
              </a:solidFill>
            </a:endParaRPr>
          </a:p>
        </p:txBody>
      </p:sp>
      <p:cxnSp>
        <p:nvCxnSpPr>
          <p:cNvPr id="37" name="Straight Arrow Connector 36"/>
          <p:cNvCxnSpPr/>
          <p:nvPr/>
        </p:nvCxnSpPr>
        <p:spPr>
          <a:xfrm>
            <a:off x="4355976" y="3861048"/>
            <a:ext cx="0" cy="100811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endCxn id="17" idx="0"/>
          </p:cNvCxnSpPr>
          <p:nvPr/>
        </p:nvCxnSpPr>
        <p:spPr>
          <a:xfrm flipH="1">
            <a:off x="4346715" y="1902430"/>
            <a:ext cx="9261" cy="80649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V="1">
            <a:off x="7380312" y="2795330"/>
            <a:ext cx="0" cy="27363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7380312" y="2060848"/>
            <a:ext cx="0" cy="21602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flipH="1">
            <a:off x="4355976" y="2060848"/>
            <a:ext cx="3024336"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6327351" y="2276872"/>
            <a:ext cx="2088232" cy="50405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A = A + 1</a:t>
            </a: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Structured English and </a:t>
            </a:r>
            <a:r>
              <a:rPr lang="en-IE" dirty="0" err="1" smtClean="0"/>
              <a:t>Pseudocode</a:t>
            </a:r>
            <a:endParaRPr lang="en-IE" dirty="0"/>
          </a:p>
        </p:txBody>
      </p:sp>
      <p:sp>
        <p:nvSpPr>
          <p:cNvPr id="3" name="Text Placeholder 2"/>
          <p:cNvSpPr>
            <a:spLocks noGrp="1"/>
          </p:cNvSpPr>
          <p:nvPr>
            <p:ph type="body" idx="1"/>
          </p:nvPr>
        </p:nvSpPr>
        <p:spPr/>
        <p:txBody>
          <a:bodyPr/>
          <a:lstStyle/>
          <a:p>
            <a:r>
              <a:rPr lang="en-IE" dirty="0" smtClean="0"/>
              <a:t>Structured English</a:t>
            </a:r>
            <a:endParaRPr lang="en-IE" dirty="0"/>
          </a:p>
        </p:txBody>
      </p:sp>
      <p:sp>
        <p:nvSpPr>
          <p:cNvPr id="4" name="Content Placeholder 3"/>
          <p:cNvSpPr>
            <a:spLocks noGrp="1"/>
          </p:cNvSpPr>
          <p:nvPr>
            <p:ph sz="half" idx="2"/>
          </p:nvPr>
        </p:nvSpPr>
        <p:spPr/>
        <p:txBody>
          <a:bodyPr/>
          <a:lstStyle/>
          <a:p>
            <a:pPr>
              <a:buNone/>
            </a:pPr>
            <a:endParaRPr lang="en-IE" dirty="0" smtClean="0"/>
          </a:p>
          <a:p>
            <a:pPr>
              <a:buNone/>
            </a:pPr>
            <a:r>
              <a:rPr lang="en-IE" dirty="0" smtClean="0"/>
              <a:t>PROGRAM Print1to5:</a:t>
            </a:r>
          </a:p>
          <a:p>
            <a:pPr>
              <a:buNone/>
            </a:pPr>
            <a:r>
              <a:rPr lang="en-IE" dirty="0" smtClean="0"/>
              <a:t>     Keep printing out numbers until you reach 5. </a:t>
            </a:r>
          </a:p>
          <a:p>
            <a:pPr>
              <a:buNone/>
            </a:pPr>
            <a:r>
              <a:rPr lang="en-IE" dirty="0" smtClean="0"/>
              <a:t>END.</a:t>
            </a:r>
            <a:endParaRPr lang="en-IE" dirty="0"/>
          </a:p>
        </p:txBody>
      </p:sp>
      <p:sp>
        <p:nvSpPr>
          <p:cNvPr id="5" name="Text Placeholder 4"/>
          <p:cNvSpPr>
            <a:spLocks noGrp="1"/>
          </p:cNvSpPr>
          <p:nvPr>
            <p:ph type="body" sz="quarter" idx="3"/>
          </p:nvPr>
        </p:nvSpPr>
        <p:spPr/>
        <p:txBody>
          <a:bodyPr/>
          <a:lstStyle/>
          <a:p>
            <a:r>
              <a:rPr lang="en-IE" dirty="0" err="1" smtClean="0"/>
              <a:t>Pseudocode</a:t>
            </a:r>
            <a:endParaRPr lang="en-IE" dirty="0"/>
          </a:p>
        </p:txBody>
      </p:sp>
      <p:sp>
        <p:nvSpPr>
          <p:cNvPr id="6" name="Content Placeholder 5"/>
          <p:cNvSpPr>
            <a:spLocks noGrp="1"/>
          </p:cNvSpPr>
          <p:nvPr>
            <p:ph sz="quarter" idx="4"/>
          </p:nvPr>
        </p:nvSpPr>
        <p:spPr/>
        <p:txBody>
          <a:bodyPr>
            <a:normAutofit/>
          </a:bodyPr>
          <a:lstStyle/>
          <a:p>
            <a:pPr>
              <a:buNone/>
            </a:pPr>
            <a:endParaRPr lang="en-IE" dirty="0" smtClean="0"/>
          </a:p>
          <a:p>
            <a:pPr>
              <a:buNone/>
            </a:pPr>
            <a:r>
              <a:rPr lang="en-IE" dirty="0" smtClean="0"/>
              <a:t>PROGRAM Print1to5:</a:t>
            </a:r>
          </a:p>
          <a:p>
            <a:pPr>
              <a:buNone/>
            </a:pPr>
            <a:r>
              <a:rPr lang="en-IE" dirty="0" smtClean="0"/>
              <a:t>    A = 1;</a:t>
            </a:r>
          </a:p>
          <a:p>
            <a:pPr>
              <a:buNone/>
            </a:pPr>
            <a:r>
              <a:rPr lang="en-IE" dirty="0" smtClean="0"/>
              <a:t>    WHILE (A != 6)</a:t>
            </a:r>
          </a:p>
          <a:p>
            <a:pPr>
              <a:buNone/>
            </a:pPr>
            <a:r>
              <a:rPr lang="en-IE" dirty="0" smtClean="0"/>
              <a:t>    DO  Print A;</a:t>
            </a:r>
          </a:p>
          <a:p>
            <a:pPr>
              <a:buNone/>
            </a:pPr>
            <a:r>
              <a:rPr lang="en-IE" dirty="0" smtClean="0"/>
              <a:t>            A = A + 1;</a:t>
            </a:r>
          </a:p>
          <a:p>
            <a:pPr>
              <a:buNone/>
            </a:pPr>
            <a:r>
              <a:rPr lang="en-IE" dirty="0" smtClean="0"/>
              <a:t>    ENDWHILE;</a:t>
            </a:r>
          </a:p>
          <a:p>
            <a:pPr>
              <a:buNone/>
            </a:pPr>
            <a:r>
              <a:rPr lang="en-IE" dirty="0" smtClean="0"/>
              <a:t>END.</a:t>
            </a:r>
            <a:endParaRPr lang="en-IE" dirty="0"/>
          </a:p>
        </p:txBody>
      </p:sp>
      <p:sp>
        <p:nvSpPr>
          <p:cNvPr id="7" name="Rectangle 6"/>
          <p:cNvSpPr/>
          <p:nvPr/>
        </p:nvSpPr>
        <p:spPr>
          <a:xfrm>
            <a:off x="323528" y="1412776"/>
            <a:ext cx="4176464" cy="47525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8" name="Rectangle 7"/>
          <p:cNvSpPr/>
          <p:nvPr/>
        </p:nvSpPr>
        <p:spPr>
          <a:xfrm>
            <a:off x="4644008" y="1412776"/>
            <a:ext cx="4176464" cy="47525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Flowcharts</a:t>
            </a:r>
            <a:endParaRPr lang="en-IE" dirty="0"/>
          </a:p>
        </p:txBody>
      </p:sp>
      <p:sp>
        <p:nvSpPr>
          <p:cNvPr id="3" name="Content Placeholder 2"/>
          <p:cNvSpPr>
            <a:spLocks noGrp="1"/>
          </p:cNvSpPr>
          <p:nvPr>
            <p:ph idx="1"/>
          </p:nvPr>
        </p:nvSpPr>
        <p:spPr>
          <a:xfrm>
            <a:off x="457200" y="1600200"/>
            <a:ext cx="7571184" cy="4525963"/>
          </a:xfrm>
        </p:spPr>
        <p:txBody>
          <a:bodyPr/>
          <a:lstStyle/>
          <a:p>
            <a:r>
              <a:rPr lang="en-IE" dirty="0" smtClean="0"/>
              <a:t>So let’s say we want to express the following algorithm:</a:t>
            </a:r>
          </a:p>
          <a:p>
            <a:pPr lvl="1"/>
            <a:r>
              <a:rPr lang="en-IE" sz="2400" i="1" dirty="0" smtClean="0"/>
              <a:t>Add up the numbers 1 to 5</a:t>
            </a:r>
            <a:endParaRPr lang="en-IE" sz="2000" i="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275856" y="764704"/>
            <a:ext cx="223224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sp>
        <p:nvSpPr>
          <p:cNvPr id="5" name="Rounded Rectangle 4"/>
          <p:cNvSpPr/>
          <p:nvPr/>
        </p:nvSpPr>
        <p:spPr>
          <a:xfrm>
            <a:off x="3275856" y="5085184"/>
            <a:ext cx="223224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END</a:t>
            </a:r>
            <a:endParaRPr lang="en-IE" dirty="0">
              <a:solidFill>
                <a:schemeClr val="tx1"/>
              </a:solidFill>
            </a:endParaRPr>
          </a:p>
        </p:txBody>
      </p:sp>
      <p:cxnSp>
        <p:nvCxnSpPr>
          <p:cNvPr id="11" name="Straight Arrow Connector 10"/>
          <p:cNvCxnSpPr/>
          <p:nvPr/>
        </p:nvCxnSpPr>
        <p:spPr>
          <a:xfrm>
            <a:off x="4427984" y="1484784"/>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4427984" y="2924944"/>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Parallelogram 24"/>
          <p:cNvSpPr/>
          <p:nvPr/>
        </p:nvSpPr>
        <p:spPr>
          <a:xfrm>
            <a:off x="3275856" y="2204864"/>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A</a:t>
            </a:r>
            <a:endParaRPr lang="en-IE" dirty="0">
              <a:solidFill>
                <a:schemeClr val="tx1"/>
              </a:solidFill>
            </a:endParaRPr>
          </a:p>
        </p:txBody>
      </p:sp>
      <p:cxnSp>
        <p:nvCxnSpPr>
          <p:cNvPr id="37" name="Straight Arrow Connector 36"/>
          <p:cNvCxnSpPr/>
          <p:nvPr/>
        </p:nvCxnSpPr>
        <p:spPr>
          <a:xfrm>
            <a:off x="4427984" y="4365104"/>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Parallelogram 18"/>
          <p:cNvSpPr/>
          <p:nvPr/>
        </p:nvSpPr>
        <p:spPr>
          <a:xfrm>
            <a:off x="3275856" y="3645024"/>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A</a:t>
            </a:r>
            <a:endParaRPr lang="en-IE" dirty="0">
              <a:solidFill>
                <a:schemeClr val="tx1"/>
              </a:solidFill>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Flowcharts</a:t>
            </a:r>
            <a:endParaRPr lang="en-IE" dirty="0"/>
          </a:p>
        </p:txBody>
      </p:sp>
      <p:sp>
        <p:nvSpPr>
          <p:cNvPr id="3" name="Content Placeholder 2"/>
          <p:cNvSpPr>
            <a:spLocks noGrp="1"/>
          </p:cNvSpPr>
          <p:nvPr>
            <p:ph idx="1"/>
          </p:nvPr>
        </p:nvSpPr>
        <p:spPr>
          <a:xfrm>
            <a:off x="457200" y="1600200"/>
            <a:ext cx="7571184" cy="4525963"/>
          </a:xfrm>
        </p:spPr>
        <p:txBody>
          <a:bodyPr>
            <a:normAutofit/>
          </a:bodyPr>
          <a:lstStyle/>
          <a:p>
            <a:r>
              <a:rPr lang="en-IE" dirty="0" smtClean="0"/>
              <a:t>But first a few points; </a:t>
            </a:r>
          </a:p>
          <a:p>
            <a:r>
              <a:rPr lang="en-IE" dirty="0" smtClean="0"/>
              <a:t>If I say T = 5, that means “</a:t>
            </a:r>
            <a:r>
              <a:rPr lang="en-IE" i="1" dirty="0" smtClean="0"/>
              <a:t>T gets the value 5</a:t>
            </a:r>
            <a:r>
              <a:rPr lang="en-IE" dirty="0" smtClean="0"/>
              <a:t>”</a:t>
            </a:r>
          </a:p>
          <a:p>
            <a:endParaRPr lang="en-IE" dirty="0" smtClean="0"/>
          </a:p>
          <a:p>
            <a:endParaRPr lang="en-IE" sz="1600" i="1" dirty="0"/>
          </a:p>
        </p:txBody>
      </p:sp>
      <p:sp>
        <p:nvSpPr>
          <p:cNvPr id="4" name="Frame 3"/>
          <p:cNvSpPr/>
          <p:nvPr/>
        </p:nvSpPr>
        <p:spPr>
          <a:xfrm>
            <a:off x="6084168" y="188640"/>
            <a:ext cx="2808312" cy="1224136"/>
          </a:xfrm>
          <a:prstGeom prst="fram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3200" b="1" dirty="0" smtClean="0">
                <a:solidFill>
                  <a:schemeClr val="tx1"/>
                </a:solidFill>
              </a:rPr>
              <a:t>T = 5</a:t>
            </a:r>
            <a:endParaRPr lang="en-IE" sz="3200" b="1" dirty="0">
              <a:solidFill>
                <a:schemeClr val="tx1"/>
              </a:solidFill>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Flowcharts</a:t>
            </a:r>
            <a:endParaRPr lang="en-IE" dirty="0"/>
          </a:p>
        </p:txBody>
      </p:sp>
      <p:sp>
        <p:nvSpPr>
          <p:cNvPr id="3" name="Content Placeholder 2"/>
          <p:cNvSpPr>
            <a:spLocks noGrp="1"/>
          </p:cNvSpPr>
          <p:nvPr>
            <p:ph idx="1"/>
          </p:nvPr>
        </p:nvSpPr>
        <p:spPr>
          <a:xfrm>
            <a:off x="457200" y="1600200"/>
            <a:ext cx="7571184" cy="4525963"/>
          </a:xfrm>
        </p:spPr>
        <p:txBody>
          <a:bodyPr>
            <a:normAutofit/>
          </a:bodyPr>
          <a:lstStyle/>
          <a:p>
            <a:r>
              <a:rPr lang="en-IE" dirty="0" smtClean="0"/>
              <a:t>But first a few points; </a:t>
            </a:r>
          </a:p>
          <a:p>
            <a:r>
              <a:rPr lang="en-IE" dirty="0" smtClean="0"/>
              <a:t>If I say T = 5, that means “</a:t>
            </a:r>
            <a:r>
              <a:rPr lang="en-IE" i="1" dirty="0" smtClean="0"/>
              <a:t>T gets the value 5</a:t>
            </a:r>
            <a:r>
              <a:rPr lang="en-IE" dirty="0" smtClean="0"/>
              <a:t>”</a:t>
            </a:r>
          </a:p>
          <a:p>
            <a:endParaRPr lang="en-IE" dirty="0" smtClean="0"/>
          </a:p>
          <a:p>
            <a:endParaRPr lang="en-IE" sz="1600" i="1" dirty="0"/>
          </a:p>
        </p:txBody>
      </p:sp>
      <p:sp>
        <p:nvSpPr>
          <p:cNvPr id="4" name="Flowchart: Magnetic Disk 3"/>
          <p:cNvSpPr/>
          <p:nvPr/>
        </p:nvSpPr>
        <p:spPr>
          <a:xfrm>
            <a:off x="2771800" y="4509120"/>
            <a:ext cx="936104" cy="1224136"/>
          </a:xfrm>
          <a:prstGeom prst="flowChartMagneticDisk">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4000" dirty="0" smtClean="0">
                <a:solidFill>
                  <a:schemeClr val="tx1"/>
                </a:solidFill>
              </a:rPr>
              <a:t>T</a:t>
            </a:r>
            <a:endParaRPr lang="en-IE" sz="4000" dirty="0">
              <a:solidFill>
                <a:schemeClr val="tx1"/>
              </a:solidFill>
            </a:endParaRPr>
          </a:p>
        </p:txBody>
      </p:sp>
      <p:sp>
        <p:nvSpPr>
          <p:cNvPr id="5" name="Frame 4"/>
          <p:cNvSpPr/>
          <p:nvPr/>
        </p:nvSpPr>
        <p:spPr>
          <a:xfrm>
            <a:off x="6084168" y="188640"/>
            <a:ext cx="2808312" cy="1224136"/>
          </a:xfrm>
          <a:prstGeom prst="fram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3200" b="1" dirty="0" smtClean="0">
                <a:solidFill>
                  <a:schemeClr val="tx1"/>
                </a:solidFill>
              </a:rPr>
              <a:t>T = 5</a:t>
            </a:r>
            <a:endParaRPr lang="en-IE" sz="3200" b="1" dirty="0">
              <a:solidFill>
                <a:schemeClr val="tx1"/>
              </a:solidFill>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Flowcharts</a:t>
            </a:r>
            <a:endParaRPr lang="en-IE" dirty="0"/>
          </a:p>
        </p:txBody>
      </p:sp>
      <p:sp>
        <p:nvSpPr>
          <p:cNvPr id="3" name="Content Placeholder 2"/>
          <p:cNvSpPr>
            <a:spLocks noGrp="1"/>
          </p:cNvSpPr>
          <p:nvPr>
            <p:ph idx="1"/>
          </p:nvPr>
        </p:nvSpPr>
        <p:spPr>
          <a:xfrm>
            <a:off x="457200" y="1600200"/>
            <a:ext cx="7571184" cy="4525963"/>
          </a:xfrm>
        </p:spPr>
        <p:txBody>
          <a:bodyPr>
            <a:normAutofit/>
          </a:bodyPr>
          <a:lstStyle/>
          <a:p>
            <a:r>
              <a:rPr lang="en-IE" dirty="0" smtClean="0"/>
              <a:t>But first a few points; </a:t>
            </a:r>
          </a:p>
          <a:p>
            <a:r>
              <a:rPr lang="en-IE" dirty="0" smtClean="0"/>
              <a:t>If I say T = 5, that means “</a:t>
            </a:r>
            <a:r>
              <a:rPr lang="en-IE" i="1" dirty="0" smtClean="0"/>
              <a:t>T gets the value 5</a:t>
            </a:r>
            <a:r>
              <a:rPr lang="en-IE" dirty="0" smtClean="0"/>
              <a:t>”</a:t>
            </a:r>
          </a:p>
          <a:p>
            <a:endParaRPr lang="en-IE" dirty="0" smtClean="0"/>
          </a:p>
          <a:p>
            <a:endParaRPr lang="en-IE" sz="1600" i="1" dirty="0"/>
          </a:p>
        </p:txBody>
      </p:sp>
      <p:sp>
        <p:nvSpPr>
          <p:cNvPr id="4" name="Flowchart: Magnetic Disk 3"/>
          <p:cNvSpPr/>
          <p:nvPr/>
        </p:nvSpPr>
        <p:spPr>
          <a:xfrm>
            <a:off x="2771800" y="4509120"/>
            <a:ext cx="936104" cy="1224136"/>
          </a:xfrm>
          <a:prstGeom prst="flowChartMagneticDisk">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4000" dirty="0" smtClean="0">
                <a:solidFill>
                  <a:schemeClr val="tx1"/>
                </a:solidFill>
              </a:rPr>
              <a:t>T</a:t>
            </a:r>
            <a:endParaRPr lang="en-IE" sz="4000" dirty="0">
              <a:solidFill>
                <a:schemeClr val="tx1"/>
              </a:solidFill>
            </a:endParaRPr>
          </a:p>
        </p:txBody>
      </p:sp>
      <p:sp>
        <p:nvSpPr>
          <p:cNvPr id="5" name="Flowchart: Magnetic Disk 4"/>
          <p:cNvSpPr/>
          <p:nvPr/>
        </p:nvSpPr>
        <p:spPr>
          <a:xfrm>
            <a:off x="4139952" y="3356992"/>
            <a:ext cx="936104" cy="1224136"/>
          </a:xfrm>
          <a:prstGeom prst="flowChartMagneticDis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4000" dirty="0" smtClean="0">
                <a:solidFill>
                  <a:schemeClr val="tx1"/>
                </a:solidFill>
              </a:rPr>
              <a:t>5</a:t>
            </a:r>
            <a:endParaRPr lang="en-IE" sz="4000" dirty="0">
              <a:solidFill>
                <a:schemeClr val="tx1"/>
              </a:solidFill>
            </a:endParaRPr>
          </a:p>
        </p:txBody>
      </p:sp>
      <p:sp>
        <p:nvSpPr>
          <p:cNvPr id="6" name="Bent Arrow 5"/>
          <p:cNvSpPr/>
          <p:nvPr/>
        </p:nvSpPr>
        <p:spPr>
          <a:xfrm rot="5400000" flipV="1">
            <a:off x="3329862" y="3663027"/>
            <a:ext cx="720080" cy="1260140"/>
          </a:xfrm>
          <a:prstGeom prst="ben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chemeClr val="tx1"/>
              </a:solidFill>
            </a:endParaRPr>
          </a:p>
        </p:txBody>
      </p:sp>
      <p:sp>
        <p:nvSpPr>
          <p:cNvPr id="7" name="Frame 6"/>
          <p:cNvSpPr/>
          <p:nvPr/>
        </p:nvSpPr>
        <p:spPr>
          <a:xfrm>
            <a:off x="6084168" y="188640"/>
            <a:ext cx="2808312" cy="1224136"/>
          </a:xfrm>
          <a:prstGeom prst="fram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3200" b="1" dirty="0" smtClean="0">
                <a:solidFill>
                  <a:schemeClr val="tx1"/>
                </a:solidFill>
              </a:rPr>
              <a:t>T = 5</a:t>
            </a:r>
            <a:endParaRPr lang="en-IE" sz="3200" b="1" dirty="0">
              <a:solidFill>
                <a:schemeClr val="tx1"/>
              </a:solidFill>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Flowcharts</a:t>
            </a:r>
            <a:endParaRPr lang="en-IE" dirty="0"/>
          </a:p>
        </p:txBody>
      </p:sp>
      <p:sp>
        <p:nvSpPr>
          <p:cNvPr id="3" name="Content Placeholder 2"/>
          <p:cNvSpPr>
            <a:spLocks noGrp="1"/>
          </p:cNvSpPr>
          <p:nvPr>
            <p:ph idx="1"/>
          </p:nvPr>
        </p:nvSpPr>
        <p:spPr>
          <a:xfrm>
            <a:off x="457200" y="1600200"/>
            <a:ext cx="7571184" cy="4525963"/>
          </a:xfrm>
        </p:spPr>
        <p:txBody>
          <a:bodyPr>
            <a:normAutofit/>
          </a:bodyPr>
          <a:lstStyle/>
          <a:p>
            <a:r>
              <a:rPr lang="en-IE" dirty="0" smtClean="0"/>
              <a:t>If I say T = X, that means “</a:t>
            </a:r>
            <a:r>
              <a:rPr lang="en-IE" i="1" dirty="0" smtClean="0"/>
              <a:t>T gets the value of whatever is in the variable X</a:t>
            </a:r>
            <a:r>
              <a:rPr lang="en-IE" dirty="0" smtClean="0"/>
              <a:t>”</a:t>
            </a:r>
          </a:p>
          <a:p>
            <a:endParaRPr lang="en-IE" sz="1600" i="1" dirty="0"/>
          </a:p>
        </p:txBody>
      </p:sp>
      <p:sp>
        <p:nvSpPr>
          <p:cNvPr id="4" name="Frame 3"/>
          <p:cNvSpPr/>
          <p:nvPr/>
        </p:nvSpPr>
        <p:spPr>
          <a:xfrm>
            <a:off x="6084168" y="188640"/>
            <a:ext cx="2808312" cy="1224136"/>
          </a:xfrm>
          <a:prstGeom prst="fram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3200" b="1" dirty="0" smtClean="0">
                <a:solidFill>
                  <a:schemeClr val="tx1"/>
                </a:solidFill>
              </a:rPr>
              <a:t>T = X</a:t>
            </a:r>
            <a:endParaRPr lang="en-IE" sz="3200" b="1" dirty="0">
              <a:solidFill>
                <a:schemeClr val="tx1"/>
              </a:solidFill>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Flowcharts</a:t>
            </a:r>
            <a:endParaRPr lang="en-IE" dirty="0"/>
          </a:p>
        </p:txBody>
      </p:sp>
      <p:sp>
        <p:nvSpPr>
          <p:cNvPr id="3" name="Content Placeholder 2"/>
          <p:cNvSpPr>
            <a:spLocks noGrp="1"/>
          </p:cNvSpPr>
          <p:nvPr>
            <p:ph idx="1"/>
          </p:nvPr>
        </p:nvSpPr>
        <p:spPr>
          <a:xfrm>
            <a:off x="457200" y="1600200"/>
            <a:ext cx="7571184" cy="4525963"/>
          </a:xfrm>
        </p:spPr>
        <p:txBody>
          <a:bodyPr>
            <a:normAutofit/>
          </a:bodyPr>
          <a:lstStyle/>
          <a:p>
            <a:r>
              <a:rPr lang="en-IE" dirty="0" smtClean="0"/>
              <a:t>If I say T = X, that means “</a:t>
            </a:r>
            <a:r>
              <a:rPr lang="en-IE" i="1" dirty="0" smtClean="0"/>
              <a:t>T gets the value of whatever is in the variable X</a:t>
            </a:r>
            <a:r>
              <a:rPr lang="en-IE" dirty="0" smtClean="0"/>
              <a:t>”</a:t>
            </a:r>
          </a:p>
          <a:p>
            <a:r>
              <a:rPr lang="en-IE" dirty="0" smtClean="0"/>
              <a:t>So if X is 14, then T will get the value 14.</a:t>
            </a:r>
          </a:p>
          <a:p>
            <a:endParaRPr lang="en-IE" sz="1600" i="1" dirty="0"/>
          </a:p>
        </p:txBody>
      </p:sp>
      <p:sp>
        <p:nvSpPr>
          <p:cNvPr id="4" name="Frame 3"/>
          <p:cNvSpPr/>
          <p:nvPr/>
        </p:nvSpPr>
        <p:spPr>
          <a:xfrm>
            <a:off x="6084168" y="188640"/>
            <a:ext cx="2808312" cy="1224136"/>
          </a:xfrm>
          <a:prstGeom prst="fram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3200" b="1" dirty="0" smtClean="0">
                <a:solidFill>
                  <a:schemeClr val="tx1"/>
                </a:solidFill>
              </a:rPr>
              <a:t>T = X</a:t>
            </a:r>
            <a:endParaRPr lang="en-IE" sz="3200" b="1" dirty="0">
              <a:solidFill>
                <a:schemeClr val="tx1"/>
              </a:solidFill>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Flowcharts</a:t>
            </a:r>
            <a:endParaRPr lang="en-IE" dirty="0"/>
          </a:p>
        </p:txBody>
      </p:sp>
      <p:sp>
        <p:nvSpPr>
          <p:cNvPr id="3" name="Content Placeholder 2"/>
          <p:cNvSpPr>
            <a:spLocks noGrp="1"/>
          </p:cNvSpPr>
          <p:nvPr>
            <p:ph idx="1"/>
          </p:nvPr>
        </p:nvSpPr>
        <p:spPr>
          <a:xfrm>
            <a:off x="457200" y="1600200"/>
            <a:ext cx="7571184" cy="4525963"/>
          </a:xfrm>
        </p:spPr>
        <p:txBody>
          <a:bodyPr>
            <a:normAutofit/>
          </a:bodyPr>
          <a:lstStyle/>
          <a:p>
            <a:r>
              <a:rPr lang="en-IE" dirty="0" smtClean="0"/>
              <a:t>If I say T = X, that means “</a:t>
            </a:r>
            <a:r>
              <a:rPr lang="en-IE" i="1" dirty="0" smtClean="0"/>
              <a:t>T gets the value of whatever is in the variable X</a:t>
            </a:r>
            <a:r>
              <a:rPr lang="en-IE" dirty="0" smtClean="0"/>
              <a:t>”</a:t>
            </a:r>
          </a:p>
          <a:p>
            <a:r>
              <a:rPr lang="en-IE" dirty="0" smtClean="0"/>
              <a:t>So if X is 14, then T will get the value 14.</a:t>
            </a:r>
          </a:p>
          <a:p>
            <a:endParaRPr lang="en-IE" sz="1600" i="1" dirty="0"/>
          </a:p>
        </p:txBody>
      </p:sp>
      <p:sp>
        <p:nvSpPr>
          <p:cNvPr id="4" name="Flowchart: Magnetic Disk 3"/>
          <p:cNvSpPr/>
          <p:nvPr/>
        </p:nvSpPr>
        <p:spPr>
          <a:xfrm>
            <a:off x="2627784" y="5157192"/>
            <a:ext cx="1080120" cy="1224136"/>
          </a:xfrm>
          <a:prstGeom prst="flowChartMagneticDisk">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4000" dirty="0" smtClean="0">
                <a:solidFill>
                  <a:schemeClr val="tx1"/>
                </a:solidFill>
              </a:rPr>
              <a:t>T</a:t>
            </a:r>
            <a:endParaRPr lang="en-IE" sz="4000" dirty="0">
              <a:solidFill>
                <a:schemeClr val="tx1"/>
              </a:solidFill>
            </a:endParaRPr>
          </a:p>
        </p:txBody>
      </p:sp>
      <p:sp>
        <p:nvSpPr>
          <p:cNvPr id="6" name="Bent Arrow 5"/>
          <p:cNvSpPr/>
          <p:nvPr/>
        </p:nvSpPr>
        <p:spPr>
          <a:xfrm rot="5400000" flipV="1">
            <a:off x="3221850" y="4347102"/>
            <a:ext cx="1008112" cy="900100"/>
          </a:xfrm>
          <a:prstGeom prst="ben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chemeClr val="tx1"/>
              </a:solidFill>
            </a:endParaRPr>
          </a:p>
        </p:txBody>
      </p:sp>
      <p:sp>
        <p:nvSpPr>
          <p:cNvPr id="7" name="Flowchart: Magnetic Disk 6"/>
          <p:cNvSpPr/>
          <p:nvPr/>
        </p:nvSpPr>
        <p:spPr>
          <a:xfrm>
            <a:off x="4211960" y="4005064"/>
            <a:ext cx="936104" cy="1224136"/>
          </a:xfrm>
          <a:prstGeom prst="flowChartMagneticDisk">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4000" dirty="0" smtClean="0">
                <a:solidFill>
                  <a:schemeClr val="tx1"/>
                </a:solidFill>
              </a:rPr>
              <a:t>X</a:t>
            </a:r>
            <a:endParaRPr lang="en-IE" sz="4000" dirty="0">
              <a:solidFill>
                <a:schemeClr val="tx1"/>
              </a:solidFill>
            </a:endParaRPr>
          </a:p>
        </p:txBody>
      </p:sp>
      <p:sp>
        <p:nvSpPr>
          <p:cNvPr id="9" name="Rectangle 8"/>
          <p:cNvSpPr/>
          <p:nvPr/>
        </p:nvSpPr>
        <p:spPr>
          <a:xfrm>
            <a:off x="4374082" y="3789040"/>
            <a:ext cx="576064" cy="4320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8" name="Flowchart: Magnetic Disk 7"/>
          <p:cNvSpPr/>
          <p:nvPr/>
        </p:nvSpPr>
        <p:spPr>
          <a:xfrm>
            <a:off x="4211960" y="3284984"/>
            <a:ext cx="936104" cy="1224136"/>
          </a:xfrm>
          <a:prstGeom prst="flowChartMagneticDis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4000" dirty="0" smtClean="0">
                <a:solidFill>
                  <a:schemeClr val="tx1"/>
                </a:solidFill>
              </a:rPr>
              <a:t>14</a:t>
            </a:r>
            <a:endParaRPr lang="en-IE" sz="4000" dirty="0">
              <a:solidFill>
                <a:schemeClr val="tx1"/>
              </a:solidFill>
            </a:endParaRPr>
          </a:p>
        </p:txBody>
      </p:sp>
      <p:sp>
        <p:nvSpPr>
          <p:cNvPr id="10" name="Rectangle 9"/>
          <p:cNvSpPr/>
          <p:nvPr/>
        </p:nvSpPr>
        <p:spPr>
          <a:xfrm>
            <a:off x="2699792" y="4797152"/>
            <a:ext cx="576064" cy="4320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1" name="Flowchart: Magnetic Disk 10"/>
          <p:cNvSpPr/>
          <p:nvPr/>
        </p:nvSpPr>
        <p:spPr>
          <a:xfrm>
            <a:off x="2555776" y="4509120"/>
            <a:ext cx="936104" cy="1224136"/>
          </a:xfrm>
          <a:prstGeom prst="flowChartMagneticDis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4000" dirty="0" smtClean="0">
                <a:solidFill>
                  <a:schemeClr val="tx1"/>
                </a:solidFill>
              </a:rPr>
              <a:t>14</a:t>
            </a:r>
            <a:endParaRPr lang="en-IE" sz="4000" dirty="0">
              <a:solidFill>
                <a:schemeClr val="tx1"/>
              </a:solidFill>
            </a:endParaRPr>
          </a:p>
        </p:txBody>
      </p:sp>
      <p:sp>
        <p:nvSpPr>
          <p:cNvPr id="12" name="Frame 11"/>
          <p:cNvSpPr/>
          <p:nvPr/>
        </p:nvSpPr>
        <p:spPr>
          <a:xfrm>
            <a:off x="6084168" y="188640"/>
            <a:ext cx="2808312" cy="1224136"/>
          </a:xfrm>
          <a:prstGeom prst="fram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3200" b="1" dirty="0" smtClean="0">
                <a:solidFill>
                  <a:schemeClr val="tx1"/>
                </a:solidFill>
              </a:rPr>
              <a:t>T = X</a:t>
            </a:r>
            <a:endParaRPr lang="en-IE" sz="3200" b="1" dirty="0">
              <a:solidFill>
                <a:schemeClr val="tx1"/>
              </a:solidFill>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Flowcharts</a:t>
            </a:r>
            <a:endParaRPr lang="en-IE" dirty="0"/>
          </a:p>
        </p:txBody>
      </p:sp>
      <p:sp>
        <p:nvSpPr>
          <p:cNvPr id="3" name="Content Placeholder 2"/>
          <p:cNvSpPr>
            <a:spLocks noGrp="1"/>
          </p:cNvSpPr>
          <p:nvPr>
            <p:ph idx="1"/>
          </p:nvPr>
        </p:nvSpPr>
        <p:spPr>
          <a:xfrm>
            <a:off x="457200" y="1600200"/>
            <a:ext cx="7571184" cy="4525963"/>
          </a:xfrm>
        </p:spPr>
        <p:txBody>
          <a:bodyPr>
            <a:normAutofit/>
          </a:bodyPr>
          <a:lstStyle/>
          <a:p>
            <a:r>
              <a:rPr lang="en-IE" dirty="0" smtClean="0"/>
              <a:t>If I say T = X+1, that means “</a:t>
            </a:r>
            <a:r>
              <a:rPr lang="en-IE" i="1" dirty="0" smtClean="0"/>
              <a:t>T gets the value of whatever is in the variable X plus one</a:t>
            </a:r>
            <a:r>
              <a:rPr lang="en-IE" dirty="0" smtClean="0"/>
              <a:t>”</a:t>
            </a:r>
            <a:endParaRPr lang="en-IE" sz="1600" i="1" dirty="0"/>
          </a:p>
        </p:txBody>
      </p:sp>
      <p:sp>
        <p:nvSpPr>
          <p:cNvPr id="4" name="Frame 3"/>
          <p:cNvSpPr/>
          <p:nvPr/>
        </p:nvSpPr>
        <p:spPr>
          <a:xfrm>
            <a:off x="6084168" y="188640"/>
            <a:ext cx="2808312" cy="1224136"/>
          </a:xfrm>
          <a:prstGeom prst="fram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3200" b="1" dirty="0" smtClean="0">
                <a:solidFill>
                  <a:schemeClr val="tx1"/>
                </a:solidFill>
              </a:rPr>
              <a:t>T = X + 1</a:t>
            </a:r>
            <a:endParaRPr lang="en-IE" sz="3200" b="1" dirty="0">
              <a:solidFill>
                <a:schemeClr val="tx1"/>
              </a:solidFill>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Flowcharts</a:t>
            </a:r>
            <a:endParaRPr lang="en-IE" dirty="0"/>
          </a:p>
        </p:txBody>
      </p:sp>
      <p:sp>
        <p:nvSpPr>
          <p:cNvPr id="3" name="Content Placeholder 2"/>
          <p:cNvSpPr>
            <a:spLocks noGrp="1"/>
          </p:cNvSpPr>
          <p:nvPr>
            <p:ph idx="1"/>
          </p:nvPr>
        </p:nvSpPr>
        <p:spPr>
          <a:xfrm>
            <a:off x="457200" y="1600200"/>
            <a:ext cx="7571184" cy="4525963"/>
          </a:xfrm>
        </p:spPr>
        <p:txBody>
          <a:bodyPr>
            <a:normAutofit/>
          </a:bodyPr>
          <a:lstStyle/>
          <a:p>
            <a:r>
              <a:rPr lang="en-IE" dirty="0" smtClean="0"/>
              <a:t>If I say T = X+1, that means “</a:t>
            </a:r>
            <a:r>
              <a:rPr lang="en-IE" i="1" dirty="0" smtClean="0"/>
              <a:t>T gets the value of whatever is in the variable X plus one</a:t>
            </a:r>
            <a:r>
              <a:rPr lang="en-IE" dirty="0" smtClean="0"/>
              <a:t>”</a:t>
            </a:r>
          </a:p>
          <a:p>
            <a:r>
              <a:rPr lang="en-IE" dirty="0" smtClean="0"/>
              <a:t>So if X is 14, T becomes 15, and X stays as 14.</a:t>
            </a:r>
          </a:p>
        </p:txBody>
      </p:sp>
      <p:sp>
        <p:nvSpPr>
          <p:cNvPr id="5" name="Frame 4"/>
          <p:cNvSpPr/>
          <p:nvPr/>
        </p:nvSpPr>
        <p:spPr>
          <a:xfrm>
            <a:off x="6084168" y="188640"/>
            <a:ext cx="2808312" cy="1224136"/>
          </a:xfrm>
          <a:prstGeom prst="fram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3200" b="1" dirty="0" smtClean="0">
                <a:solidFill>
                  <a:schemeClr val="tx1"/>
                </a:solidFill>
              </a:rPr>
              <a:t>T = X + 1</a:t>
            </a:r>
            <a:endParaRPr lang="en-IE" sz="3200" b="1" dirty="0">
              <a:solidFill>
                <a:schemeClr val="tx1"/>
              </a:solidFill>
            </a:endParaRP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Flowcharts</a:t>
            </a:r>
            <a:endParaRPr lang="en-IE" dirty="0"/>
          </a:p>
        </p:txBody>
      </p:sp>
      <p:sp>
        <p:nvSpPr>
          <p:cNvPr id="3" name="Content Placeholder 2"/>
          <p:cNvSpPr>
            <a:spLocks noGrp="1"/>
          </p:cNvSpPr>
          <p:nvPr>
            <p:ph idx="1"/>
          </p:nvPr>
        </p:nvSpPr>
        <p:spPr>
          <a:xfrm>
            <a:off x="457200" y="1600200"/>
            <a:ext cx="7571184" cy="4525963"/>
          </a:xfrm>
        </p:spPr>
        <p:txBody>
          <a:bodyPr>
            <a:normAutofit/>
          </a:bodyPr>
          <a:lstStyle/>
          <a:p>
            <a:r>
              <a:rPr lang="en-IE" dirty="0" smtClean="0"/>
              <a:t>If I say T = X+1, that means “</a:t>
            </a:r>
            <a:r>
              <a:rPr lang="en-IE" i="1" dirty="0" smtClean="0"/>
              <a:t>T gets the value of whatever is in the variable X plus one</a:t>
            </a:r>
            <a:r>
              <a:rPr lang="en-IE" dirty="0" smtClean="0"/>
              <a:t>”</a:t>
            </a:r>
          </a:p>
          <a:p>
            <a:r>
              <a:rPr lang="en-IE" dirty="0" smtClean="0"/>
              <a:t>So if X is 14, T becomes 15, and X stays as 14.</a:t>
            </a:r>
          </a:p>
        </p:txBody>
      </p:sp>
      <p:sp>
        <p:nvSpPr>
          <p:cNvPr id="4" name="Flowchart: Magnetic Disk 3"/>
          <p:cNvSpPr/>
          <p:nvPr/>
        </p:nvSpPr>
        <p:spPr>
          <a:xfrm>
            <a:off x="1763688" y="5157192"/>
            <a:ext cx="1152128" cy="1224136"/>
          </a:xfrm>
          <a:prstGeom prst="flowChartMagneticDisk">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4000" dirty="0" smtClean="0">
                <a:solidFill>
                  <a:schemeClr val="tx1"/>
                </a:solidFill>
              </a:rPr>
              <a:t>T</a:t>
            </a:r>
            <a:endParaRPr lang="en-IE" sz="4000" dirty="0">
              <a:solidFill>
                <a:schemeClr val="tx1"/>
              </a:solidFill>
            </a:endParaRPr>
          </a:p>
        </p:txBody>
      </p:sp>
      <p:sp>
        <p:nvSpPr>
          <p:cNvPr id="5" name="Bent Arrow 4"/>
          <p:cNvSpPr/>
          <p:nvPr/>
        </p:nvSpPr>
        <p:spPr>
          <a:xfrm rot="5400000" flipV="1">
            <a:off x="2681790" y="4167082"/>
            <a:ext cx="720080" cy="1260140"/>
          </a:xfrm>
          <a:prstGeom prst="ben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chemeClr val="tx1"/>
              </a:solidFill>
            </a:endParaRPr>
          </a:p>
        </p:txBody>
      </p:sp>
      <p:sp>
        <p:nvSpPr>
          <p:cNvPr id="6" name="Flowchart: Magnetic Disk 5"/>
          <p:cNvSpPr/>
          <p:nvPr/>
        </p:nvSpPr>
        <p:spPr>
          <a:xfrm>
            <a:off x="3707904" y="4149080"/>
            <a:ext cx="936104" cy="1224136"/>
          </a:xfrm>
          <a:prstGeom prst="flowChartMagneticDisk">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4000" dirty="0" smtClean="0">
                <a:solidFill>
                  <a:schemeClr val="tx1"/>
                </a:solidFill>
              </a:rPr>
              <a:t>X</a:t>
            </a:r>
            <a:endParaRPr lang="en-IE" sz="4000" dirty="0">
              <a:solidFill>
                <a:schemeClr val="tx1"/>
              </a:solidFill>
            </a:endParaRPr>
          </a:p>
        </p:txBody>
      </p:sp>
      <p:sp>
        <p:nvSpPr>
          <p:cNvPr id="7" name="Rectangle 6"/>
          <p:cNvSpPr/>
          <p:nvPr/>
        </p:nvSpPr>
        <p:spPr>
          <a:xfrm>
            <a:off x="1835696" y="4941168"/>
            <a:ext cx="576064" cy="4320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8" name="Flowchart: Magnetic Disk 7"/>
          <p:cNvSpPr/>
          <p:nvPr/>
        </p:nvSpPr>
        <p:spPr>
          <a:xfrm>
            <a:off x="1691680" y="4437112"/>
            <a:ext cx="936104" cy="1224136"/>
          </a:xfrm>
          <a:prstGeom prst="flowChartMagneticDis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4000" dirty="0" smtClean="0">
                <a:solidFill>
                  <a:schemeClr val="tx1"/>
                </a:solidFill>
              </a:rPr>
              <a:t>15</a:t>
            </a:r>
            <a:endParaRPr lang="en-IE" sz="4000" dirty="0">
              <a:solidFill>
                <a:schemeClr val="tx1"/>
              </a:solidFill>
            </a:endParaRPr>
          </a:p>
        </p:txBody>
      </p:sp>
      <p:sp>
        <p:nvSpPr>
          <p:cNvPr id="9" name="Rectangle 8"/>
          <p:cNvSpPr/>
          <p:nvPr/>
        </p:nvSpPr>
        <p:spPr>
          <a:xfrm>
            <a:off x="3870026" y="4005064"/>
            <a:ext cx="576064" cy="4320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0" name="Flowchart: Magnetic Disk 9"/>
          <p:cNvSpPr/>
          <p:nvPr/>
        </p:nvSpPr>
        <p:spPr>
          <a:xfrm>
            <a:off x="3707904" y="3501008"/>
            <a:ext cx="936104" cy="1224136"/>
          </a:xfrm>
          <a:prstGeom prst="flowChartMagneticDis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4000" dirty="0" smtClean="0">
                <a:solidFill>
                  <a:schemeClr val="tx1"/>
                </a:solidFill>
              </a:rPr>
              <a:t>14</a:t>
            </a:r>
            <a:endParaRPr lang="en-IE" sz="4000" dirty="0">
              <a:solidFill>
                <a:schemeClr val="tx1"/>
              </a:solidFill>
            </a:endParaRPr>
          </a:p>
        </p:txBody>
      </p:sp>
      <p:sp>
        <p:nvSpPr>
          <p:cNvPr id="11" name="Rectangle 10"/>
          <p:cNvSpPr/>
          <p:nvPr/>
        </p:nvSpPr>
        <p:spPr>
          <a:xfrm>
            <a:off x="2861914" y="4077072"/>
            <a:ext cx="576064" cy="4320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2" name="Flowchart: Magnetic Disk 11"/>
          <p:cNvSpPr/>
          <p:nvPr/>
        </p:nvSpPr>
        <p:spPr>
          <a:xfrm>
            <a:off x="2627784" y="3501008"/>
            <a:ext cx="936104" cy="1224136"/>
          </a:xfrm>
          <a:prstGeom prst="flowChartMagneticDis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4000" dirty="0" smtClean="0">
                <a:solidFill>
                  <a:schemeClr val="tx1"/>
                </a:solidFill>
              </a:rPr>
              <a:t>+ 1</a:t>
            </a:r>
            <a:endParaRPr lang="en-IE" sz="4000" dirty="0">
              <a:solidFill>
                <a:schemeClr val="tx1"/>
              </a:solidFill>
            </a:endParaRPr>
          </a:p>
        </p:txBody>
      </p:sp>
      <p:sp>
        <p:nvSpPr>
          <p:cNvPr id="13" name="Frame 12"/>
          <p:cNvSpPr/>
          <p:nvPr/>
        </p:nvSpPr>
        <p:spPr>
          <a:xfrm>
            <a:off x="6084168" y="188640"/>
            <a:ext cx="2808312" cy="1224136"/>
          </a:xfrm>
          <a:prstGeom prst="fram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3200" b="1" dirty="0" smtClean="0">
                <a:solidFill>
                  <a:schemeClr val="tx1"/>
                </a:solidFill>
              </a:rPr>
              <a:t>T = X + 1</a:t>
            </a:r>
            <a:endParaRPr lang="en-IE" sz="3200" b="1" dirty="0">
              <a:solidFill>
                <a:schemeClr val="tx1"/>
              </a:solidFill>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Flowcharts</a:t>
            </a:r>
            <a:endParaRPr lang="en-IE" dirty="0"/>
          </a:p>
        </p:txBody>
      </p:sp>
      <p:sp>
        <p:nvSpPr>
          <p:cNvPr id="3" name="Content Placeholder 2"/>
          <p:cNvSpPr>
            <a:spLocks noGrp="1"/>
          </p:cNvSpPr>
          <p:nvPr>
            <p:ph idx="1"/>
          </p:nvPr>
        </p:nvSpPr>
        <p:spPr>
          <a:xfrm>
            <a:off x="457200" y="1600200"/>
            <a:ext cx="7571184" cy="4525963"/>
          </a:xfrm>
        </p:spPr>
        <p:txBody>
          <a:bodyPr>
            <a:normAutofit/>
          </a:bodyPr>
          <a:lstStyle/>
          <a:p>
            <a:r>
              <a:rPr lang="en-IE" dirty="0" smtClean="0"/>
              <a:t>If I say T = T + X, that means “T gets the value of whatever is in itself plus whatever is in the variable X”</a:t>
            </a:r>
          </a:p>
          <a:p>
            <a:endParaRPr lang="en-IE" dirty="0" smtClean="0"/>
          </a:p>
          <a:p>
            <a:endParaRPr lang="en-IE" sz="1600" i="1" dirty="0"/>
          </a:p>
        </p:txBody>
      </p:sp>
      <p:sp>
        <p:nvSpPr>
          <p:cNvPr id="4" name="Frame 3"/>
          <p:cNvSpPr/>
          <p:nvPr/>
        </p:nvSpPr>
        <p:spPr>
          <a:xfrm>
            <a:off x="6084168" y="188640"/>
            <a:ext cx="2808312" cy="1224136"/>
          </a:xfrm>
          <a:prstGeom prst="fram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3200" b="1" dirty="0" smtClean="0">
                <a:solidFill>
                  <a:schemeClr val="tx1"/>
                </a:solidFill>
              </a:rPr>
              <a:t>T = T + X</a:t>
            </a:r>
            <a:endParaRPr lang="en-IE" sz="3200" b="1" dirty="0">
              <a:solidFill>
                <a:schemeClr val="tx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Structured English and </a:t>
            </a:r>
            <a:r>
              <a:rPr lang="en-IE" dirty="0" err="1" smtClean="0"/>
              <a:t>Pseudocode</a:t>
            </a:r>
            <a:endParaRPr lang="en-IE" dirty="0"/>
          </a:p>
        </p:txBody>
      </p:sp>
      <p:sp>
        <p:nvSpPr>
          <p:cNvPr id="3" name="Text Placeholder 2"/>
          <p:cNvSpPr>
            <a:spLocks noGrp="1"/>
          </p:cNvSpPr>
          <p:nvPr>
            <p:ph type="body" idx="1"/>
          </p:nvPr>
        </p:nvSpPr>
        <p:spPr/>
        <p:txBody>
          <a:bodyPr/>
          <a:lstStyle/>
          <a:p>
            <a:r>
              <a:rPr lang="en-IE" dirty="0" smtClean="0"/>
              <a:t>Structured English</a:t>
            </a:r>
            <a:endParaRPr lang="en-IE" dirty="0"/>
          </a:p>
        </p:txBody>
      </p:sp>
      <p:sp>
        <p:nvSpPr>
          <p:cNvPr id="4" name="Content Placeholder 3"/>
          <p:cNvSpPr>
            <a:spLocks noGrp="1"/>
          </p:cNvSpPr>
          <p:nvPr>
            <p:ph sz="half" idx="2"/>
          </p:nvPr>
        </p:nvSpPr>
        <p:spPr/>
        <p:txBody>
          <a:bodyPr/>
          <a:lstStyle/>
          <a:p>
            <a:pPr>
              <a:buNone/>
            </a:pPr>
            <a:endParaRPr lang="en-IE" dirty="0" smtClean="0"/>
          </a:p>
          <a:p>
            <a:pPr>
              <a:buNone/>
            </a:pPr>
            <a:r>
              <a:rPr lang="en-IE" dirty="0" smtClean="0"/>
              <a:t>PROGRAM </a:t>
            </a:r>
            <a:r>
              <a:rPr lang="en-IE" dirty="0" err="1" smtClean="0"/>
              <a:t>PrintNumber</a:t>
            </a:r>
            <a:r>
              <a:rPr lang="en-IE" dirty="0" smtClean="0"/>
              <a:t>:</a:t>
            </a:r>
          </a:p>
          <a:p>
            <a:pPr>
              <a:buNone/>
            </a:pPr>
            <a:r>
              <a:rPr lang="en-IE" dirty="0" smtClean="0"/>
              <a:t>     Read in a number and print it out.</a:t>
            </a:r>
          </a:p>
          <a:p>
            <a:pPr>
              <a:buNone/>
            </a:pPr>
            <a:r>
              <a:rPr lang="en-IE" dirty="0" smtClean="0"/>
              <a:t>END.</a:t>
            </a:r>
            <a:endParaRPr lang="en-IE" dirty="0"/>
          </a:p>
        </p:txBody>
      </p:sp>
      <p:sp>
        <p:nvSpPr>
          <p:cNvPr id="5" name="Text Placeholder 4"/>
          <p:cNvSpPr>
            <a:spLocks noGrp="1"/>
          </p:cNvSpPr>
          <p:nvPr>
            <p:ph type="body" sz="quarter" idx="3"/>
          </p:nvPr>
        </p:nvSpPr>
        <p:spPr/>
        <p:txBody>
          <a:bodyPr/>
          <a:lstStyle/>
          <a:p>
            <a:r>
              <a:rPr lang="en-IE" dirty="0" err="1" smtClean="0"/>
              <a:t>Pseudocode</a:t>
            </a:r>
            <a:endParaRPr lang="en-IE" dirty="0"/>
          </a:p>
        </p:txBody>
      </p:sp>
      <p:sp>
        <p:nvSpPr>
          <p:cNvPr id="6" name="Content Placeholder 5"/>
          <p:cNvSpPr>
            <a:spLocks noGrp="1"/>
          </p:cNvSpPr>
          <p:nvPr>
            <p:ph sz="quarter" idx="4"/>
          </p:nvPr>
        </p:nvSpPr>
        <p:spPr/>
        <p:txBody>
          <a:bodyPr/>
          <a:lstStyle/>
          <a:p>
            <a:pPr>
              <a:buNone/>
            </a:pPr>
            <a:endParaRPr lang="en-IE" dirty="0" smtClean="0"/>
          </a:p>
          <a:p>
            <a:pPr>
              <a:buNone/>
            </a:pPr>
            <a:r>
              <a:rPr lang="en-IE" dirty="0" smtClean="0"/>
              <a:t>PROGRAM </a:t>
            </a:r>
            <a:r>
              <a:rPr lang="en-IE" dirty="0" err="1" smtClean="0"/>
              <a:t>PrintNumber</a:t>
            </a:r>
            <a:r>
              <a:rPr lang="en-IE" dirty="0" smtClean="0"/>
              <a:t>:</a:t>
            </a:r>
          </a:p>
          <a:p>
            <a:pPr>
              <a:buNone/>
            </a:pPr>
            <a:r>
              <a:rPr lang="en-IE" dirty="0" smtClean="0"/>
              <a:t>    Read A;</a:t>
            </a:r>
          </a:p>
          <a:p>
            <a:pPr>
              <a:buNone/>
            </a:pPr>
            <a:r>
              <a:rPr lang="en-IE" dirty="0" smtClean="0"/>
              <a:t>    Print A;</a:t>
            </a:r>
          </a:p>
          <a:p>
            <a:pPr>
              <a:buNone/>
            </a:pPr>
            <a:r>
              <a:rPr lang="en-IE" dirty="0" smtClean="0"/>
              <a:t>END.</a:t>
            </a:r>
            <a:endParaRPr lang="en-IE" dirty="0"/>
          </a:p>
        </p:txBody>
      </p:sp>
      <p:sp>
        <p:nvSpPr>
          <p:cNvPr id="7" name="Rectangle 6"/>
          <p:cNvSpPr/>
          <p:nvPr/>
        </p:nvSpPr>
        <p:spPr>
          <a:xfrm>
            <a:off x="323528" y="1412776"/>
            <a:ext cx="4176464" cy="47525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8" name="Rectangle 7"/>
          <p:cNvSpPr/>
          <p:nvPr/>
        </p:nvSpPr>
        <p:spPr>
          <a:xfrm>
            <a:off x="4644008" y="1412776"/>
            <a:ext cx="4176464" cy="47525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Flowcharts</a:t>
            </a:r>
            <a:endParaRPr lang="en-IE" dirty="0"/>
          </a:p>
        </p:txBody>
      </p:sp>
      <p:sp>
        <p:nvSpPr>
          <p:cNvPr id="3" name="Content Placeholder 2"/>
          <p:cNvSpPr>
            <a:spLocks noGrp="1"/>
          </p:cNvSpPr>
          <p:nvPr>
            <p:ph idx="1"/>
          </p:nvPr>
        </p:nvSpPr>
        <p:spPr>
          <a:xfrm>
            <a:off x="457200" y="1600200"/>
            <a:ext cx="7571184" cy="4525963"/>
          </a:xfrm>
        </p:spPr>
        <p:txBody>
          <a:bodyPr>
            <a:normAutofit/>
          </a:bodyPr>
          <a:lstStyle/>
          <a:p>
            <a:r>
              <a:rPr lang="en-IE" dirty="0" smtClean="0"/>
              <a:t>If I say T = T + X, that means “T gets the value of whatever is in itself plus whatever is in the variable X”</a:t>
            </a:r>
          </a:p>
          <a:p>
            <a:r>
              <a:rPr lang="en-IE" dirty="0" smtClean="0"/>
              <a:t>If T is 14 and X is 9</a:t>
            </a:r>
          </a:p>
          <a:p>
            <a:r>
              <a:rPr lang="en-IE" dirty="0" smtClean="0"/>
              <a:t>T becomes 23</a:t>
            </a:r>
          </a:p>
          <a:p>
            <a:r>
              <a:rPr lang="en-IE" dirty="0" smtClean="0"/>
              <a:t>X stays at 9</a:t>
            </a:r>
          </a:p>
          <a:p>
            <a:endParaRPr lang="en-IE" dirty="0" smtClean="0"/>
          </a:p>
          <a:p>
            <a:endParaRPr lang="en-IE" sz="1600" i="1" dirty="0"/>
          </a:p>
        </p:txBody>
      </p:sp>
      <p:sp>
        <p:nvSpPr>
          <p:cNvPr id="4" name="Frame 3"/>
          <p:cNvSpPr/>
          <p:nvPr/>
        </p:nvSpPr>
        <p:spPr>
          <a:xfrm>
            <a:off x="6084168" y="188640"/>
            <a:ext cx="2808312" cy="1224136"/>
          </a:xfrm>
          <a:prstGeom prst="fram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3200" b="1" dirty="0" smtClean="0">
                <a:solidFill>
                  <a:schemeClr val="tx1"/>
                </a:solidFill>
              </a:rPr>
              <a:t>T = T + X</a:t>
            </a:r>
            <a:endParaRPr lang="en-IE" sz="3200" b="1" dirty="0">
              <a:solidFill>
                <a:schemeClr val="tx1"/>
              </a:solidFill>
            </a:endParaRP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Flowcharts</a:t>
            </a:r>
            <a:endParaRPr lang="en-IE" dirty="0"/>
          </a:p>
        </p:txBody>
      </p:sp>
      <p:sp>
        <p:nvSpPr>
          <p:cNvPr id="3" name="Content Placeholder 2"/>
          <p:cNvSpPr>
            <a:spLocks noGrp="1"/>
          </p:cNvSpPr>
          <p:nvPr>
            <p:ph idx="1"/>
          </p:nvPr>
        </p:nvSpPr>
        <p:spPr>
          <a:xfrm>
            <a:off x="457200" y="1600200"/>
            <a:ext cx="7571184" cy="4525963"/>
          </a:xfrm>
        </p:spPr>
        <p:txBody>
          <a:bodyPr>
            <a:normAutofit/>
          </a:bodyPr>
          <a:lstStyle/>
          <a:p>
            <a:r>
              <a:rPr lang="en-IE" dirty="0" smtClean="0"/>
              <a:t>If I say T = T + X, that means “T gets the value of whatever is in itself plus whatever is in the variable X”</a:t>
            </a:r>
          </a:p>
          <a:p>
            <a:r>
              <a:rPr lang="en-IE" dirty="0" smtClean="0"/>
              <a:t>If T is 14 and X is 9</a:t>
            </a:r>
          </a:p>
          <a:p>
            <a:r>
              <a:rPr lang="en-IE" dirty="0" smtClean="0"/>
              <a:t>T becomes 23</a:t>
            </a:r>
          </a:p>
          <a:p>
            <a:r>
              <a:rPr lang="en-IE" dirty="0" smtClean="0"/>
              <a:t>X stays at 9</a:t>
            </a:r>
          </a:p>
          <a:p>
            <a:endParaRPr lang="en-IE" dirty="0" smtClean="0"/>
          </a:p>
          <a:p>
            <a:endParaRPr lang="en-IE" sz="1600" i="1" dirty="0"/>
          </a:p>
        </p:txBody>
      </p:sp>
      <p:sp>
        <p:nvSpPr>
          <p:cNvPr id="11" name="Flowchart: Magnetic Disk 10"/>
          <p:cNvSpPr/>
          <p:nvPr/>
        </p:nvSpPr>
        <p:spPr>
          <a:xfrm>
            <a:off x="6228184" y="5229200"/>
            <a:ext cx="936104" cy="1224136"/>
          </a:xfrm>
          <a:prstGeom prst="flowChartMagneticDisk">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4000" dirty="0" smtClean="0">
                <a:solidFill>
                  <a:schemeClr val="tx1"/>
                </a:solidFill>
              </a:rPr>
              <a:t>T</a:t>
            </a:r>
            <a:r>
              <a:rPr lang="en-IE" sz="1400" dirty="0" smtClean="0">
                <a:solidFill>
                  <a:schemeClr val="tx1"/>
                </a:solidFill>
              </a:rPr>
              <a:t>(new)</a:t>
            </a:r>
            <a:endParaRPr lang="en-IE" sz="1400" dirty="0">
              <a:solidFill>
                <a:schemeClr val="tx1"/>
              </a:solidFill>
            </a:endParaRPr>
          </a:p>
        </p:txBody>
      </p:sp>
      <p:sp>
        <p:nvSpPr>
          <p:cNvPr id="12" name="Bent Arrow 11"/>
          <p:cNvSpPr/>
          <p:nvPr/>
        </p:nvSpPr>
        <p:spPr>
          <a:xfrm rot="5400000" flipV="1">
            <a:off x="6822250" y="3987062"/>
            <a:ext cx="864096" cy="1044116"/>
          </a:xfrm>
          <a:prstGeom prst="ben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chemeClr val="tx1"/>
              </a:solidFill>
            </a:endParaRPr>
          </a:p>
        </p:txBody>
      </p:sp>
      <p:sp>
        <p:nvSpPr>
          <p:cNvPr id="13" name="Flowchart: Magnetic Disk 12"/>
          <p:cNvSpPr/>
          <p:nvPr/>
        </p:nvSpPr>
        <p:spPr>
          <a:xfrm>
            <a:off x="7812360" y="3789040"/>
            <a:ext cx="936104" cy="1224136"/>
          </a:xfrm>
          <a:prstGeom prst="flowChartMagneticDisk">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4000" dirty="0" smtClean="0">
                <a:solidFill>
                  <a:schemeClr val="tx1"/>
                </a:solidFill>
              </a:rPr>
              <a:t>X</a:t>
            </a:r>
            <a:endParaRPr lang="en-IE" sz="4000" dirty="0">
              <a:solidFill>
                <a:schemeClr val="tx1"/>
              </a:solidFill>
            </a:endParaRPr>
          </a:p>
        </p:txBody>
      </p:sp>
      <p:sp>
        <p:nvSpPr>
          <p:cNvPr id="14" name="Rectangle 13"/>
          <p:cNvSpPr/>
          <p:nvPr/>
        </p:nvSpPr>
        <p:spPr>
          <a:xfrm>
            <a:off x="6390306" y="5013176"/>
            <a:ext cx="576064" cy="4320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5" name="Flowchart: Magnetic Disk 14"/>
          <p:cNvSpPr/>
          <p:nvPr/>
        </p:nvSpPr>
        <p:spPr>
          <a:xfrm>
            <a:off x="6228184" y="4437112"/>
            <a:ext cx="936104" cy="1224136"/>
          </a:xfrm>
          <a:prstGeom prst="flowChartMagneticDis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4000" dirty="0" smtClean="0">
                <a:solidFill>
                  <a:schemeClr val="tx1"/>
                </a:solidFill>
              </a:rPr>
              <a:t>23</a:t>
            </a:r>
            <a:endParaRPr lang="en-IE" sz="4000" dirty="0">
              <a:solidFill>
                <a:schemeClr val="tx1"/>
              </a:solidFill>
            </a:endParaRPr>
          </a:p>
        </p:txBody>
      </p:sp>
      <p:sp>
        <p:nvSpPr>
          <p:cNvPr id="16" name="Rectangle 15"/>
          <p:cNvSpPr/>
          <p:nvPr/>
        </p:nvSpPr>
        <p:spPr>
          <a:xfrm>
            <a:off x="7974482" y="3645024"/>
            <a:ext cx="576064" cy="4320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7" name="Flowchart: Magnetic Disk 16"/>
          <p:cNvSpPr/>
          <p:nvPr/>
        </p:nvSpPr>
        <p:spPr>
          <a:xfrm>
            <a:off x="7812360" y="3140968"/>
            <a:ext cx="936104" cy="1224136"/>
          </a:xfrm>
          <a:prstGeom prst="flowChartMagneticDis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4000" dirty="0" smtClean="0">
                <a:solidFill>
                  <a:schemeClr val="tx1"/>
                </a:solidFill>
              </a:rPr>
              <a:t>9</a:t>
            </a:r>
            <a:endParaRPr lang="en-IE" sz="4000" dirty="0">
              <a:solidFill>
                <a:schemeClr val="tx1"/>
              </a:solidFill>
            </a:endParaRPr>
          </a:p>
        </p:txBody>
      </p:sp>
      <p:sp>
        <p:nvSpPr>
          <p:cNvPr id="20" name="Flowchart: Magnetic Disk 19"/>
          <p:cNvSpPr/>
          <p:nvPr/>
        </p:nvSpPr>
        <p:spPr>
          <a:xfrm>
            <a:off x="4751812" y="3789040"/>
            <a:ext cx="936104" cy="1224136"/>
          </a:xfrm>
          <a:prstGeom prst="flowChartMagneticDisk">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4000" dirty="0" smtClean="0">
                <a:solidFill>
                  <a:schemeClr val="tx1"/>
                </a:solidFill>
              </a:rPr>
              <a:t>T</a:t>
            </a:r>
            <a:r>
              <a:rPr lang="en-IE" sz="1600" dirty="0" smtClean="0">
                <a:solidFill>
                  <a:schemeClr val="tx1"/>
                </a:solidFill>
              </a:rPr>
              <a:t>(old)</a:t>
            </a:r>
            <a:endParaRPr lang="en-IE" sz="3600" dirty="0">
              <a:solidFill>
                <a:schemeClr val="tx1"/>
              </a:solidFill>
            </a:endParaRPr>
          </a:p>
        </p:txBody>
      </p:sp>
      <p:sp>
        <p:nvSpPr>
          <p:cNvPr id="21" name="Rectangle 20"/>
          <p:cNvSpPr/>
          <p:nvPr/>
        </p:nvSpPr>
        <p:spPr>
          <a:xfrm>
            <a:off x="4913934" y="3573016"/>
            <a:ext cx="576064" cy="4320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2" name="Flowchart: Magnetic Disk 21"/>
          <p:cNvSpPr/>
          <p:nvPr/>
        </p:nvSpPr>
        <p:spPr>
          <a:xfrm>
            <a:off x="4751812" y="3068960"/>
            <a:ext cx="936104" cy="1224136"/>
          </a:xfrm>
          <a:prstGeom prst="flowChartMagneticDis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4000" dirty="0" smtClean="0">
                <a:solidFill>
                  <a:schemeClr val="tx1"/>
                </a:solidFill>
              </a:rPr>
              <a:t>14</a:t>
            </a:r>
            <a:endParaRPr lang="en-IE" sz="4000" dirty="0">
              <a:solidFill>
                <a:schemeClr val="tx1"/>
              </a:solidFill>
            </a:endParaRPr>
          </a:p>
        </p:txBody>
      </p:sp>
      <p:sp>
        <p:nvSpPr>
          <p:cNvPr id="23" name="Bent Arrow 22"/>
          <p:cNvSpPr/>
          <p:nvPr/>
        </p:nvSpPr>
        <p:spPr>
          <a:xfrm rot="5400000">
            <a:off x="5760132" y="4041068"/>
            <a:ext cx="864096" cy="936104"/>
          </a:xfrm>
          <a:prstGeom prst="ben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chemeClr val="tx1"/>
              </a:solidFill>
            </a:endParaRPr>
          </a:p>
        </p:txBody>
      </p:sp>
      <p:sp>
        <p:nvSpPr>
          <p:cNvPr id="18" name="Frame 17"/>
          <p:cNvSpPr/>
          <p:nvPr/>
        </p:nvSpPr>
        <p:spPr>
          <a:xfrm>
            <a:off x="6084168" y="188640"/>
            <a:ext cx="2808312" cy="1224136"/>
          </a:xfrm>
          <a:prstGeom prst="fram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3200" b="1" dirty="0" smtClean="0">
                <a:solidFill>
                  <a:schemeClr val="tx1"/>
                </a:solidFill>
              </a:rPr>
              <a:t>T = T + X</a:t>
            </a:r>
            <a:endParaRPr lang="en-IE" sz="3200" b="1" dirty="0">
              <a:solidFill>
                <a:schemeClr val="tx1"/>
              </a:solidFill>
            </a:endParaRP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Flowcharts</a:t>
            </a:r>
            <a:endParaRPr lang="en-IE" dirty="0"/>
          </a:p>
        </p:txBody>
      </p:sp>
      <p:sp>
        <p:nvSpPr>
          <p:cNvPr id="3" name="Content Placeholder 2"/>
          <p:cNvSpPr>
            <a:spLocks noGrp="1"/>
          </p:cNvSpPr>
          <p:nvPr>
            <p:ph idx="1"/>
          </p:nvPr>
        </p:nvSpPr>
        <p:spPr>
          <a:xfrm>
            <a:off x="457200" y="1600200"/>
            <a:ext cx="7571184" cy="4525963"/>
          </a:xfrm>
        </p:spPr>
        <p:txBody>
          <a:bodyPr/>
          <a:lstStyle/>
          <a:p>
            <a:r>
              <a:rPr lang="en-IE" dirty="0" smtClean="0"/>
              <a:t>So let’s say we want to express the following algorithm:</a:t>
            </a:r>
          </a:p>
          <a:p>
            <a:pPr lvl="1"/>
            <a:r>
              <a:rPr lang="en-IE" sz="2400" i="1" dirty="0" smtClean="0"/>
              <a:t>Add up the numbers 1 to 5 and print out the result</a:t>
            </a:r>
            <a:endParaRPr lang="en-IE" sz="2000" i="1" dirty="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105097" y="656484"/>
            <a:ext cx="2162490" cy="50405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185217" y="1160540"/>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105097" y="656484"/>
            <a:ext cx="2162490" cy="50405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185217" y="1160540"/>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8" name="Parallelogram 37"/>
          <p:cNvSpPr/>
          <p:nvPr/>
        </p:nvSpPr>
        <p:spPr>
          <a:xfrm>
            <a:off x="3105097" y="1448572"/>
            <a:ext cx="2232248" cy="504056"/>
          </a:xfrm>
          <a:prstGeom prst="parallelogram">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Total = 0</a:t>
            </a:r>
            <a:endParaRPr lang="en-IE" dirty="0">
              <a:solidFill>
                <a:schemeClr val="tx1"/>
              </a:solidFill>
            </a:endParaRPr>
          </a:p>
        </p:txBody>
      </p:sp>
      <p:cxnSp>
        <p:nvCxnSpPr>
          <p:cNvPr id="40" name="Straight Arrow Connector 39"/>
          <p:cNvCxnSpPr/>
          <p:nvPr/>
        </p:nvCxnSpPr>
        <p:spPr>
          <a:xfrm>
            <a:off x="4185217" y="1952628"/>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105097" y="656484"/>
            <a:ext cx="2162490" cy="50405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185217" y="1160540"/>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Parallelogram 24"/>
          <p:cNvSpPr/>
          <p:nvPr/>
        </p:nvSpPr>
        <p:spPr>
          <a:xfrm>
            <a:off x="3069301" y="2240660"/>
            <a:ext cx="2232248" cy="504056"/>
          </a:xfrm>
          <a:prstGeom prst="parallelogram">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A = 1</a:t>
            </a:r>
            <a:endParaRPr lang="en-IE" dirty="0">
              <a:solidFill>
                <a:schemeClr val="tx1"/>
              </a:solidFill>
            </a:endParaRPr>
          </a:p>
        </p:txBody>
      </p:sp>
      <p:cxnSp>
        <p:nvCxnSpPr>
          <p:cNvPr id="39" name="Straight Arrow Connector 38"/>
          <p:cNvCxnSpPr/>
          <p:nvPr/>
        </p:nvCxnSpPr>
        <p:spPr>
          <a:xfrm flipH="1">
            <a:off x="4175956" y="2766526"/>
            <a:ext cx="9261" cy="80649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8" name="Parallelogram 37"/>
          <p:cNvSpPr/>
          <p:nvPr/>
        </p:nvSpPr>
        <p:spPr>
          <a:xfrm>
            <a:off x="3105097" y="1448572"/>
            <a:ext cx="2232248" cy="504056"/>
          </a:xfrm>
          <a:prstGeom prst="parallelogram">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Total = 0</a:t>
            </a:r>
            <a:endParaRPr lang="en-IE" dirty="0">
              <a:solidFill>
                <a:schemeClr val="tx1"/>
              </a:solidFill>
            </a:endParaRPr>
          </a:p>
        </p:txBody>
      </p:sp>
      <p:cxnSp>
        <p:nvCxnSpPr>
          <p:cNvPr id="40" name="Straight Arrow Connector 39"/>
          <p:cNvCxnSpPr/>
          <p:nvPr/>
        </p:nvCxnSpPr>
        <p:spPr>
          <a:xfrm>
            <a:off x="4185217" y="1952628"/>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105097" y="656484"/>
            <a:ext cx="2162490" cy="50405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185217" y="1160540"/>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Diamond 16"/>
          <p:cNvSpPr/>
          <p:nvPr/>
        </p:nvSpPr>
        <p:spPr>
          <a:xfrm>
            <a:off x="2987824" y="3573016"/>
            <a:ext cx="2376264" cy="1188340"/>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000" dirty="0" smtClean="0">
                <a:solidFill>
                  <a:schemeClr val="tx1"/>
                </a:solidFill>
              </a:rPr>
              <a:t>Is A==6?</a:t>
            </a:r>
            <a:endParaRPr lang="en-IE" sz="2000" dirty="0">
              <a:solidFill>
                <a:schemeClr val="tx1"/>
              </a:solidFill>
            </a:endParaRPr>
          </a:p>
        </p:txBody>
      </p:sp>
      <p:sp>
        <p:nvSpPr>
          <p:cNvPr id="25" name="Parallelogram 24"/>
          <p:cNvSpPr/>
          <p:nvPr/>
        </p:nvSpPr>
        <p:spPr>
          <a:xfrm>
            <a:off x="3069301" y="2240660"/>
            <a:ext cx="2232248" cy="504056"/>
          </a:xfrm>
          <a:prstGeom prst="parallelogram">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A = 1</a:t>
            </a:r>
            <a:endParaRPr lang="en-IE" dirty="0">
              <a:solidFill>
                <a:schemeClr val="tx1"/>
              </a:solidFill>
            </a:endParaRPr>
          </a:p>
        </p:txBody>
      </p:sp>
      <p:cxnSp>
        <p:nvCxnSpPr>
          <p:cNvPr id="39" name="Straight Arrow Connector 38"/>
          <p:cNvCxnSpPr>
            <a:endCxn id="17" idx="0"/>
          </p:cNvCxnSpPr>
          <p:nvPr/>
        </p:nvCxnSpPr>
        <p:spPr>
          <a:xfrm flipH="1">
            <a:off x="4175956" y="2766526"/>
            <a:ext cx="9261" cy="80649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8" name="Parallelogram 37"/>
          <p:cNvSpPr/>
          <p:nvPr/>
        </p:nvSpPr>
        <p:spPr>
          <a:xfrm>
            <a:off x="3105097" y="1448572"/>
            <a:ext cx="2232248" cy="504056"/>
          </a:xfrm>
          <a:prstGeom prst="parallelogram">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Total = 0</a:t>
            </a:r>
            <a:endParaRPr lang="en-IE" dirty="0">
              <a:solidFill>
                <a:schemeClr val="tx1"/>
              </a:solidFill>
            </a:endParaRPr>
          </a:p>
        </p:txBody>
      </p:sp>
      <p:cxnSp>
        <p:nvCxnSpPr>
          <p:cNvPr id="40" name="Straight Arrow Connector 39"/>
          <p:cNvCxnSpPr/>
          <p:nvPr/>
        </p:nvCxnSpPr>
        <p:spPr>
          <a:xfrm>
            <a:off x="4185217" y="1952628"/>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105097" y="656484"/>
            <a:ext cx="2162490" cy="50405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185217" y="1160540"/>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Diamond 16"/>
          <p:cNvSpPr/>
          <p:nvPr/>
        </p:nvSpPr>
        <p:spPr>
          <a:xfrm>
            <a:off x="2987824" y="3573016"/>
            <a:ext cx="2376264" cy="1188340"/>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000" dirty="0" smtClean="0">
                <a:solidFill>
                  <a:schemeClr val="tx1"/>
                </a:solidFill>
              </a:rPr>
              <a:t>Is A==6?</a:t>
            </a:r>
            <a:endParaRPr lang="en-IE" sz="2000" dirty="0">
              <a:solidFill>
                <a:schemeClr val="tx1"/>
              </a:solidFill>
            </a:endParaRPr>
          </a:p>
        </p:txBody>
      </p:sp>
      <p:cxnSp>
        <p:nvCxnSpPr>
          <p:cNvPr id="20" name="Straight Arrow Connector 19"/>
          <p:cNvCxnSpPr/>
          <p:nvPr/>
        </p:nvCxnSpPr>
        <p:spPr>
          <a:xfrm>
            <a:off x="5362098" y="4149080"/>
            <a:ext cx="767335"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5506114" y="3789040"/>
            <a:ext cx="576064" cy="369332"/>
          </a:xfrm>
          <a:prstGeom prst="rect">
            <a:avLst/>
          </a:prstGeom>
          <a:noFill/>
        </p:spPr>
        <p:txBody>
          <a:bodyPr wrap="square" rtlCol="0">
            <a:spAutoFit/>
          </a:bodyPr>
          <a:lstStyle/>
          <a:p>
            <a:r>
              <a:rPr lang="en-IE" dirty="0" smtClean="0"/>
              <a:t>No</a:t>
            </a:r>
            <a:endParaRPr lang="en-IE" dirty="0"/>
          </a:p>
        </p:txBody>
      </p:sp>
      <p:sp>
        <p:nvSpPr>
          <p:cNvPr id="25" name="Parallelogram 24"/>
          <p:cNvSpPr/>
          <p:nvPr/>
        </p:nvSpPr>
        <p:spPr>
          <a:xfrm>
            <a:off x="3069301" y="2240660"/>
            <a:ext cx="2232248" cy="504056"/>
          </a:xfrm>
          <a:prstGeom prst="parallelogram">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A = 1</a:t>
            </a:r>
            <a:endParaRPr lang="en-IE" dirty="0">
              <a:solidFill>
                <a:schemeClr val="tx1"/>
              </a:solidFill>
            </a:endParaRPr>
          </a:p>
        </p:txBody>
      </p:sp>
      <p:sp>
        <p:nvSpPr>
          <p:cNvPr id="32" name="Parallelogram 31"/>
          <p:cNvSpPr/>
          <p:nvPr/>
        </p:nvSpPr>
        <p:spPr>
          <a:xfrm>
            <a:off x="6084168" y="3933056"/>
            <a:ext cx="2232248" cy="504056"/>
          </a:xfrm>
          <a:prstGeom prst="parallelogram">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Total = Total + A;</a:t>
            </a:r>
            <a:endParaRPr lang="en-IE" dirty="0">
              <a:solidFill>
                <a:schemeClr val="tx1"/>
              </a:solidFill>
            </a:endParaRPr>
          </a:p>
        </p:txBody>
      </p:sp>
      <p:cxnSp>
        <p:nvCxnSpPr>
          <p:cNvPr id="39" name="Straight Arrow Connector 38"/>
          <p:cNvCxnSpPr>
            <a:endCxn id="17" idx="0"/>
          </p:cNvCxnSpPr>
          <p:nvPr/>
        </p:nvCxnSpPr>
        <p:spPr>
          <a:xfrm flipH="1">
            <a:off x="4175956" y="2766526"/>
            <a:ext cx="9261" cy="80649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V="1">
            <a:off x="7209553" y="3659426"/>
            <a:ext cx="0" cy="27363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8" name="Parallelogram 37"/>
          <p:cNvSpPr/>
          <p:nvPr/>
        </p:nvSpPr>
        <p:spPr>
          <a:xfrm>
            <a:off x="3105097" y="1448572"/>
            <a:ext cx="2232248" cy="504056"/>
          </a:xfrm>
          <a:prstGeom prst="parallelogram">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Total = 0</a:t>
            </a:r>
            <a:endParaRPr lang="en-IE" dirty="0">
              <a:solidFill>
                <a:schemeClr val="tx1"/>
              </a:solidFill>
            </a:endParaRPr>
          </a:p>
        </p:txBody>
      </p:sp>
      <p:cxnSp>
        <p:nvCxnSpPr>
          <p:cNvPr id="40" name="Straight Arrow Connector 39"/>
          <p:cNvCxnSpPr/>
          <p:nvPr/>
        </p:nvCxnSpPr>
        <p:spPr>
          <a:xfrm>
            <a:off x="4185217" y="1952628"/>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105097" y="656484"/>
            <a:ext cx="2162490" cy="50405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185217" y="1160540"/>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Diamond 16"/>
          <p:cNvSpPr/>
          <p:nvPr/>
        </p:nvSpPr>
        <p:spPr>
          <a:xfrm>
            <a:off x="2987824" y="3573016"/>
            <a:ext cx="2376264" cy="1188340"/>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000" dirty="0" smtClean="0">
                <a:solidFill>
                  <a:schemeClr val="tx1"/>
                </a:solidFill>
              </a:rPr>
              <a:t>Is A==6?</a:t>
            </a:r>
            <a:endParaRPr lang="en-IE" sz="2000" dirty="0">
              <a:solidFill>
                <a:schemeClr val="tx1"/>
              </a:solidFill>
            </a:endParaRPr>
          </a:p>
        </p:txBody>
      </p:sp>
      <p:cxnSp>
        <p:nvCxnSpPr>
          <p:cNvPr id="20" name="Straight Arrow Connector 19"/>
          <p:cNvCxnSpPr/>
          <p:nvPr/>
        </p:nvCxnSpPr>
        <p:spPr>
          <a:xfrm>
            <a:off x="5362098" y="4149080"/>
            <a:ext cx="767335"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5506114" y="3789040"/>
            <a:ext cx="576064" cy="369332"/>
          </a:xfrm>
          <a:prstGeom prst="rect">
            <a:avLst/>
          </a:prstGeom>
          <a:noFill/>
        </p:spPr>
        <p:txBody>
          <a:bodyPr wrap="square" rtlCol="0">
            <a:spAutoFit/>
          </a:bodyPr>
          <a:lstStyle/>
          <a:p>
            <a:r>
              <a:rPr lang="en-IE" dirty="0" smtClean="0"/>
              <a:t>No</a:t>
            </a:r>
            <a:endParaRPr lang="en-IE" dirty="0"/>
          </a:p>
        </p:txBody>
      </p:sp>
      <p:sp>
        <p:nvSpPr>
          <p:cNvPr id="25" name="Parallelogram 24"/>
          <p:cNvSpPr/>
          <p:nvPr/>
        </p:nvSpPr>
        <p:spPr>
          <a:xfrm>
            <a:off x="3069301" y="2240660"/>
            <a:ext cx="2232248" cy="504056"/>
          </a:xfrm>
          <a:prstGeom prst="parallelogram">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A = 1</a:t>
            </a:r>
            <a:endParaRPr lang="en-IE" dirty="0">
              <a:solidFill>
                <a:schemeClr val="tx1"/>
              </a:solidFill>
            </a:endParaRPr>
          </a:p>
        </p:txBody>
      </p:sp>
      <p:sp>
        <p:nvSpPr>
          <p:cNvPr id="32" name="Parallelogram 31"/>
          <p:cNvSpPr/>
          <p:nvPr/>
        </p:nvSpPr>
        <p:spPr>
          <a:xfrm>
            <a:off x="6084168" y="3933056"/>
            <a:ext cx="2232248" cy="504056"/>
          </a:xfrm>
          <a:prstGeom prst="parallelogram">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Total = Total + A;</a:t>
            </a:r>
            <a:endParaRPr lang="en-IE" dirty="0">
              <a:solidFill>
                <a:schemeClr val="tx1"/>
              </a:solidFill>
            </a:endParaRPr>
          </a:p>
        </p:txBody>
      </p:sp>
      <p:sp>
        <p:nvSpPr>
          <p:cNvPr id="33" name="Parallelogram 32"/>
          <p:cNvSpPr/>
          <p:nvPr/>
        </p:nvSpPr>
        <p:spPr>
          <a:xfrm>
            <a:off x="6057425" y="3140968"/>
            <a:ext cx="2232248" cy="504056"/>
          </a:xfrm>
          <a:prstGeom prst="parallelogram">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A = A + 1</a:t>
            </a:r>
            <a:endParaRPr lang="en-IE" dirty="0">
              <a:solidFill>
                <a:schemeClr val="tx1"/>
              </a:solidFill>
            </a:endParaRPr>
          </a:p>
        </p:txBody>
      </p:sp>
      <p:cxnSp>
        <p:nvCxnSpPr>
          <p:cNvPr id="39" name="Straight Arrow Connector 38"/>
          <p:cNvCxnSpPr>
            <a:endCxn id="17" idx="0"/>
          </p:cNvCxnSpPr>
          <p:nvPr/>
        </p:nvCxnSpPr>
        <p:spPr>
          <a:xfrm flipH="1">
            <a:off x="4175956" y="2766526"/>
            <a:ext cx="9261" cy="80649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V="1">
            <a:off x="7209553" y="3659426"/>
            <a:ext cx="0" cy="27363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7209553" y="2924944"/>
            <a:ext cx="0" cy="21602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flipH="1">
            <a:off x="4185217" y="2924944"/>
            <a:ext cx="3024336"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8" name="Parallelogram 37"/>
          <p:cNvSpPr/>
          <p:nvPr/>
        </p:nvSpPr>
        <p:spPr>
          <a:xfrm>
            <a:off x="3105097" y="1448572"/>
            <a:ext cx="2232248" cy="504056"/>
          </a:xfrm>
          <a:prstGeom prst="parallelogram">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Total = 0</a:t>
            </a:r>
            <a:endParaRPr lang="en-IE" dirty="0">
              <a:solidFill>
                <a:schemeClr val="tx1"/>
              </a:solidFill>
            </a:endParaRPr>
          </a:p>
        </p:txBody>
      </p:sp>
      <p:cxnSp>
        <p:nvCxnSpPr>
          <p:cNvPr id="40" name="Straight Arrow Connector 39"/>
          <p:cNvCxnSpPr/>
          <p:nvPr/>
        </p:nvCxnSpPr>
        <p:spPr>
          <a:xfrm>
            <a:off x="4185217" y="1952628"/>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105097" y="656484"/>
            <a:ext cx="2162490" cy="50405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185217" y="1160540"/>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Diamond 16"/>
          <p:cNvSpPr/>
          <p:nvPr/>
        </p:nvSpPr>
        <p:spPr>
          <a:xfrm>
            <a:off x="2987824" y="3573016"/>
            <a:ext cx="2376264" cy="1188340"/>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000" dirty="0" smtClean="0">
                <a:solidFill>
                  <a:schemeClr val="tx1"/>
                </a:solidFill>
              </a:rPr>
              <a:t>Is A==6?</a:t>
            </a:r>
            <a:endParaRPr lang="en-IE" sz="2000" dirty="0">
              <a:solidFill>
                <a:schemeClr val="tx1"/>
              </a:solidFill>
            </a:endParaRPr>
          </a:p>
        </p:txBody>
      </p:sp>
      <p:cxnSp>
        <p:nvCxnSpPr>
          <p:cNvPr id="20" name="Straight Arrow Connector 19"/>
          <p:cNvCxnSpPr/>
          <p:nvPr/>
        </p:nvCxnSpPr>
        <p:spPr>
          <a:xfrm>
            <a:off x="5362098" y="4149080"/>
            <a:ext cx="767335"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5506114" y="3789040"/>
            <a:ext cx="576064" cy="369332"/>
          </a:xfrm>
          <a:prstGeom prst="rect">
            <a:avLst/>
          </a:prstGeom>
          <a:noFill/>
        </p:spPr>
        <p:txBody>
          <a:bodyPr wrap="square" rtlCol="0">
            <a:spAutoFit/>
          </a:bodyPr>
          <a:lstStyle/>
          <a:p>
            <a:r>
              <a:rPr lang="en-IE" dirty="0" smtClean="0"/>
              <a:t>No</a:t>
            </a:r>
            <a:endParaRPr lang="en-IE" dirty="0"/>
          </a:p>
        </p:txBody>
      </p:sp>
      <p:sp>
        <p:nvSpPr>
          <p:cNvPr id="25" name="Parallelogram 24"/>
          <p:cNvSpPr/>
          <p:nvPr/>
        </p:nvSpPr>
        <p:spPr>
          <a:xfrm>
            <a:off x="3069301" y="2240660"/>
            <a:ext cx="2232248" cy="504056"/>
          </a:xfrm>
          <a:prstGeom prst="parallelogram">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A = 1</a:t>
            </a:r>
            <a:endParaRPr lang="en-IE" dirty="0">
              <a:solidFill>
                <a:schemeClr val="tx1"/>
              </a:solidFill>
            </a:endParaRPr>
          </a:p>
        </p:txBody>
      </p:sp>
      <p:sp>
        <p:nvSpPr>
          <p:cNvPr id="31" name="TextBox 30"/>
          <p:cNvSpPr txBox="1"/>
          <p:nvPr/>
        </p:nvSpPr>
        <p:spPr>
          <a:xfrm>
            <a:off x="4139952" y="4653136"/>
            <a:ext cx="936104" cy="369332"/>
          </a:xfrm>
          <a:prstGeom prst="rect">
            <a:avLst/>
          </a:prstGeom>
          <a:noFill/>
        </p:spPr>
        <p:txBody>
          <a:bodyPr wrap="square" rtlCol="0">
            <a:spAutoFit/>
          </a:bodyPr>
          <a:lstStyle/>
          <a:p>
            <a:r>
              <a:rPr lang="en-IE" dirty="0" smtClean="0"/>
              <a:t>Yes</a:t>
            </a:r>
            <a:endParaRPr lang="en-IE" dirty="0"/>
          </a:p>
        </p:txBody>
      </p:sp>
      <p:sp>
        <p:nvSpPr>
          <p:cNvPr id="32" name="Parallelogram 31"/>
          <p:cNvSpPr/>
          <p:nvPr/>
        </p:nvSpPr>
        <p:spPr>
          <a:xfrm>
            <a:off x="6084168" y="3933056"/>
            <a:ext cx="2232248" cy="504056"/>
          </a:xfrm>
          <a:prstGeom prst="parallelogram">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Total = Total + A;</a:t>
            </a:r>
            <a:endParaRPr lang="en-IE" dirty="0">
              <a:solidFill>
                <a:schemeClr val="tx1"/>
              </a:solidFill>
            </a:endParaRPr>
          </a:p>
        </p:txBody>
      </p:sp>
      <p:sp>
        <p:nvSpPr>
          <p:cNvPr id="33" name="Parallelogram 32"/>
          <p:cNvSpPr/>
          <p:nvPr/>
        </p:nvSpPr>
        <p:spPr>
          <a:xfrm>
            <a:off x="6057425" y="3140968"/>
            <a:ext cx="2232248" cy="504056"/>
          </a:xfrm>
          <a:prstGeom prst="parallelogram">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A = A + 1</a:t>
            </a:r>
            <a:endParaRPr lang="en-IE" dirty="0">
              <a:solidFill>
                <a:schemeClr val="tx1"/>
              </a:solidFill>
            </a:endParaRPr>
          </a:p>
        </p:txBody>
      </p:sp>
      <p:cxnSp>
        <p:nvCxnSpPr>
          <p:cNvPr id="39" name="Straight Arrow Connector 38"/>
          <p:cNvCxnSpPr>
            <a:endCxn id="17" idx="0"/>
          </p:cNvCxnSpPr>
          <p:nvPr/>
        </p:nvCxnSpPr>
        <p:spPr>
          <a:xfrm flipH="1">
            <a:off x="4175956" y="2766526"/>
            <a:ext cx="9261" cy="80649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V="1">
            <a:off x="7209553" y="3659426"/>
            <a:ext cx="0" cy="27363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7209553" y="2924944"/>
            <a:ext cx="0" cy="21602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flipH="1">
            <a:off x="4185217" y="2924944"/>
            <a:ext cx="3024336"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8" name="Parallelogram 37"/>
          <p:cNvSpPr/>
          <p:nvPr/>
        </p:nvSpPr>
        <p:spPr>
          <a:xfrm>
            <a:off x="3105097" y="1448572"/>
            <a:ext cx="2232248" cy="504056"/>
          </a:xfrm>
          <a:prstGeom prst="parallelogram">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Total = 0</a:t>
            </a:r>
            <a:endParaRPr lang="en-IE" dirty="0">
              <a:solidFill>
                <a:schemeClr val="tx1"/>
              </a:solidFill>
            </a:endParaRPr>
          </a:p>
        </p:txBody>
      </p:sp>
      <p:cxnSp>
        <p:nvCxnSpPr>
          <p:cNvPr id="40" name="Straight Arrow Connector 39"/>
          <p:cNvCxnSpPr/>
          <p:nvPr/>
        </p:nvCxnSpPr>
        <p:spPr>
          <a:xfrm>
            <a:off x="4185217" y="1952628"/>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4185217" y="4770409"/>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4" name="Parallelogram 23"/>
          <p:cNvSpPr/>
          <p:nvPr/>
        </p:nvSpPr>
        <p:spPr>
          <a:xfrm>
            <a:off x="3105097" y="5058441"/>
            <a:ext cx="2232248" cy="504056"/>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Total</a:t>
            </a:r>
            <a:endParaRPr lang="en-IE" dirty="0">
              <a:solidFill>
                <a:schemeClr val="tx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Flowcharts</a:t>
            </a:r>
            <a:endParaRPr lang="en-IE" dirty="0"/>
          </a:p>
        </p:txBody>
      </p:sp>
      <p:sp>
        <p:nvSpPr>
          <p:cNvPr id="3" name="Content Placeholder 2"/>
          <p:cNvSpPr>
            <a:spLocks noGrp="1"/>
          </p:cNvSpPr>
          <p:nvPr>
            <p:ph idx="1"/>
          </p:nvPr>
        </p:nvSpPr>
        <p:spPr>
          <a:xfrm>
            <a:off x="457200" y="1600200"/>
            <a:ext cx="7571184" cy="4525963"/>
          </a:xfrm>
        </p:spPr>
        <p:txBody>
          <a:bodyPr/>
          <a:lstStyle/>
          <a:p>
            <a:r>
              <a:rPr lang="en-IE" dirty="0" smtClean="0"/>
              <a:t>So let’s say we want to express the following algorithm:</a:t>
            </a:r>
          </a:p>
          <a:p>
            <a:pPr lvl="1"/>
            <a:r>
              <a:rPr lang="en-IE" sz="2400" i="1" dirty="0" smtClean="0"/>
              <a:t>Read in a number and print it out double the number.</a:t>
            </a:r>
            <a:endParaRPr lang="en-IE" sz="2400" i="1" dirty="0"/>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105097" y="656484"/>
            <a:ext cx="2162490" cy="50405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sp>
        <p:nvSpPr>
          <p:cNvPr id="5" name="Rounded Rectangle 4"/>
          <p:cNvSpPr/>
          <p:nvPr/>
        </p:nvSpPr>
        <p:spPr>
          <a:xfrm>
            <a:off x="3114150" y="5877272"/>
            <a:ext cx="2162490" cy="50405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END</a:t>
            </a:r>
            <a:endParaRPr lang="en-IE" dirty="0">
              <a:solidFill>
                <a:schemeClr val="tx1"/>
              </a:solidFill>
            </a:endParaRPr>
          </a:p>
        </p:txBody>
      </p:sp>
      <p:cxnSp>
        <p:nvCxnSpPr>
          <p:cNvPr id="11" name="Straight Arrow Connector 10"/>
          <p:cNvCxnSpPr/>
          <p:nvPr/>
        </p:nvCxnSpPr>
        <p:spPr>
          <a:xfrm>
            <a:off x="4185217" y="1160540"/>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Diamond 16"/>
          <p:cNvSpPr/>
          <p:nvPr/>
        </p:nvSpPr>
        <p:spPr>
          <a:xfrm>
            <a:off x="2987824" y="3573016"/>
            <a:ext cx="2376264" cy="1188340"/>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000" dirty="0" smtClean="0">
                <a:solidFill>
                  <a:schemeClr val="tx1"/>
                </a:solidFill>
              </a:rPr>
              <a:t>Is A==6?</a:t>
            </a:r>
            <a:endParaRPr lang="en-IE" sz="2000" dirty="0">
              <a:solidFill>
                <a:schemeClr val="tx1"/>
              </a:solidFill>
            </a:endParaRPr>
          </a:p>
        </p:txBody>
      </p:sp>
      <p:cxnSp>
        <p:nvCxnSpPr>
          <p:cNvPr id="20" name="Straight Arrow Connector 19"/>
          <p:cNvCxnSpPr/>
          <p:nvPr/>
        </p:nvCxnSpPr>
        <p:spPr>
          <a:xfrm>
            <a:off x="5362098" y="4149080"/>
            <a:ext cx="767335"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5506114" y="3789040"/>
            <a:ext cx="576064" cy="369332"/>
          </a:xfrm>
          <a:prstGeom prst="rect">
            <a:avLst/>
          </a:prstGeom>
          <a:noFill/>
        </p:spPr>
        <p:txBody>
          <a:bodyPr wrap="square" rtlCol="0">
            <a:spAutoFit/>
          </a:bodyPr>
          <a:lstStyle/>
          <a:p>
            <a:r>
              <a:rPr lang="en-IE" dirty="0" smtClean="0"/>
              <a:t>No</a:t>
            </a:r>
            <a:endParaRPr lang="en-IE" dirty="0"/>
          </a:p>
        </p:txBody>
      </p:sp>
      <p:sp>
        <p:nvSpPr>
          <p:cNvPr id="25" name="Parallelogram 24"/>
          <p:cNvSpPr/>
          <p:nvPr/>
        </p:nvSpPr>
        <p:spPr>
          <a:xfrm>
            <a:off x="3069301" y="2240660"/>
            <a:ext cx="2232248" cy="504056"/>
          </a:xfrm>
          <a:prstGeom prst="parallelogram">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A = 1</a:t>
            </a:r>
            <a:endParaRPr lang="en-IE" dirty="0">
              <a:solidFill>
                <a:schemeClr val="tx1"/>
              </a:solidFill>
            </a:endParaRPr>
          </a:p>
        </p:txBody>
      </p:sp>
      <p:sp>
        <p:nvSpPr>
          <p:cNvPr id="31" name="TextBox 30"/>
          <p:cNvSpPr txBox="1"/>
          <p:nvPr/>
        </p:nvSpPr>
        <p:spPr>
          <a:xfrm>
            <a:off x="4139952" y="4653136"/>
            <a:ext cx="936104" cy="369332"/>
          </a:xfrm>
          <a:prstGeom prst="rect">
            <a:avLst/>
          </a:prstGeom>
          <a:noFill/>
        </p:spPr>
        <p:txBody>
          <a:bodyPr wrap="square" rtlCol="0">
            <a:spAutoFit/>
          </a:bodyPr>
          <a:lstStyle/>
          <a:p>
            <a:r>
              <a:rPr lang="en-IE" dirty="0" smtClean="0"/>
              <a:t>Yes</a:t>
            </a:r>
            <a:endParaRPr lang="en-IE" dirty="0"/>
          </a:p>
        </p:txBody>
      </p:sp>
      <p:sp>
        <p:nvSpPr>
          <p:cNvPr id="32" name="Parallelogram 31"/>
          <p:cNvSpPr/>
          <p:nvPr/>
        </p:nvSpPr>
        <p:spPr>
          <a:xfrm>
            <a:off x="6084168" y="3933056"/>
            <a:ext cx="2232248" cy="504056"/>
          </a:xfrm>
          <a:prstGeom prst="parallelogram">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Total = Total + A;</a:t>
            </a:r>
            <a:endParaRPr lang="en-IE" dirty="0">
              <a:solidFill>
                <a:schemeClr val="tx1"/>
              </a:solidFill>
            </a:endParaRPr>
          </a:p>
        </p:txBody>
      </p:sp>
      <p:sp>
        <p:nvSpPr>
          <p:cNvPr id="33" name="Parallelogram 32"/>
          <p:cNvSpPr/>
          <p:nvPr/>
        </p:nvSpPr>
        <p:spPr>
          <a:xfrm>
            <a:off x="6057425" y="3140968"/>
            <a:ext cx="2232248" cy="504056"/>
          </a:xfrm>
          <a:prstGeom prst="parallelogram">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A = A + 1</a:t>
            </a:r>
            <a:endParaRPr lang="en-IE" dirty="0">
              <a:solidFill>
                <a:schemeClr val="tx1"/>
              </a:solidFill>
            </a:endParaRPr>
          </a:p>
        </p:txBody>
      </p:sp>
      <p:cxnSp>
        <p:nvCxnSpPr>
          <p:cNvPr id="39" name="Straight Arrow Connector 38"/>
          <p:cNvCxnSpPr>
            <a:endCxn id="17" idx="0"/>
          </p:cNvCxnSpPr>
          <p:nvPr/>
        </p:nvCxnSpPr>
        <p:spPr>
          <a:xfrm flipH="1">
            <a:off x="4175956" y="2766526"/>
            <a:ext cx="9261" cy="80649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V="1">
            <a:off x="7209553" y="3659426"/>
            <a:ext cx="0" cy="27363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7209553" y="2924944"/>
            <a:ext cx="0" cy="21602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flipH="1">
            <a:off x="4185217" y="2924944"/>
            <a:ext cx="3024336"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8" name="Parallelogram 37"/>
          <p:cNvSpPr/>
          <p:nvPr/>
        </p:nvSpPr>
        <p:spPr>
          <a:xfrm>
            <a:off x="3105097" y="1448572"/>
            <a:ext cx="2232248" cy="504056"/>
          </a:xfrm>
          <a:prstGeom prst="parallelogram">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Total = 0</a:t>
            </a:r>
            <a:endParaRPr lang="en-IE" dirty="0">
              <a:solidFill>
                <a:schemeClr val="tx1"/>
              </a:solidFill>
            </a:endParaRPr>
          </a:p>
        </p:txBody>
      </p:sp>
      <p:cxnSp>
        <p:nvCxnSpPr>
          <p:cNvPr id="40" name="Straight Arrow Connector 39"/>
          <p:cNvCxnSpPr/>
          <p:nvPr/>
        </p:nvCxnSpPr>
        <p:spPr>
          <a:xfrm>
            <a:off x="4185217" y="1952628"/>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4185217" y="4770409"/>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4" name="Parallelogram 23"/>
          <p:cNvSpPr/>
          <p:nvPr/>
        </p:nvSpPr>
        <p:spPr>
          <a:xfrm>
            <a:off x="3105097" y="5058441"/>
            <a:ext cx="2232248" cy="504056"/>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Total</a:t>
            </a:r>
            <a:endParaRPr lang="en-IE" dirty="0">
              <a:solidFill>
                <a:schemeClr val="tx1"/>
              </a:solidFill>
            </a:endParaRPr>
          </a:p>
        </p:txBody>
      </p:sp>
      <p:cxnSp>
        <p:nvCxnSpPr>
          <p:cNvPr id="26" name="Straight Arrow Connector 25"/>
          <p:cNvCxnSpPr/>
          <p:nvPr/>
        </p:nvCxnSpPr>
        <p:spPr>
          <a:xfrm>
            <a:off x="4185217" y="5562497"/>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Structured English and </a:t>
            </a:r>
            <a:r>
              <a:rPr lang="en-IE" dirty="0" err="1" smtClean="0"/>
              <a:t>Pseudocode</a:t>
            </a:r>
            <a:endParaRPr lang="en-IE" dirty="0"/>
          </a:p>
        </p:txBody>
      </p:sp>
      <p:sp>
        <p:nvSpPr>
          <p:cNvPr id="3" name="Text Placeholder 2"/>
          <p:cNvSpPr>
            <a:spLocks noGrp="1"/>
          </p:cNvSpPr>
          <p:nvPr>
            <p:ph type="body" idx="1"/>
          </p:nvPr>
        </p:nvSpPr>
        <p:spPr/>
        <p:txBody>
          <a:bodyPr/>
          <a:lstStyle/>
          <a:p>
            <a:r>
              <a:rPr lang="en-IE" dirty="0" smtClean="0"/>
              <a:t>Structured English</a:t>
            </a:r>
            <a:endParaRPr lang="en-IE" dirty="0"/>
          </a:p>
        </p:txBody>
      </p:sp>
      <p:sp>
        <p:nvSpPr>
          <p:cNvPr id="4" name="Content Placeholder 3"/>
          <p:cNvSpPr>
            <a:spLocks noGrp="1"/>
          </p:cNvSpPr>
          <p:nvPr>
            <p:ph sz="half" idx="2"/>
          </p:nvPr>
        </p:nvSpPr>
        <p:spPr/>
        <p:txBody>
          <a:bodyPr/>
          <a:lstStyle/>
          <a:p>
            <a:pPr>
              <a:buNone/>
            </a:pPr>
            <a:endParaRPr lang="en-IE" dirty="0" smtClean="0"/>
          </a:p>
          <a:p>
            <a:pPr>
              <a:buNone/>
            </a:pPr>
            <a:r>
              <a:rPr lang="en-IE" dirty="0" smtClean="0"/>
              <a:t>PROGRAM PrintSum1to5:</a:t>
            </a:r>
          </a:p>
          <a:p>
            <a:pPr>
              <a:buNone/>
            </a:pPr>
            <a:r>
              <a:rPr lang="en-IE" dirty="0" smtClean="0"/>
              <a:t>     Keep adding the numbers from 1 to 5.</a:t>
            </a:r>
          </a:p>
          <a:p>
            <a:pPr>
              <a:buNone/>
            </a:pPr>
            <a:r>
              <a:rPr lang="en-IE" dirty="0" smtClean="0"/>
              <a:t>END.</a:t>
            </a:r>
            <a:endParaRPr lang="en-IE" dirty="0"/>
          </a:p>
        </p:txBody>
      </p:sp>
      <p:sp>
        <p:nvSpPr>
          <p:cNvPr id="5" name="Text Placeholder 4"/>
          <p:cNvSpPr>
            <a:spLocks noGrp="1"/>
          </p:cNvSpPr>
          <p:nvPr>
            <p:ph type="body" sz="quarter" idx="3"/>
          </p:nvPr>
        </p:nvSpPr>
        <p:spPr/>
        <p:txBody>
          <a:bodyPr/>
          <a:lstStyle/>
          <a:p>
            <a:r>
              <a:rPr lang="en-IE" dirty="0" err="1" smtClean="0"/>
              <a:t>Pseudocode</a:t>
            </a:r>
            <a:endParaRPr lang="en-IE" dirty="0"/>
          </a:p>
        </p:txBody>
      </p:sp>
      <p:sp>
        <p:nvSpPr>
          <p:cNvPr id="6" name="Content Placeholder 5"/>
          <p:cNvSpPr>
            <a:spLocks noGrp="1"/>
          </p:cNvSpPr>
          <p:nvPr>
            <p:ph sz="quarter" idx="4"/>
          </p:nvPr>
        </p:nvSpPr>
        <p:spPr/>
        <p:txBody>
          <a:bodyPr>
            <a:normAutofit fontScale="92500" lnSpcReduction="10000"/>
          </a:bodyPr>
          <a:lstStyle/>
          <a:p>
            <a:pPr>
              <a:buNone/>
            </a:pPr>
            <a:endParaRPr lang="en-IE" dirty="0" smtClean="0"/>
          </a:p>
          <a:p>
            <a:pPr>
              <a:buNone/>
            </a:pPr>
            <a:r>
              <a:rPr lang="en-IE" dirty="0" smtClean="0"/>
              <a:t>PROGRAM PrintSum1to5:</a:t>
            </a:r>
          </a:p>
          <a:p>
            <a:pPr>
              <a:buNone/>
            </a:pPr>
            <a:r>
              <a:rPr lang="en-IE" dirty="0" smtClean="0"/>
              <a:t>    Total = 0;</a:t>
            </a:r>
          </a:p>
          <a:p>
            <a:pPr>
              <a:buNone/>
            </a:pPr>
            <a:r>
              <a:rPr lang="en-IE" dirty="0" smtClean="0"/>
              <a:t>    A = 1;</a:t>
            </a:r>
          </a:p>
          <a:p>
            <a:pPr>
              <a:buNone/>
            </a:pPr>
            <a:r>
              <a:rPr lang="en-IE" dirty="0" smtClean="0"/>
              <a:t>    WHILE (A != 6)</a:t>
            </a:r>
          </a:p>
          <a:p>
            <a:pPr>
              <a:buNone/>
            </a:pPr>
            <a:r>
              <a:rPr lang="en-IE" dirty="0" smtClean="0"/>
              <a:t>    DO  Total = Total + A;</a:t>
            </a:r>
          </a:p>
          <a:p>
            <a:pPr>
              <a:buNone/>
            </a:pPr>
            <a:r>
              <a:rPr lang="en-IE" dirty="0" smtClean="0"/>
              <a:t>            A = A + 1;</a:t>
            </a:r>
          </a:p>
          <a:p>
            <a:pPr>
              <a:buNone/>
            </a:pPr>
            <a:r>
              <a:rPr lang="en-IE" dirty="0" smtClean="0"/>
              <a:t>    ENDWHILE;</a:t>
            </a:r>
          </a:p>
          <a:p>
            <a:pPr>
              <a:buNone/>
            </a:pPr>
            <a:r>
              <a:rPr lang="en-IE" dirty="0" smtClean="0"/>
              <a:t>    Print Total;</a:t>
            </a:r>
          </a:p>
          <a:p>
            <a:pPr>
              <a:buNone/>
            </a:pPr>
            <a:r>
              <a:rPr lang="en-IE" dirty="0" smtClean="0"/>
              <a:t>END.</a:t>
            </a:r>
            <a:endParaRPr lang="en-IE" dirty="0"/>
          </a:p>
        </p:txBody>
      </p:sp>
      <p:sp>
        <p:nvSpPr>
          <p:cNvPr id="7" name="Rectangle 6"/>
          <p:cNvSpPr/>
          <p:nvPr/>
        </p:nvSpPr>
        <p:spPr>
          <a:xfrm>
            <a:off x="323528" y="1412776"/>
            <a:ext cx="4176464" cy="47525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8" name="Rectangle 7"/>
          <p:cNvSpPr/>
          <p:nvPr/>
        </p:nvSpPr>
        <p:spPr>
          <a:xfrm>
            <a:off x="4644008" y="1412776"/>
            <a:ext cx="4176464" cy="47525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Flowcharts</a:t>
            </a:r>
            <a:endParaRPr lang="en-IE" dirty="0"/>
          </a:p>
        </p:txBody>
      </p:sp>
      <p:sp>
        <p:nvSpPr>
          <p:cNvPr id="3" name="Content Placeholder 2"/>
          <p:cNvSpPr>
            <a:spLocks noGrp="1"/>
          </p:cNvSpPr>
          <p:nvPr>
            <p:ph idx="1"/>
          </p:nvPr>
        </p:nvSpPr>
        <p:spPr>
          <a:xfrm>
            <a:off x="457200" y="1600200"/>
            <a:ext cx="7571184" cy="4525963"/>
          </a:xfrm>
        </p:spPr>
        <p:txBody>
          <a:bodyPr/>
          <a:lstStyle/>
          <a:p>
            <a:r>
              <a:rPr lang="en-IE" dirty="0" smtClean="0"/>
              <a:t>So let’s say we want to express the following algorithm:</a:t>
            </a:r>
          </a:p>
          <a:p>
            <a:pPr lvl="1"/>
            <a:r>
              <a:rPr lang="en-IE" sz="2400" i="1" dirty="0" smtClean="0"/>
              <a:t>Read in a number and check if it’s a prime number</a:t>
            </a:r>
            <a:r>
              <a:rPr lang="en-IE" sz="2000" i="1" dirty="0" smtClean="0"/>
              <a:t>. </a:t>
            </a:r>
            <a:endParaRPr lang="en-IE" sz="2000" i="1" dirty="0"/>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Flowcharts</a:t>
            </a:r>
            <a:endParaRPr lang="en-IE" dirty="0"/>
          </a:p>
        </p:txBody>
      </p:sp>
      <p:sp>
        <p:nvSpPr>
          <p:cNvPr id="3" name="Content Placeholder 2"/>
          <p:cNvSpPr>
            <a:spLocks noGrp="1"/>
          </p:cNvSpPr>
          <p:nvPr>
            <p:ph idx="1"/>
          </p:nvPr>
        </p:nvSpPr>
        <p:spPr>
          <a:xfrm>
            <a:off x="457200" y="1600200"/>
            <a:ext cx="7571184" cy="4525963"/>
          </a:xfrm>
        </p:spPr>
        <p:txBody>
          <a:bodyPr/>
          <a:lstStyle/>
          <a:p>
            <a:r>
              <a:rPr lang="en-IE" dirty="0" smtClean="0"/>
              <a:t>So let’s say we want to express the following algorithm:</a:t>
            </a:r>
          </a:p>
          <a:p>
            <a:pPr lvl="1"/>
            <a:r>
              <a:rPr lang="en-IE" sz="2400" i="1" dirty="0" smtClean="0"/>
              <a:t>Read in a number and check if it’s a prime number</a:t>
            </a:r>
            <a:r>
              <a:rPr lang="en-IE" sz="2000" i="1" dirty="0" smtClean="0"/>
              <a:t>.</a:t>
            </a:r>
          </a:p>
          <a:p>
            <a:pPr lvl="1"/>
            <a:r>
              <a:rPr lang="en-IE" sz="2000" i="1" dirty="0" smtClean="0"/>
              <a:t>What’s a prime number? </a:t>
            </a:r>
            <a:endParaRPr lang="en-IE" sz="2000" i="1" dirty="0"/>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Flowcharts</a:t>
            </a:r>
            <a:endParaRPr lang="en-IE" dirty="0"/>
          </a:p>
        </p:txBody>
      </p:sp>
      <p:sp>
        <p:nvSpPr>
          <p:cNvPr id="3" name="Content Placeholder 2"/>
          <p:cNvSpPr>
            <a:spLocks noGrp="1"/>
          </p:cNvSpPr>
          <p:nvPr>
            <p:ph idx="1"/>
          </p:nvPr>
        </p:nvSpPr>
        <p:spPr>
          <a:xfrm>
            <a:off x="457200" y="1600200"/>
            <a:ext cx="7571184" cy="4525963"/>
          </a:xfrm>
        </p:spPr>
        <p:txBody>
          <a:bodyPr/>
          <a:lstStyle/>
          <a:p>
            <a:r>
              <a:rPr lang="en-IE" dirty="0" smtClean="0"/>
              <a:t>So let’s say we want to express the following algorithm:</a:t>
            </a:r>
          </a:p>
          <a:p>
            <a:pPr lvl="1"/>
            <a:r>
              <a:rPr lang="en-IE" sz="2400" i="1" dirty="0" smtClean="0"/>
              <a:t>Read in a number and check if it’s a prime number</a:t>
            </a:r>
            <a:r>
              <a:rPr lang="en-IE" sz="2000" i="1" dirty="0" smtClean="0"/>
              <a:t>.</a:t>
            </a:r>
          </a:p>
          <a:p>
            <a:pPr lvl="1"/>
            <a:r>
              <a:rPr lang="en-IE" sz="2000" i="1" dirty="0" smtClean="0"/>
              <a:t>What’s a prime number?</a:t>
            </a:r>
          </a:p>
          <a:p>
            <a:pPr lvl="1"/>
            <a:r>
              <a:rPr lang="en-IE" sz="2000" i="1" dirty="0" smtClean="0"/>
              <a:t>A number that’s only divisible by itself and 1, e.g. 7. </a:t>
            </a:r>
            <a:endParaRPr lang="en-IE" sz="2000" i="1" dirty="0"/>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Flowcharts</a:t>
            </a:r>
            <a:endParaRPr lang="en-IE" dirty="0"/>
          </a:p>
        </p:txBody>
      </p:sp>
      <p:sp>
        <p:nvSpPr>
          <p:cNvPr id="3" name="Content Placeholder 2"/>
          <p:cNvSpPr>
            <a:spLocks noGrp="1"/>
          </p:cNvSpPr>
          <p:nvPr>
            <p:ph idx="1"/>
          </p:nvPr>
        </p:nvSpPr>
        <p:spPr>
          <a:xfrm>
            <a:off x="457200" y="1600200"/>
            <a:ext cx="7571184" cy="4525963"/>
          </a:xfrm>
        </p:spPr>
        <p:txBody>
          <a:bodyPr/>
          <a:lstStyle/>
          <a:p>
            <a:r>
              <a:rPr lang="en-IE" dirty="0" smtClean="0"/>
              <a:t>So let’s say we want to express the following algorithm:</a:t>
            </a:r>
          </a:p>
          <a:p>
            <a:pPr lvl="1"/>
            <a:r>
              <a:rPr lang="en-IE" sz="2400" i="1" dirty="0" smtClean="0"/>
              <a:t>Read in a number and check if it’s a prime number</a:t>
            </a:r>
            <a:r>
              <a:rPr lang="en-IE" sz="2000" i="1" dirty="0" smtClean="0"/>
              <a:t>.</a:t>
            </a:r>
          </a:p>
          <a:p>
            <a:pPr lvl="1"/>
            <a:r>
              <a:rPr lang="en-IE" sz="2000" i="1" dirty="0" smtClean="0"/>
              <a:t>What’s a prime number?</a:t>
            </a:r>
          </a:p>
          <a:p>
            <a:pPr lvl="1"/>
            <a:r>
              <a:rPr lang="en-IE" sz="2000" i="1" dirty="0" smtClean="0"/>
              <a:t>A number that’s only divisible by itself and 1, e.g. 7. </a:t>
            </a:r>
          </a:p>
          <a:p>
            <a:pPr lvl="1"/>
            <a:r>
              <a:rPr lang="en-IE" sz="2000" i="1" dirty="0" smtClean="0"/>
              <a:t>Or to put it another way, every number other than itself and 1 gives a remainder, e.g. For 7, if 6, 5, 4, 3, and 2 give a remainder then 7 is prime.</a:t>
            </a:r>
            <a:endParaRPr lang="en-IE" sz="2000" i="1" dirty="0"/>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Flowcharts</a:t>
            </a:r>
            <a:endParaRPr lang="en-IE" dirty="0"/>
          </a:p>
        </p:txBody>
      </p:sp>
      <p:sp>
        <p:nvSpPr>
          <p:cNvPr id="3" name="Content Placeholder 2"/>
          <p:cNvSpPr>
            <a:spLocks noGrp="1"/>
          </p:cNvSpPr>
          <p:nvPr>
            <p:ph idx="1"/>
          </p:nvPr>
        </p:nvSpPr>
        <p:spPr>
          <a:xfrm>
            <a:off x="457200" y="1600200"/>
            <a:ext cx="7571184" cy="4525963"/>
          </a:xfrm>
        </p:spPr>
        <p:txBody>
          <a:bodyPr/>
          <a:lstStyle/>
          <a:p>
            <a:r>
              <a:rPr lang="en-IE" dirty="0" smtClean="0"/>
              <a:t>So let’s say we want to express the following algorithm:</a:t>
            </a:r>
          </a:p>
          <a:p>
            <a:pPr lvl="1"/>
            <a:r>
              <a:rPr lang="en-IE" sz="2400" i="1" dirty="0" smtClean="0"/>
              <a:t>Read in a number and check if it’s a prime number</a:t>
            </a:r>
            <a:r>
              <a:rPr lang="en-IE" sz="2000" i="1" dirty="0" smtClean="0"/>
              <a:t>.</a:t>
            </a:r>
          </a:p>
          <a:p>
            <a:pPr lvl="1"/>
            <a:r>
              <a:rPr lang="en-IE" sz="2000" i="1" dirty="0" smtClean="0"/>
              <a:t>What’s a prime number?</a:t>
            </a:r>
          </a:p>
          <a:p>
            <a:pPr lvl="1"/>
            <a:r>
              <a:rPr lang="en-IE" sz="2000" i="1" dirty="0" smtClean="0"/>
              <a:t>A number that’s only divisible by itself and 1, e.g. 7. </a:t>
            </a:r>
          </a:p>
          <a:p>
            <a:pPr lvl="1"/>
            <a:r>
              <a:rPr lang="en-IE" sz="2000" i="1" dirty="0" smtClean="0"/>
              <a:t>Or to put it another way, every number other than itself and 1 gives a remainder, e.g. For 7, if 6, 5, 4, 3, and 2 give a remainder then 7 is prime.</a:t>
            </a:r>
          </a:p>
          <a:p>
            <a:pPr lvl="1"/>
            <a:r>
              <a:rPr lang="en-IE" sz="2000" i="1" dirty="0" smtClean="0"/>
              <a:t>So all we need to do is divide 7 by all numbers less than it but greater than one, and if any of them have no remainder, we know it’s not prime.</a:t>
            </a:r>
            <a:endParaRPr lang="en-IE" sz="2000" i="1" dirty="0"/>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Flowcharts</a:t>
            </a:r>
            <a:endParaRPr lang="en-IE" dirty="0"/>
          </a:p>
        </p:txBody>
      </p:sp>
      <p:sp>
        <p:nvSpPr>
          <p:cNvPr id="3" name="Content Placeholder 2"/>
          <p:cNvSpPr>
            <a:spLocks noGrp="1"/>
          </p:cNvSpPr>
          <p:nvPr>
            <p:ph idx="1"/>
          </p:nvPr>
        </p:nvSpPr>
        <p:spPr>
          <a:xfrm>
            <a:off x="457200" y="1600200"/>
            <a:ext cx="7571184" cy="4525963"/>
          </a:xfrm>
        </p:spPr>
        <p:txBody>
          <a:bodyPr/>
          <a:lstStyle/>
          <a:p>
            <a:r>
              <a:rPr lang="en-IE" dirty="0" smtClean="0"/>
              <a:t>So, </a:t>
            </a:r>
          </a:p>
          <a:p>
            <a:r>
              <a:rPr lang="en-IE" dirty="0" smtClean="0"/>
              <a:t>If the number is 7, as long as 6, 5, 4, 3, and 2 give a remainder, 7 is prime.</a:t>
            </a:r>
          </a:p>
          <a:p>
            <a:r>
              <a:rPr lang="en-IE" dirty="0" smtClean="0"/>
              <a:t>If the number is 9, we know that 8, 7, 6, 5, and 4, all give remainders, but 3 does not give a remainder, it goes evenly into 9 so we can say 9 is not prime</a:t>
            </a:r>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Flowcharts</a:t>
            </a:r>
            <a:endParaRPr lang="en-IE" dirty="0"/>
          </a:p>
        </p:txBody>
      </p:sp>
      <p:sp>
        <p:nvSpPr>
          <p:cNvPr id="3" name="Content Placeholder 2"/>
          <p:cNvSpPr>
            <a:spLocks noGrp="1"/>
          </p:cNvSpPr>
          <p:nvPr>
            <p:ph idx="1"/>
          </p:nvPr>
        </p:nvSpPr>
        <p:spPr>
          <a:xfrm>
            <a:off x="457200" y="1600200"/>
            <a:ext cx="7571184" cy="4525963"/>
          </a:xfrm>
        </p:spPr>
        <p:txBody>
          <a:bodyPr/>
          <a:lstStyle/>
          <a:p>
            <a:r>
              <a:rPr lang="en-IE" dirty="0" smtClean="0"/>
              <a:t>So remember, </a:t>
            </a:r>
          </a:p>
          <a:p>
            <a:pPr lvl="1"/>
            <a:r>
              <a:rPr lang="en-IE" dirty="0" smtClean="0"/>
              <a:t>if the number is 7, as long as 6, 5, 4, 3, and 2 give a remainder, 7 is prime.</a:t>
            </a:r>
          </a:p>
          <a:p>
            <a:r>
              <a:rPr lang="en-IE" dirty="0" smtClean="0"/>
              <a:t>So, in general, </a:t>
            </a:r>
          </a:p>
          <a:p>
            <a:pPr lvl="1"/>
            <a:r>
              <a:rPr lang="en-IE" dirty="0" smtClean="0"/>
              <a:t>if the number is A, as long as A-1, A-2, A-3, A-4, ... 2 give a remainder, A is prime.</a:t>
            </a: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707904" y="44624"/>
            <a:ext cx="2088232" cy="36004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cxnSp>
        <p:nvCxnSpPr>
          <p:cNvPr id="11" name="Straight Arrow Connector 10"/>
          <p:cNvCxnSpPr/>
          <p:nvPr/>
        </p:nvCxnSpPr>
        <p:spPr>
          <a:xfrm>
            <a:off x="4716016" y="404664"/>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346</TotalTime>
  <Words>2835</Words>
  <Application>Microsoft Office PowerPoint</Application>
  <PresentationFormat>On-screen Show (4:3)</PresentationFormat>
  <Paragraphs>667</Paragraphs>
  <Slides>111</Slides>
  <Notes>0</Notes>
  <HiddenSlides>0</HiddenSlides>
  <MMClips>0</MMClips>
  <ScaleCrop>false</ScaleCrop>
  <HeadingPairs>
    <vt:vector size="4" baseType="variant">
      <vt:variant>
        <vt:lpstr>Theme</vt:lpstr>
      </vt:variant>
      <vt:variant>
        <vt:i4>1</vt:i4>
      </vt:variant>
      <vt:variant>
        <vt:lpstr>Slide Titles</vt:lpstr>
      </vt:variant>
      <vt:variant>
        <vt:i4>111</vt:i4>
      </vt:variant>
    </vt:vector>
  </HeadingPairs>
  <TitlesOfParts>
    <vt:vector size="112" baseType="lpstr">
      <vt:lpstr>Office Theme</vt:lpstr>
      <vt:lpstr>Flow Charting, Structured English and PseudoCode</vt:lpstr>
      <vt:lpstr>We will recall...</vt:lpstr>
      <vt:lpstr>Flowcharts</vt:lpstr>
      <vt:lpstr>Slide 4</vt:lpstr>
      <vt:lpstr>Slide 5</vt:lpstr>
      <vt:lpstr>Slide 6</vt:lpstr>
      <vt:lpstr>Slide 7</vt:lpstr>
      <vt:lpstr>Structured English and Pseudocode</vt:lpstr>
      <vt:lpstr>Flowcharts</vt:lpstr>
      <vt:lpstr>Slide 10</vt:lpstr>
      <vt:lpstr>Slide 11</vt:lpstr>
      <vt:lpstr>Slide 12</vt:lpstr>
      <vt:lpstr>Slide 13</vt:lpstr>
      <vt:lpstr>Structured English and Pseudocode</vt:lpstr>
      <vt:lpstr>Or alternatively...</vt:lpstr>
      <vt:lpstr>Slide 16</vt:lpstr>
      <vt:lpstr>Slide 17</vt:lpstr>
      <vt:lpstr>Slide 18</vt:lpstr>
      <vt:lpstr>Slide 19</vt:lpstr>
      <vt:lpstr>Slide 20</vt:lpstr>
      <vt:lpstr>Slide 21</vt:lpstr>
      <vt:lpstr>Structured English and Pseudocode</vt:lpstr>
      <vt:lpstr>Flowcharts</vt:lpstr>
      <vt:lpstr>Slide 24</vt:lpstr>
      <vt:lpstr>Slide 25</vt:lpstr>
      <vt:lpstr>Slide 26</vt:lpstr>
      <vt:lpstr>Slide 27</vt:lpstr>
      <vt:lpstr>Slide 28</vt:lpstr>
      <vt:lpstr>Slide 29</vt:lpstr>
      <vt:lpstr>Structured English and Pseudocode</vt:lpstr>
      <vt:lpstr>Flowcharts</vt:lpstr>
      <vt:lpstr>Slide 32</vt:lpstr>
      <vt:lpstr>Slide 33</vt:lpstr>
      <vt:lpstr>Slide 34</vt:lpstr>
      <vt:lpstr>Slide 35</vt:lpstr>
      <vt:lpstr>Slide 36</vt:lpstr>
      <vt:lpstr>Slide 37</vt:lpstr>
      <vt:lpstr>Structured English and Pseudocode</vt:lpstr>
      <vt:lpstr>Flowcharts</vt:lpstr>
      <vt:lpstr>Slide 40</vt:lpstr>
      <vt:lpstr>Slide 41</vt:lpstr>
      <vt:lpstr>Slide 42</vt:lpstr>
      <vt:lpstr>Slide 43</vt:lpstr>
      <vt:lpstr>Slide 44</vt:lpstr>
      <vt:lpstr>Slide 45</vt:lpstr>
      <vt:lpstr>Slide 46</vt:lpstr>
      <vt:lpstr>Slide 47</vt:lpstr>
      <vt:lpstr>Slide 48</vt:lpstr>
      <vt:lpstr>Structured English and Pseudocode</vt:lpstr>
      <vt:lpstr>Flowcharts</vt:lpstr>
      <vt:lpstr>Slide 51</vt:lpstr>
      <vt:lpstr>Slide 52</vt:lpstr>
      <vt:lpstr>Slide 53</vt:lpstr>
      <vt:lpstr>Slide 54</vt:lpstr>
      <vt:lpstr>Slide 55</vt:lpstr>
      <vt:lpstr>Slide 56</vt:lpstr>
      <vt:lpstr>Slide 57</vt:lpstr>
      <vt:lpstr>Structured English and Pseudocode</vt:lpstr>
      <vt:lpstr>Or alternatively...</vt:lpstr>
      <vt:lpstr>Flowcharts</vt:lpstr>
      <vt:lpstr>Slide 61</vt:lpstr>
      <vt:lpstr>Slide 62</vt:lpstr>
      <vt:lpstr>Slide 63</vt:lpstr>
      <vt:lpstr>Slide 64</vt:lpstr>
      <vt:lpstr>Slide 65</vt:lpstr>
      <vt:lpstr>Slide 66</vt:lpstr>
      <vt:lpstr>Slide 67</vt:lpstr>
      <vt:lpstr>Structured English and Pseudocode</vt:lpstr>
      <vt:lpstr>Flowcharts</vt:lpstr>
      <vt:lpstr>Flowcharts</vt:lpstr>
      <vt:lpstr>Flowcharts</vt:lpstr>
      <vt:lpstr>Flowcharts</vt:lpstr>
      <vt:lpstr>Flowcharts</vt:lpstr>
      <vt:lpstr>Flowcharts</vt:lpstr>
      <vt:lpstr>Flowcharts</vt:lpstr>
      <vt:lpstr>Flowcharts</vt:lpstr>
      <vt:lpstr>Flowcharts</vt:lpstr>
      <vt:lpstr>Flowcharts</vt:lpstr>
      <vt:lpstr>Flowcharts</vt:lpstr>
      <vt:lpstr>Flowcharts</vt:lpstr>
      <vt:lpstr>Flowcharts</vt:lpstr>
      <vt:lpstr>Flowcharts</vt:lpstr>
      <vt:lpstr>Slide 83</vt:lpstr>
      <vt:lpstr>Slide 84</vt:lpstr>
      <vt:lpstr>Slide 85</vt:lpstr>
      <vt:lpstr>Slide 86</vt:lpstr>
      <vt:lpstr>Slide 87</vt:lpstr>
      <vt:lpstr>Slide 88</vt:lpstr>
      <vt:lpstr>Slide 89</vt:lpstr>
      <vt:lpstr>Slide 90</vt:lpstr>
      <vt:lpstr>Structured English and Pseudocode</vt:lpstr>
      <vt:lpstr>Flowcharts</vt:lpstr>
      <vt:lpstr>Flowcharts</vt:lpstr>
      <vt:lpstr>Flowcharts</vt:lpstr>
      <vt:lpstr>Flowcharts</vt:lpstr>
      <vt:lpstr>Flowcharts</vt:lpstr>
      <vt:lpstr>Flowcharts</vt:lpstr>
      <vt:lpstr>Flowcharts</vt:lpstr>
      <vt:lpstr>Slide 99</vt:lpstr>
      <vt:lpstr>Slide 100</vt:lpstr>
      <vt:lpstr>Slide 101</vt:lpstr>
      <vt:lpstr>Slide 102</vt:lpstr>
      <vt:lpstr>Slide 103</vt:lpstr>
      <vt:lpstr>Slide 104</vt:lpstr>
      <vt:lpstr>Slide 105</vt:lpstr>
      <vt:lpstr>Slide 106</vt:lpstr>
      <vt:lpstr>Slide 107</vt:lpstr>
      <vt:lpstr>Slide 108</vt:lpstr>
      <vt:lpstr>Slide 109</vt:lpstr>
      <vt:lpstr>Slide 110</vt:lpstr>
      <vt:lpstr>Structured English and Pseudocode</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Flow Charting</dc:title>
  <dc:creator>dgordon</dc:creator>
  <cp:lastModifiedBy>dgordon</cp:lastModifiedBy>
  <cp:revision>43</cp:revision>
  <dcterms:created xsi:type="dcterms:W3CDTF">2011-10-08T11:06:39Z</dcterms:created>
  <dcterms:modified xsi:type="dcterms:W3CDTF">2011-10-25T16:34:04Z</dcterms:modified>
</cp:coreProperties>
</file>