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400" r:id="rId2"/>
    <p:sldId id="401" r:id="rId3"/>
    <p:sldId id="402" r:id="rId4"/>
    <p:sldId id="403" r:id="rId5"/>
    <p:sldId id="296" r:id="rId6"/>
    <p:sldId id="298" r:id="rId7"/>
    <p:sldId id="297" r:id="rId8"/>
    <p:sldId id="271" r:id="rId9"/>
    <p:sldId id="287" r:id="rId10"/>
    <p:sldId id="300" r:id="rId11"/>
    <p:sldId id="303" r:id="rId12"/>
    <p:sldId id="302" r:id="rId13"/>
    <p:sldId id="301" r:id="rId14"/>
    <p:sldId id="304" r:id="rId15"/>
    <p:sldId id="305" r:id="rId16"/>
    <p:sldId id="309" r:id="rId17"/>
    <p:sldId id="308" r:id="rId18"/>
    <p:sldId id="356" r:id="rId19"/>
    <p:sldId id="307" r:id="rId20"/>
    <p:sldId id="306" r:id="rId21"/>
    <p:sldId id="262" r:id="rId22"/>
    <p:sldId id="285" r:id="rId23"/>
    <p:sldId id="316" r:id="rId24"/>
    <p:sldId id="315" r:id="rId25"/>
    <p:sldId id="314" r:id="rId26"/>
    <p:sldId id="313" r:id="rId27"/>
    <p:sldId id="312" r:id="rId28"/>
    <p:sldId id="311" r:id="rId29"/>
    <p:sldId id="265" r:id="rId30"/>
    <p:sldId id="275" r:id="rId31"/>
    <p:sldId id="274" r:id="rId32"/>
    <p:sldId id="273" r:id="rId33"/>
    <p:sldId id="272" r:id="rId34"/>
    <p:sldId id="310" r:id="rId35"/>
    <p:sldId id="264" r:id="rId36"/>
    <p:sldId id="263" r:id="rId37"/>
    <p:sldId id="284" r:id="rId38"/>
    <p:sldId id="283" r:id="rId39"/>
    <p:sldId id="282" r:id="rId40"/>
    <p:sldId id="281" r:id="rId41"/>
    <p:sldId id="280" r:id="rId42"/>
    <p:sldId id="279" r:id="rId43"/>
    <p:sldId id="278" r:id="rId44"/>
    <p:sldId id="277" r:id="rId45"/>
    <p:sldId id="337" r:id="rId46"/>
    <p:sldId id="344" r:id="rId47"/>
    <p:sldId id="343" r:id="rId48"/>
    <p:sldId id="345" r:id="rId49"/>
    <p:sldId id="342" r:id="rId50"/>
    <p:sldId id="341" r:id="rId51"/>
    <p:sldId id="340" r:id="rId52"/>
    <p:sldId id="339" r:id="rId53"/>
    <p:sldId id="346" r:id="rId54"/>
    <p:sldId id="367" r:id="rId55"/>
    <p:sldId id="350" r:id="rId56"/>
    <p:sldId id="351" r:id="rId57"/>
    <p:sldId id="347" r:id="rId58"/>
    <p:sldId id="392" r:id="rId59"/>
    <p:sldId id="390" r:id="rId60"/>
    <p:sldId id="391" r:id="rId61"/>
    <p:sldId id="389" r:id="rId62"/>
    <p:sldId id="318" r:id="rId63"/>
    <p:sldId id="355" r:id="rId64"/>
    <p:sldId id="363" r:id="rId65"/>
    <p:sldId id="364" r:id="rId66"/>
    <p:sldId id="358" r:id="rId67"/>
    <p:sldId id="359" r:id="rId68"/>
    <p:sldId id="365" r:id="rId69"/>
    <p:sldId id="357" r:id="rId70"/>
    <p:sldId id="361" r:id="rId71"/>
    <p:sldId id="366" r:id="rId72"/>
    <p:sldId id="360" r:id="rId73"/>
    <p:sldId id="362" r:id="rId74"/>
    <p:sldId id="378" r:id="rId75"/>
    <p:sldId id="368" r:id="rId76"/>
    <p:sldId id="393" r:id="rId77"/>
    <p:sldId id="399" r:id="rId78"/>
    <p:sldId id="398" r:id="rId79"/>
    <p:sldId id="397" r:id="rId80"/>
    <p:sldId id="396" r:id="rId81"/>
    <p:sldId id="395" r:id="rId82"/>
    <p:sldId id="394" r:id="rId83"/>
    <p:sldId id="354" r:id="rId84"/>
    <p:sldId id="319" r:id="rId85"/>
    <p:sldId id="320" r:id="rId86"/>
    <p:sldId id="321" r:id="rId87"/>
    <p:sldId id="322" r:id="rId88"/>
    <p:sldId id="333" r:id="rId89"/>
    <p:sldId id="334" r:id="rId90"/>
    <p:sldId id="328" r:id="rId91"/>
    <p:sldId id="330" r:id="rId92"/>
    <p:sldId id="329" r:id="rId93"/>
    <p:sldId id="404" r:id="rId94"/>
    <p:sldId id="412" r:id="rId95"/>
    <p:sldId id="411" r:id="rId96"/>
    <p:sldId id="410" r:id="rId97"/>
    <p:sldId id="409" r:id="rId98"/>
    <p:sldId id="408" r:id="rId99"/>
    <p:sldId id="407" r:id="rId100"/>
    <p:sldId id="406" r:id="rId101"/>
    <p:sldId id="405" r:id="rId102"/>
    <p:sldId id="413" r:id="rId103"/>
    <p:sldId id="415" r:id="rId104"/>
    <p:sldId id="414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3017F-9F4E-4439-A82F-542034AEB2EE}" type="datetimeFigureOut">
              <a:rPr lang="en-IE" smtClean="0"/>
              <a:t>17/10/2011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2D076-BF23-4D2F-A7AA-EC72B4AE67E8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2D076-BF23-4D2F-A7AA-EC72B4AE67E8}" type="slidenum">
              <a:rPr lang="en-IE" smtClean="0"/>
              <a:t>1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021C0-1213-4F34-A6AB-E33E0EFBFE64}" type="datetimeFigureOut">
              <a:rPr lang="en-IE" smtClean="0"/>
              <a:pPr/>
              <a:t>17/10/2011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Flow Charting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92087" y="2987899"/>
            <a:ext cx="74098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5001" y="26278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542959" y="2771875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“Prime”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0" idx="2"/>
            <a:endCxn id="88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Parallelogram 87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07904" y="6309320"/>
            <a:ext cx="2088232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92087" y="2987899"/>
            <a:ext cx="74098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5001" y="26278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542959" y="2771875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“Prime”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stCxn id="88" idx="4"/>
          </p:cNvCxnSpPr>
          <p:nvPr/>
        </p:nvCxnSpPr>
        <p:spPr>
          <a:xfrm>
            <a:off x="2834755" y="5805264"/>
            <a:ext cx="9053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1187624" y="6021288"/>
            <a:ext cx="7128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716016" y="600688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0" idx="2"/>
            <a:endCxn id="88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Parallelogram 87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7812360" y="3284984"/>
            <a:ext cx="18775" cy="27363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sz="7200" dirty="0" smtClean="0"/>
              <a:t>Symbols</a:t>
            </a:r>
            <a:endParaRPr lang="en-IE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755576" y="2564904"/>
            <a:ext cx="1952128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Terminal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467544" y="3338989"/>
            <a:ext cx="2426344" cy="9541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>
                <a:solidFill>
                  <a:srgbClr val="FF0000"/>
                </a:solidFill>
              </a:rPr>
              <a:t>Input/Output</a:t>
            </a:r>
            <a:r>
              <a:rPr lang="en-US" sz="2800" dirty="0">
                <a:solidFill>
                  <a:srgbClr val="FF0000"/>
                </a:solidFill>
              </a:rPr>
              <a:t> Operation</a:t>
            </a:r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828328" y="4780632"/>
            <a:ext cx="12954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Process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7110164" y="2520032"/>
            <a:ext cx="16383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Decision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7059364" y="3624932"/>
            <a:ext cx="1833116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Connector</a:t>
            </a:r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 flipV="1">
            <a:off x="2195264" y="2748632"/>
            <a:ext cx="965200" cy="127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2284164" y="3701132"/>
            <a:ext cx="1016000" cy="88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 flipV="1">
            <a:off x="2080964" y="5021932"/>
            <a:ext cx="939800" cy="25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 flipH="1">
            <a:off x="6284664" y="2748632"/>
            <a:ext cx="863600" cy="101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 flipH="1">
            <a:off x="6132264" y="38535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2" name="Text Box 21"/>
          <p:cNvSpPr txBox="1">
            <a:spLocks noChangeArrowheads="1"/>
          </p:cNvSpPr>
          <p:nvPr/>
        </p:nvSpPr>
        <p:spPr bwMode="auto">
          <a:xfrm>
            <a:off x="7453064" y="4729832"/>
            <a:ext cx="1511424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Module</a:t>
            </a:r>
          </a:p>
        </p:txBody>
      </p:sp>
      <p:sp>
        <p:nvSpPr>
          <p:cNvPr id="54" name="Line 22"/>
          <p:cNvSpPr>
            <a:spLocks noChangeShapeType="1"/>
          </p:cNvSpPr>
          <p:nvPr/>
        </p:nvSpPr>
        <p:spPr bwMode="auto">
          <a:xfrm flipH="1">
            <a:off x="6525964" y="49584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08518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Or alternatively...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Vertical Scroll 7"/>
          <p:cNvSpPr/>
          <p:nvPr/>
        </p:nvSpPr>
        <p:spPr>
          <a:xfrm>
            <a:off x="5842984" y="1484784"/>
            <a:ext cx="2977488" cy="3744416"/>
          </a:xfrm>
          <a:prstGeom prst="verticalScroll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>
                <a:solidFill>
                  <a:schemeClr val="tx1"/>
                </a:solidFill>
              </a:rPr>
              <a:t>B = A * 2</a:t>
            </a:r>
          </a:p>
          <a:p>
            <a:pPr algn="ctr"/>
            <a:endParaRPr lang="en-IE" sz="2400" dirty="0" smtClean="0">
              <a:solidFill>
                <a:schemeClr val="tx1"/>
              </a:solidFill>
            </a:endParaRPr>
          </a:p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can be </a:t>
            </a:r>
          </a:p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read as</a:t>
            </a:r>
          </a:p>
          <a:p>
            <a:pPr algn="ctr"/>
            <a:endParaRPr lang="en-IE" sz="2400" dirty="0" smtClean="0">
              <a:solidFill>
                <a:schemeClr val="tx1"/>
              </a:solidFill>
            </a:endParaRPr>
          </a:p>
          <a:p>
            <a:pPr algn="ctr"/>
            <a:r>
              <a:rPr lang="en-IE" sz="2400" dirty="0" smtClean="0">
                <a:solidFill>
                  <a:schemeClr val="tx1"/>
                </a:solidFill>
              </a:rPr>
              <a:t>“</a:t>
            </a:r>
            <a:r>
              <a:rPr lang="en-IE" sz="2400" i="1" dirty="0" smtClean="0">
                <a:solidFill>
                  <a:schemeClr val="tx1"/>
                </a:solidFill>
              </a:rPr>
              <a:t>B gets the value of A multiplied by 2</a:t>
            </a:r>
            <a:r>
              <a:rPr lang="en-IE" sz="2400" dirty="0" smtClean="0">
                <a:solidFill>
                  <a:schemeClr val="tx1"/>
                </a:solidFill>
              </a:rPr>
              <a:t>”</a:t>
            </a: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7984" y="515719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elogram 9"/>
          <p:cNvSpPr/>
          <p:nvPr/>
        </p:nvSpPr>
        <p:spPr>
          <a:xfrm>
            <a:off x="3275856" y="443711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Introduction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We mentioned it already, that if we thing of an analyst as being analogous to an architect, and a developer as being analogous to a builder, then the most important thing we can do as analysts is to explain our designs to the developers in a simple and clear way.</a:t>
            </a:r>
          </a:p>
          <a:p>
            <a:endParaRPr lang="en-IE" dirty="0"/>
          </a:p>
          <a:p>
            <a:r>
              <a:rPr lang="en-IE" dirty="0" smtClean="0"/>
              <a:t>How do architects do this?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87727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7984" y="515719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elogram 9"/>
          <p:cNvSpPr/>
          <p:nvPr/>
        </p:nvSpPr>
        <p:spPr>
          <a:xfrm>
            <a:off x="3275856" y="443711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number, check if it is odd or even.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0060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Even”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652120" y="3951162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7332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0060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7565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Even”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629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403648" y="50131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27984" y="501317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652120" y="3951162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two numbers:</a:t>
            </a:r>
          </a:p>
          <a:p>
            <a:pPr lvl="1"/>
            <a:r>
              <a:rPr lang="en-IE" sz="2400" i="1" dirty="0" smtClean="0"/>
              <a:t>Read in two numbers, call them A and B. Is A is bigger than B, print out A, otherwise print out B.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n28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8756" y="260648"/>
            <a:ext cx="5915572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36096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7332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36096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7565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629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403648" y="50131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27984" y="501317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three numbers:</a:t>
            </a:r>
          </a:p>
          <a:p>
            <a:pPr lvl="1"/>
            <a:r>
              <a:rPr lang="en-IE" sz="2400" i="1" dirty="0" smtClean="0"/>
              <a:t>Read in three numbers, call them A, B and C. </a:t>
            </a:r>
          </a:p>
          <a:p>
            <a:pPr lvl="2"/>
            <a:r>
              <a:rPr lang="en-IE" sz="2000" i="1" dirty="0" smtClean="0"/>
              <a:t>If A is bigger than B, then if A is bigger than C, print out A, otherwise print out C. </a:t>
            </a:r>
          </a:p>
          <a:p>
            <a:pPr lvl="2"/>
            <a:r>
              <a:rPr lang="en-IE" sz="2000" i="1" dirty="0" smtClean="0"/>
              <a:t>If B is bigger than A, then if B is bigger than C, print out B, otherwise print out C.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8" name="TextBox 27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6165304"/>
            <a:ext cx="2232248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5877272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587727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Print out the numbers from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arallelogram 56"/>
          <p:cNvSpPr/>
          <p:nvPr/>
        </p:nvSpPr>
        <p:spPr>
          <a:xfrm>
            <a:off x="3203848" y="459553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5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55976" y="508518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373216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arallelogram 56"/>
          <p:cNvSpPr/>
          <p:nvPr/>
        </p:nvSpPr>
        <p:spPr>
          <a:xfrm>
            <a:off x="3203848" y="459553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5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55976" y="508518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Or alternatively...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A = A + 1, that means “A gets the value of whatever is in itself, plus 1”</a:t>
            </a:r>
          </a:p>
          <a:p>
            <a:r>
              <a:rPr lang="en-IE" dirty="0" smtClean="0"/>
              <a:t>If A is 14</a:t>
            </a:r>
          </a:p>
          <a:p>
            <a:r>
              <a:rPr lang="en-IE" dirty="0" smtClean="0"/>
              <a:t>It becomes 15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948264" y="522920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A</a:t>
            </a:r>
            <a:r>
              <a:rPr lang="en-IE" sz="1400" dirty="0" smtClean="0">
                <a:solidFill>
                  <a:schemeClr val="tx1"/>
                </a:solidFill>
              </a:rPr>
              <a:t>(new)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10386" y="501317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Flowchart: Magnetic Disk 14"/>
          <p:cNvSpPr/>
          <p:nvPr/>
        </p:nvSpPr>
        <p:spPr>
          <a:xfrm>
            <a:off x="6948264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4716016" y="3789040"/>
            <a:ext cx="1008112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A</a:t>
            </a:r>
            <a:r>
              <a:rPr lang="en-IE" sz="1600" dirty="0" smtClean="0">
                <a:solidFill>
                  <a:schemeClr val="tx1"/>
                </a:solidFill>
              </a:rPr>
              <a:t>(old)</a:t>
            </a:r>
            <a:endParaRPr lang="en-IE" sz="3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3934" y="357301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Flowchart: Magnetic Disk 21"/>
          <p:cNvSpPr/>
          <p:nvPr/>
        </p:nvSpPr>
        <p:spPr>
          <a:xfrm>
            <a:off x="4751812" y="306896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5400000">
            <a:off x="6228184" y="3573016"/>
            <a:ext cx="864096" cy="1872208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34322" y="3789040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Flowchart: Magnetic Disk 18"/>
          <p:cNvSpPr/>
          <p:nvPr/>
        </p:nvSpPr>
        <p:spPr>
          <a:xfrm>
            <a:off x="6300192" y="3212976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+ 1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A = A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06084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355976" y="2060848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486916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3928" y="43651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355976" y="386104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06084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355976" y="2060848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Add up the numbers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771800" y="450912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771800" y="450912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Flowchart: Magnetic Disk 4"/>
          <p:cNvSpPr/>
          <p:nvPr/>
        </p:nvSpPr>
        <p:spPr>
          <a:xfrm>
            <a:off x="4139952" y="335699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5400000" flipV="1">
            <a:off x="3329862" y="3663027"/>
            <a:ext cx="720080" cy="126014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then T will get the value 14.</a:t>
            </a:r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then T will get the value 14.</a:t>
            </a:r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627784" y="5157192"/>
            <a:ext cx="1080120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5400000" flipV="1">
            <a:off x="3221850" y="4347102"/>
            <a:ext cx="1008112" cy="90010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7" name="Flowchart: Magnetic Disk 6"/>
          <p:cNvSpPr/>
          <p:nvPr/>
        </p:nvSpPr>
        <p:spPr>
          <a:xfrm>
            <a:off x="4211960" y="4005064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4082" y="3789040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Flowchart: Magnetic Disk 7"/>
          <p:cNvSpPr/>
          <p:nvPr/>
        </p:nvSpPr>
        <p:spPr>
          <a:xfrm>
            <a:off x="4211960" y="3284984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9792" y="4797152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Flowchart: Magnetic Disk 10"/>
          <p:cNvSpPr/>
          <p:nvPr/>
        </p:nvSpPr>
        <p:spPr>
          <a:xfrm>
            <a:off x="2555776" y="450912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 becomes 15, and X stays as 14.</a:t>
            </a:r>
          </a:p>
        </p:txBody>
      </p:sp>
      <p:sp>
        <p:nvSpPr>
          <p:cNvPr id="5" name="Frame 4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 becomes 15, and X stays as 14.</a:t>
            </a:r>
          </a:p>
        </p:txBody>
      </p:sp>
      <p:sp>
        <p:nvSpPr>
          <p:cNvPr id="4" name="Flowchart: Magnetic Disk 3"/>
          <p:cNvSpPr/>
          <p:nvPr/>
        </p:nvSpPr>
        <p:spPr>
          <a:xfrm>
            <a:off x="1763688" y="5157192"/>
            <a:ext cx="1152128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Bent Arrow 4"/>
          <p:cNvSpPr/>
          <p:nvPr/>
        </p:nvSpPr>
        <p:spPr>
          <a:xfrm rot="5400000" flipV="1">
            <a:off x="2681790" y="4167082"/>
            <a:ext cx="720080" cy="126014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6" name="Flowchart: Magnetic Disk 5"/>
          <p:cNvSpPr/>
          <p:nvPr/>
        </p:nvSpPr>
        <p:spPr>
          <a:xfrm>
            <a:off x="3707904" y="414908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35696" y="4941168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Flowchart: Magnetic Disk 7"/>
          <p:cNvSpPr/>
          <p:nvPr/>
        </p:nvSpPr>
        <p:spPr>
          <a:xfrm>
            <a:off x="1691680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70026" y="4005064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Flowchart: Magnetic Disk 9"/>
          <p:cNvSpPr/>
          <p:nvPr/>
        </p:nvSpPr>
        <p:spPr>
          <a:xfrm>
            <a:off x="3707904" y="350100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61914" y="4077072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Flowchart: Magnetic Disk 11"/>
          <p:cNvSpPr/>
          <p:nvPr/>
        </p:nvSpPr>
        <p:spPr>
          <a:xfrm>
            <a:off x="2627784" y="350100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+ 1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r>
              <a:rPr lang="en-IE" dirty="0" smtClean="0"/>
              <a:t>If T is 14 and X is 9</a:t>
            </a:r>
          </a:p>
          <a:p>
            <a:r>
              <a:rPr lang="en-IE" dirty="0" smtClean="0"/>
              <a:t>T becomes 23</a:t>
            </a:r>
          </a:p>
          <a:p>
            <a:r>
              <a:rPr lang="en-IE" dirty="0" smtClean="0"/>
              <a:t>X stays at 9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r>
              <a:rPr lang="en-IE" dirty="0" smtClean="0"/>
              <a:t>If T is 14 and X is 9</a:t>
            </a:r>
          </a:p>
          <a:p>
            <a:r>
              <a:rPr lang="en-IE" dirty="0" smtClean="0"/>
              <a:t>T becomes 23</a:t>
            </a:r>
          </a:p>
          <a:p>
            <a:r>
              <a:rPr lang="en-IE" dirty="0" smtClean="0"/>
              <a:t>X stays at 9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522920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r>
              <a:rPr lang="en-IE" sz="1400" dirty="0" smtClean="0">
                <a:solidFill>
                  <a:schemeClr val="tx1"/>
                </a:solidFill>
              </a:rPr>
              <a:t>(new)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5400000" flipV="1">
            <a:off x="6822250" y="3987062"/>
            <a:ext cx="864096" cy="1044116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7812360" y="378904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0306" y="501317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Flowchart: Magnetic Disk 14"/>
          <p:cNvSpPr/>
          <p:nvPr/>
        </p:nvSpPr>
        <p:spPr>
          <a:xfrm>
            <a:off x="6228184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23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74482" y="3645024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Flowchart: Magnetic Disk 16"/>
          <p:cNvSpPr/>
          <p:nvPr/>
        </p:nvSpPr>
        <p:spPr>
          <a:xfrm>
            <a:off x="7812360" y="314096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9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4751812" y="378904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r>
              <a:rPr lang="en-IE" sz="1600" dirty="0" smtClean="0">
                <a:solidFill>
                  <a:schemeClr val="tx1"/>
                </a:solidFill>
              </a:rPr>
              <a:t>(old)</a:t>
            </a:r>
            <a:endParaRPr lang="en-IE" sz="3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3934" y="357301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Flowchart: Magnetic Disk 21"/>
          <p:cNvSpPr/>
          <p:nvPr/>
        </p:nvSpPr>
        <p:spPr>
          <a:xfrm>
            <a:off x="4751812" y="306896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5400000">
            <a:off x="5760132" y="4041068"/>
            <a:ext cx="864096" cy="936104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Add up the numbers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08518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057425" y="3140968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209553" y="2924944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185217" y="2924944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05097" y="5733256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53169" y="52292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057425" y="3140968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5217" y="4725144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209553" y="2924944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185217" y="2924944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</a:p>
          <a:p>
            <a:pPr lvl="1"/>
            <a:r>
              <a:rPr lang="en-IE" sz="2000" i="1" dirty="0" smtClean="0"/>
              <a:t>So all we need to do is divide 7 by all numbers less than it but greater than one, and if any of them have no remainder, we know it’s not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So, </a:t>
            </a:r>
          </a:p>
          <a:p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If the number is 9, we know that 8, 7, 6, 5, and 4, all give remainders, but 3 does not give a remainder, it goes evenly into 9 so we can say 9 is not prime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remember, </a:t>
            </a:r>
          </a:p>
          <a:p>
            <a:pPr lvl="1"/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So, in general, </a:t>
            </a:r>
          </a:p>
          <a:p>
            <a:pPr lvl="1"/>
            <a:r>
              <a:rPr lang="en-IE" dirty="0" smtClean="0"/>
              <a:t>if the number is A, as long as A-1, A-2, A-3, A-4, ... 2 give a remainder, A is prime.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 double the number.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>
            <a:endCxn id="27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rallelogram 26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2133</Words>
  <Application>Microsoft Office PowerPoint</Application>
  <PresentationFormat>On-screen Show (4:3)</PresentationFormat>
  <Paragraphs>497</Paragraphs>
  <Slides>104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5" baseType="lpstr">
      <vt:lpstr>Office Theme</vt:lpstr>
      <vt:lpstr>Flow Charting</vt:lpstr>
      <vt:lpstr>Introduction</vt:lpstr>
      <vt:lpstr>Slide 3</vt:lpstr>
      <vt:lpstr>Flowcharts</vt:lpstr>
      <vt:lpstr>Slide 5</vt:lpstr>
      <vt:lpstr>Slide 6</vt:lpstr>
      <vt:lpstr>Slide 7</vt:lpstr>
      <vt:lpstr>Slide 8</vt:lpstr>
      <vt:lpstr>Flowcharts</vt:lpstr>
      <vt:lpstr>Slide 10</vt:lpstr>
      <vt:lpstr>Slide 11</vt:lpstr>
      <vt:lpstr>Slide 12</vt:lpstr>
      <vt:lpstr>Slide 13</vt:lpstr>
      <vt:lpstr>Or alternatively...</vt:lpstr>
      <vt:lpstr>Slide 15</vt:lpstr>
      <vt:lpstr>Slide 16</vt:lpstr>
      <vt:lpstr>Slide 17</vt:lpstr>
      <vt:lpstr>Slide 18</vt:lpstr>
      <vt:lpstr>Slide 19</vt:lpstr>
      <vt:lpstr>Slide 20</vt:lpstr>
      <vt:lpstr>Flowcharts</vt:lpstr>
      <vt:lpstr>Slide 22</vt:lpstr>
      <vt:lpstr>Slide 23</vt:lpstr>
      <vt:lpstr>Slide 24</vt:lpstr>
      <vt:lpstr>Slide 25</vt:lpstr>
      <vt:lpstr>Slide 26</vt:lpstr>
      <vt:lpstr>Slide 27</vt:lpstr>
      <vt:lpstr>Flowcharts</vt:lpstr>
      <vt:lpstr>Slide 29</vt:lpstr>
      <vt:lpstr>Slide 30</vt:lpstr>
      <vt:lpstr>Slide 31</vt:lpstr>
      <vt:lpstr>Slide 32</vt:lpstr>
      <vt:lpstr>Slide 33</vt:lpstr>
      <vt:lpstr>Slide 34</vt:lpstr>
      <vt:lpstr>Flowcharts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Flowcharts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Or alternatively...</vt:lpstr>
      <vt:lpstr>Flowcharts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Symbols</vt:lpstr>
      <vt:lpstr>Symbols</vt:lpstr>
      <vt:lpstr>Symbols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Charting</dc:title>
  <dc:creator>dgordon</dc:creator>
  <cp:lastModifiedBy>dgordon</cp:lastModifiedBy>
  <cp:revision>46</cp:revision>
  <dcterms:created xsi:type="dcterms:W3CDTF">2011-10-08T11:06:39Z</dcterms:created>
  <dcterms:modified xsi:type="dcterms:W3CDTF">2011-10-17T15:28:44Z</dcterms:modified>
</cp:coreProperties>
</file>