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320" r:id="rId2"/>
    <p:sldId id="296" r:id="rId3"/>
    <p:sldId id="301" r:id="rId4"/>
    <p:sldId id="270" r:id="rId5"/>
    <p:sldId id="267" r:id="rId6"/>
    <p:sldId id="303" r:id="rId7"/>
    <p:sldId id="264" r:id="rId8"/>
    <p:sldId id="350" r:id="rId9"/>
    <p:sldId id="340" r:id="rId10"/>
    <p:sldId id="341" r:id="rId11"/>
    <p:sldId id="345" r:id="rId12"/>
    <p:sldId id="304" r:id="rId13"/>
    <p:sldId id="305" r:id="rId14"/>
    <p:sldId id="302" r:id="rId15"/>
    <p:sldId id="275" r:id="rId16"/>
    <p:sldId id="323" r:id="rId17"/>
    <p:sldId id="322" r:id="rId18"/>
    <p:sldId id="326" r:id="rId19"/>
    <p:sldId id="327" r:id="rId20"/>
    <p:sldId id="324" r:id="rId21"/>
    <p:sldId id="325" r:id="rId22"/>
    <p:sldId id="331" r:id="rId23"/>
    <p:sldId id="328" r:id="rId24"/>
    <p:sldId id="333" r:id="rId25"/>
    <p:sldId id="346" r:id="rId26"/>
    <p:sldId id="329" r:id="rId27"/>
    <p:sldId id="344" r:id="rId28"/>
    <p:sldId id="330" r:id="rId29"/>
    <p:sldId id="266" r:id="rId30"/>
    <p:sldId id="306" r:id="rId31"/>
    <p:sldId id="332" r:id="rId32"/>
    <p:sldId id="334" r:id="rId33"/>
    <p:sldId id="321" r:id="rId34"/>
    <p:sldId id="352" r:id="rId35"/>
    <p:sldId id="353" r:id="rId36"/>
    <p:sldId id="348" r:id="rId37"/>
    <p:sldId id="347" r:id="rId38"/>
    <p:sldId id="307" r:id="rId39"/>
    <p:sldId id="349" r:id="rId40"/>
    <p:sldId id="351" r:id="rId41"/>
    <p:sldId id="317" r:id="rId42"/>
    <p:sldId id="310" r:id="rId43"/>
    <p:sldId id="312" r:id="rId44"/>
    <p:sldId id="309" r:id="rId45"/>
    <p:sldId id="308" r:id="rId46"/>
    <p:sldId id="319" r:id="rId47"/>
    <p:sldId id="311" r:id="rId48"/>
    <p:sldId id="318"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4" d="100"/>
          <a:sy n="74" d="100"/>
        </p:scale>
        <p:origin x="-1680" y="-2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E94950E-C68C-405E-B295-465A619EA5BA}" type="datetimeFigureOut">
              <a:rPr lang="en-IE" smtClean="0"/>
              <a:pPr/>
              <a:t>02/12/2010</a:t>
            </a:fld>
            <a:endParaRPr lang="en-IE"/>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IE"/>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508D1F38-FE01-4994-A2A3-AEF84C627A8D}"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94950E-C68C-405E-B295-465A619EA5BA}" type="datetimeFigureOut">
              <a:rPr lang="en-IE" smtClean="0"/>
              <a:pPr/>
              <a:t>02/12/2010</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508D1F38-FE01-4994-A2A3-AEF84C627A8D}"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94950E-C68C-405E-B295-465A619EA5BA}" type="datetimeFigureOut">
              <a:rPr lang="en-IE" smtClean="0"/>
              <a:pPr/>
              <a:t>02/12/2010</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508D1F38-FE01-4994-A2A3-AEF84C627A8D}"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94950E-C68C-405E-B295-465A619EA5BA}" type="datetimeFigureOut">
              <a:rPr lang="en-IE" smtClean="0"/>
              <a:pPr/>
              <a:t>02/12/2010</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508D1F38-FE01-4994-A2A3-AEF84C627A8D}" type="slidenum">
              <a:rPr lang="en-IE" smtClean="0"/>
              <a:pPr/>
              <a:t>‹#›</a:t>
            </a:fld>
            <a:endParaRPr lang="en-IE"/>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E94950E-C68C-405E-B295-465A619EA5BA}" type="datetimeFigureOut">
              <a:rPr lang="en-IE" smtClean="0"/>
              <a:pPr/>
              <a:t>02/12/2010</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508D1F38-FE01-4994-A2A3-AEF84C627A8D}" type="slidenum">
              <a:rPr lang="en-IE" smtClean="0"/>
              <a:pPr/>
              <a:t>‹#›</a:t>
            </a:fld>
            <a:endParaRPr lang="en-IE"/>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94950E-C68C-405E-B295-465A619EA5BA}" type="datetimeFigureOut">
              <a:rPr lang="en-IE" smtClean="0"/>
              <a:pPr/>
              <a:t>02/12/2010</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508D1F38-FE01-4994-A2A3-AEF84C627A8D}" type="slidenum">
              <a:rPr lang="en-IE" smtClean="0"/>
              <a:pPr/>
              <a:t>‹#›</a:t>
            </a:fld>
            <a:endParaRPr lang="en-IE"/>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E94950E-C68C-405E-B295-465A619EA5BA}" type="datetimeFigureOut">
              <a:rPr lang="en-IE" smtClean="0"/>
              <a:pPr/>
              <a:t>02/12/2010</a:t>
            </a:fld>
            <a:endParaRPr lang="en-IE"/>
          </a:p>
        </p:txBody>
      </p:sp>
      <p:sp>
        <p:nvSpPr>
          <p:cNvPr id="8" name="Footer Placeholder 7"/>
          <p:cNvSpPr>
            <a:spLocks noGrp="1"/>
          </p:cNvSpPr>
          <p:nvPr>
            <p:ph type="ftr" sz="quarter" idx="11"/>
          </p:nvPr>
        </p:nvSpPr>
        <p:spPr/>
        <p:txBody>
          <a:bodyPr/>
          <a:lstStyle>
            <a:extLst/>
          </a:lstStyle>
          <a:p>
            <a:endParaRPr lang="en-IE"/>
          </a:p>
        </p:txBody>
      </p:sp>
      <p:sp>
        <p:nvSpPr>
          <p:cNvPr id="9" name="Slide Number Placeholder 8"/>
          <p:cNvSpPr>
            <a:spLocks noGrp="1"/>
          </p:cNvSpPr>
          <p:nvPr>
            <p:ph type="sldNum" sz="quarter" idx="12"/>
          </p:nvPr>
        </p:nvSpPr>
        <p:spPr/>
        <p:txBody>
          <a:bodyPr/>
          <a:lstStyle>
            <a:extLst/>
          </a:lstStyle>
          <a:p>
            <a:fld id="{508D1F38-FE01-4994-A2A3-AEF84C627A8D}"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E94950E-C68C-405E-B295-465A619EA5BA}" type="datetimeFigureOut">
              <a:rPr lang="en-IE" smtClean="0"/>
              <a:pPr/>
              <a:t>02/12/2010</a:t>
            </a:fld>
            <a:endParaRPr lang="en-IE"/>
          </a:p>
        </p:txBody>
      </p:sp>
      <p:sp>
        <p:nvSpPr>
          <p:cNvPr id="4" name="Footer Placeholder 3"/>
          <p:cNvSpPr>
            <a:spLocks noGrp="1"/>
          </p:cNvSpPr>
          <p:nvPr>
            <p:ph type="ftr" sz="quarter" idx="11"/>
          </p:nvPr>
        </p:nvSpPr>
        <p:spPr/>
        <p:txBody>
          <a:bodyPr/>
          <a:lstStyle>
            <a:extLst/>
          </a:lstStyle>
          <a:p>
            <a:endParaRPr lang="en-IE"/>
          </a:p>
        </p:txBody>
      </p:sp>
      <p:sp>
        <p:nvSpPr>
          <p:cNvPr id="5" name="Slide Number Placeholder 4"/>
          <p:cNvSpPr>
            <a:spLocks noGrp="1"/>
          </p:cNvSpPr>
          <p:nvPr>
            <p:ph type="sldNum" sz="quarter" idx="12"/>
          </p:nvPr>
        </p:nvSpPr>
        <p:spPr/>
        <p:txBody>
          <a:bodyPr/>
          <a:lstStyle>
            <a:extLst/>
          </a:lstStyle>
          <a:p>
            <a:fld id="{508D1F38-FE01-4994-A2A3-AEF84C627A8D}" type="slidenum">
              <a:rPr lang="en-IE" smtClean="0"/>
              <a:pPr/>
              <a:t>‹#›</a:t>
            </a:fld>
            <a:endParaRPr lang="en-IE"/>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E94950E-C68C-405E-B295-465A619EA5BA}" type="datetimeFigureOut">
              <a:rPr lang="en-IE" smtClean="0"/>
              <a:pPr/>
              <a:t>02/12/2010</a:t>
            </a:fld>
            <a:endParaRPr lang="en-IE"/>
          </a:p>
        </p:txBody>
      </p:sp>
      <p:sp>
        <p:nvSpPr>
          <p:cNvPr id="3" name="Footer Placeholder 2"/>
          <p:cNvSpPr>
            <a:spLocks noGrp="1"/>
          </p:cNvSpPr>
          <p:nvPr>
            <p:ph type="ftr" sz="quarter" idx="11"/>
          </p:nvPr>
        </p:nvSpPr>
        <p:spPr/>
        <p:txBody>
          <a:bodyPr/>
          <a:lstStyle>
            <a:extLst/>
          </a:lstStyle>
          <a:p>
            <a:endParaRPr lang="en-IE"/>
          </a:p>
        </p:txBody>
      </p:sp>
      <p:sp>
        <p:nvSpPr>
          <p:cNvPr id="4" name="Slide Number Placeholder 3"/>
          <p:cNvSpPr>
            <a:spLocks noGrp="1"/>
          </p:cNvSpPr>
          <p:nvPr>
            <p:ph type="sldNum" sz="quarter" idx="12"/>
          </p:nvPr>
        </p:nvSpPr>
        <p:spPr/>
        <p:txBody>
          <a:bodyPr/>
          <a:lstStyle>
            <a:extLst/>
          </a:lstStyle>
          <a:p>
            <a:fld id="{508D1F38-FE01-4994-A2A3-AEF84C627A8D}"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E94950E-C68C-405E-B295-465A619EA5BA}" type="datetimeFigureOut">
              <a:rPr lang="en-IE" smtClean="0"/>
              <a:pPr/>
              <a:t>02/12/2010</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508D1F38-FE01-4994-A2A3-AEF84C627A8D}"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E94950E-C68C-405E-B295-465A619EA5BA}" type="datetimeFigureOut">
              <a:rPr lang="en-IE" smtClean="0"/>
              <a:pPr/>
              <a:t>02/12/2010</a:t>
            </a:fld>
            <a:endParaRPr lang="en-IE"/>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IE"/>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508D1F38-FE01-4994-A2A3-AEF84C627A8D}" type="slidenum">
              <a:rPr lang="en-IE" smtClean="0"/>
              <a:pPr/>
              <a:t>‹#›</a:t>
            </a:fld>
            <a:endParaRPr lang="en-IE"/>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E94950E-C68C-405E-B295-465A619EA5BA}" type="datetimeFigureOut">
              <a:rPr lang="en-IE" smtClean="0"/>
              <a:pPr/>
              <a:t>02/12/2010</a:t>
            </a:fld>
            <a:endParaRPr lang="en-IE"/>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IE"/>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08D1F38-FE01-4994-A2A3-AEF84C627A8D}"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C:\Users\dgordon\Desktop\Damian\MyStuff%202009%2011\Teaching\Lectures\2010-2011\MScinAT\Foundations\Week11\TheMotherOfAllDemos.mp4"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en.wikipedia.org/wiki/File:Internet_map_in_February_82.jpg" TargetMode="Externa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4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C:\Users\dgordon\Desktop\Damian\MyStuff%202009%2011\Teaching\Lectures\2010-2011\MScinAT\Foundations\Week11\AMTuringApology.mp4"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IE" dirty="0" smtClean="0"/>
              <a:t>History of Computers:</a:t>
            </a:r>
            <a:br>
              <a:rPr lang="en-IE" dirty="0" smtClean="0"/>
            </a:br>
            <a:r>
              <a:rPr lang="en-IE" dirty="0" smtClean="0"/>
              <a:t>Part 2. Modern Computers</a:t>
            </a:r>
            <a:endParaRPr lang="en-IE" dirty="0"/>
          </a:p>
        </p:txBody>
      </p:sp>
      <p:sp>
        <p:nvSpPr>
          <p:cNvPr id="3" name="Subtitle 2"/>
          <p:cNvSpPr>
            <a:spLocks noGrp="1"/>
          </p:cNvSpPr>
          <p:nvPr>
            <p:ph type="subTitle" idx="1"/>
          </p:nvPr>
        </p:nvSpPr>
        <p:spPr/>
        <p:txBody>
          <a:bodyPr/>
          <a:lstStyle/>
          <a:p>
            <a:r>
              <a:rPr lang="en-IE" dirty="0" smtClean="0"/>
              <a:t>Damian Gordon</a:t>
            </a:r>
            <a:endParaRPr lang="en-I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86808" cy="4755984"/>
          </a:xfrm>
        </p:spPr>
        <p:txBody>
          <a:bodyPr>
            <a:normAutofit fontScale="62500" lnSpcReduction="20000"/>
          </a:bodyPr>
          <a:lstStyle/>
          <a:p>
            <a:r>
              <a:rPr lang="en-IE" dirty="0" smtClean="0"/>
              <a:t>Shannon published </a:t>
            </a:r>
            <a:r>
              <a:rPr lang="en-IE" i="1" dirty="0" smtClean="0"/>
              <a:t>A Symbolic Analysis of Relay and Switching Circuits</a:t>
            </a:r>
            <a:r>
              <a:rPr lang="en-IE" dirty="0" smtClean="0"/>
              <a:t>, was published in the 1938 issue of the Transactions of the American Institute of Electrical Engineers, where he pointed out the usefulness of Boolean logic.</a:t>
            </a:r>
          </a:p>
          <a:p>
            <a:r>
              <a:rPr lang="en-IE" dirty="0" smtClean="0"/>
              <a:t>In this work, Shannon proved that Boolean algebra and binary arithmetic could be used to simplify the arrangement of the electromechanical relays then used in telephone routing switches, then turned the concept upside down and also proved that it should be possible to use arrangements of relays to solve Boolean algebra problems. </a:t>
            </a:r>
          </a:p>
          <a:p>
            <a:r>
              <a:rPr lang="en-IE" dirty="0" smtClean="0"/>
              <a:t>Exploiting this property of electrical switches to do logic is the basic concept that underlies all electronic digital computers. </a:t>
            </a:r>
          </a:p>
        </p:txBody>
      </p:sp>
      <p:sp>
        <p:nvSpPr>
          <p:cNvPr id="3" name="Title 2"/>
          <p:cNvSpPr>
            <a:spLocks noGrp="1"/>
          </p:cNvSpPr>
          <p:nvPr>
            <p:ph type="title"/>
          </p:nvPr>
        </p:nvSpPr>
        <p:spPr/>
        <p:txBody>
          <a:bodyPr>
            <a:normAutofit/>
          </a:bodyPr>
          <a:lstStyle/>
          <a:p>
            <a:r>
              <a:rPr lang="en-IE" dirty="0" smtClean="0"/>
              <a:t>Shannon and Boolean Logic</a:t>
            </a:r>
            <a:endParaRPr lang="en-IE" dirty="0"/>
          </a:p>
        </p:txBody>
      </p:sp>
      <p:sp>
        <p:nvSpPr>
          <p:cNvPr id="6" name="Rectangle 5"/>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1938AD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7" name="Picture 6" descr="Another picture of Claude Shannon"/>
          <p:cNvPicPr>
            <a:picLocks noChangeAspect="1"/>
          </p:cNvPicPr>
          <p:nvPr/>
        </p:nvPicPr>
        <p:blipFill>
          <a:blip r:embed="rId2" cstate="print"/>
          <a:stretch>
            <a:fillRect/>
          </a:stretch>
        </p:blipFill>
        <p:spPr>
          <a:xfrm>
            <a:off x="4788024" y="1844824"/>
            <a:ext cx="3840460" cy="348079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972008"/>
          </a:xfrm>
        </p:spPr>
        <p:txBody>
          <a:bodyPr>
            <a:normAutofit fontScale="62500" lnSpcReduction="20000"/>
          </a:bodyPr>
          <a:lstStyle/>
          <a:p>
            <a:r>
              <a:rPr lang="en-IE" dirty="0" smtClean="0"/>
              <a:t>For two months early in 1943, Shannon came into contact with Alan Turing. Turing had been posted to Washington to share with the US Navy's cryptanalytic service the methods used by the British Government Code and </a:t>
            </a:r>
            <a:r>
              <a:rPr lang="en-IE" dirty="0" err="1" smtClean="0"/>
              <a:t>Cypher</a:t>
            </a:r>
            <a:r>
              <a:rPr lang="en-IE" dirty="0" smtClean="0"/>
              <a:t> School at Bletchley Park to break the ciphers used by the German U-boats in the North Atlantic.</a:t>
            </a:r>
          </a:p>
          <a:p>
            <a:r>
              <a:rPr lang="en-IE" dirty="0" smtClean="0"/>
              <a:t>He was also interested in the </a:t>
            </a:r>
            <a:r>
              <a:rPr lang="en-IE" dirty="0" err="1" smtClean="0"/>
              <a:t>encipherment</a:t>
            </a:r>
            <a:r>
              <a:rPr lang="en-IE" dirty="0" smtClean="0"/>
              <a:t> of speech and to this end spent time at Bell Labs. </a:t>
            </a:r>
          </a:p>
          <a:p>
            <a:r>
              <a:rPr lang="en-IE" dirty="0" smtClean="0"/>
              <a:t>Shannon and Turing met every day at teatime in the cafeteria.</a:t>
            </a:r>
          </a:p>
          <a:p>
            <a:r>
              <a:rPr lang="en-IE" dirty="0" smtClean="0"/>
              <a:t>Turing showed Shannon his seminal 1936 paper that defined what is now known as the "Universal Turing machine" which impressed him, as many of its ideas were complementary to his own.</a:t>
            </a:r>
          </a:p>
        </p:txBody>
      </p:sp>
      <p:sp>
        <p:nvSpPr>
          <p:cNvPr id="3" name="Title 2"/>
          <p:cNvSpPr>
            <a:spLocks noGrp="1"/>
          </p:cNvSpPr>
          <p:nvPr>
            <p:ph type="title"/>
          </p:nvPr>
        </p:nvSpPr>
        <p:spPr/>
        <p:txBody>
          <a:bodyPr>
            <a:normAutofit fontScale="90000"/>
          </a:bodyPr>
          <a:lstStyle/>
          <a:p>
            <a:r>
              <a:rPr lang="en-IE" dirty="0" smtClean="0"/>
              <a:t>Claude Shannon and Alan Turing</a:t>
            </a:r>
            <a:endParaRPr lang="en-IE" dirty="0"/>
          </a:p>
        </p:txBody>
      </p:sp>
      <p:pic>
        <p:nvPicPr>
          <p:cNvPr id="4" name="Picture 3" descr="Picture of Claude Shannon"/>
          <p:cNvPicPr>
            <a:picLocks noChangeAspect="1"/>
          </p:cNvPicPr>
          <p:nvPr/>
        </p:nvPicPr>
        <p:blipFill>
          <a:blip r:embed="rId2" cstate="print"/>
          <a:stretch>
            <a:fillRect/>
          </a:stretch>
        </p:blipFill>
        <p:spPr>
          <a:xfrm>
            <a:off x="4788024" y="2420888"/>
            <a:ext cx="1944216" cy="2745305"/>
          </a:xfrm>
          <a:prstGeom prst="rect">
            <a:avLst/>
          </a:prstGeom>
        </p:spPr>
      </p:pic>
      <p:pic>
        <p:nvPicPr>
          <p:cNvPr id="5" name="Picture 4" descr="Another picture of Alan Turing"/>
          <p:cNvPicPr>
            <a:picLocks noChangeAspect="1"/>
          </p:cNvPicPr>
          <p:nvPr/>
        </p:nvPicPr>
        <p:blipFill>
          <a:blip r:embed="rId3" cstate="print"/>
          <a:stretch>
            <a:fillRect/>
          </a:stretch>
        </p:blipFill>
        <p:spPr>
          <a:xfrm>
            <a:off x="6722029" y="2420888"/>
            <a:ext cx="2187811" cy="273630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85000" lnSpcReduction="20000"/>
          </a:bodyPr>
          <a:lstStyle/>
          <a:p>
            <a:r>
              <a:rPr lang="en-IE" dirty="0" smtClean="0"/>
              <a:t>Born December 28, 1903</a:t>
            </a:r>
          </a:p>
          <a:p>
            <a:r>
              <a:rPr lang="en-IE" dirty="0" smtClean="0"/>
              <a:t>Died February 8, 1957</a:t>
            </a:r>
          </a:p>
          <a:p>
            <a:r>
              <a:rPr lang="en-IE" dirty="0" smtClean="0"/>
              <a:t>Born in Budapest, Austria-Hungary</a:t>
            </a:r>
          </a:p>
          <a:p>
            <a:r>
              <a:rPr lang="en-IE" dirty="0" smtClean="0"/>
              <a:t>A mathematician who made major contributions to set theory, functional analysis, quantum mechanics, </a:t>
            </a:r>
            <a:r>
              <a:rPr lang="en-IE" dirty="0" err="1" smtClean="0"/>
              <a:t>ergodic</a:t>
            </a:r>
            <a:r>
              <a:rPr lang="en-IE" dirty="0" smtClean="0"/>
              <a:t> theory, continuous geometry, economics and game theory, computer science, numerical analysis, hydrodynamics and statistics. </a:t>
            </a:r>
          </a:p>
        </p:txBody>
      </p:sp>
      <p:sp>
        <p:nvSpPr>
          <p:cNvPr id="3" name="Title 2"/>
          <p:cNvSpPr>
            <a:spLocks noGrp="1"/>
          </p:cNvSpPr>
          <p:nvPr>
            <p:ph type="title"/>
          </p:nvPr>
        </p:nvSpPr>
        <p:spPr/>
        <p:txBody>
          <a:bodyPr>
            <a:normAutofit/>
          </a:bodyPr>
          <a:lstStyle/>
          <a:p>
            <a:r>
              <a:rPr lang="en-IE" dirty="0" smtClean="0"/>
              <a:t>John von Neumann</a:t>
            </a:r>
            <a:endParaRPr lang="en-IE" dirty="0"/>
          </a:p>
        </p:txBody>
      </p:sp>
      <p:pic>
        <p:nvPicPr>
          <p:cNvPr id="6" name="Picture 5" descr="Picture of John von Neumann"/>
          <p:cNvPicPr>
            <a:picLocks noChangeAspect="1"/>
          </p:cNvPicPr>
          <p:nvPr/>
        </p:nvPicPr>
        <p:blipFill>
          <a:blip r:embed="rId2" cstate="print"/>
          <a:stretch>
            <a:fillRect/>
          </a:stretch>
        </p:blipFill>
        <p:spPr>
          <a:xfrm>
            <a:off x="5292080" y="1340768"/>
            <a:ext cx="3096344" cy="455718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85000" lnSpcReduction="10000"/>
          </a:bodyPr>
          <a:lstStyle/>
          <a:p>
            <a:r>
              <a:rPr lang="en-IE" dirty="0" smtClean="0"/>
              <a:t>The von Neumann architecture is a design model for a stored-program digital computer that uses a central processing unit (CPU) and a single separate storage structure ("memory") to hold both instructions and data. </a:t>
            </a:r>
          </a:p>
          <a:p>
            <a:r>
              <a:rPr lang="en-IE" dirty="0" smtClean="0"/>
              <a:t>Such computers implement a universal Turing machine and have a sequential architecture.</a:t>
            </a:r>
          </a:p>
        </p:txBody>
      </p:sp>
      <p:sp>
        <p:nvSpPr>
          <p:cNvPr id="3" name="Title 2"/>
          <p:cNvSpPr>
            <a:spLocks noGrp="1"/>
          </p:cNvSpPr>
          <p:nvPr>
            <p:ph type="title"/>
          </p:nvPr>
        </p:nvSpPr>
        <p:spPr/>
        <p:txBody>
          <a:bodyPr>
            <a:normAutofit/>
          </a:bodyPr>
          <a:lstStyle/>
          <a:p>
            <a:r>
              <a:rPr lang="en-IE" dirty="0" smtClean="0"/>
              <a:t>Von Neumann architecture</a:t>
            </a:r>
            <a:endParaRPr lang="en-IE" dirty="0"/>
          </a:p>
        </p:txBody>
      </p:sp>
      <p:pic>
        <p:nvPicPr>
          <p:cNvPr id="5" name="Picture 4" descr="Picture of von neumann architecture.&#10;Memory connects to both the &quot;Control Unit&quot; and the &quot;Arithmetic-Logic Unit&quot;"/>
          <p:cNvPicPr>
            <a:picLocks noChangeAspect="1"/>
          </p:cNvPicPr>
          <p:nvPr/>
        </p:nvPicPr>
        <p:blipFill>
          <a:blip r:embed="rId2" cstate="print"/>
          <a:stretch>
            <a:fillRect/>
          </a:stretch>
        </p:blipFill>
        <p:spPr>
          <a:xfrm>
            <a:off x="4644008" y="1700808"/>
            <a:ext cx="3851214" cy="3672408"/>
          </a:xfrm>
          <a:prstGeom prst="rect">
            <a:avLst/>
          </a:prstGeom>
        </p:spPr>
      </p:pic>
      <p:sp>
        <p:nvSpPr>
          <p:cNvPr id="6" name="Rectangle 5"/>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1941AD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First Generation Computers</a:t>
            </a:r>
            <a:endParaRPr lang="en-IE" dirty="0"/>
          </a:p>
        </p:txBody>
      </p:sp>
      <p:sp>
        <p:nvSpPr>
          <p:cNvPr id="5" name="Content Placeholder 4"/>
          <p:cNvSpPr>
            <a:spLocks noGrp="1"/>
          </p:cNvSpPr>
          <p:nvPr>
            <p:ph idx="1"/>
          </p:nvPr>
        </p:nvSpPr>
        <p:spPr>
          <a:xfrm>
            <a:off x="457200" y="1481328"/>
            <a:ext cx="4114800" cy="4525963"/>
          </a:xfrm>
        </p:spPr>
        <p:txBody>
          <a:bodyPr>
            <a:normAutofit/>
          </a:bodyPr>
          <a:lstStyle/>
          <a:p>
            <a:r>
              <a:rPr lang="en-US" sz="2400" dirty="0" smtClean="0"/>
              <a:t>Uses Vacuum Tubes</a:t>
            </a:r>
          </a:p>
          <a:p>
            <a:r>
              <a:rPr lang="en-US" sz="2400" dirty="0" smtClean="0"/>
              <a:t>Vacuum tubes are glass tubes with circuits inside.  </a:t>
            </a:r>
          </a:p>
          <a:p>
            <a:r>
              <a:rPr lang="en-US" sz="2400" dirty="0" smtClean="0"/>
              <a:t>Vacuum tubes have no air inside of them, which protects the circuitry.</a:t>
            </a:r>
          </a:p>
          <a:p>
            <a:endParaRPr lang="en-IE" dirty="0"/>
          </a:p>
        </p:txBody>
      </p:sp>
      <p:pic>
        <p:nvPicPr>
          <p:cNvPr id="4" name="Picture 3" descr="Picture of Vacuum Tube"/>
          <p:cNvPicPr>
            <a:picLocks noChangeAspect="1"/>
          </p:cNvPicPr>
          <p:nvPr/>
        </p:nvPicPr>
        <p:blipFill>
          <a:blip r:embed="rId2" cstate="print"/>
          <a:stretch>
            <a:fillRect/>
          </a:stretch>
        </p:blipFill>
        <p:spPr>
          <a:xfrm>
            <a:off x="4644008" y="1412776"/>
            <a:ext cx="2062326" cy="3288870"/>
          </a:xfrm>
          <a:prstGeom prst="rect">
            <a:avLst/>
          </a:prstGeom>
        </p:spPr>
      </p:pic>
      <p:sp>
        <p:nvSpPr>
          <p:cNvPr id="6" name="Rectangle 5"/>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1941AD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8" name="Picture 7" descr="Picture of many vacuum tubes"/>
          <p:cNvPicPr>
            <a:picLocks noChangeAspect="1"/>
          </p:cNvPicPr>
          <p:nvPr/>
        </p:nvPicPr>
        <p:blipFill>
          <a:blip r:embed="rId3" cstate="print"/>
          <a:stretch>
            <a:fillRect/>
          </a:stretch>
        </p:blipFill>
        <p:spPr>
          <a:xfrm>
            <a:off x="6804248" y="3573016"/>
            <a:ext cx="2067018" cy="275602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92500" lnSpcReduction="10000"/>
          </a:bodyPr>
          <a:lstStyle/>
          <a:p>
            <a:r>
              <a:rPr lang="en-IE" dirty="0" smtClean="0"/>
              <a:t>Born 22 June 1910</a:t>
            </a:r>
          </a:p>
          <a:p>
            <a:r>
              <a:rPr lang="en-IE" dirty="0" smtClean="0"/>
              <a:t>Died 18 December 1995</a:t>
            </a:r>
          </a:p>
          <a:p>
            <a:r>
              <a:rPr lang="en-IE" dirty="0" smtClean="0"/>
              <a:t>Born in Berlin, German Empire</a:t>
            </a:r>
          </a:p>
          <a:p>
            <a:r>
              <a:rPr lang="en-IE" dirty="0" smtClean="0"/>
              <a:t>He created the world's first functional program-controlled, the Z3</a:t>
            </a:r>
          </a:p>
          <a:p>
            <a:r>
              <a:rPr lang="en-IE" dirty="0" smtClean="0"/>
              <a:t>also designed the first high-level programming language, </a:t>
            </a:r>
            <a:r>
              <a:rPr lang="en-IE" dirty="0" err="1" smtClean="0"/>
              <a:t>Plankalkül</a:t>
            </a:r>
            <a:r>
              <a:rPr lang="en-IE" dirty="0" smtClean="0"/>
              <a:t> ("Plan Calculus"), first published in 1948</a:t>
            </a:r>
          </a:p>
        </p:txBody>
      </p:sp>
      <p:sp>
        <p:nvSpPr>
          <p:cNvPr id="3" name="Title 2"/>
          <p:cNvSpPr>
            <a:spLocks noGrp="1"/>
          </p:cNvSpPr>
          <p:nvPr>
            <p:ph type="title"/>
          </p:nvPr>
        </p:nvSpPr>
        <p:spPr/>
        <p:txBody>
          <a:bodyPr>
            <a:normAutofit/>
          </a:bodyPr>
          <a:lstStyle/>
          <a:p>
            <a:r>
              <a:rPr lang="en-IE" dirty="0" err="1" smtClean="0"/>
              <a:t>Konrad</a:t>
            </a:r>
            <a:r>
              <a:rPr lang="en-IE" dirty="0" smtClean="0"/>
              <a:t> </a:t>
            </a:r>
            <a:r>
              <a:rPr lang="en-IE" dirty="0" err="1" smtClean="0"/>
              <a:t>Zuse</a:t>
            </a:r>
            <a:endParaRPr lang="en-IE" dirty="0"/>
          </a:p>
        </p:txBody>
      </p:sp>
      <p:pic>
        <p:nvPicPr>
          <p:cNvPr id="5" name="Picture 4" descr="Picture of Konrad Zuse"/>
          <p:cNvPicPr>
            <a:picLocks noChangeAspect="1"/>
          </p:cNvPicPr>
          <p:nvPr/>
        </p:nvPicPr>
        <p:blipFill>
          <a:blip r:embed="rId2" cstate="print"/>
          <a:stretch>
            <a:fillRect/>
          </a:stretch>
        </p:blipFill>
        <p:spPr>
          <a:xfrm>
            <a:off x="5094296" y="1211580"/>
            <a:ext cx="3438144" cy="443484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4114800" cy="4968552"/>
          </a:xfrm>
        </p:spPr>
        <p:txBody>
          <a:bodyPr>
            <a:normAutofit fontScale="62500" lnSpcReduction="20000"/>
          </a:bodyPr>
          <a:lstStyle/>
          <a:p>
            <a:r>
              <a:rPr lang="en-IE" dirty="0" smtClean="0"/>
              <a:t>The world's first working programmable, fully automatic computing machine. </a:t>
            </a:r>
          </a:p>
          <a:p>
            <a:r>
              <a:rPr lang="en-IE" dirty="0" smtClean="0"/>
              <a:t>It was Turing-complete, and by modern standards the Z3 was one of the first machines that could be considered a complete computing machine, although it lacked the conditional branch operation. </a:t>
            </a:r>
          </a:p>
          <a:p>
            <a:r>
              <a:rPr lang="en-IE" dirty="0" smtClean="0"/>
              <a:t>The Z3 was built with 2,000 relays, implementing a 22 bit word length that operated at a clock frequency of about 5–10 Hz.[</a:t>
            </a:r>
          </a:p>
          <a:p>
            <a:r>
              <a:rPr lang="en-IE" dirty="0" smtClean="0"/>
              <a:t>Program code and data were stored on punched film.</a:t>
            </a:r>
          </a:p>
          <a:p>
            <a:r>
              <a:rPr lang="en-IE" dirty="0" smtClean="0"/>
              <a:t>The Z3 was completed in Berlin in 1941. The German Aircraft Research Institute used it to perform statistical analyses of wing flutter.</a:t>
            </a:r>
          </a:p>
          <a:p>
            <a:r>
              <a:rPr lang="en-IE" dirty="0" smtClean="0"/>
              <a:t>The original Z3 was destroyed in 1943 during an Allied bombardment of Berlin. </a:t>
            </a:r>
          </a:p>
        </p:txBody>
      </p:sp>
      <p:sp>
        <p:nvSpPr>
          <p:cNvPr id="3" name="Title 2"/>
          <p:cNvSpPr>
            <a:spLocks noGrp="1"/>
          </p:cNvSpPr>
          <p:nvPr>
            <p:ph type="title"/>
          </p:nvPr>
        </p:nvSpPr>
        <p:spPr/>
        <p:txBody>
          <a:bodyPr>
            <a:normAutofit/>
          </a:bodyPr>
          <a:lstStyle/>
          <a:p>
            <a:r>
              <a:rPr lang="en-IE" dirty="0" smtClean="0"/>
              <a:t>The Z3</a:t>
            </a:r>
            <a:endParaRPr lang="en-IE" dirty="0"/>
          </a:p>
        </p:txBody>
      </p:sp>
      <p:pic>
        <p:nvPicPr>
          <p:cNvPr id="6" name="Picture 5" descr="Picture of the Z3"/>
          <p:cNvPicPr>
            <a:picLocks noChangeAspect="1"/>
          </p:cNvPicPr>
          <p:nvPr/>
        </p:nvPicPr>
        <p:blipFill>
          <a:blip r:embed="rId2" cstate="print"/>
          <a:stretch>
            <a:fillRect/>
          </a:stretch>
        </p:blipFill>
        <p:spPr>
          <a:xfrm>
            <a:off x="4637765" y="3226296"/>
            <a:ext cx="4398731" cy="3299048"/>
          </a:xfrm>
          <a:prstGeom prst="rect">
            <a:avLst/>
          </a:prstGeom>
        </p:spPr>
      </p:pic>
      <p:sp>
        <p:nvSpPr>
          <p:cNvPr id="7" name="Rectangle 6"/>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1941AD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Content Placeholder 1"/>
          <p:cNvSpPr txBox="1">
            <a:spLocks/>
          </p:cNvSpPr>
          <p:nvPr/>
        </p:nvSpPr>
        <p:spPr>
          <a:xfrm>
            <a:off x="4572000" y="1268760"/>
            <a:ext cx="4114800" cy="1791816"/>
          </a:xfrm>
          <a:prstGeom prst="rect">
            <a:avLst/>
          </a:prstGeom>
        </p:spPr>
        <p:txBody>
          <a:bodyPr vert="horz">
            <a:normAutofit fontScale="55000" lnSpcReduction="20000"/>
          </a:bodyPr>
          <a:lstStyle/>
          <a:p>
            <a:pPr marL="365760" indent="-256032">
              <a:spcBef>
                <a:spcPts val="400"/>
              </a:spcBef>
              <a:buClr>
                <a:schemeClr val="accent1"/>
              </a:buClr>
              <a:buSzPct val="68000"/>
              <a:buFont typeface="Wingdings 3"/>
              <a:buChar char=""/>
            </a:pPr>
            <a:r>
              <a:rPr lang="en-IE" sz="2700" dirty="0" err="1" smtClean="0"/>
              <a:t>Zuse</a:t>
            </a:r>
            <a:r>
              <a:rPr lang="en-IE" sz="2700" dirty="0" smtClean="0"/>
              <a:t> asked the German government for funding to replace the relays with fully electronic switches, but funding was denied during World War II as "not war-important".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IE" sz="2700" b="0" i="0" u="none" strike="noStrike" kern="1200" cap="none" spc="0" normalizeH="0" baseline="0" noProof="0" dirty="0" smtClean="0">
                <a:ln>
                  <a:noFill/>
                </a:ln>
                <a:solidFill>
                  <a:schemeClr val="tx1"/>
                </a:solidFill>
                <a:effectLst/>
                <a:uLnTx/>
                <a:uFillTx/>
                <a:latin typeface="+mn-lt"/>
                <a:ea typeface="+mn-ea"/>
                <a:cs typeface="+mn-cs"/>
              </a:rPr>
              <a:t>A fully functioning replica was built in the 1960s by </a:t>
            </a:r>
            <a:r>
              <a:rPr kumimoji="0" lang="en-IE" sz="2700" b="0" i="0" u="none" strike="noStrike" kern="1200" cap="none" spc="0" normalizeH="0" baseline="0" noProof="0" dirty="0" err="1" smtClean="0">
                <a:ln>
                  <a:noFill/>
                </a:ln>
                <a:solidFill>
                  <a:schemeClr val="tx1"/>
                </a:solidFill>
                <a:effectLst/>
                <a:uLnTx/>
                <a:uFillTx/>
                <a:latin typeface="+mn-lt"/>
                <a:ea typeface="+mn-ea"/>
                <a:cs typeface="+mn-cs"/>
              </a:rPr>
              <a:t>Zuse's</a:t>
            </a:r>
            <a:r>
              <a:rPr kumimoji="0" lang="en-IE" sz="2700" b="0" i="0" u="none" strike="noStrike" kern="1200" cap="none" spc="0" normalizeH="0" baseline="0" noProof="0" dirty="0" smtClean="0">
                <a:ln>
                  <a:noFill/>
                </a:ln>
                <a:solidFill>
                  <a:schemeClr val="tx1"/>
                </a:solidFill>
                <a:effectLst/>
                <a:uLnTx/>
                <a:uFillTx/>
                <a:latin typeface="+mn-lt"/>
                <a:ea typeface="+mn-ea"/>
                <a:cs typeface="+mn-cs"/>
              </a:rPr>
              <a:t> company, </a:t>
            </a:r>
            <a:r>
              <a:rPr kumimoji="0" lang="en-IE" sz="2700" b="0" i="0" u="none" strike="noStrike" kern="1200" cap="none" spc="0" normalizeH="0" baseline="0" noProof="0" dirty="0" err="1" smtClean="0">
                <a:ln>
                  <a:noFill/>
                </a:ln>
                <a:solidFill>
                  <a:schemeClr val="tx1"/>
                </a:solidFill>
                <a:effectLst/>
                <a:uLnTx/>
                <a:uFillTx/>
                <a:latin typeface="+mn-lt"/>
                <a:ea typeface="+mn-ea"/>
                <a:cs typeface="+mn-cs"/>
              </a:rPr>
              <a:t>Zuse</a:t>
            </a:r>
            <a:r>
              <a:rPr kumimoji="0" lang="en-IE" sz="2700" b="0" i="0" u="none" strike="noStrike" kern="1200" cap="none" spc="0" normalizeH="0" baseline="0" noProof="0" dirty="0" smtClean="0">
                <a:ln>
                  <a:noFill/>
                </a:ln>
                <a:solidFill>
                  <a:schemeClr val="tx1"/>
                </a:solidFill>
                <a:effectLst/>
                <a:uLnTx/>
                <a:uFillTx/>
                <a:latin typeface="+mn-lt"/>
                <a:ea typeface="+mn-ea"/>
                <a:cs typeface="+mn-cs"/>
              </a:rPr>
              <a:t> KG, and is on permanent display in the </a:t>
            </a:r>
            <a:r>
              <a:rPr kumimoji="0" lang="en-IE" sz="2700" b="0" i="0" u="none" strike="noStrike" kern="1200" cap="none" spc="0" normalizeH="0" baseline="0" noProof="0" dirty="0" err="1" smtClean="0">
                <a:ln>
                  <a:noFill/>
                </a:ln>
                <a:solidFill>
                  <a:schemeClr val="tx1"/>
                </a:solidFill>
                <a:effectLst/>
                <a:uLnTx/>
                <a:uFillTx/>
                <a:latin typeface="+mn-lt"/>
                <a:ea typeface="+mn-ea"/>
                <a:cs typeface="+mn-cs"/>
              </a:rPr>
              <a:t>Deutsches</a:t>
            </a:r>
            <a:r>
              <a:rPr kumimoji="0" lang="en-IE" sz="2700" b="0" i="0" u="none" strike="noStrike" kern="1200" cap="none" spc="0" normalizeH="0" baseline="0" noProof="0" dirty="0" smtClean="0">
                <a:ln>
                  <a:noFill/>
                </a:ln>
                <a:solidFill>
                  <a:schemeClr val="tx1"/>
                </a:solidFill>
                <a:effectLst/>
                <a:uLnTx/>
                <a:uFillTx/>
                <a:latin typeface="+mn-lt"/>
                <a:ea typeface="+mn-ea"/>
                <a:cs typeface="+mn-cs"/>
              </a:rPr>
              <a:t> Museum.</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92500" lnSpcReduction="20000"/>
          </a:bodyPr>
          <a:lstStyle/>
          <a:p>
            <a:r>
              <a:rPr lang="en-IE" dirty="0" smtClean="0"/>
              <a:t>Born October 4, 1903</a:t>
            </a:r>
          </a:p>
          <a:p>
            <a:r>
              <a:rPr lang="en-IE" dirty="0" smtClean="0"/>
              <a:t>Died June 15, 1995</a:t>
            </a:r>
          </a:p>
          <a:p>
            <a:r>
              <a:rPr lang="en-IE" dirty="0" smtClean="0"/>
              <a:t>Born in Hamilton, New York</a:t>
            </a:r>
          </a:p>
          <a:p>
            <a:r>
              <a:rPr lang="en-IE" dirty="0" smtClean="0"/>
              <a:t>Co-inventor of the </a:t>
            </a:r>
            <a:r>
              <a:rPr lang="en-IE" dirty="0" err="1" smtClean="0"/>
              <a:t>the</a:t>
            </a:r>
            <a:r>
              <a:rPr lang="en-IE" dirty="0" smtClean="0"/>
              <a:t> </a:t>
            </a:r>
            <a:r>
              <a:rPr lang="en-IE" dirty="0" err="1" smtClean="0"/>
              <a:t>Atanasoff</a:t>
            </a:r>
            <a:r>
              <a:rPr lang="en-IE" dirty="0" smtClean="0"/>
              <a:t>–Berry Computer.</a:t>
            </a:r>
          </a:p>
          <a:p>
            <a:r>
              <a:rPr lang="en-IE" dirty="0" smtClean="0"/>
              <a:t>The 1973 decision of the patent suit </a:t>
            </a:r>
            <a:r>
              <a:rPr lang="en-IE" i="1" dirty="0" smtClean="0"/>
              <a:t>Honeywell v. Sperry Rand</a:t>
            </a:r>
            <a:r>
              <a:rPr lang="en-IE" dirty="0" smtClean="0"/>
              <a:t> named him the inventor of the first automatic electronic digital computer.</a:t>
            </a:r>
          </a:p>
        </p:txBody>
      </p:sp>
      <p:sp>
        <p:nvSpPr>
          <p:cNvPr id="3" name="Title 2"/>
          <p:cNvSpPr>
            <a:spLocks noGrp="1"/>
          </p:cNvSpPr>
          <p:nvPr>
            <p:ph type="title"/>
          </p:nvPr>
        </p:nvSpPr>
        <p:spPr/>
        <p:txBody>
          <a:bodyPr>
            <a:normAutofit/>
          </a:bodyPr>
          <a:lstStyle/>
          <a:p>
            <a:r>
              <a:rPr lang="en-IE" dirty="0" smtClean="0"/>
              <a:t>John Vincent </a:t>
            </a:r>
            <a:r>
              <a:rPr lang="en-IE" dirty="0" err="1" smtClean="0"/>
              <a:t>Atanasoff</a:t>
            </a:r>
            <a:endParaRPr lang="en-IE" dirty="0"/>
          </a:p>
        </p:txBody>
      </p:sp>
      <p:pic>
        <p:nvPicPr>
          <p:cNvPr id="5" name="Picture 4" descr="Picture of John Vincent Atanasoff"/>
          <p:cNvPicPr>
            <a:picLocks noChangeAspect="1"/>
          </p:cNvPicPr>
          <p:nvPr/>
        </p:nvPicPr>
        <p:blipFill>
          <a:blip r:embed="rId2" cstate="print"/>
          <a:stretch>
            <a:fillRect/>
          </a:stretch>
        </p:blipFill>
        <p:spPr>
          <a:xfrm>
            <a:off x="5076056" y="1340768"/>
            <a:ext cx="3459973" cy="460851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92500" lnSpcReduction="10000"/>
          </a:bodyPr>
          <a:lstStyle/>
          <a:p>
            <a:r>
              <a:rPr lang="en-IE" dirty="0" smtClean="0"/>
              <a:t>Born April 19, 1918</a:t>
            </a:r>
          </a:p>
          <a:p>
            <a:r>
              <a:rPr lang="en-IE" dirty="0" smtClean="0"/>
              <a:t>Died October 30, 1963</a:t>
            </a:r>
          </a:p>
          <a:p>
            <a:r>
              <a:rPr lang="en-IE" dirty="0" smtClean="0"/>
              <a:t>Born in Gladbrook, Iowa</a:t>
            </a:r>
          </a:p>
          <a:p>
            <a:r>
              <a:rPr lang="en-IE" dirty="0" smtClean="0"/>
              <a:t>Co-inventor of the </a:t>
            </a:r>
            <a:r>
              <a:rPr lang="en-IE" dirty="0" err="1" smtClean="0"/>
              <a:t>the</a:t>
            </a:r>
            <a:r>
              <a:rPr lang="en-IE" dirty="0" smtClean="0"/>
              <a:t> </a:t>
            </a:r>
            <a:r>
              <a:rPr lang="en-IE" dirty="0" err="1" smtClean="0"/>
              <a:t>Atanasoff</a:t>
            </a:r>
            <a:r>
              <a:rPr lang="en-IE" dirty="0" smtClean="0"/>
              <a:t>–Berry Computer.</a:t>
            </a:r>
          </a:p>
          <a:p>
            <a:r>
              <a:rPr lang="en-IE" dirty="0" smtClean="0"/>
              <a:t>The 1973 decision of the patent suit </a:t>
            </a:r>
            <a:r>
              <a:rPr lang="en-IE" i="1" dirty="0" smtClean="0"/>
              <a:t>Honeywell v. Sperry Rand</a:t>
            </a:r>
            <a:r>
              <a:rPr lang="en-IE" dirty="0" smtClean="0"/>
              <a:t> named him the inventor of the first automatic electronic digital computer.</a:t>
            </a:r>
          </a:p>
        </p:txBody>
      </p:sp>
      <p:sp>
        <p:nvSpPr>
          <p:cNvPr id="3" name="Title 2"/>
          <p:cNvSpPr>
            <a:spLocks noGrp="1"/>
          </p:cNvSpPr>
          <p:nvPr>
            <p:ph type="title"/>
          </p:nvPr>
        </p:nvSpPr>
        <p:spPr/>
        <p:txBody>
          <a:bodyPr>
            <a:normAutofit/>
          </a:bodyPr>
          <a:lstStyle/>
          <a:p>
            <a:r>
              <a:rPr lang="en-IE" dirty="0" smtClean="0"/>
              <a:t>Clifford Berry</a:t>
            </a:r>
            <a:endParaRPr lang="en-IE" dirty="0"/>
          </a:p>
        </p:txBody>
      </p:sp>
      <p:pic>
        <p:nvPicPr>
          <p:cNvPr id="6" name="Picture 5" descr="Picture of Clifford Berry"/>
          <p:cNvPicPr>
            <a:picLocks noChangeAspect="1"/>
          </p:cNvPicPr>
          <p:nvPr/>
        </p:nvPicPr>
        <p:blipFill>
          <a:blip r:embed="rId2" cstate="print"/>
          <a:stretch>
            <a:fillRect/>
          </a:stretch>
        </p:blipFill>
        <p:spPr>
          <a:xfrm>
            <a:off x="5081910" y="1196752"/>
            <a:ext cx="3378522" cy="493014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62500" lnSpcReduction="20000"/>
          </a:bodyPr>
          <a:lstStyle/>
          <a:p>
            <a:r>
              <a:rPr lang="en-IE" dirty="0" smtClean="0"/>
              <a:t>From the beginning of his college years, Clifford Berry's record as a student of electrical engineering was impressive. </a:t>
            </a:r>
          </a:p>
          <a:p>
            <a:r>
              <a:rPr lang="en-IE" dirty="0" smtClean="0"/>
              <a:t>He received his B.S. in Electrical Engineering in 1939. </a:t>
            </a:r>
          </a:p>
          <a:p>
            <a:r>
              <a:rPr lang="en-IE" dirty="0" smtClean="0"/>
              <a:t>Professor Harold Anderson was a professor of electrical engineering and one of John </a:t>
            </a:r>
            <a:r>
              <a:rPr lang="en-IE" dirty="0" err="1" smtClean="0"/>
              <a:t>Atanasoff’s</a:t>
            </a:r>
            <a:r>
              <a:rPr lang="en-IE" dirty="0" smtClean="0"/>
              <a:t> best friends. </a:t>
            </a:r>
          </a:p>
          <a:p>
            <a:r>
              <a:rPr lang="en-IE" dirty="0" smtClean="0"/>
              <a:t>He was also one of the many people that was impressed by Clifford Berry's brilliance and capacity. </a:t>
            </a:r>
          </a:p>
          <a:p>
            <a:r>
              <a:rPr lang="en-IE" dirty="0" smtClean="0"/>
              <a:t>Thus, when </a:t>
            </a:r>
            <a:r>
              <a:rPr lang="en-IE" dirty="0" err="1" smtClean="0"/>
              <a:t>Atanasoff</a:t>
            </a:r>
            <a:r>
              <a:rPr lang="en-IE" dirty="0" smtClean="0"/>
              <a:t> asked him if he could recommend a graduate student in electrical engineering to assist him in his computer-machine project, Professor Anderson immediately thought of Clifford Berry. </a:t>
            </a:r>
          </a:p>
        </p:txBody>
      </p:sp>
      <p:sp>
        <p:nvSpPr>
          <p:cNvPr id="3" name="Title 2"/>
          <p:cNvSpPr>
            <a:spLocks noGrp="1"/>
          </p:cNvSpPr>
          <p:nvPr>
            <p:ph type="title"/>
          </p:nvPr>
        </p:nvSpPr>
        <p:spPr/>
        <p:txBody>
          <a:bodyPr>
            <a:normAutofit/>
          </a:bodyPr>
          <a:lstStyle/>
          <a:p>
            <a:r>
              <a:rPr lang="en-IE" dirty="0" err="1" smtClean="0"/>
              <a:t>Atanasoff</a:t>
            </a:r>
            <a:r>
              <a:rPr lang="en-IE" dirty="0" smtClean="0"/>
              <a:t>–Berry Computer</a:t>
            </a:r>
            <a:endParaRPr lang="en-IE" dirty="0"/>
          </a:p>
        </p:txBody>
      </p:sp>
      <p:pic>
        <p:nvPicPr>
          <p:cNvPr id="6" name="Picture 5" descr="Picture of Clifford Berry"/>
          <p:cNvPicPr>
            <a:picLocks noChangeAspect="1"/>
          </p:cNvPicPr>
          <p:nvPr/>
        </p:nvPicPr>
        <p:blipFill>
          <a:blip r:embed="rId2" cstate="print"/>
          <a:stretch>
            <a:fillRect/>
          </a:stretch>
        </p:blipFill>
        <p:spPr>
          <a:xfrm>
            <a:off x="6922317" y="1296144"/>
            <a:ext cx="1898155" cy="2769900"/>
          </a:xfrm>
          <a:prstGeom prst="rect">
            <a:avLst/>
          </a:prstGeom>
        </p:spPr>
      </p:pic>
      <p:pic>
        <p:nvPicPr>
          <p:cNvPr id="5" name="Picture 4" descr="Picture of John Vincent Atanasoff"/>
          <p:cNvPicPr>
            <a:picLocks noChangeAspect="1"/>
          </p:cNvPicPr>
          <p:nvPr/>
        </p:nvPicPr>
        <p:blipFill>
          <a:blip r:embed="rId3" cstate="print"/>
          <a:stretch>
            <a:fillRect/>
          </a:stretch>
        </p:blipFill>
        <p:spPr>
          <a:xfrm>
            <a:off x="4834085" y="1296144"/>
            <a:ext cx="2087862" cy="2780928"/>
          </a:xfrm>
          <a:prstGeom prst="rect">
            <a:avLst/>
          </a:prstGeom>
        </p:spPr>
      </p:pic>
      <p:sp>
        <p:nvSpPr>
          <p:cNvPr id="7" name="Content Placeholder 1"/>
          <p:cNvSpPr txBox="1">
            <a:spLocks/>
          </p:cNvSpPr>
          <p:nvPr/>
        </p:nvSpPr>
        <p:spPr>
          <a:xfrm>
            <a:off x="4921696" y="4154008"/>
            <a:ext cx="4114800" cy="2731376"/>
          </a:xfrm>
          <a:prstGeom prst="rect">
            <a:avLst/>
          </a:prstGeom>
        </p:spPr>
        <p:txBody>
          <a:bodyPr vert="horz">
            <a:normAutofit fontScale="62500" lnSpcReduction="20000"/>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IE" sz="2700" b="0" i="0" u="none" strike="noStrike" kern="1200" cap="none" spc="0" normalizeH="0" baseline="0" noProof="0" dirty="0" smtClean="0">
                <a:ln>
                  <a:noFill/>
                </a:ln>
                <a:solidFill>
                  <a:schemeClr val="tx1"/>
                </a:solidFill>
                <a:effectLst/>
                <a:uLnTx/>
                <a:uFillTx/>
                <a:latin typeface="+mn-lt"/>
                <a:ea typeface="+mn-ea"/>
                <a:cs typeface="+mn-cs"/>
              </a:rPr>
              <a:t>When Clifford Berry called Professor </a:t>
            </a:r>
            <a:r>
              <a:rPr kumimoji="0" lang="en-IE" sz="2700" b="0" i="0" u="none" strike="noStrike" kern="1200" cap="none" spc="0" normalizeH="0" baseline="0" noProof="0" dirty="0" err="1" smtClean="0">
                <a:ln>
                  <a:noFill/>
                </a:ln>
                <a:solidFill>
                  <a:schemeClr val="tx1"/>
                </a:solidFill>
                <a:effectLst/>
                <a:uLnTx/>
                <a:uFillTx/>
                <a:latin typeface="+mn-lt"/>
                <a:ea typeface="+mn-ea"/>
                <a:cs typeface="+mn-cs"/>
              </a:rPr>
              <a:t>Atanasoff</a:t>
            </a:r>
            <a:r>
              <a:rPr kumimoji="0" lang="en-IE" sz="2700" b="0" i="0" u="none" strike="noStrike" kern="1200" cap="none" spc="0" normalizeH="0" baseline="0" noProof="0" dirty="0" smtClean="0">
                <a:ln>
                  <a:noFill/>
                </a:ln>
                <a:solidFill>
                  <a:schemeClr val="tx1"/>
                </a:solidFill>
                <a:effectLst/>
                <a:uLnTx/>
                <a:uFillTx/>
                <a:latin typeface="+mn-lt"/>
                <a:ea typeface="+mn-ea"/>
                <a:cs typeface="+mn-cs"/>
              </a:rPr>
              <a:t> to tell him that he was interested in the job, John </a:t>
            </a:r>
            <a:r>
              <a:rPr kumimoji="0" lang="en-IE" sz="2700" b="0" i="0" u="none" strike="noStrike" kern="1200" cap="none" spc="0" normalizeH="0" baseline="0" noProof="0" dirty="0" err="1" smtClean="0">
                <a:ln>
                  <a:noFill/>
                </a:ln>
                <a:solidFill>
                  <a:schemeClr val="tx1"/>
                </a:solidFill>
                <a:effectLst/>
                <a:uLnTx/>
                <a:uFillTx/>
                <a:latin typeface="+mn-lt"/>
                <a:ea typeface="+mn-ea"/>
                <a:cs typeface="+mn-cs"/>
              </a:rPr>
              <a:t>Atanasoff</a:t>
            </a:r>
            <a:r>
              <a:rPr kumimoji="0" lang="en-IE" sz="2700" b="0" i="0" u="none" strike="noStrike" kern="1200" cap="none" spc="0" normalizeH="0" baseline="0" noProof="0" dirty="0" smtClean="0">
                <a:ln>
                  <a:noFill/>
                </a:ln>
                <a:solidFill>
                  <a:schemeClr val="tx1"/>
                </a:solidFill>
                <a:effectLst/>
                <a:uLnTx/>
                <a:uFillTx/>
                <a:latin typeface="+mn-lt"/>
                <a:ea typeface="+mn-ea"/>
                <a:cs typeface="+mn-cs"/>
              </a:rPr>
              <a:t> realized that he was dealing with an unusual young man.</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IE" sz="2700" b="0" i="0" u="none" strike="noStrike" kern="1200" cap="none" spc="0" normalizeH="0" baseline="0" noProof="0" dirty="0" smtClean="0">
                <a:ln>
                  <a:noFill/>
                </a:ln>
                <a:solidFill>
                  <a:schemeClr val="tx1"/>
                </a:solidFill>
                <a:effectLst/>
                <a:uLnTx/>
                <a:uFillTx/>
                <a:latin typeface="+mn-lt"/>
                <a:ea typeface="+mn-ea"/>
                <a:cs typeface="+mn-cs"/>
              </a:rPr>
              <a:t>So, on a morning in the spring of 1939, the two brilliant men had their first conversation about the concepts and the basic problems they would have to solve in the construction of the prototype of an electronic digital computer.</a:t>
            </a:r>
            <a:endParaRPr kumimoji="0" lang="en-IE" sz="27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a:bodyPr>
          <a:lstStyle/>
          <a:p>
            <a:r>
              <a:rPr lang="en-IE" b="1" dirty="0" smtClean="0"/>
              <a:t>Alan </a:t>
            </a:r>
            <a:r>
              <a:rPr lang="en-IE" b="1" dirty="0" err="1" smtClean="0"/>
              <a:t>Mathison</a:t>
            </a:r>
            <a:r>
              <a:rPr lang="en-IE" b="1" dirty="0" smtClean="0"/>
              <a:t> Turing</a:t>
            </a:r>
          </a:p>
          <a:p>
            <a:r>
              <a:rPr lang="en-IE" dirty="0" smtClean="0"/>
              <a:t>Born 23 June 1912</a:t>
            </a:r>
          </a:p>
          <a:p>
            <a:r>
              <a:rPr lang="en-IE" dirty="0" smtClean="0"/>
              <a:t>Died 7 June 1954</a:t>
            </a:r>
          </a:p>
          <a:p>
            <a:r>
              <a:rPr lang="en-IE" dirty="0" smtClean="0"/>
              <a:t>Born in London, England</a:t>
            </a:r>
          </a:p>
          <a:p>
            <a:r>
              <a:rPr lang="en-IE" dirty="0" smtClean="0"/>
              <a:t>Creator of the modern computer</a:t>
            </a:r>
          </a:p>
        </p:txBody>
      </p:sp>
      <p:sp>
        <p:nvSpPr>
          <p:cNvPr id="3" name="Title 2"/>
          <p:cNvSpPr>
            <a:spLocks noGrp="1"/>
          </p:cNvSpPr>
          <p:nvPr>
            <p:ph type="title"/>
          </p:nvPr>
        </p:nvSpPr>
        <p:spPr/>
        <p:txBody>
          <a:bodyPr>
            <a:normAutofit/>
          </a:bodyPr>
          <a:lstStyle/>
          <a:p>
            <a:r>
              <a:rPr lang="en-IE" dirty="0" smtClean="0"/>
              <a:t>Alan Turing</a:t>
            </a:r>
            <a:endParaRPr lang="en-IE" dirty="0"/>
          </a:p>
        </p:txBody>
      </p:sp>
      <p:pic>
        <p:nvPicPr>
          <p:cNvPr id="5" name="Picture 4" descr="Picture of Alan Turing smiling"/>
          <p:cNvPicPr>
            <a:picLocks noChangeAspect="1"/>
          </p:cNvPicPr>
          <p:nvPr/>
        </p:nvPicPr>
        <p:blipFill>
          <a:blip r:embed="rId2" cstate="print"/>
          <a:stretch>
            <a:fillRect/>
          </a:stretch>
        </p:blipFill>
        <p:spPr>
          <a:xfrm>
            <a:off x="4674471" y="1196752"/>
            <a:ext cx="3929977" cy="432048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4114800" cy="4968552"/>
          </a:xfrm>
        </p:spPr>
        <p:txBody>
          <a:bodyPr>
            <a:normAutofit fontScale="62500" lnSpcReduction="20000"/>
          </a:bodyPr>
          <a:lstStyle/>
          <a:p>
            <a:r>
              <a:rPr lang="en-IE" dirty="0" smtClean="0"/>
              <a:t>The first fully electronic digital computer.</a:t>
            </a:r>
          </a:p>
          <a:p>
            <a:r>
              <a:rPr lang="en-IE" dirty="0" smtClean="0"/>
              <a:t>he machine was not programmable, being designed only to solve systems of linear equations. </a:t>
            </a:r>
          </a:p>
          <a:p>
            <a:r>
              <a:rPr lang="en-IE" dirty="0" smtClean="0"/>
              <a:t>It was successfully tested in 1942. However, its intermediate result storage mechanism, a paper card writer/reader, was unreliable, and when </a:t>
            </a:r>
            <a:r>
              <a:rPr lang="en-IE" dirty="0" err="1" smtClean="0"/>
              <a:t>Atanasoff</a:t>
            </a:r>
            <a:r>
              <a:rPr lang="en-IE" dirty="0" smtClean="0"/>
              <a:t> left Iowa State University for World War II assignments, work on the machine was discontinued.</a:t>
            </a:r>
          </a:p>
          <a:p>
            <a:r>
              <a:rPr lang="en-IE" dirty="0" smtClean="0"/>
              <a:t>The ABC pioneered important elements of modern computing, including binary arithmetic and electronic switching elements, but its special-purpose nature and lack of a changeable, stored program distinguish it from modern computers.</a:t>
            </a:r>
          </a:p>
        </p:txBody>
      </p:sp>
      <p:sp>
        <p:nvSpPr>
          <p:cNvPr id="3" name="Title 2"/>
          <p:cNvSpPr>
            <a:spLocks noGrp="1"/>
          </p:cNvSpPr>
          <p:nvPr>
            <p:ph type="title"/>
          </p:nvPr>
        </p:nvSpPr>
        <p:spPr/>
        <p:txBody>
          <a:bodyPr>
            <a:normAutofit/>
          </a:bodyPr>
          <a:lstStyle/>
          <a:p>
            <a:r>
              <a:rPr lang="en-IE" dirty="0" err="1" smtClean="0"/>
              <a:t>Atanasoff</a:t>
            </a:r>
            <a:r>
              <a:rPr lang="en-IE" dirty="0" smtClean="0"/>
              <a:t>–Berry Computer</a:t>
            </a:r>
            <a:endParaRPr lang="en-IE" dirty="0"/>
          </a:p>
        </p:txBody>
      </p:sp>
      <p:sp>
        <p:nvSpPr>
          <p:cNvPr id="7" name="Rectangle 6"/>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1942AD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9" name="Picture 8" descr="Picture of Atanasoff-Berry Computer"/>
          <p:cNvPicPr>
            <a:picLocks noChangeAspect="1"/>
          </p:cNvPicPr>
          <p:nvPr/>
        </p:nvPicPr>
        <p:blipFill>
          <a:blip r:embed="rId2" cstate="print"/>
          <a:stretch>
            <a:fillRect/>
          </a:stretch>
        </p:blipFill>
        <p:spPr>
          <a:xfrm>
            <a:off x="4791054" y="1916832"/>
            <a:ext cx="4101426" cy="3168352"/>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92500" lnSpcReduction="20000"/>
          </a:bodyPr>
          <a:lstStyle/>
          <a:p>
            <a:r>
              <a:rPr lang="en-IE" b="1" dirty="0" smtClean="0"/>
              <a:t>Thomas Harold Flowers</a:t>
            </a:r>
            <a:endParaRPr lang="en-IE" dirty="0" smtClean="0"/>
          </a:p>
          <a:p>
            <a:r>
              <a:rPr lang="en-IE" dirty="0" smtClean="0"/>
              <a:t>Born 22 December 1905</a:t>
            </a:r>
          </a:p>
          <a:p>
            <a:r>
              <a:rPr lang="en-IE" dirty="0" smtClean="0"/>
              <a:t>Died 28 October 1998</a:t>
            </a:r>
          </a:p>
          <a:p>
            <a:r>
              <a:rPr lang="en-IE" dirty="0" smtClean="0"/>
              <a:t>Born in Poplar, London</a:t>
            </a:r>
          </a:p>
          <a:p>
            <a:r>
              <a:rPr lang="en-IE" dirty="0" smtClean="0"/>
              <a:t>An English engineer who during World War II designed </a:t>
            </a:r>
            <a:r>
              <a:rPr lang="en-IE" i="1" dirty="0" smtClean="0"/>
              <a:t>Colossus</a:t>
            </a:r>
            <a:r>
              <a:rPr lang="en-IE" dirty="0" smtClean="0"/>
              <a:t>, the world's first programmable electronic computer, to help solve encrypted German messages.</a:t>
            </a:r>
          </a:p>
        </p:txBody>
      </p:sp>
      <p:sp>
        <p:nvSpPr>
          <p:cNvPr id="3" name="Title 2"/>
          <p:cNvSpPr>
            <a:spLocks noGrp="1"/>
          </p:cNvSpPr>
          <p:nvPr>
            <p:ph type="title"/>
          </p:nvPr>
        </p:nvSpPr>
        <p:spPr/>
        <p:txBody>
          <a:bodyPr>
            <a:normAutofit/>
          </a:bodyPr>
          <a:lstStyle/>
          <a:p>
            <a:r>
              <a:rPr lang="en-IE" dirty="0" smtClean="0"/>
              <a:t>Tommy Flowers</a:t>
            </a:r>
            <a:endParaRPr lang="en-IE" dirty="0"/>
          </a:p>
        </p:txBody>
      </p:sp>
      <p:pic>
        <p:nvPicPr>
          <p:cNvPr id="6" name="Picture 5" descr="Picture of Tommy Flowers"/>
          <p:cNvPicPr>
            <a:picLocks noChangeAspect="1"/>
          </p:cNvPicPr>
          <p:nvPr/>
        </p:nvPicPr>
        <p:blipFill>
          <a:blip r:embed="rId2" cstate="print"/>
          <a:stretch>
            <a:fillRect/>
          </a:stretch>
        </p:blipFill>
        <p:spPr>
          <a:xfrm>
            <a:off x="5004048" y="1302266"/>
            <a:ext cx="3478395" cy="4719022"/>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340768"/>
            <a:ext cx="4114800" cy="4608512"/>
          </a:xfrm>
        </p:spPr>
        <p:txBody>
          <a:bodyPr>
            <a:normAutofit fontScale="92500" lnSpcReduction="20000"/>
          </a:bodyPr>
          <a:lstStyle/>
          <a:p>
            <a:r>
              <a:rPr lang="en-IE" dirty="0" smtClean="0"/>
              <a:t>Tommy Flowers had worked with Alan Turing in Bletchley Park, where they tried to develop various decryption devices.</a:t>
            </a:r>
          </a:p>
          <a:p>
            <a:r>
              <a:rPr lang="en-IE" dirty="0" smtClean="0"/>
              <a:t>Flowers created the Colossus computers for the cryptanalysis of high-level German communications, part of the operation of Colossus was to emulate the Lorenz machine. </a:t>
            </a:r>
          </a:p>
        </p:txBody>
      </p:sp>
      <p:sp>
        <p:nvSpPr>
          <p:cNvPr id="3" name="Title 2"/>
          <p:cNvSpPr>
            <a:spLocks noGrp="1"/>
          </p:cNvSpPr>
          <p:nvPr>
            <p:ph type="title"/>
          </p:nvPr>
        </p:nvSpPr>
        <p:spPr/>
        <p:txBody>
          <a:bodyPr>
            <a:normAutofit/>
          </a:bodyPr>
          <a:lstStyle/>
          <a:p>
            <a:r>
              <a:rPr lang="en-IE" dirty="0" smtClean="0"/>
              <a:t>Colossus computer</a:t>
            </a:r>
            <a:endParaRPr lang="en-IE" dirty="0"/>
          </a:p>
        </p:txBody>
      </p:sp>
      <p:sp>
        <p:nvSpPr>
          <p:cNvPr id="7" name="Rectangle 6"/>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1943AD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 name="Picture 5" descr="Picture of Colossus Computer"/>
          <p:cNvPicPr>
            <a:picLocks noChangeAspect="1"/>
          </p:cNvPicPr>
          <p:nvPr/>
        </p:nvPicPr>
        <p:blipFill>
          <a:blip r:embed="rId2" cstate="print"/>
          <a:stretch>
            <a:fillRect/>
          </a:stretch>
        </p:blipFill>
        <p:spPr>
          <a:xfrm>
            <a:off x="4483048" y="1772816"/>
            <a:ext cx="4409432" cy="3199988"/>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85000" lnSpcReduction="10000"/>
          </a:bodyPr>
          <a:lstStyle/>
          <a:p>
            <a:r>
              <a:rPr lang="en-IE" b="1" dirty="0" smtClean="0"/>
              <a:t>Howard Hathaway Aiken </a:t>
            </a:r>
          </a:p>
          <a:p>
            <a:r>
              <a:rPr lang="en-IE" dirty="0" smtClean="0"/>
              <a:t>Born March 8, 1900</a:t>
            </a:r>
          </a:p>
          <a:p>
            <a:r>
              <a:rPr lang="en-IE" dirty="0" smtClean="0"/>
              <a:t>Died March 14, 1973</a:t>
            </a:r>
          </a:p>
          <a:p>
            <a:r>
              <a:rPr lang="en-IE" dirty="0" smtClean="0"/>
              <a:t>Born in Hoboken, New Jersey</a:t>
            </a:r>
          </a:p>
          <a:p>
            <a:r>
              <a:rPr lang="en-IE" dirty="0" smtClean="0"/>
              <a:t>He envisioned an electro-mechanical computing device that could do much of the tedious work for him. </a:t>
            </a:r>
          </a:p>
          <a:p>
            <a:r>
              <a:rPr lang="en-IE" dirty="0" smtClean="0"/>
              <a:t>With help from Grace Hopper and funding from IBM, the machine was completed in 1944.</a:t>
            </a:r>
          </a:p>
        </p:txBody>
      </p:sp>
      <p:sp>
        <p:nvSpPr>
          <p:cNvPr id="3" name="Title 2"/>
          <p:cNvSpPr>
            <a:spLocks noGrp="1"/>
          </p:cNvSpPr>
          <p:nvPr>
            <p:ph type="title"/>
          </p:nvPr>
        </p:nvSpPr>
        <p:spPr/>
        <p:txBody>
          <a:bodyPr>
            <a:normAutofit/>
          </a:bodyPr>
          <a:lstStyle/>
          <a:p>
            <a:r>
              <a:rPr lang="en-IE" dirty="0" smtClean="0"/>
              <a:t>Howard H. Aiken</a:t>
            </a:r>
            <a:endParaRPr lang="en-IE" dirty="0"/>
          </a:p>
        </p:txBody>
      </p:sp>
      <p:pic>
        <p:nvPicPr>
          <p:cNvPr id="5" name="Picture 4" descr="Picture of Howard Aiken"/>
          <p:cNvPicPr>
            <a:picLocks noChangeAspect="1"/>
          </p:cNvPicPr>
          <p:nvPr/>
        </p:nvPicPr>
        <p:blipFill>
          <a:blip r:embed="rId2" cstate="print"/>
          <a:stretch>
            <a:fillRect/>
          </a:stretch>
        </p:blipFill>
        <p:spPr>
          <a:xfrm>
            <a:off x="5160379" y="1556792"/>
            <a:ext cx="3300053" cy="4422988"/>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340768"/>
            <a:ext cx="4114800" cy="4608512"/>
          </a:xfrm>
        </p:spPr>
        <p:txBody>
          <a:bodyPr>
            <a:normAutofit fontScale="77500" lnSpcReduction="20000"/>
          </a:bodyPr>
          <a:lstStyle/>
          <a:p>
            <a:r>
              <a:rPr lang="en-IE" dirty="0" smtClean="0"/>
              <a:t>The IBM Automatic Sequence Controlled Calculator (ASCC), called the Mark I by Harvard University was an electro-mechanical computer.</a:t>
            </a:r>
          </a:p>
          <a:p>
            <a:r>
              <a:rPr lang="en-IE" dirty="0" smtClean="0"/>
              <a:t>It was devised by Howard H. Aiken, built at IBM and shipped to Harvard in February 1944. </a:t>
            </a:r>
          </a:p>
          <a:p>
            <a:r>
              <a:rPr lang="en-IE" dirty="0" smtClean="0"/>
              <a:t>It began computations for the U.S. Navy Bureau of Ships in May and was officially presented to the university on August 7, 1944.</a:t>
            </a:r>
          </a:p>
          <a:p>
            <a:r>
              <a:rPr lang="en-IE" dirty="0" smtClean="0"/>
              <a:t>It was very reliable, much more so than early electronic computers.</a:t>
            </a:r>
          </a:p>
        </p:txBody>
      </p:sp>
      <p:sp>
        <p:nvSpPr>
          <p:cNvPr id="3" name="Title 2"/>
          <p:cNvSpPr>
            <a:spLocks noGrp="1"/>
          </p:cNvSpPr>
          <p:nvPr>
            <p:ph type="title"/>
          </p:nvPr>
        </p:nvSpPr>
        <p:spPr/>
        <p:txBody>
          <a:bodyPr>
            <a:normAutofit/>
          </a:bodyPr>
          <a:lstStyle/>
          <a:p>
            <a:r>
              <a:rPr lang="en-IE" dirty="0" smtClean="0"/>
              <a:t>Harvard Mark I</a:t>
            </a:r>
            <a:endParaRPr lang="en-IE" dirty="0"/>
          </a:p>
        </p:txBody>
      </p:sp>
      <p:sp>
        <p:nvSpPr>
          <p:cNvPr id="7" name="Rectangle 6"/>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1944AD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5" name="Picture 4" descr="Picture of Harvard Mark 1 Computer"/>
          <p:cNvPicPr>
            <a:picLocks noChangeAspect="1"/>
          </p:cNvPicPr>
          <p:nvPr/>
        </p:nvPicPr>
        <p:blipFill>
          <a:blip r:embed="rId2" cstate="print"/>
          <a:stretch>
            <a:fillRect/>
          </a:stretch>
        </p:blipFill>
        <p:spPr>
          <a:xfrm>
            <a:off x="4433347" y="1844824"/>
            <a:ext cx="4531141" cy="3024336"/>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92500"/>
          </a:bodyPr>
          <a:lstStyle/>
          <a:p>
            <a:r>
              <a:rPr lang="en-IE" b="1" dirty="0" smtClean="0"/>
              <a:t>Rear Admiral Grace Murray Hopper</a:t>
            </a:r>
          </a:p>
          <a:p>
            <a:r>
              <a:rPr lang="en-IE" dirty="0" smtClean="0"/>
              <a:t>Born December 9, 1906</a:t>
            </a:r>
          </a:p>
          <a:p>
            <a:r>
              <a:rPr lang="en-IE" dirty="0" smtClean="0"/>
              <a:t>Died January 1, 1992</a:t>
            </a:r>
          </a:p>
          <a:p>
            <a:r>
              <a:rPr lang="en-IE" dirty="0" smtClean="0"/>
              <a:t>Born in New York City, New York</a:t>
            </a:r>
          </a:p>
          <a:p>
            <a:r>
              <a:rPr lang="en-IE" dirty="0" smtClean="0"/>
              <a:t>Computer pioneer who developed the first compiler for a computer programming language</a:t>
            </a:r>
          </a:p>
        </p:txBody>
      </p:sp>
      <p:sp>
        <p:nvSpPr>
          <p:cNvPr id="3" name="Title 2"/>
          <p:cNvSpPr>
            <a:spLocks noGrp="1"/>
          </p:cNvSpPr>
          <p:nvPr>
            <p:ph type="title"/>
          </p:nvPr>
        </p:nvSpPr>
        <p:spPr/>
        <p:txBody>
          <a:bodyPr>
            <a:normAutofit/>
          </a:bodyPr>
          <a:lstStyle/>
          <a:p>
            <a:r>
              <a:rPr lang="en-IE" dirty="0" smtClean="0"/>
              <a:t>Grace Hopper</a:t>
            </a:r>
            <a:endParaRPr lang="en-IE" dirty="0"/>
          </a:p>
        </p:txBody>
      </p:sp>
      <p:pic>
        <p:nvPicPr>
          <p:cNvPr id="4" name="Picture 3" descr="Picture of Grace Hopper from the 1930s"/>
          <p:cNvPicPr>
            <a:picLocks noChangeAspect="1"/>
          </p:cNvPicPr>
          <p:nvPr/>
        </p:nvPicPr>
        <p:blipFill>
          <a:blip r:embed="rId2" cstate="print"/>
          <a:stretch>
            <a:fillRect/>
          </a:stretch>
        </p:blipFill>
        <p:spPr>
          <a:xfrm>
            <a:off x="5209491" y="1130062"/>
            <a:ext cx="2962909" cy="4459178"/>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81328"/>
            <a:ext cx="8219256" cy="4525963"/>
          </a:xfrm>
        </p:spPr>
        <p:txBody>
          <a:bodyPr>
            <a:normAutofit fontScale="92500" lnSpcReduction="10000"/>
          </a:bodyPr>
          <a:lstStyle/>
          <a:p>
            <a:r>
              <a:rPr lang="en-IE" dirty="0" smtClean="0"/>
              <a:t>Grace Hopper served at the Bureau of Ships Computation Project at Harvard University working on the computer programming staff. </a:t>
            </a:r>
          </a:p>
          <a:p>
            <a:r>
              <a:rPr lang="en-IE" dirty="0" smtClean="0"/>
              <a:t>A moth was found trapped between points at Relay #70, Panel F, of the IBM Harvard Mark II Aiken Relay Calculator while it was being tested at Harvard University, 9 September 1945. </a:t>
            </a:r>
          </a:p>
          <a:p>
            <a:r>
              <a:rPr lang="en-IE" dirty="0" smtClean="0"/>
              <a:t>The operators affixed the moth to the computer log, with the entry: "</a:t>
            </a:r>
            <a:r>
              <a:rPr lang="en-IE" i="1" dirty="0" smtClean="0"/>
              <a:t>First actual case of bug being found</a:t>
            </a:r>
            <a:r>
              <a:rPr lang="en-IE" dirty="0" smtClean="0"/>
              <a:t>". </a:t>
            </a:r>
          </a:p>
          <a:p>
            <a:r>
              <a:rPr lang="en-IE" dirty="0" smtClean="0"/>
              <a:t>Grace Hopper said that they "</a:t>
            </a:r>
            <a:r>
              <a:rPr lang="en-IE" i="1" dirty="0" smtClean="0"/>
              <a:t>debugged</a:t>
            </a:r>
            <a:r>
              <a:rPr lang="en-IE" dirty="0" smtClean="0"/>
              <a:t>" the machine, thus introducing the term "</a:t>
            </a:r>
            <a:r>
              <a:rPr lang="en-IE" i="1" dirty="0" smtClean="0"/>
              <a:t>debugging a computer program</a:t>
            </a:r>
            <a:r>
              <a:rPr lang="en-IE" dirty="0" smtClean="0"/>
              <a:t>".</a:t>
            </a:r>
          </a:p>
          <a:p>
            <a:endParaRPr lang="en-IE" dirty="0"/>
          </a:p>
        </p:txBody>
      </p:sp>
      <p:sp>
        <p:nvSpPr>
          <p:cNvPr id="3" name="Title 2"/>
          <p:cNvSpPr>
            <a:spLocks noGrp="1"/>
          </p:cNvSpPr>
          <p:nvPr>
            <p:ph type="title"/>
          </p:nvPr>
        </p:nvSpPr>
        <p:spPr/>
        <p:txBody>
          <a:bodyPr>
            <a:normAutofit/>
          </a:bodyPr>
          <a:lstStyle/>
          <a:p>
            <a:r>
              <a:rPr lang="en-IE" dirty="0" smtClean="0"/>
              <a:t>The First Bug</a:t>
            </a:r>
            <a:endParaRPr lang="en-IE" dirty="0"/>
          </a:p>
        </p:txBody>
      </p:sp>
      <p:sp>
        <p:nvSpPr>
          <p:cNvPr id="4" name="Rectangle 3"/>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1945AD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The First Bug</a:t>
            </a:r>
            <a:endParaRPr lang="en-IE" dirty="0"/>
          </a:p>
        </p:txBody>
      </p:sp>
      <p:sp>
        <p:nvSpPr>
          <p:cNvPr id="4" name="Rectangle 3"/>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1945AD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 name="Picture 5" descr="Picture of the First Bug"/>
          <p:cNvPicPr>
            <a:picLocks noChangeAspect="1"/>
          </p:cNvPicPr>
          <p:nvPr/>
        </p:nvPicPr>
        <p:blipFill>
          <a:blip r:embed="rId2" cstate="print"/>
          <a:stretch>
            <a:fillRect/>
          </a:stretch>
        </p:blipFill>
        <p:spPr>
          <a:xfrm>
            <a:off x="1154097" y="1268760"/>
            <a:ext cx="7234327" cy="5186374"/>
          </a:xfrm>
          <a:prstGeom prst="rect">
            <a:avLst/>
          </a:prstGeom>
        </p:spPr>
      </p:pic>
      <p:sp>
        <p:nvSpPr>
          <p:cNvPr id="7" name="Rectangle 6"/>
          <p:cNvSpPr/>
          <p:nvPr/>
        </p:nvSpPr>
        <p:spPr>
          <a:xfrm>
            <a:off x="1115616" y="1268760"/>
            <a:ext cx="7272808" cy="51845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77500" lnSpcReduction="20000"/>
          </a:bodyPr>
          <a:lstStyle/>
          <a:p>
            <a:r>
              <a:rPr lang="en-IE" dirty="0" smtClean="0"/>
              <a:t>Born March 11, 1890</a:t>
            </a:r>
          </a:p>
          <a:p>
            <a:r>
              <a:rPr lang="en-IE" dirty="0" smtClean="0"/>
              <a:t>Died June 28, 1974</a:t>
            </a:r>
          </a:p>
          <a:p>
            <a:r>
              <a:rPr lang="en-IE" dirty="0" smtClean="0"/>
              <a:t>Born in Everett, Massachusetts</a:t>
            </a:r>
          </a:p>
          <a:p>
            <a:r>
              <a:rPr lang="en-IE" dirty="0" smtClean="0"/>
              <a:t>American engineer, science administrator, and the first presidential science advisor</a:t>
            </a:r>
          </a:p>
          <a:p>
            <a:r>
              <a:rPr lang="en-IE" dirty="0" smtClean="0"/>
              <a:t>He is known for his work on </a:t>
            </a:r>
            <a:r>
              <a:rPr lang="en-IE" dirty="0" err="1" smtClean="0"/>
              <a:t>analog</a:t>
            </a:r>
            <a:r>
              <a:rPr lang="en-IE" dirty="0" smtClean="0"/>
              <a:t> computing, his political role in the development of the atomic bomb as a primary organizer of the Manhattan Project, and the idea of the </a:t>
            </a:r>
            <a:r>
              <a:rPr lang="en-IE" dirty="0" err="1" smtClean="0"/>
              <a:t>Memex</a:t>
            </a:r>
            <a:r>
              <a:rPr lang="en-IE" dirty="0" smtClean="0"/>
              <a:t> machine</a:t>
            </a:r>
          </a:p>
        </p:txBody>
      </p:sp>
      <p:sp>
        <p:nvSpPr>
          <p:cNvPr id="3" name="Title 2"/>
          <p:cNvSpPr>
            <a:spLocks noGrp="1"/>
          </p:cNvSpPr>
          <p:nvPr>
            <p:ph type="title"/>
          </p:nvPr>
        </p:nvSpPr>
        <p:spPr/>
        <p:txBody>
          <a:bodyPr>
            <a:normAutofit/>
          </a:bodyPr>
          <a:lstStyle/>
          <a:p>
            <a:r>
              <a:rPr lang="en-IE" dirty="0" err="1" smtClean="0"/>
              <a:t>Vannevar</a:t>
            </a:r>
            <a:r>
              <a:rPr lang="en-IE" dirty="0" smtClean="0"/>
              <a:t> Bush</a:t>
            </a:r>
            <a:endParaRPr lang="en-IE" dirty="0"/>
          </a:p>
        </p:txBody>
      </p:sp>
      <p:pic>
        <p:nvPicPr>
          <p:cNvPr id="5" name="Picture 4" descr="Picture of Vannevar Bush"/>
          <p:cNvPicPr>
            <a:picLocks noChangeAspect="1"/>
          </p:cNvPicPr>
          <p:nvPr/>
        </p:nvPicPr>
        <p:blipFill>
          <a:blip r:embed="rId2" cstate="print"/>
          <a:stretch>
            <a:fillRect/>
          </a:stretch>
        </p:blipFill>
        <p:spPr>
          <a:xfrm>
            <a:off x="5220072" y="1245880"/>
            <a:ext cx="3205817" cy="4559384"/>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268760"/>
            <a:ext cx="4114800" cy="4525963"/>
          </a:xfrm>
        </p:spPr>
        <p:txBody>
          <a:bodyPr>
            <a:normAutofit fontScale="55000" lnSpcReduction="20000"/>
          </a:bodyPr>
          <a:lstStyle/>
          <a:p>
            <a:r>
              <a:rPr lang="en-IE" dirty="0" err="1" smtClean="0"/>
              <a:t>Tthe</a:t>
            </a:r>
            <a:r>
              <a:rPr lang="en-IE" dirty="0" smtClean="0"/>
              <a:t> theoretical proto-hypertext computer system Bush proposed in his 1945 The Atlantic Monthly article “</a:t>
            </a:r>
            <a:r>
              <a:rPr lang="en-IE" i="1" dirty="0" smtClean="0"/>
              <a:t>As We May Think</a:t>
            </a:r>
            <a:r>
              <a:rPr lang="en-IE" dirty="0" smtClean="0"/>
              <a:t>”. </a:t>
            </a:r>
          </a:p>
          <a:p>
            <a:r>
              <a:rPr lang="en-IE" dirty="0" smtClean="0"/>
              <a:t>The </a:t>
            </a:r>
            <a:r>
              <a:rPr lang="en-IE" dirty="0" err="1" smtClean="0"/>
              <a:t>memex</a:t>
            </a:r>
            <a:r>
              <a:rPr lang="en-IE" dirty="0" smtClean="0"/>
              <a:t> is a device in which an individual compresses and stores all of their books, records, and communications which is then mechanized so that it may be consulted with exceeding speed and flexibility. </a:t>
            </a:r>
          </a:p>
          <a:p>
            <a:r>
              <a:rPr lang="en-IE" dirty="0" smtClean="0"/>
              <a:t>A document can be given a simple numerical code that allows the user to access it after dialling the number combination. Documents are also able to be edited in real-time. </a:t>
            </a:r>
          </a:p>
          <a:p>
            <a:r>
              <a:rPr lang="en-IE" dirty="0" smtClean="0"/>
              <a:t>This process makes annotation fast and simple. </a:t>
            </a:r>
          </a:p>
          <a:p>
            <a:r>
              <a:rPr lang="en-IE" dirty="0" smtClean="0"/>
              <a:t>The </a:t>
            </a:r>
            <a:r>
              <a:rPr lang="en-IE" dirty="0" err="1" smtClean="0"/>
              <a:t>memex</a:t>
            </a:r>
            <a:r>
              <a:rPr lang="en-IE" dirty="0" smtClean="0"/>
              <a:t> has influenced the development of </a:t>
            </a:r>
            <a:r>
              <a:rPr lang="en-IE" dirty="0" err="1" smtClean="0"/>
              <a:t>subsequential</a:t>
            </a:r>
            <a:r>
              <a:rPr lang="en-IE" dirty="0" smtClean="0"/>
              <a:t> hypertext and intellect augmenting computer systems.</a:t>
            </a:r>
          </a:p>
        </p:txBody>
      </p:sp>
      <p:sp>
        <p:nvSpPr>
          <p:cNvPr id="3" name="Title 2"/>
          <p:cNvSpPr>
            <a:spLocks noGrp="1"/>
          </p:cNvSpPr>
          <p:nvPr>
            <p:ph type="title"/>
          </p:nvPr>
        </p:nvSpPr>
        <p:spPr/>
        <p:txBody>
          <a:bodyPr>
            <a:normAutofit/>
          </a:bodyPr>
          <a:lstStyle/>
          <a:p>
            <a:r>
              <a:rPr lang="en-IE" dirty="0" smtClean="0"/>
              <a:t>The </a:t>
            </a:r>
            <a:r>
              <a:rPr lang="en-IE" dirty="0" err="1" smtClean="0"/>
              <a:t>Memex</a:t>
            </a:r>
            <a:r>
              <a:rPr lang="en-IE" dirty="0" smtClean="0"/>
              <a:t> Machine</a:t>
            </a:r>
            <a:endParaRPr lang="en-IE" dirty="0"/>
          </a:p>
        </p:txBody>
      </p:sp>
      <p:sp>
        <p:nvSpPr>
          <p:cNvPr id="4" name="Rectangle 3"/>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1945AD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 name="Picture 5" descr="Picture of Memex machine, a desk with two screens embedded in the desk."/>
          <p:cNvPicPr>
            <a:picLocks noChangeAspect="1"/>
          </p:cNvPicPr>
          <p:nvPr/>
        </p:nvPicPr>
        <p:blipFill>
          <a:blip r:embed="rId2" cstate="print"/>
          <a:stretch>
            <a:fillRect/>
          </a:stretch>
        </p:blipFill>
        <p:spPr>
          <a:xfrm>
            <a:off x="5130347" y="1196752"/>
            <a:ext cx="3546109" cy="5256584"/>
          </a:xfrm>
          <a:prstGeom prst="rect">
            <a:avLst/>
          </a:prstGeom>
        </p:spPr>
      </p:pic>
      <p:pic>
        <p:nvPicPr>
          <p:cNvPr id="8" name="Picture 7" descr="Cyclopes camera that the Memex operator would wear."/>
          <p:cNvPicPr>
            <a:picLocks noChangeAspect="1"/>
          </p:cNvPicPr>
          <p:nvPr/>
        </p:nvPicPr>
        <p:blipFill>
          <a:blip r:embed="rId3" cstate="print"/>
          <a:stretch>
            <a:fillRect/>
          </a:stretch>
        </p:blipFill>
        <p:spPr>
          <a:xfrm>
            <a:off x="1628768" y="5446117"/>
            <a:ext cx="2151144" cy="129525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Bletchley Park</a:t>
            </a:r>
            <a:endParaRPr lang="en-IE" dirty="0"/>
          </a:p>
        </p:txBody>
      </p:sp>
      <p:sp>
        <p:nvSpPr>
          <p:cNvPr id="5" name="Content Placeholder 4"/>
          <p:cNvSpPr>
            <a:spLocks noGrp="1"/>
          </p:cNvSpPr>
          <p:nvPr>
            <p:ph idx="1"/>
          </p:nvPr>
        </p:nvSpPr>
        <p:spPr>
          <a:xfrm>
            <a:off x="457200" y="1481328"/>
            <a:ext cx="4114800" cy="4525963"/>
          </a:xfrm>
        </p:spPr>
        <p:txBody>
          <a:bodyPr>
            <a:normAutofit fontScale="92500" lnSpcReduction="20000"/>
          </a:bodyPr>
          <a:lstStyle/>
          <a:p>
            <a:r>
              <a:rPr lang="en-IE" dirty="0" smtClean="0"/>
              <a:t>During the Second World War, Turing was a main participant in the efforts at Bletchley Park to break German ciphers. He contributed several insights into breaking both the Enigma machine and the Lorenz SZ 40/42, and was, for a time, head of Hut 8, the section responsible for reading German naval signals.</a:t>
            </a:r>
            <a:endParaRPr lang="en-IE" dirty="0"/>
          </a:p>
        </p:txBody>
      </p:sp>
      <p:pic>
        <p:nvPicPr>
          <p:cNvPr id="4" name="Picture 3" descr="Picture of Bletchley Park"/>
          <p:cNvPicPr>
            <a:picLocks noChangeAspect="1"/>
          </p:cNvPicPr>
          <p:nvPr/>
        </p:nvPicPr>
        <p:blipFill>
          <a:blip r:embed="rId2" cstate="print"/>
          <a:stretch>
            <a:fillRect/>
          </a:stretch>
        </p:blipFill>
        <p:spPr>
          <a:xfrm>
            <a:off x="4427984" y="2348880"/>
            <a:ext cx="4351908" cy="2350289"/>
          </a:xfrm>
          <a:prstGeom prst="rect">
            <a:avLst/>
          </a:prstGeom>
        </p:spPr>
      </p:pic>
      <p:pic>
        <p:nvPicPr>
          <p:cNvPr id="6" name="Picture 5" descr="Picture of a German U-Boat"/>
          <p:cNvPicPr>
            <a:picLocks noChangeAspect="1"/>
          </p:cNvPicPr>
          <p:nvPr/>
        </p:nvPicPr>
        <p:blipFill>
          <a:blip r:embed="rId3" cstate="print"/>
          <a:stretch>
            <a:fillRect/>
          </a:stretch>
        </p:blipFill>
        <p:spPr>
          <a:xfrm>
            <a:off x="4532312" y="-13170"/>
            <a:ext cx="4288160" cy="2434058"/>
          </a:xfrm>
          <a:prstGeom prst="rect">
            <a:avLst/>
          </a:prstGeom>
        </p:spPr>
      </p:pic>
      <p:pic>
        <p:nvPicPr>
          <p:cNvPr id="8" name="Picture 7" descr="Picture of the Enigma Machine"/>
          <p:cNvPicPr>
            <a:picLocks noChangeAspect="1"/>
          </p:cNvPicPr>
          <p:nvPr/>
        </p:nvPicPr>
        <p:blipFill>
          <a:blip r:embed="rId4" cstate="print"/>
          <a:stretch>
            <a:fillRect/>
          </a:stretch>
        </p:blipFill>
        <p:spPr>
          <a:xfrm>
            <a:off x="5076056" y="4678555"/>
            <a:ext cx="3384376" cy="2134821"/>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ENIAC</a:t>
            </a:r>
            <a:endParaRPr lang="en-IE" dirty="0"/>
          </a:p>
        </p:txBody>
      </p:sp>
      <p:sp>
        <p:nvSpPr>
          <p:cNvPr id="5" name="Content Placeholder 4"/>
          <p:cNvSpPr>
            <a:spLocks noGrp="1"/>
          </p:cNvSpPr>
          <p:nvPr>
            <p:ph idx="1"/>
          </p:nvPr>
        </p:nvSpPr>
        <p:spPr>
          <a:xfrm>
            <a:off x="457200" y="1481328"/>
            <a:ext cx="4114800" cy="4611968"/>
          </a:xfrm>
        </p:spPr>
        <p:txBody>
          <a:bodyPr>
            <a:normAutofit fontScale="62500" lnSpcReduction="20000"/>
          </a:bodyPr>
          <a:lstStyle/>
          <a:p>
            <a:r>
              <a:rPr lang="en-IE" sz="2400" dirty="0" smtClean="0"/>
              <a:t>ENIAC (Electronic Numerical Integrator And Computer) was the first general-purpose, electronic computer. </a:t>
            </a:r>
          </a:p>
          <a:p>
            <a:r>
              <a:rPr lang="en-IE" sz="2400" dirty="0" smtClean="0"/>
              <a:t>It was a Turing-complete, digital computer capable of being reprogrammed to solve a full range of computing problems.</a:t>
            </a:r>
          </a:p>
          <a:p>
            <a:r>
              <a:rPr lang="en-IE" sz="2400" dirty="0" smtClean="0"/>
              <a:t>ENIAC was designed to calculate artillery firing tables for the United States Army's Ballistic Research Laboratory, but its first use was in calculations for the hydrogen bomb.</a:t>
            </a:r>
          </a:p>
          <a:p>
            <a:r>
              <a:rPr lang="en-IE" sz="2400" dirty="0" smtClean="0"/>
              <a:t> When ENIAC was announced in 1946 it was heralded in the press as a "Giant Brain". </a:t>
            </a:r>
          </a:p>
          <a:p>
            <a:r>
              <a:rPr lang="en-IE" sz="2400" dirty="0" smtClean="0"/>
              <a:t>It boasted speeds one thousand times faster than electro-mechanical machines, a leap in computing power that no single machine has since matched. This mathematical power, coupled with general-purpose programmability, excited scientists and industrialists. </a:t>
            </a:r>
          </a:p>
        </p:txBody>
      </p:sp>
      <p:sp>
        <p:nvSpPr>
          <p:cNvPr id="9" name="Rectangle 8"/>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1946AD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3" name="Picture 12" descr="ENIAC computer"/>
          <p:cNvPicPr>
            <a:picLocks noChangeAspect="1"/>
          </p:cNvPicPr>
          <p:nvPr/>
        </p:nvPicPr>
        <p:blipFill>
          <a:blip r:embed="rId2" cstate="print"/>
          <a:stretch>
            <a:fillRect/>
          </a:stretch>
        </p:blipFill>
        <p:spPr>
          <a:xfrm>
            <a:off x="4571999" y="1772816"/>
            <a:ext cx="4302773" cy="324036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err="1" smtClean="0"/>
              <a:t>Curta</a:t>
            </a:r>
            <a:r>
              <a:rPr lang="en-IE" dirty="0" smtClean="0"/>
              <a:t> Calculator</a:t>
            </a:r>
            <a:endParaRPr lang="en-IE" dirty="0"/>
          </a:p>
        </p:txBody>
      </p:sp>
      <p:sp>
        <p:nvSpPr>
          <p:cNvPr id="5" name="Content Placeholder 4"/>
          <p:cNvSpPr>
            <a:spLocks noGrp="1"/>
          </p:cNvSpPr>
          <p:nvPr>
            <p:ph idx="1"/>
          </p:nvPr>
        </p:nvSpPr>
        <p:spPr>
          <a:xfrm>
            <a:off x="457200" y="1481328"/>
            <a:ext cx="4114800" cy="4611968"/>
          </a:xfrm>
        </p:spPr>
        <p:txBody>
          <a:bodyPr>
            <a:normAutofit fontScale="77500" lnSpcReduction="20000"/>
          </a:bodyPr>
          <a:lstStyle/>
          <a:p>
            <a:r>
              <a:rPr lang="en-IE" sz="2400" dirty="0" smtClean="0"/>
              <a:t>The </a:t>
            </a:r>
            <a:r>
              <a:rPr lang="en-IE" sz="2400" dirty="0" err="1" smtClean="0"/>
              <a:t>Curta</a:t>
            </a:r>
            <a:r>
              <a:rPr lang="en-IE" sz="2400" dirty="0" smtClean="0"/>
              <a:t> is a hand-cranked mechanical calculator.</a:t>
            </a:r>
          </a:p>
          <a:p>
            <a:r>
              <a:rPr lang="en-IE" sz="2400" dirty="0" smtClean="0"/>
              <a:t>It has an extremely compact design, a small cylinder that fits in the palm of the hand. </a:t>
            </a:r>
          </a:p>
          <a:p>
            <a:r>
              <a:rPr lang="en-IE" sz="2400" dirty="0" smtClean="0"/>
              <a:t>It can be used to perform addition, subtraction, multiplication, division, and, with more difficulty, square roots and other operations. </a:t>
            </a:r>
          </a:p>
          <a:p>
            <a:r>
              <a:rPr lang="en-IE" sz="2400" dirty="0" smtClean="0"/>
              <a:t>The </a:t>
            </a:r>
            <a:r>
              <a:rPr lang="en-IE" sz="2400" dirty="0" err="1" smtClean="0"/>
              <a:t>Curta's</a:t>
            </a:r>
            <a:r>
              <a:rPr lang="en-IE" sz="2400" dirty="0" smtClean="0"/>
              <a:t> design is a descendant of Gottfried Leibniz's Stepped </a:t>
            </a:r>
            <a:r>
              <a:rPr lang="en-IE" sz="2400" dirty="0" err="1" smtClean="0"/>
              <a:t>Reckoner</a:t>
            </a:r>
            <a:r>
              <a:rPr lang="en-IE" sz="2400" dirty="0" smtClean="0"/>
              <a:t> and Thomas's </a:t>
            </a:r>
            <a:r>
              <a:rPr lang="en-IE" sz="2400" dirty="0" err="1" smtClean="0"/>
              <a:t>Arithmometer</a:t>
            </a:r>
            <a:r>
              <a:rPr lang="en-IE" sz="2400" dirty="0" smtClean="0"/>
              <a:t>, accumulating values on cogs, which are added or complemented by a stepped drum mechanism.</a:t>
            </a:r>
            <a:endParaRPr lang="en-IE" sz="2400" dirty="0"/>
          </a:p>
        </p:txBody>
      </p:sp>
      <p:sp>
        <p:nvSpPr>
          <p:cNvPr id="9" name="Rectangle 8"/>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1948AD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2" name="Picture 11" descr="Picture of Curta calculators"/>
          <p:cNvPicPr>
            <a:picLocks noChangeAspect="1"/>
          </p:cNvPicPr>
          <p:nvPr/>
        </p:nvPicPr>
        <p:blipFill>
          <a:blip r:embed="rId2" cstate="print"/>
          <a:stretch>
            <a:fillRect/>
          </a:stretch>
        </p:blipFill>
        <p:spPr>
          <a:xfrm>
            <a:off x="4705176" y="1836694"/>
            <a:ext cx="4331320" cy="324849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81328"/>
            <a:ext cx="4114800" cy="4525963"/>
          </a:xfrm>
        </p:spPr>
        <p:txBody>
          <a:bodyPr>
            <a:normAutofit fontScale="62500" lnSpcReduction="20000"/>
          </a:bodyPr>
          <a:lstStyle/>
          <a:p>
            <a:r>
              <a:rPr lang="en-IE" dirty="0" smtClean="0"/>
              <a:t>The </a:t>
            </a:r>
            <a:r>
              <a:rPr lang="en-IE" b="1" dirty="0" smtClean="0"/>
              <a:t>A-0 system</a:t>
            </a:r>
            <a:r>
              <a:rPr lang="en-IE" dirty="0" smtClean="0"/>
              <a:t> (</a:t>
            </a:r>
            <a:r>
              <a:rPr lang="en-IE" i="1" dirty="0" smtClean="0"/>
              <a:t>Arithmetic Language version 0</a:t>
            </a:r>
            <a:r>
              <a:rPr lang="en-IE" dirty="0" smtClean="0"/>
              <a:t>), written by Grace Hopper in 1951 and 1952 for the UNIVAC I, was the first compiler ever developed for an electronic computer.</a:t>
            </a:r>
            <a:endParaRPr lang="en-IE" baseline="30000" dirty="0" smtClean="0"/>
          </a:p>
          <a:p>
            <a:r>
              <a:rPr lang="en-IE" dirty="0" smtClean="0"/>
              <a:t>The A-0 functioned more as a loader or linker than the modern notion of a compiler. </a:t>
            </a:r>
          </a:p>
          <a:p>
            <a:r>
              <a:rPr lang="en-IE" dirty="0" smtClean="0"/>
              <a:t>A program was specified as a sequence of subroutines and arguments. </a:t>
            </a:r>
          </a:p>
          <a:p>
            <a:r>
              <a:rPr lang="en-IE" dirty="0" smtClean="0"/>
              <a:t>The subroutines were identified by a numeric code and the arguments to the subroutines were written directly after each subroutine code. </a:t>
            </a:r>
          </a:p>
          <a:p>
            <a:r>
              <a:rPr lang="en-IE" dirty="0" smtClean="0"/>
              <a:t>The A-0 system converted the specification into machine code that could be fed into the computer a second time to execute the program.</a:t>
            </a:r>
          </a:p>
        </p:txBody>
      </p:sp>
      <p:sp>
        <p:nvSpPr>
          <p:cNvPr id="3" name="Title 2"/>
          <p:cNvSpPr>
            <a:spLocks noGrp="1"/>
          </p:cNvSpPr>
          <p:nvPr>
            <p:ph type="title"/>
          </p:nvPr>
        </p:nvSpPr>
        <p:spPr/>
        <p:txBody>
          <a:bodyPr>
            <a:normAutofit/>
          </a:bodyPr>
          <a:lstStyle/>
          <a:p>
            <a:r>
              <a:rPr lang="en-IE" dirty="0" smtClean="0"/>
              <a:t>A-0 Complier</a:t>
            </a:r>
            <a:endParaRPr lang="en-IE" dirty="0"/>
          </a:p>
        </p:txBody>
      </p:sp>
      <p:sp>
        <p:nvSpPr>
          <p:cNvPr id="4" name="Rectangle 3"/>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1952AD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8" name="Picture 7" descr="Picture of Grace Hopper working at computer"/>
          <p:cNvPicPr>
            <a:picLocks noChangeAspect="1"/>
          </p:cNvPicPr>
          <p:nvPr/>
        </p:nvPicPr>
        <p:blipFill>
          <a:blip r:embed="rId2" cstate="print"/>
          <a:stretch>
            <a:fillRect/>
          </a:stretch>
        </p:blipFill>
        <p:spPr>
          <a:xfrm>
            <a:off x="4622406" y="1772816"/>
            <a:ext cx="4414090" cy="3456384"/>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Second Generation Computers</a:t>
            </a:r>
            <a:endParaRPr lang="en-IE" dirty="0"/>
          </a:p>
        </p:txBody>
      </p:sp>
      <p:sp>
        <p:nvSpPr>
          <p:cNvPr id="5" name="Content Placeholder 4"/>
          <p:cNvSpPr>
            <a:spLocks noGrp="1"/>
          </p:cNvSpPr>
          <p:nvPr>
            <p:ph idx="1"/>
          </p:nvPr>
        </p:nvSpPr>
        <p:spPr>
          <a:xfrm>
            <a:off x="457200" y="1481328"/>
            <a:ext cx="4114800" cy="4525963"/>
          </a:xfrm>
        </p:spPr>
        <p:txBody>
          <a:bodyPr>
            <a:normAutofit lnSpcReduction="10000"/>
          </a:bodyPr>
          <a:lstStyle/>
          <a:p>
            <a:r>
              <a:rPr lang="en-US" sz="2400" dirty="0" smtClean="0"/>
              <a:t>Uses transistors</a:t>
            </a:r>
          </a:p>
          <a:p>
            <a:r>
              <a:rPr lang="en-IE" sz="2400" dirty="0" smtClean="0"/>
              <a:t>The first transistor was demonstrated on Dec. 23, 1947, at Bell Labs by William Shockley. </a:t>
            </a:r>
          </a:p>
          <a:p>
            <a:r>
              <a:rPr lang="en-IE" sz="2400" dirty="0" smtClean="0"/>
              <a:t>This new invention consisting of P type and N type </a:t>
            </a:r>
            <a:r>
              <a:rPr lang="en-IE" sz="2400" dirty="0" err="1" smtClean="0"/>
              <a:t>semiconductive</a:t>
            </a:r>
            <a:r>
              <a:rPr lang="en-IE" sz="2400" dirty="0" smtClean="0"/>
              <a:t> materials (in this case germanium) had completely revolutionized electronics.</a:t>
            </a:r>
            <a:endParaRPr lang="en-IE" sz="2400" dirty="0"/>
          </a:p>
        </p:txBody>
      </p:sp>
      <p:pic>
        <p:nvPicPr>
          <p:cNvPr id="6" name="Picture 5" descr="Picture of the first transistor"/>
          <p:cNvPicPr>
            <a:picLocks noChangeAspect="1"/>
          </p:cNvPicPr>
          <p:nvPr/>
        </p:nvPicPr>
        <p:blipFill>
          <a:blip r:embed="rId2" cstate="print"/>
          <a:stretch>
            <a:fillRect/>
          </a:stretch>
        </p:blipFill>
        <p:spPr>
          <a:xfrm>
            <a:off x="4716016" y="1196752"/>
            <a:ext cx="2520280" cy="2992833"/>
          </a:xfrm>
          <a:prstGeom prst="rect">
            <a:avLst/>
          </a:prstGeom>
        </p:spPr>
      </p:pic>
      <p:pic>
        <p:nvPicPr>
          <p:cNvPr id="8" name="Picture 7" descr="Examples of transistors"/>
          <p:cNvPicPr>
            <a:picLocks noChangeAspect="1"/>
          </p:cNvPicPr>
          <p:nvPr/>
        </p:nvPicPr>
        <p:blipFill>
          <a:blip r:embed="rId3" cstate="print"/>
          <a:stretch>
            <a:fillRect/>
          </a:stretch>
        </p:blipFill>
        <p:spPr>
          <a:xfrm>
            <a:off x="4716016" y="4365104"/>
            <a:ext cx="2520280" cy="2113909"/>
          </a:xfrm>
          <a:prstGeom prst="rect">
            <a:avLst/>
          </a:prstGeom>
        </p:spPr>
      </p:pic>
      <p:sp>
        <p:nvSpPr>
          <p:cNvPr id="9" name="Rectangle 8"/>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1956AD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0" name="Rectangle 9"/>
          <p:cNvSpPr/>
          <p:nvPr/>
        </p:nvSpPr>
        <p:spPr>
          <a:xfrm>
            <a:off x="7164288" y="2492896"/>
            <a:ext cx="1633781" cy="369332"/>
          </a:xfrm>
          <a:prstGeom prst="rect">
            <a:avLst/>
          </a:prstGeom>
        </p:spPr>
        <p:txBody>
          <a:bodyPr wrap="none">
            <a:spAutoFit/>
          </a:bodyPr>
          <a:lstStyle/>
          <a:p>
            <a:r>
              <a:rPr lang="en-IE" dirty="0" smtClean="0"/>
              <a:t>first transistor </a:t>
            </a:r>
            <a:endParaRPr lang="en-IE" dirty="0"/>
          </a:p>
        </p:txBody>
      </p:sp>
      <p:sp>
        <p:nvSpPr>
          <p:cNvPr id="11" name="Rectangle 10"/>
          <p:cNvSpPr/>
          <p:nvPr/>
        </p:nvSpPr>
        <p:spPr>
          <a:xfrm>
            <a:off x="7164288" y="5219908"/>
            <a:ext cx="1454244" cy="646331"/>
          </a:xfrm>
          <a:prstGeom prst="rect">
            <a:avLst/>
          </a:prstGeom>
        </p:spPr>
        <p:txBody>
          <a:bodyPr wrap="none">
            <a:spAutoFit/>
          </a:bodyPr>
          <a:lstStyle/>
          <a:p>
            <a:r>
              <a:rPr lang="en-IE" dirty="0" smtClean="0"/>
              <a:t>Examples of</a:t>
            </a:r>
          </a:p>
          <a:p>
            <a:r>
              <a:rPr lang="en-IE" dirty="0" smtClean="0"/>
              <a:t>transistor </a:t>
            </a:r>
            <a:endParaRPr lang="en-IE"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85000" lnSpcReduction="20000"/>
          </a:bodyPr>
          <a:lstStyle/>
          <a:p>
            <a:r>
              <a:rPr lang="en-IE" dirty="0" smtClean="0"/>
              <a:t>Born 1937</a:t>
            </a:r>
          </a:p>
          <a:p>
            <a:r>
              <a:rPr lang="en-IE" dirty="0" smtClean="0"/>
              <a:t>Born in New York City, New York</a:t>
            </a:r>
          </a:p>
          <a:p>
            <a:r>
              <a:rPr lang="en-IE" dirty="0" smtClean="0"/>
              <a:t>A sociologist, philosopher, and pioneer of information technology. </a:t>
            </a:r>
          </a:p>
          <a:p>
            <a:r>
              <a:rPr lang="en-IE" dirty="0" smtClean="0"/>
              <a:t>Nelson founded Project </a:t>
            </a:r>
            <a:r>
              <a:rPr lang="en-IE" dirty="0" err="1" smtClean="0"/>
              <a:t>Xanadu</a:t>
            </a:r>
            <a:r>
              <a:rPr lang="en-IE" dirty="0" smtClean="0"/>
              <a:t> in 1960 with the goal of creating a computer network with a simple user interface.</a:t>
            </a:r>
          </a:p>
          <a:p>
            <a:r>
              <a:rPr lang="en-IE" dirty="0" smtClean="0"/>
              <a:t>He coined the terms "hypertext" and "hypermedia" in 1963 and published it in 1965. </a:t>
            </a:r>
          </a:p>
        </p:txBody>
      </p:sp>
      <p:sp>
        <p:nvSpPr>
          <p:cNvPr id="3" name="Title 2"/>
          <p:cNvSpPr>
            <a:spLocks noGrp="1"/>
          </p:cNvSpPr>
          <p:nvPr>
            <p:ph type="title"/>
          </p:nvPr>
        </p:nvSpPr>
        <p:spPr/>
        <p:txBody>
          <a:bodyPr>
            <a:normAutofit/>
          </a:bodyPr>
          <a:lstStyle/>
          <a:p>
            <a:r>
              <a:rPr lang="en-IE" dirty="0" smtClean="0"/>
              <a:t>Ted Nelson</a:t>
            </a:r>
            <a:endParaRPr lang="en-IE" dirty="0"/>
          </a:p>
        </p:txBody>
      </p:sp>
      <p:pic>
        <p:nvPicPr>
          <p:cNvPr id="5" name="Picture 4" descr="Picture of Ted Nelson"/>
          <p:cNvPicPr>
            <a:picLocks noChangeAspect="1"/>
          </p:cNvPicPr>
          <p:nvPr/>
        </p:nvPicPr>
        <p:blipFill>
          <a:blip r:embed="rId2" cstate="print"/>
          <a:stretch>
            <a:fillRect/>
          </a:stretch>
        </p:blipFill>
        <p:spPr>
          <a:xfrm>
            <a:off x="5039816" y="1351756"/>
            <a:ext cx="3276600" cy="438150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Project </a:t>
            </a:r>
            <a:r>
              <a:rPr lang="en-IE" dirty="0" err="1" smtClean="0"/>
              <a:t>Xanadu</a:t>
            </a:r>
            <a:endParaRPr lang="en-IE" dirty="0"/>
          </a:p>
        </p:txBody>
      </p:sp>
      <p:sp>
        <p:nvSpPr>
          <p:cNvPr id="5" name="Content Placeholder 4"/>
          <p:cNvSpPr>
            <a:spLocks noGrp="1"/>
          </p:cNvSpPr>
          <p:nvPr>
            <p:ph idx="1"/>
          </p:nvPr>
        </p:nvSpPr>
        <p:spPr>
          <a:xfrm>
            <a:off x="457200" y="1268760"/>
            <a:ext cx="8363272" cy="4525963"/>
          </a:xfrm>
        </p:spPr>
        <p:txBody>
          <a:bodyPr>
            <a:noAutofit/>
          </a:bodyPr>
          <a:lstStyle/>
          <a:p>
            <a:r>
              <a:rPr lang="en-IE" sz="1600" dirty="0" smtClean="0"/>
              <a:t>During his first year as a graduate student at Harvard, Ted Nelson began implementing the system which contained the basic outline of what would become Project </a:t>
            </a:r>
            <a:r>
              <a:rPr lang="en-IE" sz="1600" dirty="0" err="1" smtClean="0"/>
              <a:t>Xanadu</a:t>
            </a:r>
            <a:r>
              <a:rPr lang="en-IE" sz="1600" dirty="0" smtClean="0"/>
              <a:t>: a word processor capable of storing multiple versions, and displaying the differences between these versions.</a:t>
            </a:r>
          </a:p>
          <a:p>
            <a:r>
              <a:rPr lang="en-IE" sz="1600" dirty="0" smtClean="0"/>
              <a:t>In Nelson founded Project </a:t>
            </a:r>
            <a:r>
              <a:rPr lang="en-IE" sz="1600" dirty="0" err="1" smtClean="0"/>
              <a:t>Xanadu</a:t>
            </a:r>
            <a:r>
              <a:rPr lang="en-IE" sz="1600" dirty="0" smtClean="0"/>
              <a:t> in 1960 with the goal of creating a computer network with a simple user interface.</a:t>
            </a:r>
          </a:p>
          <a:p>
            <a:r>
              <a:rPr lang="en-IE" sz="1600" dirty="0" smtClean="0"/>
              <a:t>On top of this basic idea, Nelson wanted to facilitate </a:t>
            </a:r>
            <a:r>
              <a:rPr lang="en-IE" sz="1600" dirty="0" err="1" smtClean="0"/>
              <a:t>nonsequential</a:t>
            </a:r>
            <a:r>
              <a:rPr lang="en-IE" sz="1600" dirty="0" smtClean="0"/>
              <a:t> writing, in which the reader could choose his or her own path through an electronic document. He built upon this idea in a paper to the ACM in 1965, calling the new idea "zippered lists". These zippered lists would allow compound documents to be formed from pieces of other documents, a concept named </a:t>
            </a:r>
            <a:r>
              <a:rPr lang="en-IE" sz="1600" i="1" dirty="0" err="1" smtClean="0"/>
              <a:t>transclusion</a:t>
            </a:r>
            <a:r>
              <a:rPr lang="en-IE" sz="1600" dirty="0" smtClean="0"/>
              <a:t>.</a:t>
            </a:r>
          </a:p>
          <a:p>
            <a:r>
              <a:rPr lang="en-IE" sz="1600" dirty="0" smtClean="0"/>
              <a:t>Nelson claims some aspects of his vision are in the process of being fulfilled by the World Wide Web, but he dislikes the World Wide Web, XML and all embedded </a:t>
            </a:r>
            <a:r>
              <a:rPr lang="en-IE" sz="1600" dirty="0" err="1" smtClean="0"/>
              <a:t>markup</a:t>
            </a:r>
            <a:r>
              <a:rPr lang="en-IE" sz="1600" dirty="0" smtClean="0"/>
              <a:t> - regarding the Web as a gross over-simplification of his original vision:</a:t>
            </a:r>
          </a:p>
          <a:p>
            <a:endParaRPr lang="en-IE" sz="1600" dirty="0" smtClean="0"/>
          </a:p>
          <a:p>
            <a:r>
              <a:rPr lang="en-IE" sz="1600" dirty="0" smtClean="0"/>
              <a:t>“</a:t>
            </a:r>
            <a:r>
              <a:rPr lang="en-IE" sz="1600" i="1" dirty="0" smtClean="0"/>
              <a:t>HTML is precisely what we were trying to PREVENT— ever-breaking links, links going outward only, quotes you can't follow to their origins, no version management, no rights management.</a:t>
            </a:r>
            <a:r>
              <a:rPr lang="en-IE" sz="1600" dirty="0" smtClean="0"/>
              <a:t>” – Ted Nelson</a:t>
            </a:r>
          </a:p>
          <a:p>
            <a:endParaRPr lang="en-IE" sz="1600" dirty="0" smtClean="0"/>
          </a:p>
        </p:txBody>
      </p:sp>
      <p:sp>
        <p:nvSpPr>
          <p:cNvPr id="9" name="Rectangle 8"/>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1960AD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Rounded Rectangle 5"/>
          <p:cNvSpPr/>
          <p:nvPr/>
        </p:nvSpPr>
        <p:spPr>
          <a:xfrm>
            <a:off x="683568" y="5013176"/>
            <a:ext cx="8208912" cy="10801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92500" lnSpcReduction="10000"/>
          </a:bodyPr>
          <a:lstStyle/>
          <a:p>
            <a:r>
              <a:rPr lang="en-IE" dirty="0" smtClean="0"/>
              <a:t>Born January 30, 1925</a:t>
            </a:r>
          </a:p>
          <a:p>
            <a:r>
              <a:rPr lang="en-IE" dirty="0" smtClean="0"/>
              <a:t>Born in Portland, Oregon</a:t>
            </a:r>
          </a:p>
          <a:p>
            <a:r>
              <a:rPr lang="en-IE" dirty="0" smtClean="0"/>
              <a:t>An inventor and early computer pioneer. </a:t>
            </a:r>
          </a:p>
          <a:p>
            <a:r>
              <a:rPr lang="en-IE" dirty="0" smtClean="0"/>
              <a:t>He is best known for inventing the computer mouse, as a pioneer of human-computer interaction whose team developed hypertext, networked computers, and precursors to GUIs.</a:t>
            </a:r>
          </a:p>
        </p:txBody>
      </p:sp>
      <p:sp>
        <p:nvSpPr>
          <p:cNvPr id="3" name="Title 2"/>
          <p:cNvSpPr>
            <a:spLocks noGrp="1"/>
          </p:cNvSpPr>
          <p:nvPr>
            <p:ph type="title"/>
          </p:nvPr>
        </p:nvSpPr>
        <p:spPr/>
        <p:txBody>
          <a:bodyPr>
            <a:normAutofit/>
          </a:bodyPr>
          <a:lstStyle/>
          <a:p>
            <a:r>
              <a:rPr lang="en-IE" dirty="0" smtClean="0"/>
              <a:t>Douglas </a:t>
            </a:r>
            <a:r>
              <a:rPr lang="en-IE" dirty="0" err="1" smtClean="0"/>
              <a:t>Engelbart</a:t>
            </a:r>
            <a:endParaRPr lang="en-IE" dirty="0"/>
          </a:p>
        </p:txBody>
      </p:sp>
      <p:pic>
        <p:nvPicPr>
          <p:cNvPr id="6" name="Picture 5" descr="Picture of Douglas Engelbart"/>
          <p:cNvPicPr>
            <a:picLocks noChangeAspect="1"/>
          </p:cNvPicPr>
          <p:nvPr/>
        </p:nvPicPr>
        <p:blipFill>
          <a:blip r:embed="rId2" cstate="print"/>
          <a:stretch>
            <a:fillRect/>
          </a:stretch>
        </p:blipFill>
        <p:spPr>
          <a:xfrm>
            <a:off x="5021148" y="1134743"/>
            <a:ext cx="3511292" cy="4814537"/>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The Mouse</a:t>
            </a:r>
            <a:endParaRPr lang="en-IE" dirty="0"/>
          </a:p>
        </p:txBody>
      </p:sp>
      <p:sp>
        <p:nvSpPr>
          <p:cNvPr id="5" name="Content Placeholder 4"/>
          <p:cNvSpPr>
            <a:spLocks noGrp="1"/>
          </p:cNvSpPr>
          <p:nvPr>
            <p:ph idx="1"/>
          </p:nvPr>
        </p:nvSpPr>
        <p:spPr>
          <a:xfrm>
            <a:off x="457200" y="1268760"/>
            <a:ext cx="4114800" cy="4525963"/>
          </a:xfrm>
        </p:spPr>
        <p:txBody>
          <a:bodyPr>
            <a:noAutofit/>
          </a:bodyPr>
          <a:lstStyle/>
          <a:p>
            <a:r>
              <a:rPr lang="en-IE" sz="1600" dirty="0" smtClean="0"/>
              <a:t>In 1945, </a:t>
            </a:r>
            <a:r>
              <a:rPr lang="en-IE" sz="1600" dirty="0" err="1" smtClean="0"/>
              <a:t>Engelbart</a:t>
            </a:r>
            <a:r>
              <a:rPr lang="en-IE" sz="1600" dirty="0" smtClean="0"/>
              <a:t> had read with interest </a:t>
            </a:r>
            <a:r>
              <a:rPr lang="en-IE" sz="1600" dirty="0" err="1" smtClean="0"/>
              <a:t>Vannevar</a:t>
            </a:r>
            <a:r>
              <a:rPr lang="en-IE" sz="1600" dirty="0" smtClean="0"/>
              <a:t> Bush's article "As We May Think", a call to arms for making knowledge widely available as a national peacetime grand challenge.</a:t>
            </a:r>
          </a:p>
          <a:p>
            <a:r>
              <a:rPr lang="en-IE" sz="1600" dirty="0" smtClean="0"/>
              <a:t>Working at Stanford Research Institute (SRI) in Menlo Park he developed the first prototype mouse in 1963, and applied for a patent in 1967 and received it in 1970, for the wooden shell with two metal wheels. </a:t>
            </a:r>
          </a:p>
          <a:p>
            <a:r>
              <a:rPr lang="en-IE" sz="1600" dirty="0" smtClean="0"/>
              <a:t>In the patent application it is described as an </a:t>
            </a:r>
            <a:r>
              <a:rPr lang="en-IE" sz="1600" i="1" dirty="0" smtClean="0"/>
              <a:t>"X-Y position indicator for a display system"</a:t>
            </a:r>
            <a:r>
              <a:rPr lang="en-IE" sz="1600" dirty="0" smtClean="0"/>
              <a:t>. </a:t>
            </a:r>
            <a:r>
              <a:rPr lang="en-IE" sz="1600" dirty="0" err="1" smtClean="0"/>
              <a:t>Engelbart</a:t>
            </a:r>
            <a:r>
              <a:rPr lang="en-IE" sz="1600" dirty="0" smtClean="0"/>
              <a:t> later revealed that it was nicknamed the "mouse" because the tail came out the end.</a:t>
            </a:r>
            <a:endParaRPr lang="en-IE" sz="1600" dirty="0"/>
          </a:p>
        </p:txBody>
      </p:sp>
      <p:sp>
        <p:nvSpPr>
          <p:cNvPr id="9" name="Rectangle 8"/>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1963AD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0" name="Picture 9" descr="Picture of the first mouse"/>
          <p:cNvPicPr>
            <a:picLocks noChangeAspect="1"/>
          </p:cNvPicPr>
          <p:nvPr/>
        </p:nvPicPr>
        <p:blipFill>
          <a:blip r:embed="rId2" cstate="print"/>
          <a:stretch>
            <a:fillRect/>
          </a:stretch>
        </p:blipFill>
        <p:spPr>
          <a:xfrm>
            <a:off x="4798876" y="2276872"/>
            <a:ext cx="4021596" cy="2681064"/>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Third Generation Computers</a:t>
            </a:r>
            <a:endParaRPr lang="en-IE" dirty="0"/>
          </a:p>
        </p:txBody>
      </p:sp>
      <p:sp>
        <p:nvSpPr>
          <p:cNvPr id="5" name="Content Placeholder 4"/>
          <p:cNvSpPr>
            <a:spLocks noGrp="1"/>
          </p:cNvSpPr>
          <p:nvPr>
            <p:ph idx="1"/>
          </p:nvPr>
        </p:nvSpPr>
        <p:spPr>
          <a:xfrm>
            <a:off x="457200" y="1268760"/>
            <a:ext cx="4114800" cy="4525963"/>
          </a:xfrm>
        </p:spPr>
        <p:txBody>
          <a:bodyPr>
            <a:noAutofit/>
          </a:bodyPr>
          <a:lstStyle/>
          <a:p>
            <a:r>
              <a:rPr lang="en-US" sz="1600" dirty="0" smtClean="0"/>
              <a:t>Uses Integrated circuits</a:t>
            </a:r>
          </a:p>
          <a:p>
            <a:r>
              <a:rPr lang="en-IE" sz="1600" dirty="0" smtClean="0"/>
              <a:t>Jack </a:t>
            </a:r>
            <a:r>
              <a:rPr lang="en-IE" sz="1600" dirty="0" err="1" smtClean="0"/>
              <a:t>Kilby</a:t>
            </a:r>
            <a:r>
              <a:rPr lang="en-IE" sz="1600" dirty="0" smtClean="0"/>
              <a:t> recorded his initial ideas concerning the integrated circuit in July 1958 and successfully demonstrated the first working integrated circuit on September 12, 1958.</a:t>
            </a:r>
          </a:p>
          <a:p>
            <a:r>
              <a:rPr lang="en-IE" sz="1600" dirty="0" smtClean="0"/>
              <a:t>In his patent application of February 6, 1959, </a:t>
            </a:r>
            <a:r>
              <a:rPr lang="en-IE" sz="1600" dirty="0" err="1" smtClean="0"/>
              <a:t>Kilby</a:t>
            </a:r>
            <a:r>
              <a:rPr lang="en-IE" sz="1600" dirty="0" smtClean="0"/>
              <a:t> described his new device as “</a:t>
            </a:r>
            <a:r>
              <a:rPr lang="en-IE" sz="1600" i="1" dirty="0" smtClean="0"/>
              <a:t>a body of semiconductor material ... wherein all the components of the electronic circuit are completely integrated.</a:t>
            </a:r>
            <a:r>
              <a:rPr lang="en-IE" sz="1600" dirty="0" smtClean="0"/>
              <a:t>” </a:t>
            </a:r>
          </a:p>
          <a:p>
            <a:r>
              <a:rPr lang="en-IE" sz="1600" dirty="0" err="1" smtClean="0"/>
              <a:t>Kilby</a:t>
            </a:r>
            <a:r>
              <a:rPr lang="en-IE" sz="1600" dirty="0" smtClean="0"/>
              <a:t> won the 2000 Nobel Prize in Physics for his part of the invention of the integrated circuit. Along with Robert </a:t>
            </a:r>
            <a:r>
              <a:rPr lang="en-IE" sz="1600" dirty="0" err="1" smtClean="0"/>
              <a:t>Noyce</a:t>
            </a:r>
            <a:r>
              <a:rPr lang="en-IE" sz="1600" dirty="0" smtClean="0"/>
              <a:t> (who independently made a similar circuit a few months later), </a:t>
            </a:r>
            <a:r>
              <a:rPr lang="en-IE" sz="1600" dirty="0" err="1" smtClean="0"/>
              <a:t>Kilby</a:t>
            </a:r>
            <a:r>
              <a:rPr lang="en-IE" sz="1600" dirty="0" smtClean="0"/>
              <a:t> is generally credited as co-inventor of the integrated circuit.</a:t>
            </a:r>
            <a:endParaRPr lang="en-IE" sz="1600" dirty="0"/>
          </a:p>
        </p:txBody>
      </p:sp>
      <p:sp>
        <p:nvSpPr>
          <p:cNvPr id="9" name="Rectangle 8"/>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1964AD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 name="Rectangle 10"/>
          <p:cNvSpPr/>
          <p:nvPr/>
        </p:nvSpPr>
        <p:spPr>
          <a:xfrm>
            <a:off x="5076056" y="3789040"/>
            <a:ext cx="2326278" cy="369332"/>
          </a:xfrm>
          <a:prstGeom prst="rect">
            <a:avLst/>
          </a:prstGeom>
        </p:spPr>
        <p:txBody>
          <a:bodyPr wrap="none">
            <a:spAutoFit/>
          </a:bodyPr>
          <a:lstStyle/>
          <a:p>
            <a:r>
              <a:rPr lang="en-IE" dirty="0" smtClean="0"/>
              <a:t>first </a:t>
            </a:r>
            <a:r>
              <a:rPr lang="en-US" dirty="0" smtClean="0"/>
              <a:t>Integrated circuit</a:t>
            </a:r>
            <a:endParaRPr lang="en-IE" dirty="0"/>
          </a:p>
        </p:txBody>
      </p:sp>
      <p:sp>
        <p:nvSpPr>
          <p:cNvPr id="12" name="Rectangle 11"/>
          <p:cNvSpPr/>
          <p:nvPr/>
        </p:nvSpPr>
        <p:spPr>
          <a:xfrm>
            <a:off x="7164288" y="5219908"/>
            <a:ext cx="2005677" cy="646331"/>
          </a:xfrm>
          <a:prstGeom prst="rect">
            <a:avLst/>
          </a:prstGeom>
        </p:spPr>
        <p:txBody>
          <a:bodyPr wrap="none">
            <a:spAutoFit/>
          </a:bodyPr>
          <a:lstStyle/>
          <a:p>
            <a:r>
              <a:rPr lang="en-IE" dirty="0" smtClean="0"/>
              <a:t>Examples of</a:t>
            </a:r>
          </a:p>
          <a:p>
            <a:r>
              <a:rPr lang="en-US" dirty="0" smtClean="0"/>
              <a:t>Integrated circuits</a:t>
            </a:r>
            <a:endParaRPr lang="en-IE" dirty="0"/>
          </a:p>
        </p:txBody>
      </p:sp>
      <p:pic>
        <p:nvPicPr>
          <p:cNvPr id="13" name="Picture 12" descr="Picture of the first integrated circuit"/>
          <p:cNvPicPr>
            <a:picLocks noChangeAspect="1"/>
          </p:cNvPicPr>
          <p:nvPr/>
        </p:nvPicPr>
        <p:blipFill>
          <a:blip r:embed="rId2" cstate="print"/>
          <a:stretch>
            <a:fillRect/>
          </a:stretch>
        </p:blipFill>
        <p:spPr>
          <a:xfrm>
            <a:off x="4644008" y="1340768"/>
            <a:ext cx="3810000" cy="2533650"/>
          </a:xfrm>
          <a:prstGeom prst="rect">
            <a:avLst/>
          </a:prstGeom>
        </p:spPr>
      </p:pic>
      <p:pic>
        <p:nvPicPr>
          <p:cNvPr id="14" name="Picture 13" descr="pictures of integrated circuits"/>
          <p:cNvPicPr>
            <a:picLocks noChangeAspect="1"/>
          </p:cNvPicPr>
          <p:nvPr/>
        </p:nvPicPr>
        <p:blipFill>
          <a:blip r:embed="rId3" cstate="print"/>
          <a:stretch>
            <a:fillRect/>
          </a:stretch>
        </p:blipFill>
        <p:spPr>
          <a:xfrm>
            <a:off x="4445563" y="4221088"/>
            <a:ext cx="2784309" cy="2088232"/>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The Mother of all demos</a:t>
            </a:r>
            <a:endParaRPr lang="en-IE" dirty="0"/>
          </a:p>
        </p:txBody>
      </p:sp>
      <p:sp>
        <p:nvSpPr>
          <p:cNvPr id="5" name="Content Placeholder 4"/>
          <p:cNvSpPr>
            <a:spLocks noGrp="1"/>
          </p:cNvSpPr>
          <p:nvPr>
            <p:ph idx="1"/>
          </p:nvPr>
        </p:nvSpPr>
        <p:spPr>
          <a:xfrm>
            <a:off x="457200" y="1268760"/>
            <a:ext cx="4114800" cy="4824536"/>
          </a:xfrm>
        </p:spPr>
        <p:txBody>
          <a:bodyPr>
            <a:noAutofit/>
          </a:bodyPr>
          <a:lstStyle/>
          <a:p>
            <a:r>
              <a:rPr lang="en-IE" sz="1600" dirty="0" smtClean="0"/>
              <a:t>The Mother of All Demos is a name given retrospectively to Douglas </a:t>
            </a:r>
            <a:r>
              <a:rPr lang="en-IE" sz="1600" dirty="0" err="1" smtClean="0"/>
              <a:t>Engelbart's</a:t>
            </a:r>
            <a:r>
              <a:rPr lang="en-IE" sz="1600" dirty="0" smtClean="0"/>
              <a:t> December 9, 1968, demonstration at the Fall Joint Computer Conference (FJCC) at the Convention </a:t>
            </a:r>
            <a:r>
              <a:rPr lang="en-IE" sz="1600" dirty="0" err="1" smtClean="0"/>
              <a:t>Center</a:t>
            </a:r>
            <a:r>
              <a:rPr lang="en-IE" sz="1600" dirty="0" smtClean="0"/>
              <a:t> in San Francisco, in which a number of experimental technologies that have since become commonplace were presented. </a:t>
            </a:r>
          </a:p>
          <a:p>
            <a:r>
              <a:rPr lang="en-IE" sz="1600" dirty="0" smtClean="0"/>
              <a:t>The demo featured the first computer mouse the public had ever seen, as well as introducing interactive text, video conferencing, teleconferencing, email, hypertext and a collaborative real-time editor.</a:t>
            </a:r>
            <a:endParaRPr lang="en-IE" sz="1600" dirty="0"/>
          </a:p>
        </p:txBody>
      </p:sp>
      <p:sp>
        <p:nvSpPr>
          <p:cNvPr id="9" name="Rectangle 8"/>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1968AD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 name="Picture 5" descr="Picture of keyboard used at the Mother of All Demos"/>
          <p:cNvPicPr>
            <a:picLocks noChangeAspect="1"/>
          </p:cNvPicPr>
          <p:nvPr/>
        </p:nvPicPr>
        <p:blipFill>
          <a:blip r:embed="rId2" cstate="print"/>
          <a:stretch>
            <a:fillRect/>
          </a:stretch>
        </p:blipFill>
        <p:spPr>
          <a:xfrm>
            <a:off x="4788024" y="3881398"/>
            <a:ext cx="4212580" cy="2787962"/>
          </a:xfrm>
          <a:prstGeom prst="rect">
            <a:avLst/>
          </a:prstGeom>
        </p:spPr>
      </p:pic>
      <p:pic>
        <p:nvPicPr>
          <p:cNvPr id="7" name="Picture 6" descr="Picture of Douglas Engelbart giving the Mother of All Demos"/>
          <p:cNvPicPr>
            <a:picLocks noChangeAspect="1"/>
          </p:cNvPicPr>
          <p:nvPr/>
        </p:nvPicPr>
        <p:blipFill>
          <a:blip r:embed="rId3" cstate="print"/>
          <a:stretch>
            <a:fillRect/>
          </a:stretch>
        </p:blipFill>
        <p:spPr>
          <a:xfrm>
            <a:off x="4788024" y="1268760"/>
            <a:ext cx="4219426" cy="286717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IE" sz="2800" dirty="0" smtClean="0"/>
              <a:t>“</a:t>
            </a:r>
            <a:r>
              <a:rPr lang="en-IE" sz="2800" i="1" dirty="0" smtClean="0"/>
              <a:t>On Computable Numbers, with an Application to the </a:t>
            </a:r>
            <a:r>
              <a:rPr lang="en-IE" sz="2800" i="1" dirty="0" err="1" smtClean="0"/>
              <a:t>Entscheidungsproblem</a:t>
            </a:r>
            <a:r>
              <a:rPr lang="en-IE" sz="2800" dirty="0" smtClean="0"/>
              <a:t>”</a:t>
            </a:r>
            <a:endParaRPr lang="en-IE" sz="2800" dirty="0"/>
          </a:p>
        </p:txBody>
      </p:sp>
      <p:sp>
        <p:nvSpPr>
          <p:cNvPr id="5" name="Content Placeholder 4"/>
          <p:cNvSpPr>
            <a:spLocks noGrp="1"/>
          </p:cNvSpPr>
          <p:nvPr>
            <p:ph idx="1"/>
          </p:nvPr>
        </p:nvSpPr>
        <p:spPr/>
        <p:txBody>
          <a:bodyPr>
            <a:normAutofit lnSpcReduction="10000"/>
          </a:bodyPr>
          <a:lstStyle/>
          <a:p>
            <a:r>
              <a:rPr lang="en-IE" dirty="0" smtClean="0"/>
              <a:t>Before the war, Alan Turing's 1936 paper proved enormously influential in computer science in two ways. </a:t>
            </a:r>
          </a:p>
          <a:p>
            <a:pPr lvl="1"/>
            <a:r>
              <a:rPr lang="en-IE" dirty="0" smtClean="0"/>
              <a:t>Its main purpose was to prove that there were problems (namely the halting problem) that could not be solved by any sequential process. </a:t>
            </a:r>
          </a:p>
          <a:p>
            <a:pPr lvl="1"/>
            <a:r>
              <a:rPr lang="en-IE" dirty="0" smtClean="0"/>
              <a:t>In doing so, Turing provided a definition of a universal computer which executes a program stored on tape. This construct came to be called a Turing machine (Except for the limitations imposed by their finite memory stores, modern computers are said to be Turing-complete, which is to say, they have algorithm execution capability equivalent to a universal Turing machine.)</a:t>
            </a:r>
            <a:endParaRPr lang="en-I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The Mother of all demos</a:t>
            </a:r>
            <a:endParaRPr lang="en-IE" dirty="0"/>
          </a:p>
        </p:txBody>
      </p:sp>
      <p:sp>
        <p:nvSpPr>
          <p:cNvPr id="9" name="Rectangle 8"/>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1968AD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5" name="TheMotherOfAllDemos.mp4">
            <a:hlinkClick r:id="" action="ppaction://media"/>
          </p:cNvPr>
          <p:cNvPicPr>
            <a:picLocks noRot="1" noChangeAspect="1"/>
          </p:cNvPicPr>
          <p:nvPr>
            <a:videoFile r:link="rId1"/>
          </p:nvPr>
        </p:nvPicPr>
        <p:blipFill>
          <a:blip r:embed="rId3" cstate="print"/>
          <a:stretch>
            <a:fillRect/>
          </a:stretch>
        </p:blipFill>
        <p:spPr>
          <a:xfrm>
            <a:off x="1691680" y="1556792"/>
            <a:ext cx="5952661" cy="446449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The Internet</a:t>
            </a:r>
            <a:endParaRPr lang="en-IE" dirty="0"/>
          </a:p>
        </p:txBody>
      </p:sp>
      <p:sp>
        <p:nvSpPr>
          <p:cNvPr id="5" name="Content Placeholder 4"/>
          <p:cNvSpPr>
            <a:spLocks noGrp="1"/>
          </p:cNvSpPr>
          <p:nvPr>
            <p:ph idx="1"/>
          </p:nvPr>
        </p:nvSpPr>
        <p:spPr>
          <a:xfrm>
            <a:off x="457200" y="1481328"/>
            <a:ext cx="4114800" cy="4525963"/>
          </a:xfrm>
        </p:spPr>
        <p:txBody>
          <a:bodyPr>
            <a:normAutofit fontScale="92500" lnSpcReduction="20000"/>
          </a:bodyPr>
          <a:lstStyle/>
          <a:p>
            <a:r>
              <a:rPr lang="en-IE" sz="2400" dirty="0" smtClean="0"/>
              <a:t>The Internet is a global system of interconnected computer networks that use the standard Internet Protocol Suite (TCP/IP) to serve billions of users worldwide.</a:t>
            </a:r>
          </a:p>
          <a:p>
            <a:r>
              <a:rPr lang="en-IE" sz="2400" dirty="0" smtClean="0"/>
              <a:t> It is a network of networks that consists of millions of private, public, academic, business, and government networks, of local to global scope, that are linked by a broad array of electronic and optical networking technologies. </a:t>
            </a:r>
            <a:endParaRPr lang="en-US" sz="2400" dirty="0" smtClean="0"/>
          </a:p>
        </p:txBody>
      </p:sp>
      <p:sp>
        <p:nvSpPr>
          <p:cNvPr id="9" name="Rectangle 8"/>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1969AD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025" name="Rectangle 1" descr=" Map of the TCP/IP test network in February 1982 "/>
          <p:cNvSpPr>
            <a:spLocks noChangeArrowheads="1"/>
          </p:cNvSpPr>
          <p:nvPr/>
        </p:nvSpPr>
        <p:spPr bwMode="auto">
          <a:xfrm>
            <a:off x="4392488" y="5507940"/>
            <a:ext cx="471601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 </a:t>
            </a:r>
            <a:r>
              <a:rPr kumimoji="0" lang="en-US" sz="1600" b="0" i="0" u="none" strike="noStrike" cap="none" normalizeH="0" baseline="0" dirty="0" smtClean="0">
                <a:ln>
                  <a:noFill/>
                </a:ln>
                <a:solidFill>
                  <a:schemeClr val="tx1"/>
                </a:solidFill>
                <a:effectLst/>
                <a:latin typeface="Arial" charset="0"/>
                <a:cs typeface="Arial" charset="0"/>
              </a:rPr>
              <a:t>Map of the TCP/IP test network in February 1982 </a:t>
            </a:r>
          </a:p>
        </p:txBody>
      </p:sp>
      <p:pic>
        <p:nvPicPr>
          <p:cNvPr id="1026" name="Picture 2" descr="http://bits.wikimedia.org/skins-1.5/common/images/magnify-clip.png">
            <a:hlinkClick r:id="rId2" tooltip="Enlarge"/>
          </p:cNvPr>
          <p:cNvPicPr>
            <a:picLocks noChangeAspect="1" noChangeArrowheads="1"/>
          </p:cNvPicPr>
          <p:nvPr/>
        </p:nvPicPr>
        <p:blipFill>
          <a:blip r:embed="rId3" cstate="print"/>
          <a:srcRect/>
          <a:stretch>
            <a:fillRect/>
          </a:stretch>
        </p:blipFill>
        <p:spPr bwMode="auto">
          <a:xfrm>
            <a:off x="155575" y="-274638"/>
            <a:ext cx="142875" cy="104775"/>
          </a:xfrm>
          <a:prstGeom prst="rect">
            <a:avLst/>
          </a:prstGeom>
          <a:noFill/>
        </p:spPr>
      </p:pic>
      <p:pic>
        <p:nvPicPr>
          <p:cNvPr id="10" name="Picture 9" descr="Internet_map_in_February_82.jpg"/>
          <p:cNvPicPr>
            <a:picLocks noChangeAspect="1"/>
          </p:cNvPicPr>
          <p:nvPr/>
        </p:nvPicPr>
        <p:blipFill>
          <a:blip r:embed="rId4" cstate="print"/>
          <a:stretch>
            <a:fillRect/>
          </a:stretch>
        </p:blipFill>
        <p:spPr>
          <a:xfrm>
            <a:off x="5027612" y="908720"/>
            <a:ext cx="3504828" cy="4608512"/>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The Internet</a:t>
            </a:r>
            <a:endParaRPr lang="en-IE" dirty="0"/>
          </a:p>
        </p:txBody>
      </p:sp>
      <p:sp>
        <p:nvSpPr>
          <p:cNvPr id="9" name="Rectangle 8"/>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1969AD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2" name="Content Placeholder 4"/>
          <p:cNvSpPr txBox="1">
            <a:spLocks/>
          </p:cNvSpPr>
          <p:nvPr/>
        </p:nvSpPr>
        <p:spPr>
          <a:xfrm>
            <a:off x="457200" y="1495325"/>
            <a:ext cx="4114800" cy="4525963"/>
          </a:xfrm>
          <a:prstGeom prst="rect">
            <a:avLst/>
          </a:prstGeom>
        </p:spPr>
        <p:txBody>
          <a:bodyPr vert="horz">
            <a:normAutofit/>
          </a:bodyPr>
          <a:lstStyle/>
          <a:p>
            <a:pPr marL="365760" lvl="0" indent="-256032">
              <a:spcBef>
                <a:spcPts val="400"/>
              </a:spcBef>
              <a:buClr>
                <a:schemeClr val="accent1"/>
              </a:buClr>
              <a:buSzPct val="68000"/>
              <a:buFont typeface="Wingdings 3"/>
              <a:buChar char=""/>
            </a:pPr>
            <a:r>
              <a:rPr lang="en-IE" dirty="0" smtClean="0"/>
              <a:t>The first ARPANET link was established between the University of California, Los Angeles and the Stanford Research Institute on 22:30 hours on October 29, 1969. By December 5, 1969, a 4-node network was connected by adding the University of Utah and the University of California, Santa Barbara. Building on ideas developed in </a:t>
            </a:r>
            <a:r>
              <a:rPr lang="en-IE" dirty="0" err="1" smtClean="0"/>
              <a:t>ALOHAnet</a:t>
            </a:r>
            <a:r>
              <a:rPr lang="en-IE" dirty="0" smtClean="0"/>
              <a:t>, the ARPANET grew rapidly. By 1981, the number of hosts had grown to 213, with a new host being added approximately every twenty days.</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Rectangle 6"/>
          <p:cNvSpPr/>
          <p:nvPr/>
        </p:nvSpPr>
        <p:spPr>
          <a:xfrm>
            <a:off x="4644008" y="4993431"/>
            <a:ext cx="4248472" cy="307777"/>
          </a:xfrm>
          <a:prstGeom prst="rect">
            <a:avLst/>
          </a:prstGeom>
        </p:spPr>
        <p:txBody>
          <a:bodyPr wrap="square">
            <a:spAutoFit/>
          </a:bodyPr>
          <a:lstStyle/>
          <a:p>
            <a:r>
              <a:rPr lang="en-IE" sz="1400" dirty="0" smtClean="0"/>
              <a:t>BBN Technologies TCP/IP internet map early 1986</a:t>
            </a:r>
            <a:endParaRPr lang="en-IE" sz="1400" dirty="0"/>
          </a:p>
        </p:txBody>
      </p:sp>
      <p:pic>
        <p:nvPicPr>
          <p:cNvPr id="10" name="Picture 9" descr="BBN Technologies TCP/IP internet map early 1986"/>
          <p:cNvPicPr>
            <a:picLocks noChangeAspect="1"/>
          </p:cNvPicPr>
          <p:nvPr/>
        </p:nvPicPr>
        <p:blipFill>
          <a:blip r:embed="rId2" cstate="print"/>
          <a:stretch>
            <a:fillRect/>
          </a:stretch>
        </p:blipFill>
        <p:spPr>
          <a:xfrm>
            <a:off x="4573020" y="1628800"/>
            <a:ext cx="4391468" cy="3416482"/>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a:bodyPr>
          <a:lstStyle/>
          <a:p>
            <a:r>
              <a:rPr lang="en-IE" dirty="0" smtClean="0"/>
              <a:t>Born 3 January 1929</a:t>
            </a:r>
          </a:p>
          <a:p>
            <a:r>
              <a:rPr lang="en-IE" dirty="0" smtClean="0"/>
              <a:t>Born in San Francisco, California, USA</a:t>
            </a:r>
          </a:p>
          <a:p>
            <a:r>
              <a:rPr lang="en-IE" dirty="0" smtClean="0"/>
              <a:t>the co-founder (with Robert </a:t>
            </a:r>
            <a:r>
              <a:rPr lang="en-IE" dirty="0" err="1" smtClean="0"/>
              <a:t>Noyce</a:t>
            </a:r>
            <a:r>
              <a:rPr lang="en-IE" dirty="0" smtClean="0"/>
              <a:t>) and Chairman Emeritus of Intel Corporation</a:t>
            </a:r>
          </a:p>
          <a:p>
            <a:r>
              <a:rPr lang="en-IE" dirty="0" smtClean="0"/>
              <a:t>Created “Moore’s Law”</a:t>
            </a:r>
          </a:p>
        </p:txBody>
      </p:sp>
      <p:sp>
        <p:nvSpPr>
          <p:cNvPr id="3" name="Title 2"/>
          <p:cNvSpPr>
            <a:spLocks noGrp="1"/>
          </p:cNvSpPr>
          <p:nvPr>
            <p:ph type="title"/>
          </p:nvPr>
        </p:nvSpPr>
        <p:spPr/>
        <p:txBody>
          <a:bodyPr>
            <a:normAutofit/>
          </a:bodyPr>
          <a:lstStyle/>
          <a:p>
            <a:r>
              <a:rPr lang="en-IE" sz="4400" dirty="0" smtClean="0"/>
              <a:t>Gordon Moore</a:t>
            </a:r>
            <a:endParaRPr lang="en-IE" dirty="0"/>
          </a:p>
        </p:txBody>
      </p:sp>
      <p:pic>
        <p:nvPicPr>
          <p:cNvPr id="6" name="Picture 5" descr="Picture of Gordon Moore"/>
          <p:cNvPicPr>
            <a:picLocks noChangeAspect="1"/>
          </p:cNvPicPr>
          <p:nvPr/>
        </p:nvPicPr>
        <p:blipFill>
          <a:blip r:embed="rId2" cstate="print"/>
          <a:stretch>
            <a:fillRect/>
          </a:stretch>
        </p:blipFill>
        <p:spPr>
          <a:xfrm>
            <a:off x="4742295" y="980728"/>
            <a:ext cx="3468999" cy="4752528"/>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Moore’s Law</a:t>
            </a:r>
            <a:endParaRPr lang="en-IE" dirty="0"/>
          </a:p>
        </p:txBody>
      </p:sp>
      <p:sp>
        <p:nvSpPr>
          <p:cNvPr id="5" name="Content Placeholder 4"/>
          <p:cNvSpPr>
            <a:spLocks noGrp="1"/>
          </p:cNvSpPr>
          <p:nvPr>
            <p:ph idx="1"/>
          </p:nvPr>
        </p:nvSpPr>
        <p:spPr>
          <a:xfrm>
            <a:off x="457200" y="1481328"/>
            <a:ext cx="4114800" cy="4525963"/>
          </a:xfrm>
        </p:spPr>
        <p:txBody>
          <a:bodyPr>
            <a:normAutofit fontScale="92500" lnSpcReduction="10000"/>
          </a:bodyPr>
          <a:lstStyle/>
          <a:p>
            <a:r>
              <a:rPr lang="en-US" dirty="0" smtClean="0">
                <a:solidFill>
                  <a:srgbClr val="000000"/>
                </a:solidFill>
                <a:latin typeface="Arial" charset="0"/>
                <a:cs typeface="Arial" charset="0"/>
              </a:rPr>
              <a:t>Chip density about doubles every 18 months</a:t>
            </a:r>
          </a:p>
          <a:p>
            <a:pPr lvl="1"/>
            <a:r>
              <a:rPr lang="en-US" dirty="0" smtClean="0">
                <a:solidFill>
                  <a:srgbClr val="000000"/>
                </a:solidFill>
                <a:latin typeface="Arial" charset="0"/>
                <a:cs typeface="Arial" charset="0"/>
              </a:rPr>
              <a:t>also, prices decline</a:t>
            </a:r>
          </a:p>
          <a:p>
            <a:r>
              <a:rPr lang="en-US" dirty="0" smtClean="0">
                <a:solidFill>
                  <a:srgbClr val="000000"/>
                </a:solidFill>
                <a:latin typeface="Arial" charset="0"/>
                <a:cs typeface="Arial" charset="0"/>
              </a:rPr>
              <a:t>experts predict this trend might continue until ~2020</a:t>
            </a:r>
          </a:p>
          <a:p>
            <a:r>
              <a:rPr lang="en-US" dirty="0" smtClean="0">
                <a:solidFill>
                  <a:srgbClr val="000000"/>
                </a:solidFill>
                <a:latin typeface="Arial" charset="0"/>
                <a:cs typeface="Arial" charset="0"/>
              </a:rPr>
              <a:t>limited when size reaches molecular level</a:t>
            </a:r>
          </a:p>
          <a:p>
            <a:r>
              <a:rPr lang="en-US" dirty="0" smtClean="0">
                <a:solidFill>
                  <a:srgbClr val="000000"/>
                </a:solidFill>
                <a:latin typeface="Arial" charset="0"/>
                <a:cs typeface="Arial" charset="0"/>
              </a:rPr>
              <a:t>not really a </a:t>
            </a:r>
            <a:r>
              <a:rPr lang="en-US" i="1" dirty="0" smtClean="0">
                <a:solidFill>
                  <a:srgbClr val="000000"/>
                </a:solidFill>
                <a:latin typeface="Arial" charset="0"/>
                <a:cs typeface="Arial" charset="0"/>
              </a:rPr>
              <a:t>law, </a:t>
            </a:r>
            <a:r>
              <a:rPr lang="en-US" dirty="0" smtClean="0">
                <a:solidFill>
                  <a:srgbClr val="000000"/>
                </a:solidFill>
                <a:latin typeface="Arial" charset="0"/>
                <a:cs typeface="Arial" charset="0"/>
              </a:rPr>
              <a:t>more a “rule of thumb” (a practical way to think about something)</a:t>
            </a:r>
          </a:p>
        </p:txBody>
      </p:sp>
      <p:pic>
        <p:nvPicPr>
          <p:cNvPr id="4" name="Picture 3" descr="Picture of CPU transistor counts since 1971, showing Moore's Law in action."/>
          <p:cNvPicPr>
            <a:picLocks noChangeAspect="1"/>
          </p:cNvPicPr>
          <p:nvPr/>
        </p:nvPicPr>
        <p:blipFill>
          <a:blip r:embed="rId2" cstate="print"/>
          <a:stretch>
            <a:fillRect/>
          </a:stretch>
        </p:blipFill>
        <p:spPr>
          <a:xfrm>
            <a:off x="4716016" y="1432145"/>
            <a:ext cx="4165644" cy="3725047"/>
          </a:xfrm>
          <a:prstGeom prst="rect">
            <a:avLst/>
          </a:prstGeom>
        </p:spPr>
      </p:pic>
      <p:sp>
        <p:nvSpPr>
          <p:cNvPr id="6" name="Rectangle 5"/>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1970AD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Fourth Generation Computers</a:t>
            </a:r>
            <a:endParaRPr lang="en-IE" dirty="0"/>
          </a:p>
        </p:txBody>
      </p:sp>
      <p:sp>
        <p:nvSpPr>
          <p:cNvPr id="5" name="Content Placeholder 4"/>
          <p:cNvSpPr>
            <a:spLocks noGrp="1"/>
          </p:cNvSpPr>
          <p:nvPr>
            <p:ph idx="1"/>
          </p:nvPr>
        </p:nvSpPr>
        <p:spPr>
          <a:xfrm>
            <a:off x="457200" y="1481328"/>
            <a:ext cx="4114800" cy="4525963"/>
          </a:xfrm>
        </p:spPr>
        <p:txBody>
          <a:bodyPr>
            <a:normAutofit fontScale="92500" lnSpcReduction="10000"/>
          </a:bodyPr>
          <a:lstStyle/>
          <a:p>
            <a:r>
              <a:rPr lang="en-US" sz="2400" dirty="0" smtClean="0"/>
              <a:t>Uses Microprocessors and VLSI (Very Large-Scale Integrated circuits)</a:t>
            </a:r>
          </a:p>
          <a:p>
            <a:r>
              <a:rPr lang="en-IE" sz="2400" dirty="0" smtClean="0"/>
              <a:t>Three projects delivered a microprocessors for calculators at about the same time: </a:t>
            </a:r>
          </a:p>
          <a:p>
            <a:pPr lvl="1"/>
            <a:r>
              <a:rPr lang="en-IE" sz="2000" dirty="0" smtClean="0"/>
              <a:t>Intel's 4004, </a:t>
            </a:r>
          </a:p>
          <a:p>
            <a:pPr lvl="1"/>
            <a:r>
              <a:rPr lang="en-IE" sz="2000" dirty="0" smtClean="0"/>
              <a:t>Texas Instruments (TI) TMS 1000, </a:t>
            </a:r>
          </a:p>
          <a:p>
            <a:pPr lvl="1"/>
            <a:r>
              <a:rPr lang="en-IE" sz="2000" dirty="0" smtClean="0"/>
              <a:t>Garrett </a:t>
            </a:r>
            <a:r>
              <a:rPr lang="en-IE" sz="2000" dirty="0" err="1" smtClean="0"/>
              <a:t>AiResearch's</a:t>
            </a:r>
            <a:r>
              <a:rPr lang="en-IE" sz="2000" dirty="0" smtClean="0"/>
              <a:t> Central Air Data Computer (CADC).</a:t>
            </a:r>
          </a:p>
          <a:p>
            <a:r>
              <a:rPr lang="en-IE" sz="2400" dirty="0" smtClean="0"/>
              <a:t>The first microprocessor for computers was the MC6800</a:t>
            </a:r>
            <a:endParaRPr lang="en-US" sz="2400" dirty="0" smtClean="0"/>
          </a:p>
        </p:txBody>
      </p:sp>
      <p:sp>
        <p:nvSpPr>
          <p:cNvPr id="9" name="Rectangle 8"/>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1971AD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 name="Rectangle 10" descr="The Intel 4004, first microprocessor&#10;"/>
          <p:cNvSpPr/>
          <p:nvPr/>
        </p:nvSpPr>
        <p:spPr>
          <a:xfrm>
            <a:off x="4716016" y="2852936"/>
            <a:ext cx="3801041" cy="369332"/>
          </a:xfrm>
          <a:prstGeom prst="rect">
            <a:avLst/>
          </a:prstGeom>
        </p:spPr>
        <p:txBody>
          <a:bodyPr wrap="none">
            <a:spAutoFit/>
          </a:bodyPr>
          <a:lstStyle/>
          <a:p>
            <a:r>
              <a:rPr lang="en-IE" dirty="0" smtClean="0"/>
              <a:t>The Intel 4004, first microprocessor</a:t>
            </a:r>
          </a:p>
        </p:txBody>
      </p:sp>
      <p:pic>
        <p:nvPicPr>
          <p:cNvPr id="10" name="Picture 9" descr="The Intel 4004, first microprocessor"/>
          <p:cNvPicPr>
            <a:picLocks noChangeAspect="1"/>
          </p:cNvPicPr>
          <p:nvPr/>
        </p:nvPicPr>
        <p:blipFill>
          <a:blip r:embed="rId2" cstate="print"/>
          <a:stretch>
            <a:fillRect/>
          </a:stretch>
        </p:blipFill>
        <p:spPr>
          <a:xfrm>
            <a:off x="4716016" y="1628800"/>
            <a:ext cx="3801492" cy="1296246"/>
          </a:xfrm>
          <a:prstGeom prst="rect">
            <a:avLst/>
          </a:prstGeom>
        </p:spPr>
      </p:pic>
      <p:pic>
        <p:nvPicPr>
          <p:cNvPr id="15" name="Picture 14" descr="Motorola mc6800"/>
          <p:cNvPicPr>
            <a:picLocks noChangeAspect="1"/>
          </p:cNvPicPr>
          <p:nvPr/>
        </p:nvPicPr>
        <p:blipFill>
          <a:blip r:embed="rId3" cstate="print"/>
          <a:stretch>
            <a:fillRect/>
          </a:stretch>
        </p:blipFill>
        <p:spPr>
          <a:xfrm>
            <a:off x="4572000" y="3212976"/>
            <a:ext cx="2519288" cy="1667176"/>
          </a:xfrm>
          <a:prstGeom prst="rect">
            <a:avLst/>
          </a:prstGeom>
        </p:spPr>
      </p:pic>
      <p:sp>
        <p:nvSpPr>
          <p:cNvPr id="16" name="Rectangle 15"/>
          <p:cNvSpPr/>
          <p:nvPr/>
        </p:nvSpPr>
        <p:spPr>
          <a:xfrm>
            <a:off x="5024467" y="4859868"/>
            <a:ext cx="1851789" cy="369332"/>
          </a:xfrm>
          <a:prstGeom prst="rect">
            <a:avLst/>
          </a:prstGeom>
        </p:spPr>
        <p:txBody>
          <a:bodyPr wrap="none">
            <a:spAutoFit/>
          </a:bodyPr>
          <a:lstStyle/>
          <a:p>
            <a:r>
              <a:rPr lang="en-IE" dirty="0" smtClean="0"/>
              <a:t>Motorola M6800</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a:bodyPr>
          <a:lstStyle/>
          <a:p>
            <a:r>
              <a:rPr lang="en-IE" dirty="0" smtClean="0"/>
              <a:t>Born 8 June 1955</a:t>
            </a:r>
          </a:p>
          <a:p>
            <a:r>
              <a:rPr lang="en-IE" dirty="0" smtClean="0"/>
              <a:t>Born in London, England</a:t>
            </a:r>
          </a:p>
          <a:p>
            <a:r>
              <a:rPr lang="en-IE" dirty="0" smtClean="0"/>
              <a:t>An engineer and computer scientist and MIT professor who invented the World Wide Web</a:t>
            </a:r>
          </a:p>
        </p:txBody>
      </p:sp>
      <p:sp>
        <p:nvSpPr>
          <p:cNvPr id="3" name="Title 2"/>
          <p:cNvSpPr>
            <a:spLocks noGrp="1"/>
          </p:cNvSpPr>
          <p:nvPr>
            <p:ph type="title"/>
          </p:nvPr>
        </p:nvSpPr>
        <p:spPr/>
        <p:txBody>
          <a:bodyPr>
            <a:normAutofit/>
          </a:bodyPr>
          <a:lstStyle/>
          <a:p>
            <a:r>
              <a:rPr lang="en-IE" sz="4400" dirty="0" smtClean="0"/>
              <a:t>Tim Berners-Lee</a:t>
            </a:r>
            <a:endParaRPr lang="en-IE" dirty="0"/>
          </a:p>
        </p:txBody>
      </p:sp>
      <p:pic>
        <p:nvPicPr>
          <p:cNvPr id="5" name="Picture 4" descr="Picture of Tim Berners-Lee"/>
          <p:cNvPicPr>
            <a:picLocks noChangeAspect="1"/>
          </p:cNvPicPr>
          <p:nvPr/>
        </p:nvPicPr>
        <p:blipFill>
          <a:blip r:embed="rId2" cstate="print"/>
          <a:stretch>
            <a:fillRect/>
          </a:stretch>
        </p:blipFill>
        <p:spPr>
          <a:xfrm>
            <a:off x="4720952" y="1412776"/>
            <a:ext cx="3816424" cy="3816424"/>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orld-Wide Web logo"/>
          <p:cNvPicPr>
            <a:picLocks noChangeAspect="1"/>
          </p:cNvPicPr>
          <p:nvPr/>
        </p:nvPicPr>
        <p:blipFill>
          <a:blip r:embed="rId2" cstate="print"/>
          <a:stretch>
            <a:fillRect/>
          </a:stretch>
        </p:blipFill>
        <p:spPr>
          <a:xfrm>
            <a:off x="5580112" y="1923524"/>
            <a:ext cx="2929787" cy="3060000"/>
          </a:xfrm>
          <a:prstGeom prst="rect">
            <a:avLst/>
          </a:prstGeom>
        </p:spPr>
      </p:pic>
      <p:sp>
        <p:nvSpPr>
          <p:cNvPr id="3" name="Title 2"/>
          <p:cNvSpPr>
            <a:spLocks noGrp="1"/>
          </p:cNvSpPr>
          <p:nvPr>
            <p:ph type="title"/>
          </p:nvPr>
        </p:nvSpPr>
        <p:spPr/>
        <p:txBody>
          <a:bodyPr/>
          <a:lstStyle/>
          <a:p>
            <a:r>
              <a:rPr lang="en-IE" dirty="0" smtClean="0"/>
              <a:t>The World-Wide Web</a:t>
            </a:r>
            <a:endParaRPr lang="en-IE" dirty="0"/>
          </a:p>
        </p:txBody>
      </p:sp>
      <p:sp>
        <p:nvSpPr>
          <p:cNvPr id="5" name="Content Placeholder 4"/>
          <p:cNvSpPr>
            <a:spLocks noGrp="1"/>
          </p:cNvSpPr>
          <p:nvPr>
            <p:ph idx="1"/>
          </p:nvPr>
        </p:nvSpPr>
        <p:spPr>
          <a:xfrm>
            <a:off x="457200" y="1495325"/>
            <a:ext cx="4114800" cy="4525963"/>
          </a:xfrm>
        </p:spPr>
        <p:txBody>
          <a:bodyPr>
            <a:normAutofit fontScale="77500" lnSpcReduction="20000"/>
          </a:bodyPr>
          <a:lstStyle/>
          <a:p>
            <a:r>
              <a:rPr lang="en-IE" sz="2400" dirty="0" smtClean="0"/>
              <a:t>In 1984 Tim Berners-Lee was working at CERN, and considered its problems of information presentation: physicists from around the world needed to share data, and with no common machines and no common presentation software. </a:t>
            </a:r>
          </a:p>
          <a:p>
            <a:r>
              <a:rPr lang="en-IE" sz="2400" dirty="0" smtClean="0"/>
              <a:t>He wrote a proposal in March 1989 for "a large hypertext database with typed links", but it generated little interest. </a:t>
            </a:r>
          </a:p>
          <a:p>
            <a:r>
              <a:rPr lang="en-IE" sz="2400" dirty="0" smtClean="0"/>
              <a:t>His boss, Mike </a:t>
            </a:r>
            <a:r>
              <a:rPr lang="en-IE" sz="2400" dirty="0" err="1" smtClean="0"/>
              <a:t>Sendall</a:t>
            </a:r>
            <a:r>
              <a:rPr lang="en-IE" sz="2400" dirty="0" smtClean="0"/>
              <a:t>, encouraged Berners-Lee to begin implementing his system on a newly acquired NeXT workstation. </a:t>
            </a:r>
          </a:p>
        </p:txBody>
      </p:sp>
      <p:sp>
        <p:nvSpPr>
          <p:cNvPr id="9" name="Rectangle 8"/>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1991AD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The World-Wide Web</a:t>
            </a:r>
            <a:endParaRPr lang="en-IE" dirty="0"/>
          </a:p>
        </p:txBody>
      </p:sp>
      <p:sp>
        <p:nvSpPr>
          <p:cNvPr id="9" name="Rectangle 8"/>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1991AD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2" name="Content Placeholder 4"/>
          <p:cNvSpPr txBox="1">
            <a:spLocks/>
          </p:cNvSpPr>
          <p:nvPr/>
        </p:nvSpPr>
        <p:spPr>
          <a:xfrm>
            <a:off x="601216" y="1495325"/>
            <a:ext cx="4114800" cy="4525963"/>
          </a:xfrm>
          <a:prstGeom prst="rect">
            <a:avLst/>
          </a:prstGeom>
        </p:spPr>
        <p:txBody>
          <a:bodyPr vert="horz">
            <a:normAutofit lnSpcReduction="10000"/>
          </a:bodyPr>
          <a:lstStyle/>
          <a:p>
            <a:pPr marL="365760" lvl="0" indent="-256032">
              <a:spcBef>
                <a:spcPts val="400"/>
              </a:spcBef>
              <a:buClr>
                <a:schemeClr val="accent1"/>
              </a:buClr>
              <a:buSzPct val="68000"/>
              <a:buFont typeface="Wingdings 3"/>
              <a:buChar char=""/>
            </a:pPr>
            <a:r>
              <a:rPr lang="en-IE" dirty="0" smtClean="0"/>
              <a:t>By Christmas 1990, Berners-Lee had built all the tools necessary for a working Web: </a:t>
            </a:r>
          </a:p>
          <a:p>
            <a:pPr marL="822960" lvl="1" indent="-256032">
              <a:spcBef>
                <a:spcPts val="400"/>
              </a:spcBef>
              <a:buClr>
                <a:schemeClr val="accent1"/>
              </a:buClr>
              <a:buSzPct val="68000"/>
              <a:buFont typeface="Wingdings 3"/>
              <a:buChar char=""/>
            </a:pPr>
            <a:r>
              <a:rPr lang="en-IE" dirty="0" smtClean="0"/>
              <a:t>the </a:t>
            </a:r>
            <a:r>
              <a:rPr lang="en-IE" dirty="0" err="1" smtClean="0"/>
              <a:t>HyperText</a:t>
            </a:r>
            <a:r>
              <a:rPr lang="en-IE" dirty="0" smtClean="0"/>
              <a:t> Transfer Protocol (HTTP) 0.9, </a:t>
            </a:r>
          </a:p>
          <a:p>
            <a:pPr marL="822960" lvl="1" indent="-256032">
              <a:spcBef>
                <a:spcPts val="400"/>
              </a:spcBef>
              <a:buClr>
                <a:schemeClr val="accent1"/>
              </a:buClr>
              <a:buSzPct val="68000"/>
              <a:buFont typeface="Wingdings 3"/>
              <a:buChar char=""/>
            </a:pPr>
            <a:r>
              <a:rPr lang="en-IE" dirty="0" smtClean="0"/>
              <a:t>the </a:t>
            </a:r>
            <a:r>
              <a:rPr lang="en-IE" dirty="0" err="1" smtClean="0"/>
              <a:t>HyperText</a:t>
            </a:r>
            <a:r>
              <a:rPr lang="en-IE" dirty="0" smtClean="0"/>
              <a:t> </a:t>
            </a:r>
            <a:r>
              <a:rPr lang="en-IE" dirty="0" err="1" smtClean="0"/>
              <a:t>Markup</a:t>
            </a:r>
            <a:r>
              <a:rPr lang="en-IE" dirty="0" smtClean="0"/>
              <a:t> Language (HTML), </a:t>
            </a:r>
          </a:p>
          <a:p>
            <a:pPr marL="822960" lvl="1" indent="-256032">
              <a:spcBef>
                <a:spcPts val="400"/>
              </a:spcBef>
              <a:buClr>
                <a:schemeClr val="accent1"/>
              </a:buClr>
              <a:buSzPct val="68000"/>
              <a:buFont typeface="Wingdings 3"/>
              <a:buChar char=""/>
            </a:pPr>
            <a:r>
              <a:rPr lang="en-IE" dirty="0" smtClean="0"/>
              <a:t>the first Web browser (named </a:t>
            </a:r>
            <a:r>
              <a:rPr lang="en-IE" dirty="0" err="1" smtClean="0"/>
              <a:t>WorldWideWeb</a:t>
            </a:r>
            <a:r>
              <a:rPr lang="en-IE" dirty="0" smtClean="0"/>
              <a:t>, which was also a Web editor), </a:t>
            </a:r>
          </a:p>
          <a:p>
            <a:pPr marL="822960" lvl="1" indent="-256032">
              <a:spcBef>
                <a:spcPts val="400"/>
              </a:spcBef>
              <a:buClr>
                <a:schemeClr val="accent1"/>
              </a:buClr>
              <a:buSzPct val="68000"/>
              <a:buFont typeface="Wingdings 3"/>
              <a:buChar char=""/>
            </a:pPr>
            <a:r>
              <a:rPr lang="en-IE" dirty="0" smtClean="0"/>
              <a:t>the first HTTP server software (later known as CERN </a:t>
            </a:r>
            <a:r>
              <a:rPr lang="en-IE" dirty="0" err="1" smtClean="0"/>
              <a:t>httpd</a:t>
            </a:r>
            <a:r>
              <a:rPr lang="en-IE" dirty="0" smtClean="0"/>
              <a:t>), </a:t>
            </a:r>
          </a:p>
          <a:p>
            <a:pPr marL="822960" lvl="1" indent="-256032">
              <a:spcBef>
                <a:spcPts val="400"/>
              </a:spcBef>
              <a:buClr>
                <a:schemeClr val="accent1"/>
              </a:buClr>
              <a:buSzPct val="68000"/>
              <a:buFont typeface="Wingdings 3"/>
              <a:buChar char=""/>
            </a:pPr>
            <a:r>
              <a:rPr lang="en-IE" dirty="0" smtClean="0"/>
              <a:t>the first web server (http://info.cern.ch), </a:t>
            </a:r>
          </a:p>
          <a:p>
            <a:pPr marL="822960" lvl="1" indent="-256032">
              <a:spcBef>
                <a:spcPts val="400"/>
              </a:spcBef>
              <a:buClr>
                <a:schemeClr val="accent1"/>
              </a:buClr>
              <a:buSzPct val="68000"/>
              <a:buFont typeface="Wingdings 3"/>
              <a:buChar char=""/>
            </a:pPr>
            <a:r>
              <a:rPr lang="en-IE" dirty="0" smtClean="0"/>
              <a:t>and the first Web pages that described the project itself.</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7" name="Picture 6" descr="World-Wide Web logo"/>
          <p:cNvPicPr>
            <a:picLocks noChangeAspect="1"/>
          </p:cNvPicPr>
          <p:nvPr/>
        </p:nvPicPr>
        <p:blipFill>
          <a:blip r:embed="rId2" cstate="print"/>
          <a:stretch>
            <a:fillRect/>
          </a:stretch>
        </p:blipFill>
        <p:spPr>
          <a:xfrm>
            <a:off x="5580113" y="1889184"/>
            <a:ext cx="2860851" cy="2988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92500" lnSpcReduction="20000"/>
          </a:bodyPr>
          <a:lstStyle/>
          <a:p>
            <a:r>
              <a:rPr lang="en-IE" dirty="0" smtClean="0"/>
              <a:t>a theoretical device that manipulates symbols on a strip of tape according to a table of rules. Despite its simplicity, a Turing machine can be adapted to simulate the logic of any computer algorithm, and is particularly useful in explaining the functions of a CPU inside a computer.</a:t>
            </a:r>
          </a:p>
        </p:txBody>
      </p:sp>
      <p:sp>
        <p:nvSpPr>
          <p:cNvPr id="3" name="Title 2"/>
          <p:cNvSpPr>
            <a:spLocks noGrp="1"/>
          </p:cNvSpPr>
          <p:nvPr>
            <p:ph type="title"/>
          </p:nvPr>
        </p:nvSpPr>
        <p:spPr/>
        <p:txBody>
          <a:bodyPr>
            <a:normAutofit/>
          </a:bodyPr>
          <a:lstStyle/>
          <a:p>
            <a:r>
              <a:rPr lang="en-IE" dirty="0" smtClean="0"/>
              <a:t>Turing Machine</a:t>
            </a:r>
            <a:endParaRPr lang="en-IE" dirty="0"/>
          </a:p>
        </p:txBody>
      </p:sp>
      <p:pic>
        <p:nvPicPr>
          <p:cNvPr id="6" name="Picture 5" descr="Picture of Turing Machine, a machine that has paper tape feeding into it."/>
          <p:cNvPicPr>
            <a:picLocks noChangeAspect="1"/>
          </p:cNvPicPr>
          <p:nvPr/>
        </p:nvPicPr>
        <p:blipFill>
          <a:blip r:embed="rId2" cstate="print"/>
          <a:stretch>
            <a:fillRect/>
          </a:stretch>
        </p:blipFill>
        <p:spPr>
          <a:xfrm>
            <a:off x="4671764" y="2060848"/>
            <a:ext cx="4076700" cy="2484120"/>
          </a:xfrm>
          <a:prstGeom prst="rect">
            <a:avLst/>
          </a:prstGeom>
        </p:spPr>
      </p:pic>
      <p:sp>
        <p:nvSpPr>
          <p:cNvPr id="5" name="Rectangle 4"/>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1936AD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193296"/>
            <a:ext cx="4320480" cy="5116024"/>
          </a:xfrm>
        </p:spPr>
        <p:txBody>
          <a:bodyPr>
            <a:normAutofit fontScale="62500" lnSpcReduction="20000"/>
          </a:bodyPr>
          <a:lstStyle/>
          <a:p>
            <a:r>
              <a:rPr lang="en-IE" dirty="0" smtClean="0"/>
              <a:t>The </a:t>
            </a:r>
            <a:r>
              <a:rPr lang="en-IE" b="1" dirty="0" smtClean="0"/>
              <a:t>P versus NP problem</a:t>
            </a:r>
            <a:r>
              <a:rPr lang="en-IE" dirty="0" smtClean="0"/>
              <a:t> is a major unsolved problem in computer science.</a:t>
            </a:r>
          </a:p>
          <a:p>
            <a:r>
              <a:rPr lang="en-IE" dirty="0" smtClean="0"/>
              <a:t>Informally, it asks whether every problem whose solution can be efficiently checked by a computer can also be efficiently </a:t>
            </a:r>
            <a:r>
              <a:rPr lang="en-IE" i="1" dirty="0" smtClean="0"/>
              <a:t>solved</a:t>
            </a:r>
            <a:r>
              <a:rPr lang="en-IE" dirty="0" smtClean="0"/>
              <a:t> by a computer.</a:t>
            </a:r>
          </a:p>
          <a:p>
            <a:r>
              <a:rPr lang="en-IE" dirty="0" smtClean="0"/>
              <a:t>The general class of questions for which some algorithm can provide an answer in polynomial time is called "class P" or just “P”</a:t>
            </a:r>
          </a:p>
          <a:p>
            <a:r>
              <a:rPr lang="en-IE" dirty="0" smtClean="0"/>
              <a:t>P is polynomial time.</a:t>
            </a:r>
          </a:p>
          <a:p>
            <a:r>
              <a:rPr lang="en-IE" dirty="0" smtClean="0"/>
              <a:t>An algorithm is said to be polynomial time if its running time is "tractable", "feasible", "efficient", or "fast".</a:t>
            </a:r>
          </a:p>
          <a:p>
            <a:pPr lvl="0"/>
            <a:r>
              <a:rPr lang="en-IE" dirty="0" smtClean="0"/>
              <a:t>The abbreviation NP refers to "nondeterministic polynomial time".</a:t>
            </a:r>
          </a:p>
          <a:p>
            <a:pPr lvl="0"/>
            <a:r>
              <a:rPr lang="en-IE" dirty="0" smtClean="0"/>
              <a:t>In an equivalent formal definition, NP is the set of decision problems where the "yes"-instances can be recognized in polynomial time by a non-deterministic Turing machine.</a:t>
            </a:r>
          </a:p>
        </p:txBody>
      </p:sp>
      <p:sp>
        <p:nvSpPr>
          <p:cNvPr id="3" name="Title 2"/>
          <p:cNvSpPr>
            <a:spLocks noGrp="1"/>
          </p:cNvSpPr>
          <p:nvPr>
            <p:ph type="title"/>
          </p:nvPr>
        </p:nvSpPr>
        <p:spPr/>
        <p:txBody>
          <a:bodyPr>
            <a:normAutofit/>
          </a:bodyPr>
          <a:lstStyle/>
          <a:p>
            <a:r>
              <a:rPr lang="en-IE" dirty="0" smtClean="0"/>
              <a:t>Complexity Theory: P versus NP</a:t>
            </a:r>
            <a:endParaRPr lang="en-IE" dirty="0"/>
          </a:p>
        </p:txBody>
      </p:sp>
      <p:sp>
        <p:nvSpPr>
          <p:cNvPr id="5" name="Content Placeholder 1"/>
          <p:cNvSpPr txBox="1">
            <a:spLocks/>
          </p:cNvSpPr>
          <p:nvPr/>
        </p:nvSpPr>
        <p:spPr>
          <a:xfrm>
            <a:off x="4633664" y="3429000"/>
            <a:ext cx="4114800" cy="2952328"/>
          </a:xfrm>
          <a:prstGeom prst="rect">
            <a:avLst/>
          </a:prstGeom>
        </p:spPr>
        <p:txBody>
          <a:bodyPr vert="horz">
            <a:normAutofit fontScale="62500" lnSpcReduction="20000"/>
          </a:bodyPr>
          <a:lstStyle/>
          <a:p>
            <a:pPr marL="365760" lvl="0" indent="-256032">
              <a:spcBef>
                <a:spcPts val="400"/>
              </a:spcBef>
              <a:buClr>
                <a:schemeClr val="accent1"/>
              </a:buClr>
              <a:buSzPct val="68000"/>
              <a:buFont typeface="Wingdings 3"/>
              <a:buChar char=""/>
            </a:pPr>
            <a:r>
              <a:rPr lang="en-IE" sz="2700" dirty="0" smtClean="0"/>
              <a:t>The complexity class P is contained in NP, but NP contains many important problems, the hardest of which are called NP-complete problems, for which no polynomial-time algorithms are known. The most important open question in complexity theory, the P = NP problem, asks whether such algorithms actually exist for NP-complete, and by corollary, all NP problems. It is widely believed that this is not the case.</a:t>
            </a:r>
            <a:endParaRPr kumimoji="0" lang="en-IE" sz="27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7" name="Picture 6" descr="Diagram of relationships between &quot;P&quot; and &quot;NP&quot;. &quot;P&quot; and &quot;NP-Complete&quot; problems are enclosed in &quot;NP&quot; problems which is enclosed in &quot;Exponential&quot; problems."/>
          <p:cNvPicPr>
            <a:picLocks noChangeAspect="1"/>
          </p:cNvPicPr>
          <p:nvPr/>
        </p:nvPicPr>
        <p:blipFill>
          <a:blip r:embed="rId2" cstate="print"/>
          <a:stretch>
            <a:fillRect/>
          </a:stretch>
        </p:blipFill>
        <p:spPr>
          <a:xfrm>
            <a:off x="5359768" y="1299025"/>
            <a:ext cx="2740624" cy="198595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92500" lnSpcReduction="20000"/>
          </a:bodyPr>
          <a:lstStyle/>
          <a:p>
            <a:r>
              <a:rPr lang="en-IE" dirty="0" smtClean="0"/>
              <a:t>Turing's homosexuality resulted in a criminal prosecution in 1952 — homosexual acts were illegal in the United Kingdom at that time — and he accepted treatment with female hormones (chemical castration) as an alternative to prison. </a:t>
            </a:r>
          </a:p>
          <a:p>
            <a:r>
              <a:rPr lang="en-IE" dirty="0" smtClean="0"/>
              <a:t>He died in 1954, several weeks before his 42nd birthday, from cyanide poisoning. </a:t>
            </a:r>
          </a:p>
          <a:p>
            <a:r>
              <a:rPr lang="en-IE" dirty="0" smtClean="0"/>
              <a:t>An inquest determined it was suicide; his mother and some others believed his death was accidental.</a:t>
            </a:r>
          </a:p>
          <a:p>
            <a:r>
              <a:rPr lang="en-IE" dirty="0" smtClean="0"/>
              <a:t>On 10 September 2009, following an Internet campaign, then-British Prime Minister Gordon Brown made an official public apology on behalf of the British government for the way in which Turing was treated after the war.</a:t>
            </a:r>
            <a:endParaRPr lang="en-IE" dirty="0"/>
          </a:p>
        </p:txBody>
      </p:sp>
      <p:sp>
        <p:nvSpPr>
          <p:cNvPr id="3" name="Title 2"/>
          <p:cNvSpPr>
            <a:spLocks noGrp="1"/>
          </p:cNvSpPr>
          <p:nvPr>
            <p:ph type="title"/>
          </p:nvPr>
        </p:nvSpPr>
        <p:spPr/>
        <p:txBody>
          <a:bodyPr>
            <a:normAutofit/>
          </a:bodyPr>
          <a:lstStyle/>
          <a:p>
            <a:r>
              <a:rPr lang="en-IE" dirty="0" smtClean="0"/>
              <a:t>Alan Turing Apology</a:t>
            </a:r>
            <a:endParaRPr lang="en-IE"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Alan Turing Apology</a:t>
            </a:r>
            <a:endParaRPr lang="en-IE" dirty="0"/>
          </a:p>
        </p:txBody>
      </p:sp>
      <p:pic>
        <p:nvPicPr>
          <p:cNvPr id="5" name="AMTuringApology.mp4">
            <a:hlinkClick r:id="" action="ppaction://media"/>
          </p:cNvPr>
          <p:cNvPicPr>
            <a:picLocks noRot="1" noChangeAspect="1"/>
          </p:cNvPicPr>
          <p:nvPr>
            <a:videoFile r:link="rId1"/>
          </p:nvPr>
        </p:nvPicPr>
        <p:blipFill>
          <a:blip r:embed="rId3" cstate="print"/>
          <a:stretch>
            <a:fillRect/>
          </a:stretch>
        </p:blipFill>
        <p:spPr>
          <a:xfrm>
            <a:off x="1571667" y="1628800"/>
            <a:ext cx="5952661" cy="446449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a:bodyPr>
          <a:lstStyle/>
          <a:p>
            <a:r>
              <a:rPr lang="en-IE" dirty="0" smtClean="0"/>
              <a:t>Born April 30, 1916</a:t>
            </a:r>
          </a:p>
          <a:p>
            <a:r>
              <a:rPr lang="en-IE" dirty="0" smtClean="0"/>
              <a:t>Died February 8, 1957</a:t>
            </a:r>
          </a:p>
          <a:p>
            <a:r>
              <a:rPr lang="en-IE" dirty="0" smtClean="0"/>
              <a:t>Born in Petoskey, Michigan</a:t>
            </a:r>
          </a:p>
          <a:p>
            <a:r>
              <a:rPr lang="en-IE" dirty="0" smtClean="0"/>
              <a:t>an American mathematician, electronic engineer, and cryptographer known as "the father of information theory"</a:t>
            </a:r>
          </a:p>
        </p:txBody>
      </p:sp>
      <p:sp>
        <p:nvSpPr>
          <p:cNvPr id="3" name="Title 2"/>
          <p:cNvSpPr>
            <a:spLocks noGrp="1"/>
          </p:cNvSpPr>
          <p:nvPr>
            <p:ph type="title"/>
          </p:nvPr>
        </p:nvSpPr>
        <p:spPr/>
        <p:txBody>
          <a:bodyPr>
            <a:normAutofit/>
          </a:bodyPr>
          <a:lstStyle/>
          <a:p>
            <a:r>
              <a:rPr lang="en-IE" dirty="0" smtClean="0"/>
              <a:t>Claude Shannon</a:t>
            </a:r>
            <a:endParaRPr lang="en-IE" dirty="0"/>
          </a:p>
        </p:txBody>
      </p:sp>
      <p:pic>
        <p:nvPicPr>
          <p:cNvPr id="5" name="Picture 4" descr="Young picture of Claude Shannon"/>
          <p:cNvPicPr>
            <a:picLocks noChangeAspect="1"/>
          </p:cNvPicPr>
          <p:nvPr/>
        </p:nvPicPr>
        <p:blipFill>
          <a:blip r:embed="rId2" cstate="print"/>
          <a:stretch>
            <a:fillRect/>
          </a:stretch>
        </p:blipFill>
        <p:spPr>
          <a:xfrm>
            <a:off x="5004048" y="1124744"/>
            <a:ext cx="3744416" cy="5287255"/>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1035</TotalTime>
  <Words>3709</Words>
  <Application>Microsoft Office PowerPoint</Application>
  <PresentationFormat>On-screen Show (4:3)</PresentationFormat>
  <Paragraphs>269</Paragraphs>
  <Slides>48</Slides>
  <Notes>0</Notes>
  <HiddenSlides>0</HiddenSlides>
  <MMClips>2</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Concourse</vt:lpstr>
      <vt:lpstr>History of Computers: Part 2. Modern Computers</vt:lpstr>
      <vt:lpstr>Alan Turing</vt:lpstr>
      <vt:lpstr>Bletchley Park</vt:lpstr>
      <vt:lpstr>“On Computable Numbers, with an Application to the Entscheidungsproblem”</vt:lpstr>
      <vt:lpstr>Turing Machine</vt:lpstr>
      <vt:lpstr>Complexity Theory: P versus NP</vt:lpstr>
      <vt:lpstr>Alan Turing Apology</vt:lpstr>
      <vt:lpstr>Alan Turing Apology</vt:lpstr>
      <vt:lpstr>Claude Shannon</vt:lpstr>
      <vt:lpstr>Shannon and Boolean Logic</vt:lpstr>
      <vt:lpstr>Claude Shannon and Alan Turing</vt:lpstr>
      <vt:lpstr>John von Neumann</vt:lpstr>
      <vt:lpstr>Von Neumann architecture</vt:lpstr>
      <vt:lpstr>First Generation Computers</vt:lpstr>
      <vt:lpstr>Konrad Zuse</vt:lpstr>
      <vt:lpstr>The Z3</vt:lpstr>
      <vt:lpstr>John Vincent Atanasoff</vt:lpstr>
      <vt:lpstr>Clifford Berry</vt:lpstr>
      <vt:lpstr>Atanasoff–Berry Computer</vt:lpstr>
      <vt:lpstr>Atanasoff–Berry Computer</vt:lpstr>
      <vt:lpstr>Tommy Flowers</vt:lpstr>
      <vt:lpstr>Colossus computer</vt:lpstr>
      <vt:lpstr>Howard H. Aiken</vt:lpstr>
      <vt:lpstr>Harvard Mark I</vt:lpstr>
      <vt:lpstr>Grace Hopper</vt:lpstr>
      <vt:lpstr>The First Bug</vt:lpstr>
      <vt:lpstr>The First Bug</vt:lpstr>
      <vt:lpstr>Vannevar Bush</vt:lpstr>
      <vt:lpstr>The Memex Machine</vt:lpstr>
      <vt:lpstr>ENIAC</vt:lpstr>
      <vt:lpstr>Curta Calculator</vt:lpstr>
      <vt:lpstr>A-0 Complier</vt:lpstr>
      <vt:lpstr>Second Generation Computers</vt:lpstr>
      <vt:lpstr>Ted Nelson</vt:lpstr>
      <vt:lpstr>Project Xanadu</vt:lpstr>
      <vt:lpstr>Douglas Engelbart</vt:lpstr>
      <vt:lpstr>The Mouse</vt:lpstr>
      <vt:lpstr>Third Generation Computers</vt:lpstr>
      <vt:lpstr>The Mother of all demos</vt:lpstr>
      <vt:lpstr>The Mother of all demos</vt:lpstr>
      <vt:lpstr>The Internet</vt:lpstr>
      <vt:lpstr>The Internet</vt:lpstr>
      <vt:lpstr>Gordon Moore</vt:lpstr>
      <vt:lpstr>Moore’s Law</vt:lpstr>
      <vt:lpstr>Fourth Generation Computers</vt:lpstr>
      <vt:lpstr>Tim Berners-Lee</vt:lpstr>
      <vt:lpstr>The World-Wide Web</vt:lpstr>
      <vt:lpstr>The World-Wide Web</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Computers</dc:title>
  <dc:creator>dgordon</dc:creator>
  <cp:lastModifiedBy>dgordon</cp:lastModifiedBy>
  <cp:revision>122</cp:revision>
  <dcterms:created xsi:type="dcterms:W3CDTF">2010-11-22T13:42:54Z</dcterms:created>
  <dcterms:modified xsi:type="dcterms:W3CDTF">2010-12-02T16:30:23Z</dcterms:modified>
</cp:coreProperties>
</file>