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8" r:id="rId3"/>
    <p:sldId id="268" r:id="rId4"/>
    <p:sldId id="269" r:id="rId5"/>
    <p:sldId id="271" r:id="rId6"/>
    <p:sldId id="272" r:id="rId7"/>
    <p:sldId id="273" r:id="rId8"/>
    <p:sldId id="262" r:id="rId9"/>
    <p:sldId id="274" r:id="rId10"/>
    <p:sldId id="276" r:id="rId11"/>
    <p:sldId id="277" r:id="rId12"/>
    <p:sldId id="283" r:id="rId13"/>
    <p:sldId id="278" r:id="rId14"/>
    <p:sldId id="279" r:id="rId15"/>
    <p:sldId id="280" r:id="rId16"/>
    <p:sldId id="282" r:id="rId17"/>
    <p:sldId id="281" r:id="rId18"/>
    <p:sldId id="284" r:id="rId19"/>
    <p:sldId id="286" r:id="rId20"/>
    <p:sldId id="285" r:id="rId21"/>
    <p:sldId id="265" r:id="rId22"/>
    <p:sldId id="295" r:id="rId23"/>
    <p:sldId id="289" r:id="rId24"/>
    <p:sldId id="288" r:id="rId25"/>
    <p:sldId id="287" r:id="rId26"/>
    <p:sldId id="261" r:id="rId27"/>
    <p:sldId id="290" r:id="rId28"/>
    <p:sldId id="335" r:id="rId29"/>
    <p:sldId id="291" r:id="rId30"/>
    <p:sldId id="336" r:id="rId31"/>
    <p:sldId id="259" r:id="rId32"/>
    <p:sldId id="260" r:id="rId33"/>
    <p:sldId id="293" r:id="rId34"/>
    <p:sldId id="313" r:id="rId35"/>
    <p:sldId id="314" r:id="rId36"/>
    <p:sldId id="315" r:id="rId37"/>
    <p:sldId id="316" r:id="rId38"/>
    <p:sldId id="294" r:id="rId39"/>
    <p:sldId id="343" r:id="rId40"/>
    <p:sldId id="342" r:id="rId41"/>
    <p:sldId id="297" r:id="rId42"/>
    <p:sldId id="298" r:id="rId43"/>
    <p:sldId id="299" r:id="rId44"/>
    <p:sldId id="338" r:id="rId45"/>
    <p:sldId id="339" r:id="rId46"/>
    <p:sldId id="354" r:id="rId47"/>
    <p:sldId id="355" r:id="rId48"/>
    <p:sldId id="356" r:id="rId49"/>
    <p:sldId id="357"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4" d="100"/>
          <a:sy n="74" d="100"/>
        </p:scale>
        <p:origin x="-1680" y="-2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E94950E-C68C-405E-B295-465A619EA5BA}" type="datetimeFigureOut">
              <a:rPr lang="en-IE" smtClean="0"/>
              <a:pPr/>
              <a:t>07/09/2011</a:t>
            </a:fld>
            <a:endParaRPr lang="en-IE"/>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E"/>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08D1F38-FE01-4994-A2A3-AEF84C627A8D}" type="slidenum">
              <a:rPr lang="en-IE" smtClean="0"/>
              <a:pPr/>
              <a:t>‹#›</a:t>
            </a:fld>
            <a:endParaRPr lang="en-I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508D1F38-FE01-4994-A2A3-AEF84C627A8D}" type="slidenum">
              <a:rPr lang="en-IE" smtClean="0"/>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508D1F38-FE01-4994-A2A3-AEF84C627A8D}" type="slidenum">
              <a:rPr lang="en-IE" smtClean="0"/>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508D1F38-FE01-4994-A2A3-AEF84C627A8D}" type="slidenum">
              <a:rPr lang="en-IE" smtClean="0"/>
              <a:pPr/>
              <a:t>‹#›</a:t>
            </a:fld>
            <a:endParaRPr lang="en-IE"/>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508D1F38-FE01-4994-A2A3-AEF84C627A8D}" type="slidenum">
              <a:rPr lang="en-IE" smtClean="0"/>
              <a:pPr/>
              <a:t>‹#›</a:t>
            </a:fld>
            <a:endParaRPr lang="en-IE"/>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6" name="Footer Placeholder 5"/>
          <p:cNvSpPr>
            <a:spLocks noGrp="1"/>
          </p:cNvSpPr>
          <p:nvPr>
            <p:ph type="ftr" sz="quarter" idx="11"/>
          </p:nvPr>
        </p:nvSpPr>
        <p:spPr/>
        <p:txBody>
          <a:bodyPr/>
          <a:lstStyle>
            <a:extLst/>
          </a:lstStyle>
          <a:p>
            <a:endParaRPr lang="en-IE"/>
          </a:p>
        </p:txBody>
      </p:sp>
      <p:sp>
        <p:nvSpPr>
          <p:cNvPr id="7" name="Slide Number Placeholder 6"/>
          <p:cNvSpPr>
            <a:spLocks noGrp="1"/>
          </p:cNvSpPr>
          <p:nvPr>
            <p:ph type="sldNum" sz="quarter" idx="12"/>
          </p:nvPr>
        </p:nvSpPr>
        <p:spPr/>
        <p:txBody>
          <a:bodyPr/>
          <a:lstStyle>
            <a:extLst/>
          </a:lstStyle>
          <a:p>
            <a:fld id="{508D1F38-FE01-4994-A2A3-AEF84C627A8D}" type="slidenum">
              <a:rPr lang="en-IE" smtClean="0"/>
              <a:pPr/>
              <a:t>‹#›</a:t>
            </a:fld>
            <a:endParaRPr lang="en-IE"/>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8" name="Footer Placeholder 7"/>
          <p:cNvSpPr>
            <a:spLocks noGrp="1"/>
          </p:cNvSpPr>
          <p:nvPr>
            <p:ph type="ftr" sz="quarter" idx="11"/>
          </p:nvPr>
        </p:nvSpPr>
        <p:spPr/>
        <p:txBody>
          <a:bodyPr/>
          <a:lstStyle>
            <a:extLst/>
          </a:lstStyle>
          <a:p>
            <a:endParaRPr lang="en-IE"/>
          </a:p>
        </p:txBody>
      </p:sp>
      <p:sp>
        <p:nvSpPr>
          <p:cNvPr id="9" name="Slide Number Placeholder 8"/>
          <p:cNvSpPr>
            <a:spLocks noGrp="1"/>
          </p:cNvSpPr>
          <p:nvPr>
            <p:ph type="sldNum" sz="quarter" idx="12"/>
          </p:nvPr>
        </p:nvSpPr>
        <p:spPr/>
        <p:txBody>
          <a:bodyPr/>
          <a:lstStyle>
            <a:extLst/>
          </a:lstStyle>
          <a:p>
            <a:fld id="{508D1F38-FE01-4994-A2A3-AEF84C627A8D}" type="slidenum">
              <a:rPr lang="en-IE" smtClean="0"/>
              <a:pPr/>
              <a:t>‹#›</a:t>
            </a:fld>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4" name="Footer Placeholder 3"/>
          <p:cNvSpPr>
            <a:spLocks noGrp="1"/>
          </p:cNvSpPr>
          <p:nvPr>
            <p:ph type="ftr" sz="quarter" idx="11"/>
          </p:nvPr>
        </p:nvSpPr>
        <p:spPr/>
        <p:txBody>
          <a:bodyPr/>
          <a:lstStyle>
            <a:extLst/>
          </a:lstStyle>
          <a:p>
            <a:endParaRPr lang="en-IE"/>
          </a:p>
        </p:txBody>
      </p:sp>
      <p:sp>
        <p:nvSpPr>
          <p:cNvPr id="5" name="Slide Number Placeholder 4"/>
          <p:cNvSpPr>
            <a:spLocks noGrp="1"/>
          </p:cNvSpPr>
          <p:nvPr>
            <p:ph type="sldNum" sz="quarter" idx="12"/>
          </p:nvPr>
        </p:nvSpPr>
        <p:spPr/>
        <p:txBody>
          <a:bodyPr/>
          <a:lstStyle>
            <a:extLst/>
          </a:lstStyle>
          <a:p>
            <a:fld id="{508D1F38-FE01-4994-A2A3-AEF84C627A8D}" type="slidenum">
              <a:rPr lang="en-IE" smtClean="0"/>
              <a:pPr/>
              <a:t>‹#›</a:t>
            </a:fld>
            <a:endParaRPr lang="en-IE"/>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E94950E-C68C-405E-B295-465A619EA5BA}" type="datetimeFigureOut">
              <a:rPr lang="en-IE" smtClean="0"/>
              <a:pPr/>
              <a:t>07/09/2011</a:t>
            </a:fld>
            <a:endParaRPr lang="en-IE"/>
          </a:p>
        </p:txBody>
      </p:sp>
      <p:sp>
        <p:nvSpPr>
          <p:cNvPr id="3" name="Footer Placeholder 2"/>
          <p:cNvSpPr>
            <a:spLocks noGrp="1"/>
          </p:cNvSpPr>
          <p:nvPr>
            <p:ph type="ftr" sz="quarter" idx="11"/>
          </p:nvPr>
        </p:nvSpPr>
        <p:spPr/>
        <p:txBody>
          <a:bodyPr/>
          <a:lstStyle>
            <a:extLst/>
          </a:lstStyle>
          <a:p>
            <a:endParaRPr lang="en-IE"/>
          </a:p>
        </p:txBody>
      </p:sp>
      <p:sp>
        <p:nvSpPr>
          <p:cNvPr id="4" name="Slide Number Placeholder 3"/>
          <p:cNvSpPr>
            <a:spLocks noGrp="1"/>
          </p:cNvSpPr>
          <p:nvPr>
            <p:ph type="sldNum" sz="quarter" idx="12"/>
          </p:nvPr>
        </p:nvSpPr>
        <p:spPr/>
        <p:txBody>
          <a:bodyPr/>
          <a:lstStyle>
            <a:extLst/>
          </a:lstStyle>
          <a:p>
            <a:fld id="{508D1F38-FE01-4994-A2A3-AEF84C627A8D}" type="slidenum">
              <a:rPr lang="en-IE" smtClean="0"/>
              <a:pPr/>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E94950E-C68C-405E-B295-465A619EA5BA}" type="datetimeFigureOut">
              <a:rPr lang="en-IE" smtClean="0"/>
              <a:pPr/>
              <a:t>07/09/2011</a:t>
            </a:fld>
            <a:endParaRPr lang="en-IE"/>
          </a:p>
        </p:txBody>
      </p:sp>
      <p:sp>
        <p:nvSpPr>
          <p:cNvPr id="6" name="Footer Placeholder 5"/>
          <p:cNvSpPr>
            <a:spLocks noGrp="1"/>
          </p:cNvSpPr>
          <p:nvPr>
            <p:ph type="ftr" sz="quarter" idx="11"/>
          </p:nvPr>
        </p:nvSpPr>
        <p:spPr/>
        <p:txBody>
          <a:bodyPr/>
          <a:lstStyle>
            <a:extLst/>
          </a:lstStyle>
          <a:p>
            <a:endParaRPr lang="en-IE"/>
          </a:p>
        </p:txBody>
      </p:sp>
      <p:sp>
        <p:nvSpPr>
          <p:cNvPr id="7" name="Slide Number Placeholder 6"/>
          <p:cNvSpPr>
            <a:spLocks noGrp="1"/>
          </p:cNvSpPr>
          <p:nvPr>
            <p:ph type="sldNum" sz="quarter" idx="12"/>
          </p:nvPr>
        </p:nvSpPr>
        <p:spPr/>
        <p:txBody>
          <a:bodyPr/>
          <a:lstStyle>
            <a:extLst/>
          </a:lstStyle>
          <a:p>
            <a:fld id="{508D1F38-FE01-4994-A2A3-AEF84C627A8D}" type="slidenum">
              <a:rPr lang="en-IE" smtClean="0"/>
              <a:pPr/>
              <a:t>‹#›</a:t>
            </a:fld>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E94950E-C68C-405E-B295-465A619EA5BA}" type="datetimeFigureOut">
              <a:rPr lang="en-IE" smtClean="0"/>
              <a:pPr/>
              <a:t>07/09/2011</a:t>
            </a:fld>
            <a:endParaRPr lang="en-IE"/>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E"/>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08D1F38-FE01-4994-A2A3-AEF84C627A8D}" type="slidenum">
              <a:rPr lang="en-IE" smtClean="0"/>
              <a:pPr/>
              <a:t>‹#›</a:t>
            </a:fld>
            <a:endParaRPr lang="en-IE"/>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E94950E-C68C-405E-B295-465A619EA5BA}" type="datetimeFigureOut">
              <a:rPr lang="en-IE" smtClean="0"/>
              <a:pPr/>
              <a:t>07/09/2011</a:t>
            </a:fld>
            <a:endParaRPr lang="en-IE"/>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E"/>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08D1F38-FE01-4994-A2A3-AEF84C627A8D}" type="slidenum">
              <a:rPr lang="en-IE" smtClean="0"/>
              <a:pPr/>
              <a:t>‹#›</a:t>
            </a:fld>
            <a:endParaRPr lang="en-IE"/>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video" Target="file:///C:\Users\dgordon\Desktop\Damian\MyStuff%202009%2011\Teaching\Lectures\2010-2011\MScinAT\Foundations\Week11\PaulOtlet.mp4"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E" dirty="0" smtClean="0"/>
              <a:t>History of Computers:</a:t>
            </a:r>
            <a:br>
              <a:rPr lang="en-IE" dirty="0" smtClean="0"/>
            </a:br>
            <a:r>
              <a:rPr lang="en-IE" dirty="0" smtClean="0"/>
              <a:t>Part 1. Ancient Computers</a:t>
            </a:r>
            <a:endParaRPr lang="en-IE" dirty="0"/>
          </a:p>
        </p:txBody>
      </p:sp>
      <p:sp>
        <p:nvSpPr>
          <p:cNvPr id="3" name="Subtitle 2"/>
          <p:cNvSpPr>
            <a:spLocks noGrp="1"/>
          </p:cNvSpPr>
          <p:nvPr>
            <p:ph type="subTitle" idx="1"/>
          </p:nvPr>
        </p:nvSpPr>
        <p:spPr/>
        <p:txBody>
          <a:bodyPr/>
          <a:lstStyle/>
          <a:p>
            <a:r>
              <a:rPr lang="en-IE" dirty="0" smtClean="0"/>
              <a:t>Damian Gordon</a:t>
            </a:r>
            <a:endParaRPr lang="en-I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92500"/>
          </a:bodyPr>
          <a:lstStyle/>
          <a:p>
            <a:pPr lvl="0"/>
            <a:r>
              <a:rPr lang="en-IE" b="1" dirty="0" smtClean="0"/>
              <a:t>John Napier of </a:t>
            </a:r>
            <a:r>
              <a:rPr lang="en-IE" b="1" dirty="0" err="1" smtClean="0"/>
              <a:t>Merchiston</a:t>
            </a:r>
            <a:endParaRPr lang="en-IE" b="1" dirty="0" smtClean="0"/>
          </a:p>
          <a:p>
            <a:pPr lvl="0"/>
            <a:r>
              <a:rPr lang="en-IE" dirty="0" smtClean="0"/>
              <a:t>Born 1550</a:t>
            </a:r>
          </a:p>
          <a:p>
            <a:pPr lvl="0"/>
            <a:r>
              <a:rPr lang="en-IE" dirty="0" smtClean="0"/>
              <a:t>Died 4 April 1617</a:t>
            </a:r>
          </a:p>
          <a:p>
            <a:pPr lvl="0"/>
            <a:r>
              <a:rPr lang="en-IE" dirty="0" smtClean="0"/>
              <a:t>Born in </a:t>
            </a:r>
            <a:r>
              <a:rPr lang="en-IE" dirty="0" err="1" smtClean="0"/>
              <a:t>Merchiston</a:t>
            </a:r>
            <a:r>
              <a:rPr lang="en-IE" dirty="0" smtClean="0"/>
              <a:t> Tower, Edinburgh</a:t>
            </a:r>
          </a:p>
          <a:p>
            <a:pPr lvl="0"/>
            <a:r>
              <a:rPr lang="en-IE" dirty="0" smtClean="0"/>
              <a:t>A Scottish mathematician, physicist, astronomer &amp; astrologer, and also the 8th Laird of </a:t>
            </a:r>
            <a:r>
              <a:rPr lang="en-IE" dirty="0" err="1" smtClean="0"/>
              <a:t>Merchistoun</a:t>
            </a:r>
            <a:r>
              <a:rPr lang="en-IE" dirty="0" smtClean="0"/>
              <a:t>.</a:t>
            </a:r>
          </a:p>
        </p:txBody>
      </p:sp>
      <p:sp>
        <p:nvSpPr>
          <p:cNvPr id="3" name="Title 2"/>
          <p:cNvSpPr>
            <a:spLocks noGrp="1"/>
          </p:cNvSpPr>
          <p:nvPr>
            <p:ph type="title"/>
          </p:nvPr>
        </p:nvSpPr>
        <p:spPr/>
        <p:txBody>
          <a:bodyPr>
            <a:normAutofit/>
          </a:bodyPr>
          <a:lstStyle/>
          <a:p>
            <a:r>
              <a:rPr lang="en-IE" dirty="0" smtClean="0"/>
              <a:t>John Napier</a:t>
            </a:r>
            <a:endParaRPr lang="en-IE" dirty="0"/>
          </a:p>
        </p:txBody>
      </p:sp>
      <p:pic>
        <p:nvPicPr>
          <p:cNvPr id="5" name="Picture 4" descr="Picture of John Napier"/>
          <p:cNvPicPr>
            <a:picLocks noChangeAspect="1"/>
          </p:cNvPicPr>
          <p:nvPr/>
        </p:nvPicPr>
        <p:blipFill>
          <a:blip r:embed="rId2" cstate="print"/>
          <a:stretch>
            <a:fillRect/>
          </a:stretch>
        </p:blipFill>
        <p:spPr>
          <a:xfrm>
            <a:off x="4984824" y="1124744"/>
            <a:ext cx="3774902" cy="439248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62500" lnSpcReduction="20000"/>
          </a:bodyPr>
          <a:lstStyle/>
          <a:p>
            <a:pPr lvl="0"/>
            <a:r>
              <a:rPr lang="en-IE" dirty="0" smtClean="0"/>
              <a:t>An abacus created by John Napier for calculation of products and quotients of numbers</a:t>
            </a:r>
          </a:p>
          <a:p>
            <a:pPr lvl="0"/>
            <a:r>
              <a:rPr lang="en-IE" dirty="0" smtClean="0"/>
              <a:t>A rod's surface comprises 9 squares, and each square, except for the top one, comprises two halves divided by a diagonal line. </a:t>
            </a:r>
          </a:p>
          <a:p>
            <a:pPr lvl="0"/>
            <a:r>
              <a:rPr lang="en-IE" dirty="0" smtClean="0"/>
              <a:t>The first square of each rod holds a single-digit, and the other squares hold this number's double, triple, quadruple and so on until the last square contains nine times the number in the top square. </a:t>
            </a:r>
          </a:p>
          <a:p>
            <a:pPr lvl="0"/>
            <a:r>
              <a:rPr lang="en-IE" dirty="0" smtClean="0"/>
              <a:t>The digits of each product are written one to each side of the diagonal; numbers less than 10 occupy the lower triangle, with a zero in the top half.</a:t>
            </a:r>
          </a:p>
        </p:txBody>
      </p:sp>
      <p:sp>
        <p:nvSpPr>
          <p:cNvPr id="3" name="Title 2"/>
          <p:cNvSpPr>
            <a:spLocks noGrp="1"/>
          </p:cNvSpPr>
          <p:nvPr>
            <p:ph type="title"/>
          </p:nvPr>
        </p:nvSpPr>
        <p:spPr/>
        <p:txBody>
          <a:bodyPr>
            <a:normAutofit/>
          </a:bodyPr>
          <a:lstStyle/>
          <a:p>
            <a:r>
              <a:rPr lang="en-IE" dirty="0" smtClean="0"/>
              <a:t>Napier’s Bones</a:t>
            </a:r>
            <a:endParaRPr lang="en-IE" dirty="0"/>
          </a:p>
        </p:txBody>
      </p:sp>
      <p:sp>
        <p:nvSpPr>
          <p:cNvPr id="7" name="Rectangle 6"/>
          <p:cNvSpPr/>
          <p:nvPr/>
        </p:nvSpPr>
        <p:spPr>
          <a:xfrm>
            <a:off x="585581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~1617AD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NapiersBones.jpg"/>
          <p:cNvPicPr>
            <a:picLocks noChangeAspect="1"/>
          </p:cNvPicPr>
          <p:nvPr/>
        </p:nvPicPr>
        <p:blipFill>
          <a:blip r:embed="rId2" cstate="print"/>
          <a:stretch>
            <a:fillRect/>
          </a:stretch>
        </p:blipFill>
        <p:spPr>
          <a:xfrm>
            <a:off x="4932040" y="692696"/>
            <a:ext cx="4076700" cy="3322320"/>
          </a:xfrm>
          <a:prstGeom prst="rect">
            <a:avLst/>
          </a:prstGeom>
        </p:spPr>
      </p:pic>
      <p:pic>
        <p:nvPicPr>
          <p:cNvPr id="9" name="Picture 8" descr="NapiersBones.png"/>
          <p:cNvPicPr>
            <a:picLocks noChangeAspect="1"/>
          </p:cNvPicPr>
          <p:nvPr/>
        </p:nvPicPr>
        <p:blipFill>
          <a:blip r:embed="rId3" cstate="print"/>
          <a:stretch>
            <a:fillRect/>
          </a:stretch>
        </p:blipFill>
        <p:spPr>
          <a:xfrm>
            <a:off x="5292080" y="3634401"/>
            <a:ext cx="3240360" cy="299406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85000" lnSpcReduction="20000"/>
          </a:bodyPr>
          <a:lstStyle/>
          <a:p>
            <a:pPr lvl="0"/>
            <a:r>
              <a:rPr lang="en-IE" dirty="0" smtClean="0"/>
              <a:t>The slide rule is a mechanical </a:t>
            </a:r>
            <a:r>
              <a:rPr lang="en-IE" dirty="0" err="1" smtClean="0"/>
              <a:t>analog</a:t>
            </a:r>
            <a:r>
              <a:rPr lang="en-IE" dirty="0" smtClean="0"/>
              <a:t> computer. </a:t>
            </a:r>
          </a:p>
          <a:p>
            <a:pPr lvl="0"/>
            <a:r>
              <a:rPr lang="en-IE" dirty="0" smtClean="0"/>
              <a:t>The slide rule is used primarily for multiplication and division, and also for functions such as roots, logarithms and trigonometry.</a:t>
            </a:r>
          </a:p>
          <a:p>
            <a:pPr lvl="0"/>
            <a:r>
              <a:rPr lang="en-IE" dirty="0" smtClean="0"/>
              <a:t>William </a:t>
            </a:r>
            <a:r>
              <a:rPr lang="en-IE" dirty="0" err="1" smtClean="0"/>
              <a:t>Oughtred</a:t>
            </a:r>
            <a:r>
              <a:rPr lang="en-IE" dirty="0" smtClean="0"/>
              <a:t> and others developed the slide rule in the 17th century based on the emerging work on logarithms by John Napier.</a:t>
            </a:r>
          </a:p>
        </p:txBody>
      </p:sp>
      <p:sp>
        <p:nvSpPr>
          <p:cNvPr id="3" name="Title 2"/>
          <p:cNvSpPr>
            <a:spLocks noGrp="1"/>
          </p:cNvSpPr>
          <p:nvPr>
            <p:ph type="title"/>
          </p:nvPr>
        </p:nvSpPr>
        <p:spPr/>
        <p:txBody>
          <a:bodyPr>
            <a:normAutofit/>
          </a:bodyPr>
          <a:lstStyle/>
          <a:p>
            <a:r>
              <a:rPr lang="en-IE" dirty="0" smtClean="0"/>
              <a:t>Slide Ruler</a:t>
            </a:r>
            <a:endParaRPr lang="en-IE" dirty="0"/>
          </a:p>
        </p:txBody>
      </p:sp>
      <p:pic>
        <p:nvPicPr>
          <p:cNvPr id="6" name="Picture 5" descr="Picture of Slide Ruler"/>
          <p:cNvPicPr>
            <a:picLocks noChangeAspect="1"/>
          </p:cNvPicPr>
          <p:nvPr/>
        </p:nvPicPr>
        <p:blipFill>
          <a:blip r:embed="rId2" cstate="print"/>
          <a:stretch>
            <a:fillRect/>
          </a:stretch>
        </p:blipFill>
        <p:spPr>
          <a:xfrm rot="5400000">
            <a:off x="4275758" y="2196652"/>
            <a:ext cx="5544614" cy="3112766"/>
          </a:xfrm>
          <a:prstGeom prst="rect">
            <a:avLst/>
          </a:prstGeom>
        </p:spPr>
      </p:pic>
      <p:sp>
        <p:nvSpPr>
          <p:cNvPr id="7" name="Rectangle 6"/>
          <p:cNvSpPr/>
          <p:nvPr/>
        </p:nvSpPr>
        <p:spPr>
          <a:xfrm>
            <a:off x="585581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~1620AD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a:bodyPr>
          <a:lstStyle/>
          <a:p>
            <a:pPr lvl="0"/>
            <a:r>
              <a:rPr lang="en-IE" dirty="0" smtClean="0"/>
              <a:t>Born 22 April 1592</a:t>
            </a:r>
          </a:p>
          <a:p>
            <a:pPr lvl="0"/>
            <a:r>
              <a:rPr lang="en-IE" dirty="0" smtClean="0"/>
              <a:t>Died 24 October 1635</a:t>
            </a:r>
          </a:p>
          <a:p>
            <a:pPr lvl="0"/>
            <a:r>
              <a:rPr lang="en-IE" dirty="0" smtClean="0"/>
              <a:t>Born in </a:t>
            </a:r>
            <a:r>
              <a:rPr lang="en-IE" dirty="0" err="1" smtClean="0"/>
              <a:t>Herrenberg</a:t>
            </a:r>
            <a:r>
              <a:rPr lang="en-IE" dirty="0" smtClean="0"/>
              <a:t>, Germany</a:t>
            </a:r>
          </a:p>
          <a:p>
            <a:pPr lvl="0"/>
            <a:r>
              <a:rPr lang="en-IE" dirty="0" smtClean="0"/>
              <a:t>a German polymath who designed a calculating machine in 1623</a:t>
            </a:r>
          </a:p>
        </p:txBody>
      </p:sp>
      <p:sp>
        <p:nvSpPr>
          <p:cNvPr id="3" name="Title 2"/>
          <p:cNvSpPr>
            <a:spLocks noGrp="1"/>
          </p:cNvSpPr>
          <p:nvPr>
            <p:ph type="title"/>
          </p:nvPr>
        </p:nvSpPr>
        <p:spPr/>
        <p:txBody>
          <a:bodyPr>
            <a:normAutofit/>
          </a:bodyPr>
          <a:lstStyle/>
          <a:p>
            <a:r>
              <a:rPr lang="en-IE" dirty="0" smtClean="0"/>
              <a:t>Wilhelm </a:t>
            </a:r>
            <a:r>
              <a:rPr lang="en-IE" dirty="0" err="1" smtClean="0"/>
              <a:t>Schickard</a:t>
            </a:r>
            <a:endParaRPr lang="en-IE" dirty="0"/>
          </a:p>
        </p:txBody>
      </p:sp>
      <p:pic>
        <p:nvPicPr>
          <p:cNvPr id="6" name="Picture 5" descr="Picture of William Schickard"/>
          <p:cNvPicPr>
            <a:picLocks noChangeAspect="1"/>
          </p:cNvPicPr>
          <p:nvPr/>
        </p:nvPicPr>
        <p:blipFill>
          <a:blip r:embed="rId2" cstate="print"/>
          <a:stretch>
            <a:fillRect/>
          </a:stretch>
        </p:blipFill>
        <p:spPr>
          <a:xfrm>
            <a:off x="5004048" y="1342945"/>
            <a:ext cx="3888432" cy="4750351"/>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a:bodyPr>
          <a:lstStyle/>
          <a:p>
            <a:pPr lvl="0"/>
            <a:r>
              <a:rPr lang="en-IE" sz="2000" dirty="0" err="1" smtClean="0"/>
              <a:t>Schickard's</a:t>
            </a:r>
            <a:r>
              <a:rPr lang="en-IE" sz="2000" dirty="0" smtClean="0"/>
              <a:t> letters to Johannes </a:t>
            </a:r>
            <a:r>
              <a:rPr lang="en-IE" sz="2000" dirty="0" err="1" smtClean="0"/>
              <a:t>Kepler</a:t>
            </a:r>
            <a:r>
              <a:rPr lang="en-IE" sz="2000" dirty="0" smtClean="0"/>
              <a:t> show how to use the machine for calculating astronomical tables. </a:t>
            </a:r>
          </a:p>
          <a:p>
            <a:pPr lvl="0"/>
            <a:r>
              <a:rPr lang="en-IE" sz="2000" dirty="0" smtClean="0"/>
              <a:t>The machine could add and subtract six-digit numbers, and indicated an overflow of this capacity by ringing a bell; to add more complex calculations</a:t>
            </a:r>
          </a:p>
          <a:p>
            <a:pPr lvl="0"/>
            <a:r>
              <a:rPr lang="en-IE" sz="2000" dirty="0" smtClean="0"/>
              <a:t>His letters mention that the original machine was destroyed in a fire while still incomplete.</a:t>
            </a:r>
          </a:p>
          <a:p>
            <a:pPr lvl="0"/>
            <a:r>
              <a:rPr lang="en-IE" sz="2000" dirty="0" smtClean="0"/>
              <a:t>This machine was not programmable</a:t>
            </a:r>
          </a:p>
        </p:txBody>
      </p:sp>
      <p:sp>
        <p:nvSpPr>
          <p:cNvPr id="3" name="Title 2"/>
          <p:cNvSpPr>
            <a:spLocks noGrp="1"/>
          </p:cNvSpPr>
          <p:nvPr>
            <p:ph type="title"/>
          </p:nvPr>
        </p:nvSpPr>
        <p:spPr/>
        <p:txBody>
          <a:bodyPr>
            <a:normAutofit/>
          </a:bodyPr>
          <a:lstStyle/>
          <a:p>
            <a:r>
              <a:rPr lang="en-IE" dirty="0" err="1" smtClean="0"/>
              <a:t>Schickard</a:t>
            </a:r>
            <a:r>
              <a:rPr lang="en-IE" dirty="0" smtClean="0"/>
              <a:t> Clock</a:t>
            </a:r>
            <a:endParaRPr lang="en-IE" dirty="0"/>
          </a:p>
        </p:txBody>
      </p:sp>
      <p:pic>
        <p:nvPicPr>
          <p:cNvPr id="5" name="Picture 4" descr="Original drawing of Schickard Calculator"/>
          <p:cNvPicPr>
            <a:picLocks noChangeAspect="1"/>
          </p:cNvPicPr>
          <p:nvPr/>
        </p:nvPicPr>
        <p:blipFill>
          <a:blip r:embed="rId2" cstate="print"/>
          <a:stretch>
            <a:fillRect/>
          </a:stretch>
        </p:blipFill>
        <p:spPr>
          <a:xfrm>
            <a:off x="6444208" y="803978"/>
            <a:ext cx="2448272" cy="3273094"/>
          </a:xfrm>
          <a:prstGeom prst="rect">
            <a:avLst/>
          </a:prstGeom>
        </p:spPr>
      </p:pic>
      <p:pic>
        <p:nvPicPr>
          <p:cNvPr id="7" name="Picture 6" descr="Picture of Schickard Calculator"/>
          <p:cNvPicPr>
            <a:picLocks noChangeAspect="1"/>
          </p:cNvPicPr>
          <p:nvPr/>
        </p:nvPicPr>
        <p:blipFill>
          <a:blip r:embed="rId3" cstate="print"/>
          <a:stretch>
            <a:fillRect/>
          </a:stretch>
        </p:blipFill>
        <p:spPr>
          <a:xfrm>
            <a:off x="4932039" y="3645024"/>
            <a:ext cx="4128459" cy="3096344"/>
          </a:xfrm>
          <a:prstGeom prst="rect">
            <a:avLst/>
          </a:prstGeom>
        </p:spPr>
      </p:pic>
      <p:sp>
        <p:nvSpPr>
          <p:cNvPr id="8" name="Rectangle 7"/>
          <p:cNvSpPr/>
          <p:nvPr/>
        </p:nvSpPr>
        <p:spPr>
          <a:xfrm>
            <a:off x="6057794" y="-99392"/>
            <a:ext cx="2723823"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1623AD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a:bodyPr>
          <a:lstStyle/>
          <a:p>
            <a:pPr lvl="0"/>
            <a:r>
              <a:rPr lang="en-IE" dirty="0" smtClean="0"/>
              <a:t>Born June 19, 1623</a:t>
            </a:r>
          </a:p>
          <a:p>
            <a:pPr lvl="0"/>
            <a:r>
              <a:rPr lang="en-IE" dirty="0" smtClean="0"/>
              <a:t>Died August 19, 1662</a:t>
            </a:r>
          </a:p>
          <a:p>
            <a:pPr lvl="0"/>
            <a:r>
              <a:rPr lang="en-IE" dirty="0" smtClean="0"/>
              <a:t>Born in Clermont-Ferrand, France</a:t>
            </a:r>
          </a:p>
          <a:p>
            <a:pPr lvl="0"/>
            <a:r>
              <a:rPr lang="en-IE" dirty="0" smtClean="0"/>
              <a:t>A French mathematician, physicist, inventor, writer and Catholic philosopher. </a:t>
            </a:r>
          </a:p>
        </p:txBody>
      </p:sp>
      <p:sp>
        <p:nvSpPr>
          <p:cNvPr id="3" name="Title 2"/>
          <p:cNvSpPr>
            <a:spLocks noGrp="1"/>
          </p:cNvSpPr>
          <p:nvPr>
            <p:ph type="title"/>
          </p:nvPr>
        </p:nvSpPr>
        <p:spPr/>
        <p:txBody>
          <a:bodyPr>
            <a:normAutofit/>
          </a:bodyPr>
          <a:lstStyle/>
          <a:p>
            <a:r>
              <a:rPr lang="en-IE" dirty="0" err="1" smtClean="0"/>
              <a:t>Blaise</a:t>
            </a:r>
            <a:r>
              <a:rPr lang="en-IE" dirty="0" smtClean="0"/>
              <a:t> Pascal</a:t>
            </a:r>
            <a:endParaRPr lang="en-IE" dirty="0"/>
          </a:p>
        </p:txBody>
      </p:sp>
      <p:pic>
        <p:nvPicPr>
          <p:cNvPr id="5" name="Picture 4" descr="Picture of Blaise Pascal"/>
          <p:cNvPicPr>
            <a:picLocks noChangeAspect="1"/>
          </p:cNvPicPr>
          <p:nvPr/>
        </p:nvPicPr>
        <p:blipFill>
          <a:blip r:embed="rId2" cstate="print"/>
          <a:stretch>
            <a:fillRect/>
          </a:stretch>
        </p:blipFill>
        <p:spPr>
          <a:xfrm>
            <a:off x="5101356" y="1196752"/>
            <a:ext cx="3503092" cy="432048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85000" lnSpcReduction="20000"/>
          </a:bodyPr>
          <a:lstStyle/>
          <a:p>
            <a:pPr lvl="0"/>
            <a:r>
              <a:rPr lang="en-IE" dirty="0" smtClean="0"/>
              <a:t>He invented the mechanical calculator.</a:t>
            </a:r>
          </a:p>
          <a:p>
            <a:pPr lvl="0"/>
            <a:r>
              <a:rPr lang="en-IE" dirty="0" smtClean="0"/>
              <a:t>Pascal also was a mathematician who helped create two major new areas of research.</a:t>
            </a:r>
          </a:p>
          <a:p>
            <a:pPr lvl="1"/>
            <a:r>
              <a:rPr lang="en-IE" dirty="0" smtClean="0"/>
              <a:t>He wrote a significant treatise on the subject of </a:t>
            </a:r>
            <a:r>
              <a:rPr lang="en-IE" b="1" dirty="0" smtClean="0"/>
              <a:t>projective geometry </a:t>
            </a:r>
            <a:r>
              <a:rPr lang="en-IE" dirty="0" smtClean="0"/>
              <a:t>at the age of sixteen,</a:t>
            </a:r>
          </a:p>
          <a:p>
            <a:pPr lvl="1"/>
            <a:r>
              <a:rPr lang="en-IE" dirty="0" smtClean="0"/>
              <a:t>He corresponded with Pierre de Fermat on </a:t>
            </a:r>
            <a:r>
              <a:rPr lang="en-IE" b="1" dirty="0" smtClean="0"/>
              <a:t>probability theory</a:t>
            </a:r>
            <a:r>
              <a:rPr lang="en-IE" dirty="0" smtClean="0"/>
              <a:t>, strongly influencing the development of modern economics and social science.</a:t>
            </a:r>
          </a:p>
        </p:txBody>
      </p:sp>
      <p:sp>
        <p:nvSpPr>
          <p:cNvPr id="3" name="Title 2"/>
          <p:cNvSpPr>
            <a:spLocks noGrp="1"/>
          </p:cNvSpPr>
          <p:nvPr>
            <p:ph type="title"/>
          </p:nvPr>
        </p:nvSpPr>
        <p:spPr/>
        <p:txBody>
          <a:bodyPr>
            <a:normAutofit/>
          </a:bodyPr>
          <a:lstStyle/>
          <a:p>
            <a:r>
              <a:rPr lang="en-IE" dirty="0" err="1" smtClean="0"/>
              <a:t>Blaise</a:t>
            </a:r>
            <a:r>
              <a:rPr lang="en-IE" dirty="0" smtClean="0"/>
              <a:t> Pascal</a:t>
            </a:r>
            <a:endParaRPr lang="en-IE" dirty="0"/>
          </a:p>
        </p:txBody>
      </p:sp>
      <p:pic>
        <p:nvPicPr>
          <p:cNvPr id="6" name="Picture 5" descr="BlaisePascal2.jpg"/>
          <p:cNvPicPr>
            <a:picLocks noChangeAspect="1"/>
          </p:cNvPicPr>
          <p:nvPr/>
        </p:nvPicPr>
        <p:blipFill>
          <a:blip r:embed="rId2" cstate="print"/>
          <a:stretch>
            <a:fillRect/>
          </a:stretch>
        </p:blipFill>
        <p:spPr>
          <a:xfrm>
            <a:off x="4884204" y="1412776"/>
            <a:ext cx="3504220" cy="420506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2776"/>
            <a:ext cx="4114800" cy="4755984"/>
          </a:xfrm>
        </p:spPr>
        <p:txBody>
          <a:bodyPr>
            <a:normAutofit fontScale="85000" lnSpcReduction="10000"/>
          </a:bodyPr>
          <a:lstStyle/>
          <a:p>
            <a:pPr lvl="0"/>
            <a:r>
              <a:rPr lang="en-IE" sz="2000" dirty="0" smtClean="0"/>
              <a:t>A mechanical calculator that could add and subtract directly.</a:t>
            </a:r>
          </a:p>
          <a:p>
            <a:pPr lvl="0"/>
            <a:r>
              <a:rPr lang="en-IE" sz="2000" dirty="0" smtClean="0"/>
              <a:t>The calculator had </a:t>
            </a:r>
            <a:r>
              <a:rPr lang="en-IE" sz="2000" dirty="0" err="1" smtClean="0"/>
              <a:t>spoked</a:t>
            </a:r>
            <a:r>
              <a:rPr lang="en-IE" sz="2000" dirty="0" smtClean="0"/>
              <a:t> metal wheel dials, with the digit 0 through 9 displayed around the circumference of each wheel. To input a digit, the user placed a stylus in the corresponding space between the spokes, and turned the dial until a metal stop at the bottom was reached, similar to the way a rotary telephone dial is used. This would display the number in the boxes at the top of the calculator. Then, one would simply redial the second number to be added, causing the sum of both numbers to appear in boxes at the top.</a:t>
            </a:r>
          </a:p>
        </p:txBody>
      </p:sp>
      <p:sp>
        <p:nvSpPr>
          <p:cNvPr id="3" name="Title 2"/>
          <p:cNvSpPr>
            <a:spLocks noGrp="1"/>
          </p:cNvSpPr>
          <p:nvPr>
            <p:ph type="title"/>
          </p:nvPr>
        </p:nvSpPr>
        <p:spPr/>
        <p:txBody>
          <a:bodyPr>
            <a:normAutofit/>
          </a:bodyPr>
          <a:lstStyle/>
          <a:p>
            <a:r>
              <a:rPr lang="en-IE" dirty="0" err="1" smtClean="0"/>
              <a:t>Pascaline</a:t>
            </a:r>
            <a:endParaRPr lang="en-IE" dirty="0"/>
          </a:p>
        </p:txBody>
      </p:sp>
      <p:sp>
        <p:nvSpPr>
          <p:cNvPr id="8" name="Rectangle 7"/>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1642AD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 name="Picture 9" descr="Picture of Pascaline"/>
          <p:cNvPicPr>
            <a:picLocks noChangeAspect="1"/>
          </p:cNvPicPr>
          <p:nvPr/>
        </p:nvPicPr>
        <p:blipFill>
          <a:blip r:embed="rId2" cstate="print"/>
          <a:stretch>
            <a:fillRect/>
          </a:stretch>
        </p:blipFill>
        <p:spPr>
          <a:xfrm>
            <a:off x="4932040" y="4137622"/>
            <a:ext cx="3960440" cy="2171698"/>
          </a:xfrm>
          <a:prstGeom prst="rect">
            <a:avLst/>
          </a:prstGeom>
        </p:spPr>
      </p:pic>
      <p:sp>
        <p:nvSpPr>
          <p:cNvPr id="11" name="Content Placeholder 1"/>
          <p:cNvSpPr txBox="1">
            <a:spLocks/>
          </p:cNvSpPr>
          <p:nvPr/>
        </p:nvSpPr>
        <p:spPr>
          <a:xfrm>
            <a:off x="4716016" y="1409320"/>
            <a:ext cx="4114800" cy="2739760"/>
          </a:xfrm>
          <a:prstGeom prst="rect">
            <a:avLst/>
          </a:prstGeom>
        </p:spPr>
        <p:txBody>
          <a:bodyPr vert="horz">
            <a:normAutofit fontScale="77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000" b="0" i="0" u="none" strike="noStrike" kern="1200" cap="none" spc="0" normalizeH="0" baseline="0" noProof="0" dirty="0" smtClean="0">
                <a:ln>
                  <a:noFill/>
                </a:ln>
                <a:solidFill>
                  <a:schemeClr val="tx1"/>
                </a:solidFill>
                <a:effectLst/>
                <a:uLnTx/>
                <a:uFillTx/>
                <a:latin typeface="+mn-lt"/>
                <a:ea typeface="+mn-ea"/>
                <a:cs typeface="+mn-cs"/>
              </a:rPr>
              <a:t>Pascal began to work on his calculator when he was only 19 years old. He received a Royal Privilege in 1649 that granted him exclusive rights to make and sell calculating machines in France. By 1652 Pascal claimed to have produced some fifty prototypes and sold just over a dozen machines, but the cost and complexity of the </a:t>
            </a:r>
            <a:r>
              <a:rPr kumimoji="0" lang="en-IE" sz="2000" b="0" i="0" u="none" strike="noStrike" kern="1200" cap="none" spc="0" normalizeH="0" baseline="0" noProof="0" dirty="0" err="1" smtClean="0">
                <a:ln>
                  <a:noFill/>
                </a:ln>
                <a:solidFill>
                  <a:schemeClr val="tx1"/>
                </a:solidFill>
                <a:effectLst/>
                <a:uLnTx/>
                <a:uFillTx/>
                <a:latin typeface="+mn-lt"/>
                <a:ea typeface="+mn-ea"/>
                <a:cs typeface="+mn-cs"/>
              </a:rPr>
              <a:t>Pascaline</a:t>
            </a:r>
            <a:r>
              <a:rPr kumimoji="0" lang="en-IE" sz="2000" b="0" i="0" u="none" strike="noStrike" kern="1200" cap="none" spc="0" normalizeH="0" baseline="0" noProof="0" dirty="0" smtClean="0">
                <a:ln>
                  <a:noFill/>
                </a:ln>
                <a:solidFill>
                  <a:schemeClr val="tx1"/>
                </a:solidFill>
                <a:effectLst/>
                <a:uLnTx/>
                <a:uFillTx/>
                <a:latin typeface="+mn-lt"/>
                <a:ea typeface="+mn-ea"/>
                <a:cs typeface="+mn-cs"/>
              </a:rPr>
              <a:t>—combined with the fact that it could only add and subtract was a barrier to further sales, and production ceased in that year.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a:bodyPr>
          <a:lstStyle/>
          <a:p>
            <a:pPr lvl="0"/>
            <a:r>
              <a:rPr lang="en-IE" dirty="0" smtClean="0"/>
              <a:t>Born July 1, 1646</a:t>
            </a:r>
          </a:p>
          <a:p>
            <a:pPr lvl="0"/>
            <a:r>
              <a:rPr lang="en-IE" dirty="0" smtClean="0"/>
              <a:t>Died November 14, 1716</a:t>
            </a:r>
          </a:p>
          <a:p>
            <a:pPr lvl="0"/>
            <a:r>
              <a:rPr lang="en-IE" dirty="0" smtClean="0"/>
              <a:t>Born in Leipzig, Electorate of Saxony</a:t>
            </a:r>
          </a:p>
          <a:p>
            <a:pPr lvl="0"/>
            <a:r>
              <a:rPr lang="en-IE" dirty="0" smtClean="0"/>
              <a:t>A very important German mathematician and philosopher</a:t>
            </a:r>
          </a:p>
        </p:txBody>
      </p:sp>
      <p:sp>
        <p:nvSpPr>
          <p:cNvPr id="3" name="Title 2"/>
          <p:cNvSpPr>
            <a:spLocks noGrp="1"/>
          </p:cNvSpPr>
          <p:nvPr>
            <p:ph type="title"/>
          </p:nvPr>
        </p:nvSpPr>
        <p:spPr/>
        <p:txBody>
          <a:bodyPr>
            <a:normAutofit/>
          </a:bodyPr>
          <a:lstStyle/>
          <a:p>
            <a:r>
              <a:rPr lang="en-IE" dirty="0" smtClean="0"/>
              <a:t>Gottfried Leibniz</a:t>
            </a:r>
            <a:endParaRPr lang="en-IE" dirty="0"/>
          </a:p>
        </p:txBody>
      </p:sp>
      <p:pic>
        <p:nvPicPr>
          <p:cNvPr id="6" name="Picture 5" descr="Picture of Gottfried Leibniz"/>
          <p:cNvPicPr>
            <a:picLocks noChangeAspect="1"/>
          </p:cNvPicPr>
          <p:nvPr/>
        </p:nvPicPr>
        <p:blipFill>
          <a:blip r:embed="rId2" cstate="print"/>
          <a:stretch>
            <a:fillRect/>
          </a:stretch>
        </p:blipFill>
        <p:spPr>
          <a:xfrm>
            <a:off x="5364088" y="1268760"/>
            <a:ext cx="3456384" cy="41402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62500" lnSpcReduction="20000"/>
          </a:bodyPr>
          <a:lstStyle/>
          <a:p>
            <a:pPr lvl="0"/>
            <a:r>
              <a:rPr lang="en-IE" dirty="0" smtClean="0"/>
              <a:t>A digital mechanical calculator invented by German mathematician Gottfried Wilhelm Leibniz around 1672 and completed 1694.</a:t>
            </a:r>
          </a:p>
          <a:p>
            <a:pPr lvl="0"/>
            <a:r>
              <a:rPr lang="en-IE" dirty="0" smtClean="0"/>
              <a:t>It was the first calculator that could perform all four arithmetic operations: addition, subtraction, multiplication and division.</a:t>
            </a:r>
          </a:p>
          <a:p>
            <a:pPr lvl="0"/>
            <a:r>
              <a:rPr lang="en-IE" dirty="0" smtClean="0"/>
              <a:t>Its intricate precision </a:t>
            </a:r>
            <a:r>
              <a:rPr lang="en-IE" dirty="0" err="1" smtClean="0"/>
              <a:t>gearwork</a:t>
            </a:r>
            <a:r>
              <a:rPr lang="en-IE" dirty="0" smtClean="0"/>
              <a:t>, however, was somewhat beyond the fabrication technology of the time; mechanical problems, in addition to a design flaw in the carry mechanism, prevented the machines from working reliably</a:t>
            </a:r>
          </a:p>
          <a:p>
            <a:pPr lvl="0"/>
            <a:r>
              <a:rPr lang="en-IE" dirty="0" smtClean="0"/>
              <a:t>Despite the mechanical flaws of the Stepped </a:t>
            </a:r>
            <a:r>
              <a:rPr lang="en-IE" dirty="0" err="1" smtClean="0"/>
              <a:t>Reckoner</a:t>
            </a:r>
            <a:r>
              <a:rPr lang="en-IE" dirty="0" smtClean="0"/>
              <a:t>, it gave future calculator builders new possibilities.</a:t>
            </a:r>
          </a:p>
        </p:txBody>
      </p:sp>
      <p:sp>
        <p:nvSpPr>
          <p:cNvPr id="3" name="Title 2"/>
          <p:cNvSpPr>
            <a:spLocks noGrp="1"/>
          </p:cNvSpPr>
          <p:nvPr>
            <p:ph type="title"/>
          </p:nvPr>
        </p:nvSpPr>
        <p:spPr/>
        <p:txBody>
          <a:bodyPr>
            <a:normAutofit/>
          </a:bodyPr>
          <a:lstStyle/>
          <a:p>
            <a:r>
              <a:rPr lang="en-IE" dirty="0" smtClean="0"/>
              <a:t>Stepped </a:t>
            </a:r>
            <a:r>
              <a:rPr lang="en-IE" dirty="0" err="1" smtClean="0"/>
              <a:t>Reckoner</a:t>
            </a:r>
            <a:endParaRPr lang="en-IE" dirty="0"/>
          </a:p>
        </p:txBody>
      </p:sp>
      <p:sp>
        <p:nvSpPr>
          <p:cNvPr id="8" name="Rectangle 7"/>
          <p:cNvSpPr/>
          <p:nvPr/>
        </p:nvSpPr>
        <p:spPr>
          <a:xfrm>
            <a:off x="6057791"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1672AD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9" name="Picture 8" descr="Picture of Stepped Reckoner"/>
          <p:cNvPicPr>
            <a:picLocks noChangeAspect="1"/>
          </p:cNvPicPr>
          <p:nvPr/>
        </p:nvPicPr>
        <p:blipFill>
          <a:blip r:embed="rId2" cstate="print"/>
          <a:stretch>
            <a:fillRect/>
          </a:stretch>
        </p:blipFill>
        <p:spPr>
          <a:xfrm>
            <a:off x="4572000" y="2981858"/>
            <a:ext cx="4436616" cy="3327462"/>
          </a:xfrm>
          <a:prstGeom prst="rect">
            <a:avLst/>
          </a:prstGeom>
        </p:spPr>
      </p:pic>
      <p:sp>
        <p:nvSpPr>
          <p:cNvPr id="10" name="Content Placeholder 1"/>
          <p:cNvSpPr txBox="1">
            <a:spLocks/>
          </p:cNvSpPr>
          <p:nvPr/>
        </p:nvSpPr>
        <p:spPr>
          <a:xfrm>
            <a:off x="4572000" y="1484784"/>
            <a:ext cx="4114800" cy="1435232"/>
          </a:xfrm>
          <a:prstGeom prst="rect">
            <a:avLst/>
          </a:prstGeom>
        </p:spPr>
        <p:txBody>
          <a:bodyPr vert="horz">
            <a:normAutofit fontScale="62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Leibniz once said </a:t>
            </a:r>
            <a:r>
              <a:rPr kumimoji="0" lang="en-IE" sz="2700" b="0" i="1" u="none" strike="noStrike" kern="1200" cap="none" spc="0" normalizeH="0" baseline="0" noProof="0" dirty="0" smtClean="0">
                <a:ln>
                  <a:noFill/>
                </a:ln>
                <a:solidFill>
                  <a:schemeClr val="tx1"/>
                </a:solidFill>
                <a:effectLst/>
                <a:uLnTx/>
                <a:uFillTx/>
                <a:latin typeface="+mn-lt"/>
                <a:ea typeface="+mn-ea"/>
                <a:cs typeface="+mn-cs"/>
              </a:rPr>
              <a:t>"It is unworthy of excellent men to lose hours like slaves in the labour of calculation which could safely be relegated to anyone else if machines were used</a:t>
            </a:r>
            <a:r>
              <a:rPr kumimoji="0" lang="en-IE" sz="2700" b="0" i="0" u="none" strike="noStrike" kern="120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 of Ishango bones"/>
          <p:cNvPicPr>
            <a:picLocks noGrp="1" noChangeAspect="1"/>
          </p:cNvPicPr>
          <p:nvPr>
            <p:ph idx="1"/>
          </p:nvPr>
        </p:nvPicPr>
        <p:blipFill>
          <a:blip r:embed="rId2" cstate="print"/>
          <a:stretch>
            <a:fillRect/>
          </a:stretch>
        </p:blipFill>
        <p:spPr>
          <a:xfrm rot="5400000">
            <a:off x="4443812" y="2652739"/>
            <a:ext cx="5656977" cy="2520280"/>
          </a:xfrm>
        </p:spPr>
      </p:pic>
      <p:sp>
        <p:nvSpPr>
          <p:cNvPr id="3" name="Title 2"/>
          <p:cNvSpPr>
            <a:spLocks noGrp="1"/>
          </p:cNvSpPr>
          <p:nvPr>
            <p:ph type="title"/>
          </p:nvPr>
        </p:nvSpPr>
        <p:spPr/>
        <p:txBody>
          <a:bodyPr>
            <a:normAutofit/>
          </a:bodyPr>
          <a:lstStyle/>
          <a:p>
            <a:r>
              <a:rPr lang="en-IE" dirty="0" err="1" smtClean="0"/>
              <a:t>Ishango</a:t>
            </a:r>
            <a:r>
              <a:rPr lang="en-IE" dirty="0" smtClean="0"/>
              <a:t> bone</a:t>
            </a:r>
            <a:endParaRPr lang="en-IE" dirty="0"/>
          </a:p>
        </p:txBody>
      </p:sp>
      <p:sp>
        <p:nvSpPr>
          <p:cNvPr id="5" name="Content Placeholder 1"/>
          <p:cNvSpPr txBox="1">
            <a:spLocks/>
          </p:cNvSpPr>
          <p:nvPr/>
        </p:nvSpPr>
        <p:spPr>
          <a:xfrm>
            <a:off x="457200" y="1481328"/>
            <a:ext cx="4114800" cy="4525963"/>
          </a:xfrm>
          <a:prstGeom prst="rect">
            <a:avLst/>
          </a:prstGeom>
        </p:spPr>
        <p:txBody>
          <a:bodyPr vert="horz">
            <a:normAutofit fontScale="77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Might be an early example of a </a:t>
            </a:r>
            <a:r>
              <a:rPr kumimoji="0" lang="en-IE" sz="2700" b="1" i="0" u="none" strike="noStrike" kern="1200" cap="none" spc="0" normalizeH="0" baseline="0" noProof="0" dirty="0" smtClean="0">
                <a:ln>
                  <a:noFill/>
                </a:ln>
                <a:solidFill>
                  <a:schemeClr val="tx1"/>
                </a:solidFill>
                <a:effectLst/>
                <a:uLnTx/>
                <a:uFillTx/>
                <a:latin typeface="+mn-lt"/>
                <a:ea typeface="+mn-ea"/>
                <a:cs typeface="+mn-cs"/>
              </a:rPr>
              <a:t>Tally Stick</a:t>
            </a:r>
            <a:r>
              <a:rPr kumimoji="0" lang="en-IE" sz="2700" b="0" i="0" u="none" strike="noStrike" kern="1200" cap="none" spc="0" normalizeH="0" baseline="0" noProof="0" dirty="0" smtClean="0">
                <a:ln>
                  <a:noFill/>
                </a:ln>
                <a:solidFill>
                  <a:schemeClr val="tx1"/>
                </a:solidFill>
                <a:effectLst/>
                <a:uLnTx/>
                <a:uFillTx/>
                <a:latin typeface="+mn-lt"/>
                <a:ea typeface="+mn-ea"/>
                <a:cs typeface="+mn-cs"/>
              </a:rPr>
              <a:t>.</a:t>
            </a:r>
          </a:p>
          <a:p>
            <a:pPr marL="365760" lvl="0" indent="-256032">
              <a:spcBef>
                <a:spcPts val="400"/>
              </a:spcBef>
              <a:buClr>
                <a:schemeClr val="accent1"/>
              </a:buClr>
              <a:buSzPct val="68000"/>
              <a:buFont typeface="Wingdings 3"/>
              <a:buChar char=""/>
            </a:pPr>
            <a:r>
              <a:rPr lang="en-IE" sz="2800" dirty="0" smtClean="0"/>
              <a:t>An ancient memory aid device to record and document numbers, quantities, or even messages.</a:t>
            </a:r>
          </a:p>
          <a:p>
            <a:pPr marL="365760" lvl="0" indent="-256032">
              <a:spcBef>
                <a:spcPts val="400"/>
              </a:spcBef>
              <a:buClr>
                <a:schemeClr val="accent1"/>
              </a:buClr>
              <a:buSzPct val="68000"/>
              <a:buFont typeface="Wingdings 3"/>
              <a:buChar char=""/>
            </a:pPr>
            <a:r>
              <a:rPr lang="en-IE" sz="2700" dirty="0" smtClean="0"/>
              <a:t>Historical reference is made by </a:t>
            </a:r>
          </a:p>
          <a:p>
            <a:pPr marL="822960" lvl="1" indent="-256032">
              <a:spcBef>
                <a:spcPts val="400"/>
              </a:spcBef>
              <a:buClr>
                <a:schemeClr val="accent1"/>
              </a:buClr>
              <a:buSzPct val="68000"/>
              <a:buFont typeface="Wingdings 3"/>
              <a:buChar char=""/>
            </a:pPr>
            <a:r>
              <a:rPr lang="en-IE" sz="2700" dirty="0" smtClean="0"/>
              <a:t>Pliny the Elder (23-79AD) about the best wood to use for tallies</a:t>
            </a:r>
          </a:p>
          <a:p>
            <a:pPr marL="822960" lvl="1" indent="-256032">
              <a:spcBef>
                <a:spcPts val="400"/>
              </a:spcBef>
              <a:buClr>
                <a:schemeClr val="accent1"/>
              </a:buClr>
              <a:buSzPct val="68000"/>
              <a:buFont typeface="Wingdings 3"/>
              <a:buChar char=""/>
            </a:pPr>
            <a:r>
              <a:rPr lang="en-IE" sz="2700" dirty="0" smtClean="0"/>
              <a:t>Marco Polo (1254–1324) who mentions the use of the tally in China.</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Rectangle 6"/>
          <p:cNvSpPr/>
          <p:nvPr/>
        </p:nvSpPr>
        <p:spPr>
          <a:xfrm>
            <a:off x="5187620" y="-99392"/>
            <a:ext cx="3704860"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~20,000BC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70000" lnSpcReduction="20000"/>
          </a:bodyPr>
          <a:lstStyle/>
          <a:p>
            <a:pPr lvl="0"/>
            <a:r>
              <a:rPr lang="en-IE" dirty="0" smtClean="0"/>
              <a:t>The modern binary number system was developed by Gottfried Leibniz in his article </a:t>
            </a:r>
            <a:r>
              <a:rPr lang="en-IE" i="1" dirty="0" smtClean="0"/>
              <a:t>Explication de </a:t>
            </a:r>
            <a:r>
              <a:rPr lang="en-IE" i="1" dirty="0" err="1" smtClean="0"/>
              <a:t>l'Arithmétique</a:t>
            </a:r>
            <a:r>
              <a:rPr lang="en-IE" i="1" dirty="0" smtClean="0"/>
              <a:t> </a:t>
            </a:r>
            <a:r>
              <a:rPr lang="en-IE" i="1" dirty="0" err="1" smtClean="0"/>
              <a:t>Binaire</a:t>
            </a:r>
            <a:r>
              <a:rPr lang="en-IE" dirty="0" smtClean="0"/>
              <a:t> (1703). </a:t>
            </a:r>
          </a:p>
          <a:p>
            <a:pPr lvl="0"/>
            <a:r>
              <a:rPr lang="en-IE" dirty="0" smtClean="0"/>
              <a:t>Leibniz's system uses 0 and 1, like the modern binary numeral system. </a:t>
            </a:r>
          </a:p>
          <a:p>
            <a:pPr lvl="0"/>
            <a:r>
              <a:rPr lang="en-IE" dirty="0" smtClean="0"/>
              <a:t>As a </a:t>
            </a:r>
            <a:r>
              <a:rPr lang="en-IE" dirty="0" err="1" smtClean="0"/>
              <a:t>Sinophile</a:t>
            </a:r>
            <a:r>
              <a:rPr lang="en-IE" dirty="0" smtClean="0"/>
              <a:t> (fan of China), Leibniz was aware of the </a:t>
            </a:r>
            <a:r>
              <a:rPr lang="en-IE" i="1" dirty="0" smtClean="0"/>
              <a:t>I </a:t>
            </a:r>
            <a:r>
              <a:rPr lang="en-IE" i="1" dirty="0" err="1" smtClean="0"/>
              <a:t>Ching</a:t>
            </a:r>
            <a:r>
              <a:rPr lang="en-IE" dirty="0" smtClean="0"/>
              <a:t> and noted with fascination how its hexagrams correspond to the binary numbers from 0 to 111111, and concluded that this mapping was evidence of major Chinese accomplishments in the sort of philosophical mathematics he admired.</a:t>
            </a:r>
          </a:p>
        </p:txBody>
      </p:sp>
      <p:sp>
        <p:nvSpPr>
          <p:cNvPr id="3" name="Title 2"/>
          <p:cNvSpPr>
            <a:spLocks noGrp="1"/>
          </p:cNvSpPr>
          <p:nvPr>
            <p:ph type="title"/>
          </p:nvPr>
        </p:nvSpPr>
        <p:spPr/>
        <p:txBody>
          <a:bodyPr>
            <a:normAutofit/>
          </a:bodyPr>
          <a:lstStyle/>
          <a:p>
            <a:r>
              <a:rPr lang="en-IE" dirty="0" smtClean="0"/>
              <a:t>The Binary Number System</a:t>
            </a:r>
            <a:endParaRPr lang="en-IE" dirty="0"/>
          </a:p>
        </p:txBody>
      </p:sp>
      <p:pic>
        <p:nvPicPr>
          <p:cNvPr id="5" name="Picture 4" descr="Page from Explication de l'Arithmétique Binaire"/>
          <p:cNvPicPr>
            <a:picLocks noChangeAspect="1"/>
          </p:cNvPicPr>
          <p:nvPr/>
        </p:nvPicPr>
        <p:blipFill>
          <a:blip r:embed="rId2" cstate="print"/>
          <a:stretch>
            <a:fillRect/>
          </a:stretch>
        </p:blipFill>
        <p:spPr>
          <a:xfrm>
            <a:off x="5364088" y="1340768"/>
            <a:ext cx="3209500" cy="4320480"/>
          </a:xfrm>
          <a:prstGeom prst="rect">
            <a:avLst/>
          </a:prstGeom>
        </p:spPr>
      </p:pic>
      <p:sp>
        <p:nvSpPr>
          <p:cNvPr id="7" name="Rectangle 6"/>
          <p:cNvSpPr/>
          <p:nvPr/>
        </p:nvSpPr>
        <p:spPr>
          <a:xfrm>
            <a:off x="5436096" y="1412776"/>
            <a:ext cx="3168352" cy="42484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a:off x="6057792"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1703AD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92500" lnSpcReduction="20000"/>
          </a:bodyPr>
          <a:lstStyle/>
          <a:p>
            <a:r>
              <a:rPr lang="en-IE" b="1" dirty="0" smtClean="0"/>
              <a:t>Joseph Marie Charles</a:t>
            </a:r>
            <a:r>
              <a:rPr lang="en-IE" dirty="0" smtClean="0"/>
              <a:t> </a:t>
            </a:r>
            <a:r>
              <a:rPr lang="en-IE" i="1" dirty="0" err="1" smtClean="0"/>
              <a:t>dit</a:t>
            </a:r>
            <a:r>
              <a:rPr lang="en-IE" dirty="0" smtClean="0"/>
              <a:t> </a:t>
            </a:r>
            <a:r>
              <a:rPr lang="en-IE" b="1" dirty="0" smtClean="0"/>
              <a:t>Jacquard </a:t>
            </a:r>
          </a:p>
          <a:p>
            <a:r>
              <a:rPr lang="en-IE" dirty="0" smtClean="0"/>
              <a:t>Born 7 July 1752</a:t>
            </a:r>
          </a:p>
          <a:p>
            <a:r>
              <a:rPr lang="en-IE" dirty="0" smtClean="0"/>
              <a:t>Died 7 August 1834</a:t>
            </a:r>
          </a:p>
          <a:p>
            <a:r>
              <a:rPr lang="en-IE" dirty="0" smtClean="0"/>
              <a:t>Born in Lyon, France</a:t>
            </a:r>
          </a:p>
          <a:p>
            <a:r>
              <a:rPr lang="en-IE" dirty="0" smtClean="0"/>
              <a:t>He played an important role in the development of the earliest programmable loom, which in turn played an important role in the development of computers.</a:t>
            </a:r>
          </a:p>
        </p:txBody>
      </p:sp>
      <p:sp>
        <p:nvSpPr>
          <p:cNvPr id="3" name="Title 2"/>
          <p:cNvSpPr>
            <a:spLocks noGrp="1"/>
          </p:cNvSpPr>
          <p:nvPr>
            <p:ph type="title"/>
          </p:nvPr>
        </p:nvSpPr>
        <p:spPr/>
        <p:txBody>
          <a:bodyPr>
            <a:normAutofit/>
          </a:bodyPr>
          <a:lstStyle/>
          <a:p>
            <a:r>
              <a:rPr lang="en-IE" dirty="0" smtClean="0"/>
              <a:t>Joseph Marie Jacquard</a:t>
            </a:r>
            <a:endParaRPr lang="en-IE" dirty="0"/>
          </a:p>
        </p:txBody>
      </p:sp>
      <p:pic>
        <p:nvPicPr>
          <p:cNvPr id="6" name="Picture 5" descr="Picture of Joseph Marie Jacquard"/>
          <p:cNvPicPr>
            <a:picLocks noChangeAspect="1"/>
          </p:cNvPicPr>
          <p:nvPr/>
        </p:nvPicPr>
        <p:blipFill>
          <a:blip r:embed="rId2" cstate="print"/>
          <a:stretch>
            <a:fillRect/>
          </a:stretch>
        </p:blipFill>
        <p:spPr>
          <a:xfrm>
            <a:off x="5203303" y="1412776"/>
            <a:ext cx="3185121" cy="447509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85000" lnSpcReduction="20000"/>
          </a:bodyPr>
          <a:lstStyle/>
          <a:p>
            <a:r>
              <a:rPr lang="en-IE" dirty="0" smtClean="0"/>
              <a:t>A mechanical loom that simplifies the process of manufacturing textiles with complex patterns.</a:t>
            </a:r>
          </a:p>
          <a:p>
            <a:r>
              <a:rPr lang="en-IE" dirty="0" smtClean="0"/>
              <a:t>The loom is controlled by punched cards with punched holes, each row of which corresponds to one row of the design. </a:t>
            </a:r>
          </a:p>
          <a:p>
            <a:r>
              <a:rPr lang="en-IE" dirty="0" smtClean="0"/>
              <a:t>Multiple rows of holes are punched on each card and the many cards that compose the design of the textile are strung together in order.</a:t>
            </a:r>
          </a:p>
        </p:txBody>
      </p:sp>
      <p:sp>
        <p:nvSpPr>
          <p:cNvPr id="3" name="Title 2"/>
          <p:cNvSpPr>
            <a:spLocks noGrp="1"/>
          </p:cNvSpPr>
          <p:nvPr>
            <p:ph type="title"/>
          </p:nvPr>
        </p:nvSpPr>
        <p:spPr/>
        <p:txBody>
          <a:bodyPr>
            <a:normAutofit/>
          </a:bodyPr>
          <a:lstStyle/>
          <a:p>
            <a:r>
              <a:rPr lang="en-IE" dirty="0" smtClean="0"/>
              <a:t>Jacquard Loom</a:t>
            </a:r>
            <a:endParaRPr lang="en-IE" dirty="0"/>
          </a:p>
        </p:txBody>
      </p:sp>
      <p:pic>
        <p:nvPicPr>
          <p:cNvPr id="5" name="Picture 4" descr="Picture of Jacquard Loom"/>
          <p:cNvPicPr>
            <a:picLocks noChangeAspect="1"/>
          </p:cNvPicPr>
          <p:nvPr/>
        </p:nvPicPr>
        <p:blipFill>
          <a:blip r:embed="rId2" cstate="print"/>
          <a:stretch>
            <a:fillRect/>
          </a:stretch>
        </p:blipFill>
        <p:spPr>
          <a:xfrm>
            <a:off x="5148064" y="1231154"/>
            <a:ext cx="3443668" cy="5150173"/>
          </a:xfrm>
          <a:prstGeom prst="rect">
            <a:avLst/>
          </a:prstGeom>
        </p:spPr>
      </p:pic>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1801AD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92500" lnSpcReduction="10000"/>
          </a:bodyPr>
          <a:lstStyle/>
          <a:p>
            <a:pPr lvl="0"/>
            <a:r>
              <a:rPr lang="en-IE" b="1" dirty="0" smtClean="0"/>
              <a:t>Charles Xavier Thomas de Colmar</a:t>
            </a:r>
            <a:endParaRPr lang="en-IE" dirty="0" smtClean="0"/>
          </a:p>
          <a:p>
            <a:pPr lvl="0"/>
            <a:r>
              <a:rPr lang="en-IE" dirty="0" smtClean="0"/>
              <a:t>Born May 5, 1785</a:t>
            </a:r>
          </a:p>
          <a:p>
            <a:pPr lvl="0"/>
            <a:r>
              <a:rPr lang="en-IE" dirty="0" smtClean="0"/>
              <a:t>Died March 12, 1870</a:t>
            </a:r>
          </a:p>
          <a:p>
            <a:pPr lvl="0"/>
            <a:r>
              <a:rPr lang="en-IE" dirty="0" smtClean="0"/>
              <a:t>Born in Colmar, France</a:t>
            </a:r>
          </a:p>
          <a:p>
            <a:pPr lvl="0"/>
            <a:r>
              <a:rPr lang="en-IE" dirty="0" smtClean="0"/>
              <a:t>A French inventor and entrepreneur best known for designing, patenting and manufacturing the first commercially successful mechanical calculator,</a:t>
            </a:r>
          </a:p>
        </p:txBody>
      </p:sp>
      <p:sp>
        <p:nvSpPr>
          <p:cNvPr id="3" name="Title 2"/>
          <p:cNvSpPr>
            <a:spLocks noGrp="1"/>
          </p:cNvSpPr>
          <p:nvPr>
            <p:ph type="title"/>
          </p:nvPr>
        </p:nvSpPr>
        <p:spPr/>
        <p:txBody>
          <a:bodyPr>
            <a:normAutofit/>
          </a:bodyPr>
          <a:lstStyle/>
          <a:p>
            <a:r>
              <a:rPr lang="en-IE" dirty="0" smtClean="0"/>
              <a:t>Charles Xavier Thomas</a:t>
            </a:r>
            <a:endParaRPr lang="en-IE" dirty="0"/>
          </a:p>
        </p:txBody>
      </p:sp>
      <p:pic>
        <p:nvPicPr>
          <p:cNvPr id="5" name="Picture 4" descr="Picture of Charles Xavier Thomas De Colmar"/>
          <p:cNvPicPr>
            <a:picLocks noChangeAspect="1"/>
          </p:cNvPicPr>
          <p:nvPr/>
        </p:nvPicPr>
        <p:blipFill>
          <a:blip r:embed="rId2" cstate="print"/>
          <a:stretch>
            <a:fillRect/>
          </a:stretch>
        </p:blipFill>
        <p:spPr>
          <a:xfrm>
            <a:off x="5298245" y="1268760"/>
            <a:ext cx="3234195" cy="411323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2235704"/>
          </a:xfrm>
        </p:spPr>
        <p:txBody>
          <a:bodyPr>
            <a:normAutofit fontScale="70000" lnSpcReduction="20000"/>
          </a:bodyPr>
          <a:lstStyle/>
          <a:p>
            <a:pPr lvl="0"/>
            <a:r>
              <a:rPr lang="en-IE" dirty="0" smtClean="0"/>
              <a:t>A mechanical calculator that could add and subtract directly and could perform long multiplications and divisions effectively by using a movable accumulator for the result. </a:t>
            </a:r>
          </a:p>
          <a:p>
            <a:pPr lvl="0"/>
            <a:r>
              <a:rPr lang="en-IE" dirty="0" smtClean="0"/>
              <a:t>it became the first commercially successful mechanical calculator. </a:t>
            </a:r>
          </a:p>
        </p:txBody>
      </p:sp>
      <p:sp>
        <p:nvSpPr>
          <p:cNvPr id="3" name="Title 2"/>
          <p:cNvSpPr>
            <a:spLocks noGrp="1"/>
          </p:cNvSpPr>
          <p:nvPr>
            <p:ph type="title"/>
          </p:nvPr>
        </p:nvSpPr>
        <p:spPr/>
        <p:txBody>
          <a:bodyPr>
            <a:normAutofit/>
          </a:bodyPr>
          <a:lstStyle/>
          <a:p>
            <a:r>
              <a:rPr lang="en-IE" dirty="0" err="1" smtClean="0"/>
              <a:t>Arithmometer</a:t>
            </a:r>
            <a:endParaRPr lang="en-IE" dirty="0"/>
          </a:p>
        </p:txBody>
      </p:sp>
      <p:sp>
        <p:nvSpPr>
          <p:cNvPr id="8" name="Rectangle 7"/>
          <p:cNvSpPr/>
          <p:nvPr/>
        </p:nvSpPr>
        <p:spPr>
          <a:xfrm>
            <a:off x="6057791"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1820AD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Picture 6" descr="Picture of Arithmometer"/>
          <p:cNvPicPr>
            <a:picLocks noChangeAspect="1"/>
          </p:cNvPicPr>
          <p:nvPr/>
        </p:nvPicPr>
        <p:blipFill>
          <a:blip r:embed="rId2" cstate="print"/>
          <a:stretch>
            <a:fillRect/>
          </a:stretch>
        </p:blipFill>
        <p:spPr>
          <a:xfrm>
            <a:off x="572142" y="3826328"/>
            <a:ext cx="8104314" cy="2915040"/>
          </a:xfrm>
          <a:prstGeom prst="rect">
            <a:avLst/>
          </a:prstGeom>
        </p:spPr>
      </p:pic>
      <p:sp>
        <p:nvSpPr>
          <p:cNvPr id="6" name="Content Placeholder 1"/>
          <p:cNvSpPr txBox="1">
            <a:spLocks/>
          </p:cNvSpPr>
          <p:nvPr/>
        </p:nvSpPr>
        <p:spPr>
          <a:xfrm>
            <a:off x="4777680" y="1481328"/>
            <a:ext cx="4114800" cy="2307712"/>
          </a:xfrm>
          <a:prstGeom prst="rect">
            <a:avLst/>
          </a:prstGeom>
        </p:spPr>
        <p:txBody>
          <a:bodyPr vert="horz">
            <a:normAutofit fontScale="77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Its sturdy design gave it a strong reputation of reliability and accuracy and made it a key player in the move from </a:t>
            </a:r>
            <a:r>
              <a:rPr kumimoji="0" lang="en-IE" sz="2700" b="0" i="1" u="none" strike="noStrike" kern="1200" cap="none" spc="0" normalizeH="0" baseline="0" noProof="0" dirty="0" smtClean="0">
                <a:ln>
                  <a:noFill/>
                </a:ln>
                <a:solidFill>
                  <a:schemeClr val="tx1"/>
                </a:solidFill>
                <a:effectLst/>
                <a:uLnTx/>
                <a:uFillTx/>
                <a:latin typeface="+mn-lt"/>
                <a:ea typeface="+mn-ea"/>
                <a:cs typeface="+mn-cs"/>
              </a:rPr>
              <a:t>human computers </a:t>
            </a:r>
            <a:r>
              <a:rPr kumimoji="0" lang="en-IE" sz="2700" b="0" i="0" u="none" strike="noStrike" kern="1200" cap="none" spc="0" normalizeH="0" baseline="0" noProof="0" dirty="0" smtClean="0">
                <a:ln>
                  <a:noFill/>
                </a:ln>
                <a:solidFill>
                  <a:schemeClr val="tx1"/>
                </a:solidFill>
                <a:effectLst/>
                <a:uLnTx/>
                <a:uFillTx/>
                <a:latin typeface="+mn-lt"/>
                <a:ea typeface="+mn-ea"/>
                <a:cs typeface="+mn-cs"/>
              </a:rPr>
              <a:t>to calculating machines that took place during the second half of the 19th century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827992"/>
          </a:xfrm>
        </p:spPr>
        <p:txBody>
          <a:bodyPr>
            <a:normAutofit fontScale="55000" lnSpcReduction="20000"/>
          </a:bodyPr>
          <a:lstStyle/>
          <a:p>
            <a:pPr lvl="0"/>
            <a:r>
              <a:rPr lang="en-IE" dirty="0" smtClean="0"/>
              <a:t>The term "</a:t>
            </a:r>
            <a:r>
              <a:rPr lang="en-IE" b="1" dirty="0" smtClean="0"/>
              <a:t>computer</a:t>
            </a:r>
            <a:r>
              <a:rPr lang="en-IE" dirty="0" smtClean="0"/>
              <a:t>“ was in use from the mid-17th century, literally meant "</a:t>
            </a:r>
            <a:r>
              <a:rPr lang="en-IE" i="1" dirty="0" smtClean="0"/>
              <a:t>one who computes</a:t>
            </a:r>
            <a:r>
              <a:rPr lang="en-IE" dirty="0" smtClean="0"/>
              <a:t>": a person performing mathematical calculations. </a:t>
            </a:r>
          </a:p>
          <a:p>
            <a:pPr lvl="0"/>
            <a:r>
              <a:rPr lang="en-IE" dirty="0" smtClean="0"/>
              <a:t>Teams of people were frequently used to undertake long and often tedious calculations; the work was divided so that this could be done in parallel.</a:t>
            </a:r>
          </a:p>
          <a:p>
            <a:pPr lvl="0"/>
            <a:r>
              <a:rPr lang="en-IE" dirty="0" smtClean="0"/>
              <a:t>The approach was taken for astronomical and other complex calculations. Perhaps the first example of organized human computing was by the Frenchman Alexis Claude </a:t>
            </a:r>
            <a:r>
              <a:rPr lang="en-IE" dirty="0" err="1" smtClean="0"/>
              <a:t>Clairaut</a:t>
            </a:r>
            <a:r>
              <a:rPr lang="en-IE" dirty="0" smtClean="0"/>
              <a:t> in 1759 when he divided the computation to determine timing of the return of Halley's Comet with two colleagues, Joseph </a:t>
            </a:r>
            <a:r>
              <a:rPr lang="en-IE" dirty="0" err="1" smtClean="0"/>
              <a:t>Lalande</a:t>
            </a:r>
            <a:r>
              <a:rPr lang="en-IE" dirty="0" smtClean="0"/>
              <a:t> and Nicole-</a:t>
            </a:r>
            <a:r>
              <a:rPr lang="en-IE" dirty="0" err="1" smtClean="0"/>
              <a:t>Reine</a:t>
            </a:r>
            <a:r>
              <a:rPr lang="en-IE" dirty="0" smtClean="0"/>
              <a:t> </a:t>
            </a:r>
            <a:r>
              <a:rPr lang="en-IE" dirty="0" err="1" smtClean="0"/>
              <a:t>Lepaute</a:t>
            </a:r>
            <a:r>
              <a:rPr lang="en-IE" dirty="0" smtClean="0"/>
              <a:t>.</a:t>
            </a:r>
          </a:p>
          <a:p>
            <a:pPr lvl="0"/>
            <a:r>
              <a:rPr lang="en-IE" dirty="0" smtClean="0"/>
              <a:t>The Indian mathematician </a:t>
            </a:r>
            <a:r>
              <a:rPr lang="en-IE" dirty="0" err="1" smtClean="0"/>
              <a:t>Radhanath</a:t>
            </a:r>
            <a:r>
              <a:rPr lang="en-IE" dirty="0" smtClean="0"/>
              <a:t> </a:t>
            </a:r>
            <a:r>
              <a:rPr lang="en-IE" dirty="0" err="1" smtClean="0"/>
              <a:t>Sikdar</a:t>
            </a:r>
            <a:r>
              <a:rPr lang="en-IE" dirty="0" smtClean="0"/>
              <a:t> was employed as a "computer" for the Great Trigonometric Survey of India in 1840. It was he who first identified and calculated the height of the world's highest mountain, later called Mount Everest.</a:t>
            </a:r>
          </a:p>
        </p:txBody>
      </p:sp>
      <p:sp>
        <p:nvSpPr>
          <p:cNvPr id="3" name="Title 2"/>
          <p:cNvSpPr>
            <a:spLocks noGrp="1"/>
          </p:cNvSpPr>
          <p:nvPr>
            <p:ph type="title"/>
          </p:nvPr>
        </p:nvSpPr>
        <p:spPr/>
        <p:txBody>
          <a:bodyPr>
            <a:normAutofit/>
          </a:bodyPr>
          <a:lstStyle/>
          <a:p>
            <a:r>
              <a:rPr lang="en-IE" dirty="0" smtClean="0"/>
              <a:t>Human Computers</a:t>
            </a:r>
            <a:endParaRPr lang="en-IE" dirty="0"/>
          </a:p>
        </p:txBody>
      </p:sp>
      <p:pic>
        <p:nvPicPr>
          <p:cNvPr id="10" name="Picture 9" descr="Picture of Radhanath Sikdar"/>
          <p:cNvPicPr>
            <a:picLocks noChangeAspect="1"/>
          </p:cNvPicPr>
          <p:nvPr/>
        </p:nvPicPr>
        <p:blipFill>
          <a:blip r:embed="rId2" cstate="print"/>
          <a:stretch>
            <a:fillRect/>
          </a:stretch>
        </p:blipFill>
        <p:spPr>
          <a:xfrm>
            <a:off x="5113663" y="2204864"/>
            <a:ext cx="3850825" cy="2883376"/>
          </a:xfrm>
          <a:prstGeom prst="rect">
            <a:avLst/>
          </a:prstGeom>
        </p:spPr>
      </p:pic>
      <p:sp>
        <p:nvSpPr>
          <p:cNvPr id="11" name="Rectangle 10"/>
          <p:cNvSpPr/>
          <p:nvPr/>
        </p:nvSpPr>
        <p:spPr>
          <a:xfrm>
            <a:off x="5860931" y="5075892"/>
            <a:ext cx="2095445" cy="369332"/>
          </a:xfrm>
          <a:prstGeom prst="rect">
            <a:avLst/>
          </a:prstGeom>
        </p:spPr>
        <p:txBody>
          <a:bodyPr wrap="none">
            <a:spAutoFit/>
          </a:bodyPr>
          <a:lstStyle/>
          <a:p>
            <a:r>
              <a:rPr lang="en-IE" dirty="0" err="1" smtClean="0"/>
              <a:t>Radhanath</a:t>
            </a:r>
            <a:r>
              <a:rPr lang="en-IE" dirty="0" smtClean="0"/>
              <a:t> </a:t>
            </a:r>
            <a:r>
              <a:rPr lang="en-IE" dirty="0" err="1" smtClean="0"/>
              <a:t>Sikdar</a:t>
            </a:r>
            <a:r>
              <a:rPr lang="en-IE" dirty="0" smtClean="0"/>
              <a:t> </a:t>
            </a:r>
            <a:endParaRPr lang="en-I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lnSpcReduction="10000"/>
          </a:bodyPr>
          <a:lstStyle/>
          <a:p>
            <a:r>
              <a:rPr lang="en-IE" dirty="0" smtClean="0"/>
              <a:t>Born 26 December 1791</a:t>
            </a:r>
          </a:p>
          <a:p>
            <a:r>
              <a:rPr lang="en-IE" dirty="0" smtClean="0"/>
              <a:t>Died18 October 1871</a:t>
            </a:r>
          </a:p>
          <a:p>
            <a:r>
              <a:rPr lang="en-IE" dirty="0" smtClean="0"/>
              <a:t>Born in London</a:t>
            </a:r>
          </a:p>
          <a:p>
            <a:r>
              <a:rPr lang="en-IE" dirty="0" smtClean="0"/>
              <a:t>Considered the “</a:t>
            </a:r>
            <a:r>
              <a:rPr lang="en-IE" i="1" dirty="0" smtClean="0"/>
              <a:t>father of computers</a:t>
            </a:r>
            <a:r>
              <a:rPr lang="en-IE" dirty="0" smtClean="0"/>
              <a:t>” since he designed the first computer system the “</a:t>
            </a:r>
            <a:r>
              <a:rPr lang="en-IE" b="1" dirty="0" smtClean="0"/>
              <a:t>Difference engine</a:t>
            </a:r>
            <a:r>
              <a:rPr lang="en-IE" dirty="0" smtClean="0"/>
              <a:t>” followed by the “</a:t>
            </a:r>
            <a:r>
              <a:rPr lang="en-IE" b="1" dirty="0" smtClean="0"/>
              <a:t>Analytical engine</a:t>
            </a:r>
            <a:r>
              <a:rPr lang="en-IE" dirty="0" smtClean="0"/>
              <a:t>”</a:t>
            </a:r>
            <a:endParaRPr lang="en-IE" b="1" dirty="0" smtClean="0"/>
          </a:p>
        </p:txBody>
      </p:sp>
      <p:sp>
        <p:nvSpPr>
          <p:cNvPr id="3" name="Title 2"/>
          <p:cNvSpPr>
            <a:spLocks noGrp="1"/>
          </p:cNvSpPr>
          <p:nvPr>
            <p:ph type="title"/>
          </p:nvPr>
        </p:nvSpPr>
        <p:spPr/>
        <p:txBody>
          <a:bodyPr/>
          <a:lstStyle/>
          <a:p>
            <a:r>
              <a:rPr lang="en-IE" dirty="0" smtClean="0"/>
              <a:t>Charles Babbage</a:t>
            </a:r>
            <a:endParaRPr lang="en-IE" dirty="0"/>
          </a:p>
        </p:txBody>
      </p:sp>
      <p:pic>
        <p:nvPicPr>
          <p:cNvPr id="5" name="Picture 4" descr="Engraving of Charles Babbage from about 1820"/>
          <p:cNvPicPr>
            <a:picLocks noChangeAspect="1"/>
          </p:cNvPicPr>
          <p:nvPr/>
        </p:nvPicPr>
        <p:blipFill>
          <a:blip r:embed="rId2" cstate="print"/>
          <a:stretch>
            <a:fillRect/>
          </a:stretch>
        </p:blipFill>
        <p:spPr>
          <a:xfrm flipH="1">
            <a:off x="4932040" y="1449164"/>
            <a:ext cx="3528392" cy="43561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lnSpcReduction="10000"/>
          </a:bodyPr>
          <a:lstStyle/>
          <a:p>
            <a:pPr lvl="0"/>
            <a:r>
              <a:rPr lang="en-IE" dirty="0" smtClean="0"/>
              <a:t>an automatic, mechanical calculator designed to tabulate polynomial functions. </a:t>
            </a:r>
          </a:p>
          <a:p>
            <a:pPr lvl="0"/>
            <a:r>
              <a:rPr lang="en-IE" dirty="0" smtClean="0"/>
              <a:t>Both logarithmic and trigonometric functions can be approximated by polynomials, so a difference engine can compute many useful sets of numbers.</a:t>
            </a:r>
          </a:p>
        </p:txBody>
      </p:sp>
      <p:sp>
        <p:nvSpPr>
          <p:cNvPr id="3" name="Title 2"/>
          <p:cNvSpPr>
            <a:spLocks noGrp="1"/>
          </p:cNvSpPr>
          <p:nvPr>
            <p:ph type="title"/>
          </p:nvPr>
        </p:nvSpPr>
        <p:spPr/>
        <p:txBody>
          <a:bodyPr>
            <a:normAutofit/>
          </a:bodyPr>
          <a:lstStyle/>
          <a:p>
            <a:r>
              <a:rPr lang="en-IE" dirty="0" smtClean="0"/>
              <a:t>Difference Engine</a:t>
            </a:r>
            <a:endParaRPr lang="en-IE" dirty="0"/>
          </a:p>
        </p:txBody>
      </p:sp>
      <p:sp>
        <p:nvSpPr>
          <p:cNvPr id="7" name="Rectangle 6"/>
          <p:cNvSpPr/>
          <p:nvPr/>
        </p:nvSpPr>
        <p:spPr>
          <a:xfrm>
            <a:off x="6057794" y="-99392"/>
            <a:ext cx="2723823"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1822AD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Picture of Difference Engine"/>
          <p:cNvPicPr>
            <a:picLocks noChangeAspect="1"/>
          </p:cNvPicPr>
          <p:nvPr/>
        </p:nvPicPr>
        <p:blipFill>
          <a:blip r:embed="rId2" cstate="print"/>
          <a:stretch>
            <a:fillRect/>
          </a:stretch>
        </p:blipFill>
        <p:spPr>
          <a:xfrm>
            <a:off x="4954405" y="1052736"/>
            <a:ext cx="3866067" cy="4608512"/>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British Science Museum recreation of Differential Engine"/>
          <p:cNvPicPr>
            <a:picLocks noChangeAspect="1" noChangeArrowheads="1"/>
          </p:cNvPicPr>
          <p:nvPr/>
        </p:nvPicPr>
        <p:blipFill>
          <a:blip r:embed="rId2" cstate="print"/>
          <a:srcRect/>
          <a:stretch>
            <a:fillRect/>
          </a:stretch>
        </p:blipFill>
        <p:spPr>
          <a:xfrm>
            <a:off x="1325880" y="116632"/>
            <a:ext cx="6629400" cy="63373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70000" lnSpcReduction="20000"/>
          </a:bodyPr>
          <a:lstStyle/>
          <a:p>
            <a:pPr lvl="0"/>
            <a:r>
              <a:rPr lang="en-IE" dirty="0" smtClean="0"/>
              <a:t>A mechanical general-purpose computer.</a:t>
            </a:r>
          </a:p>
          <a:p>
            <a:pPr lvl="0"/>
            <a:r>
              <a:rPr lang="en-IE" dirty="0" smtClean="0"/>
              <a:t>In its logical design the machine was essentially modern, anticipating the first completed general-purpose computers by about 100 years.</a:t>
            </a:r>
          </a:p>
          <a:p>
            <a:pPr lvl="0"/>
            <a:r>
              <a:rPr lang="en-IE" dirty="0" smtClean="0"/>
              <a:t>Babbage continued to refine the design until his death in 1871. Because of the complexity of the machine, the lack of project management science, the expense of its construction, and the difficulty of assessing its value by Parliament relative to other projects being lobbied for, the engine was never built.</a:t>
            </a:r>
          </a:p>
        </p:txBody>
      </p:sp>
      <p:sp>
        <p:nvSpPr>
          <p:cNvPr id="3" name="Title 2"/>
          <p:cNvSpPr>
            <a:spLocks noGrp="1"/>
          </p:cNvSpPr>
          <p:nvPr>
            <p:ph type="title"/>
          </p:nvPr>
        </p:nvSpPr>
        <p:spPr/>
        <p:txBody>
          <a:bodyPr>
            <a:normAutofit/>
          </a:bodyPr>
          <a:lstStyle/>
          <a:p>
            <a:r>
              <a:rPr lang="en-IE" dirty="0" smtClean="0"/>
              <a:t>Analytical Engine</a:t>
            </a:r>
            <a:endParaRPr lang="en-IE" dirty="0"/>
          </a:p>
        </p:txBody>
      </p:sp>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1837AD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Picture of Analytical Engine"/>
          <p:cNvPicPr>
            <a:picLocks noChangeAspect="1"/>
          </p:cNvPicPr>
          <p:nvPr/>
        </p:nvPicPr>
        <p:blipFill>
          <a:blip r:embed="rId2" cstate="print"/>
          <a:stretch>
            <a:fillRect/>
          </a:stretch>
        </p:blipFill>
        <p:spPr>
          <a:xfrm>
            <a:off x="4572000" y="1600200"/>
            <a:ext cx="4425696" cy="36576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Abacus</a:t>
            </a:r>
            <a:endParaRPr lang="en-IE" dirty="0"/>
          </a:p>
        </p:txBody>
      </p:sp>
      <p:sp>
        <p:nvSpPr>
          <p:cNvPr id="5" name="Content Placeholder 1"/>
          <p:cNvSpPr txBox="1">
            <a:spLocks/>
          </p:cNvSpPr>
          <p:nvPr/>
        </p:nvSpPr>
        <p:spPr>
          <a:xfrm>
            <a:off x="457200" y="1481328"/>
            <a:ext cx="4114800" cy="4525963"/>
          </a:xfrm>
          <a:prstGeom prst="rect">
            <a:avLst/>
          </a:prstGeom>
        </p:spPr>
        <p:txBody>
          <a:bodyPr vert="horz">
            <a:normAutofit/>
          </a:bodyPr>
          <a:lstStyle/>
          <a:p>
            <a:pPr marL="365760" lvl="0" indent="-256032">
              <a:spcBef>
                <a:spcPts val="400"/>
              </a:spcBef>
              <a:buClr>
                <a:schemeClr val="accent1"/>
              </a:buClr>
              <a:buSzPct val="68000"/>
              <a:buFont typeface="Wingdings 3"/>
              <a:buChar char=""/>
            </a:pPr>
            <a:r>
              <a:rPr lang="en-IE" sz="2700" dirty="0" smtClean="0"/>
              <a:t>Also called a </a:t>
            </a:r>
            <a:r>
              <a:rPr lang="en-IE" sz="2700" b="1" dirty="0" smtClean="0"/>
              <a:t>counting frame</a:t>
            </a:r>
          </a:p>
          <a:p>
            <a:pPr marL="365760" lvl="0" indent="-256032">
              <a:spcBef>
                <a:spcPts val="400"/>
              </a:spcBef>
              <a:buClr>
                <a:schemeClr val="accent1"/>
              </a:buClr>
              <a:buSzPct val="68000"/>
              <a:buFont typeface="Wingdings 3"/>
              <a:buChar char=""/>
            </a:pPr>
            <a:r>
              <a:rPr lang="en-IE" sz="2700" dirty="0" smtClean="0"/>
              <a:t>A calculating tool for performing arithmetic processes.</a:t>
            </a:r>
          </a:p>
          <a:p>
            <a:pPr marL="365760" lvl="0" indent="-256032">
              <a:spcBef>
                <a:spcPts val="400"/>
              </a:spcBef>
              <a:buClr>
                <a:schemeClr val="accent1"/>
              </a:buClr>
              <a:buSzPct val="68000"/>
              <a:buFont typeface="Wingdings 3"/>
              <a:buChar char=""/>
            </a:pPr>
            <a:r>
              <a:rPr lang="en-IE" sz="2700" dirty="0" smtClean="0"/>
              <a:t>The user of an abacus is called an </a:t>
            </a:r>
            <a:r>
              <a:rPr lang="en-IE" sz="2700" dirty="0" err="1" smtClean="0"/>
              <a:t>abacist</a:t>
            </a:r>
            <a:r>
              <a:rPr lang="en-IE" sz="2700" dirty="0" smtClean="0"/>
              <a:t>.</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Content Placeholder 6" descr="Picture of Abacus"/>
          <p:cNvPicPr>
            <a:picLocks noGrp="1" noChangeAspect="1"/>
          </p:cNvPicPr>
          <p:nvPr>
            <p:ph idx="1"/>
          </p:nvPr>
        </p:nvPicPr>
        <p:blipFill>
          <a:blip r:embed="rId2" cstate="print"/>
          <a:stretch>
            <a:fillRect/>
          </a:stretch>
        </p:blipFill>
        <p:spPr>
          <a:xfrm>
            <a:off x="4707500" y="1772816"/>
            <a:ext cx="4112972" cy="3087243"/>
          </a:xfrm>
        </p:spPr>
      </p:pic>
      <p:sp>
        <p:nvSpPr>
          <p:cNvPr id="9" name="Rectangle 8"/>
          <p:cNvSpPr/>
          <p:nvPr/>
        </p:nvSpPr>
        <p:spPr>
          <a:xfrm>
            <a:off x="579613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~2500BC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jpg"/>
          <p:cNvPicPr>
            <a:picLocks noChangeAspect="1"/>
          </p:cNvPicPr>
          <p:nvPr/>
        </p:nvPicPr>
        <p:blipFill>
          <a:blip r:embed="rId2" cstate="print"/>
          <a:stretch>
            <a:fillRect/>
          </a:stretch>
        </p:blipFill>
        <p:spPr>
          <a:xfrm>
            <a:off x="755576" y="908720"/>
            <a:ext cx="7901355" cy="518498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40768"/>
            <a:ext cx="4114800" cy="4755984"/>
          </a:xfrm>
        </p:spPr>
        <p:txBody>
          <a:bodyPr>
            <a:normAutofit lnSpcReduction="10000"/>
          </a:bodyPr>
          <a:lstStyle/>
          <a:p>
            <a:r>
              <a:rPr lang="en-IE" b="1" dirty="0" smtClean="0"/>
              <a:t>Augusta </a:t>
            </a:r>
            <a:r>
              <a:rPr lang="en-IE" b="1" dirty="0" err="1" smtClean="0"/>
              <a:t>Ada</a:t>
            </a:r>
            <a:r>
              <a:rPr lang="en-IE" b="1" dirty="0" smtClean="0"/>
              <a:t> Byron, Countess of Lovelace</a:t>
            </a:r>
          </a:p>
          <a:p>
            <a:r>
              <a:rPr lang="en-IE" dirty="0" smtClean="0"/>
              <a:t>Born 10 December 1815</a:t>
            </a:r>
          </a:p>
          <a:p>
            <a:r>
              <a:rPr lang="en-IE" dirty="0" smtClean="0"/>
              <a:t>Died 27 November 1852</a:t>
            </a:r>
          </a:p>
          <a:p>
            <a:r>
              <a:rPr lang="en-IE" dirty="0" smtClean="0"/>
              <a:t>Born in London</a:t>
            </a:r>
          </a:p>
          <a:p>
            <a:r>
              <a:rPr lang="en-IE" dirty="0" smtClean="0"/>
              <a:t>Considered “</a:t>
            </a:r>
            <a:r>
              <a:rPr lang="en-IE" i="1" dirty="0" smtClean="0"/>
              <a:t>the world’s first computer programmer</a:t>
            </a:r>
            <a:r>
              <a:rPr lang="en-IE" dirty="0" smtClean="0"/>
              <a:t>” since she created the first algorithm.</a:t>
            </a:r>
            <a:endParaRPr lang="en-IE" dirty="0"/>
          </a:p>
        </p:txBody>
      </p:sp>
      <p:sp>
        <p:nvSpPr>
          <p:cNvPr id="3" name="Title 2"/>
          <p:cNvSpPr>
            <a:spLocks noGrp="1"/>
          </p:cNvSpPr>
          <p:nvPr>
            <p:ph type="title"/>
          </p:nvPr>
        </p:nvSpPr>
        <p:spPr/>
        <p:txBody>
          <a:bodyPr/>
          <a:lstStyle/>
          <a:p>
            <a:r>
              <a:rPr lang="en-IE" dirty="0" err="1" smtClean="0"/>
              <a:t>Ada</a:t>
            </a:r>
            <a:r>
              <a:rPr lang="en-IE" dirty="0" smtClean="0"/>
              <a:t> Byron</a:t>
            </a:r>
            <a:endParaRPr lang="en-IE" dirty="0"/>
          </a:p>
        </p:txBody>
      </p:sp>
      <p:pic>
        <p:nvPicPr>
          <p:cNvPr id="4" name="Picture 3" descr="Portrait of Ada Lovelace from about 1835"/>
          <p:cNvPicPr>
            <a:picLocks noChangeAspect="1"/>
          </p:cNvPicPr>
          <p:nvPr/>
        </p:nvPicPr>
        <p:blipFill>
          <a:blip r:embed="rId2" cstate="print"/>
          <a:stretch>
            <a:fillRect/>
          </a:stretch>
        </p:blipFill>
        <p:spPr>
          <a:xfrm flipH="1">
            <a:off x="5004048" y="1124744"/>
            <a:ext cx="3240360" cy="460851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147248" cy="4525963"/>
          </a:xfrm>
        </p:spPr>
        <p:txBody>
          <a:bodyPr>
            <a:normAutofit/>
          </a:bodyPr>
          <a:lstStyle/>
          <a:p>
            <a:endParaRPr lang="en-IE" dirty="0" smtClean="0"/>
          </a:p>
          <a:p>
            <a:endParaRPr lang="en-IE" dirty="0" smtClean="0"/>
          </a:p>
          <a:p>
            <a:r>
              <a:rPr lang="en-IE" dirty="0" smtClean="0"/>
              <a:t>The only child of the poet George Gordon, 6th Lord Byron and his wife, Anne </a:t>
            </a:r>
            <a:r>
              <a:rPr lang="en-IE" dirty="0" err="1" smtClean="0"/>
              <a:t>Milbanke</a:t>
            </a:r>
            <a:r>
              <a:rPr lang="en-IE" dirty="0" smtClean="0"/>
              <a:t>, Baroness Wentworth</a:t>
            </a:r>
          </a:p>
          <a:p>
            <a:r>
              <a:rPr lang="en-IE" dirty="0" smtClean="0"/>
              <a:t>Her parents were separated since she was born</a:t>
            </a:r>
          </a:p>
          <a:p>
            <a:r>
              <a:rPr lang="en-IE" dirty="0" smtClean="0"/>
              <a:t>Her mother developed a deep dislike for poetry, and insisted that her daughter would only be tutored in the sciences and mathematics </a:t>
            </a:r>
            <a:endParaRPr lang="en-IE" dirty="0"/>
          </a:p>
        </p:txBody>
      </p:sp>
      <p:sp>
        <p:nvSpPr>
          <p:cNvPr id="3" name="Title 2"/>
          <p:cNvSpPr>
            <a:spLocks noGrp="1"/>
          </p:cNvSpPr>
          <p:nvPr>
            <p:ph type="title"/>
          </p:nvPr>
        </p:nvSpPr>
        <p:spPr/>
        <p:txBody>
          <a:bodyPr/>
          <a:lstStyle/>
          <a:p>
            <a:r>
              <a:rPr lang="en-IE" dirty="0" err="1" smtClean="0"/>
              <a:t>Ada</a:t>
            </a:r>
            <a:r>
              <a:rPr lang="en-IE" dirty="0" smtClean="0"/>
              <a:t> Byron</a:t>
            </a:r>
            <a:endParaRPr lang="en-IE" dirty="0"/>
          </a:p>
        </p:txBody>
      </p:sp>
      <p:pic>
        <p:nvPicPr>
          <p:cNvPr id="6" name="Picture 8" descr="Small picture of Anne Milbanke"/>
          <p:cNvPicPr>
            <a:picLocks noChangeAspect="1" noChangeArrowheads="1"/>
          </p:cNvPicPr>
          <p:nvPr/>
        </p:nvPicPr>
        <p:blipFill>
          <a:blip r:embed="rId2" cstate="print"/>
          <a:srcRect/>
          <a:stretch>
            <a:fillRect/>
          </a:stretch>
        </p:blipFill>
        <p:spPr bwMode="auto">
          <a:xfrm>
            <a:off x="7162800" y="116632"/>
            <a:ext cx="1801813" cy="2028602"/>
          </a:xfrm>
          <a:prstGeom prst="rect">
            <a:avLst/>
          </a:prstGeom>
          <a:noFill/>
        </p:spPr>
      </p:pic>
      <p:pic>
        <p:nvPicPr>
          <p:cNvPr id="9" name="Picture 8" descr="Small picture of Lord Byron"/>
          <p:cNvPicPr>
            <a:picLocks noChangeAspect="1"/>
          </p:cNvPicPr>
          <p:nvPr/>
        </p:nvPicPr>
        <p:blipFill>
          <a:blip r:embed="rId3" cstate="print"/>
          <a:stretch>
            <a:fillRect/>
          </a:stretch>
        </p:blipFill>
        <p:spPr>
          <a:xfrm>
            <a:off x="5640288" y="116632"/>
            <a:ext cx="1524000" cy="20193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5044016"/>
          </a:xfrm>
        </p:spPr>
        <p:txBody>
          <a:bodyPr>
            <a:normAutofit fontScale="62500" lnSpcReduction="20000"/>
          </a:bodyPr>
          <a:lstStyle/>
          <a:p>
            <a:r>
              <a:rPr lang="en-IE" dirty="0" smtClean="0"/>
              <a:t>When </a:t>
            </a:r>
            <a:r>
              <a:rPr lang="en-IE" dirty="0" err="1" smtClean="0"/>
              <a:t>Ada</a:t>
            </a:r>
            <a:r>
              <a:rPr lang="en-IE" dirty="0" smtClean="0"/>
              <a:t> was 17 (1832), she met the inventor of the Differential Engine, Charles Babbage. </a:t>
            </a:r>
          </a:p>
          <a:p>
            <a:r>
              <a:rPr lang="en-IE" dirty="0" smtClean="0"/>
              <a:t>He was a professor of mathematics at Cambridge, and elected as a Fellow of Royal Society, and recognized as a talented mathematician. </a:t>
            </a:r>
          </a:p>
          <a:p>
            <a:r>
              <a:rPr lang="en-IE" dirty="0" err="1" smtClean="0"/>
              <a:t>Ada</a:t>
            </a:r>
            <a:r>
              <a:rPr lang="en-IE" dirty="0" smtClean="0"/>
              <a:t> and Babbage met in high London society, becoming lifelong friends, and spoke frequently upon the developing subjects of mathematics, logic, and science. </a:t>
            </a:r>
          </a:p>
          <a:p>
            <a:r>
              <a:rPr lang="en-IE" dirty="0" err="1" smtClean="0"/>
              <a:t>Ada’s</a:t>
            </a:r>
            <a:r>
              <a:rPr lang="en-IE" dirty="0" smtClean="0"/>
              <a:t> interests were wide and varied, not just math, but also including horses, and music. Her education and nobility, as Babbage’s newfound fame, uniquely put the duo together, and allowed her to participate in a largely male dominated field.</a:t>
            </a:r>
            <a:endParaRPr lang="en-IE" dirty="0"/>
          </a:p>
        </p:txBody>
      </p:sp>
      <p:sp>
        <p:nvSpPr>
          <p:cNvPr id="3" name="Title 2"/>
          <p:cNvSpPr>
            <a:spLocks noGrp="1"/>
          </p:cNvSpPr>
          <p:nvPr>
            <p:ph type="title"/>
          </p:nvPr>
        </p:nvSpPr>
        <p:spPr/>
        <p:txBody>
          <a:bodyPr>
            <a:normAutofit/>
          </a:bodyPr>
          <a:lstStyle/>
          <a:p>
            <a:r>
              <a:rPr lang="en-IE" dirty="0" smtClean="0"/>
              <a:t>Analytical Engine</a:t>
            </a:r>
            <a:endParaRPr lang="en-IE" dirty="0"/>
          </a:p>
        </p:txBody>
      </p:sp>
      <p:pic>
        <p:nvPicPr>
          <p:cNvPr id="5" name="Picture 4" descr="Engraving of Charles Babbage from about 1820"/>
          <p:cNvPicPr>
            <a:picLocks noChangeAspect="1"/>
          </p:cNvPicPr>
          <p:nvPr/>
        </p:nvPicPr>
        <p:blipFill>
          <a:blip r:embed="rId2" cstate="print"/>
          <a:stretch>
            <a:fillRect/>
          </a:stretch>
        </p:blipFill>
        <p:spPr>
          <a:xfrm flipH="1">
            <a:off x="6732240" y="116632"/>
            <a:ext cx="2333027" cy="2880320"/>
          </a:xfrm>
          <a:prstGeom prst="rect">
            <a:avLst/>
          </a:prstGeom>
        </p:spPr>
      </p:pic>
      <p:pic>
        <p:nvPicPr>
          <p:cNvPr id="6" name="Picture 5" descr="Portrait of Ada Lovelace from about 1835"/>
          <p:cNvPicPr>
            <a:picLocks noChangeAspect="1"/>
          </p:cNvPicPr>
          <p:nvPr/>
        </p:nvPicPr>
        <p:blipFill>
          <a:blip r:embed="rId3" cstate="print"/>
          <a:stretch>
            <a:fillRect/>
          </a:stretch>
        </p:blipFill>
        <p:spPr>
          <a:xfrm flipH="1">
            <a:off x="4995047" y="116632"/>
            <a:ext cx="2025225" cy="2880320"/>
          </a:xfrm>
          <a:prstGeom prst="rect">
            <a:avLst/>
          </a:prstGeom>
        </p:spPr>
      </p:pic>
      <p:sp>
        <p:nvSpPr>
          <p:cNvPr id="9" name="Content Placeholder 1"/>
          <p:cNvSpPr txBox="1">
            <a:spLocks/>
          </p:cNvSpPr>
          <p:nvPr/>
        </p:nvSpPr>
        <p:spPr>
          <a:xfrm>
            <a:off x="4427984" y="3068960"/>
            <a:ext cx="4716016" cy="3744416"/>
          </a:xfrm>
          <a:prstGeom prst="rect">
            <a:avLst/>
          </a:prstGeom>
        </p:spPr>
        <p:txBody>
          <a:bodyPr vert="horz">
            <a:normAutofit fontScale="62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800" b="0" i="0" u="none" strike="noStrike" kern="1200" cap="none" spc="0" normalizeH="0" baseline="0" noProof="0" dirty="0" smtClean="0">
                <a:ln>
                  <a:noFill/>
                </a:ln>
                <a:solidFill>
                  <a:schemeClr val="tx1"/>
                </a:solidFill>
                <a:effectLst/>
                <a:uLnTx/>
                <a:uFillTx/>
                <a:latin typeface="+mn-lt"/>
                <a:ea typeface="+mn-ea"/>
                <a:cs typeface="+mn-cs"/>
              </a:rPr>
              <a:t>In 1842, the Italian mathematician Luigi </a:t>
            </a:r>
            <a:r>
              <a:rPr kumimoji="0" lang="en-IE" sz="2800" b="0" i="0" u="none" strike="noStrike" kern="1200" cap="none" spc="0" normalizeH="0" baseline="0" noProof="0" dirty="0" err="1" smtClean="0">
                <a:ln>
                  <a:noFill/>
                </a:ln>
                <a:solidFill>
                  <a:schemeClr val="tx1"/>
                </a:solidFill>
                <a:effectLst/>
                <a:uLnTx/>
                <a:uFillTx/>
                <a:latin typeface="+mn-lt"/>
                <a:ea typeface="+mn-ea"/>
                <a:cs typeface="+mn-cs"/>
              </a:rPr>
              <a:t>Menabrea</a:t>
            </a:r>
            <a:r>
              <a:rPr kumimoji="0" lang="en-IE" sz="2800" b="0" i="0" u="none" strike="noStrike" kern="1200" cap="none" spc="0" normalizeH="0" baseline="0" noProof="0" dirty="0" smtClean="0">
                <a:ln>
                  <a:noFill/>
                </a:ln>
                <a:solidFill>
                  <a:schemeClr val="tx1"/>
                </a:solidFill>
                <a:effectLst/>
                <a:uLnTx/>
                <a:uFillTx/>
                <a:latin typeface="+mn-lt"/>
                <a:ea typeface="+mn-ea"/>
                <a:cs typeface="+mn-cs"/>
              </a:rPr>
              <a:t>, whom Babbage had met while travelling in Italy, wrote a description of the engine in French.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800" b="0" i="0" u="none" strike="noStrike" kern="1200" cap="none" spc="0" normalizeH="0" baseline="0" noProof="0" dirty="0" smtClean="0">
                <a:ln>
                  <a:noFill/>
                </a:ln>
                <a:solidFill>
                  <a:schemeClr val="tx1"/>
                </a:solidFill>
                <a:effectLst/>
                <a:uLnTx/>
                <a:uFillTx/>
                <a:latin typeface="+mn-lt"/>
                <a:ea typeface="+mn-ea"/>
                <a:cs typeface="+mn-cs"/>
              </a:rPr>
              <a:t>In 1843, the description was translated into English and extensively annotated by </a:t>
            </a:r>
            <a:r>
              <a:rPr kumimoji="0" lang="en-IE" sz="2800" b="0" i="0" u="none" strike="noStrike" kern="1200" cap="none" spc="0" normalizeH="0" baseline="0" noProof="0" dirty="0" err="1" smtClean="0">
                <a:ln>
                  <a:noFill/>
                </a:ln>
                <a:solidFill>
                  <a:schemeClr val="tx1"/>
                </a:solidFill>
                <a:effectLst/>
                <a:uLnTx/>
                <a:uFillTx/>
                <a:latin typeface="+mn-lt"/>
                <a:ea typeface="+mn-ea"/>
                <a:cs typeface="+mn-cs"/>
              </a:rPr>
              <a:t>Ada</a:t>
            </a:r>
            <a:r>
              <a:rPr kumimoji="0" lang="en-IE" sz="2800" b="0" i="0" u="none" strike="noStrike" kern="1200" cap="none" spc="0" normalizeH="0" baseline="0" noProof="0" dirty="0" smtClean="0">
                <a:ln>
                  <a:noFill/>
                </a:ln>
                <a:solidFill>
                  <a:schemeClr val="tx1"/>
                </a:solidFill>
                <a:effectLst/>
                <a:uLnTx/>
                <a:uFillTx/>
                <a:latin typeface="+mn-lt"/>
                <a:ea typeface="+mn-ea"/>
                <a:cs typeface="+mn-cs"/>
              </a:rPr>
              <a:t>, who had become interested in the engine ten years earlier. In recognition of her additions to </a:t>
            </a:r>
            <a:r>
              <a:rPr kumimoji="0" lang="en-IE" sz="2800" b="0" i="0" u="none" strike="noStrike" kern="1200" cap="none" spc="0" normalizeH="0" baseline="0" noProof="0" dirty="0" err="1" smtClean="0">
                <a:ln>
                  <a:noFill/>
                </a:ln>
                <a:solidFill>
                  <a:schemeClr val="tx1"/>
                </a:solidFill>
                <a:effectLst/>
                <a:uLnTx/>
                <a:uFillTx/>
                <a:latin typeface="+mn-lt"/>
                <a:ea typeface="+mn-ea"/>
                <a:cs typeface="+mn-cs"/>
              </a:rPr>
              <a:t>Menabrea's</a:t>
            </a:r>
            <a:r>
              <a:rPr kumimoji="0" lang="en-IE" sz="2800" b="0" i="0" u="none" strike="noStrike" kern="1200" cap="none" spc="0" normalizeH="0" baseline="0" noProof="0" dirty="0" smtClean="0">
                <a:ln>
                  <a:noFill/>
                </a:ln>
                <a:solidFill>
                  <a:schemeClr val="tx1"/>
                </a:solidFill>
                <a:effectLst/>
                <a:uLnTx/>
                <a:uFillTx/>
                <a:latin typeface="+mn-lt"/>
                <a:ea typeface="+mn-ea"/>
                <a:cs typeface="+mn-cs"/>
              </a:rPr>
              <a:t> paper, which included a way to calculate Bernoulli numbers using the machine, she has been described as the first computer programmer.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800" b="0" i="0" u="none" strike="noStrike" kern="1200" cap="none" spc="0" normalizeH="0" baseline="0" noProof="0" dirty="0" smtClean="0">
                <a:ln>
                  <a:noFill/>
                </a:ln>
                <a:solidFill>
                  <a:schemeClr val="tx1"/>
                </a:solidFill>
                <a:effectLst/>
                <a:uLnTx/>
                <a:uFillTx/>
                <a:latin typeface="+mn-lt"/>
                <a:ea typeface="+mn-ea"/>
                <a:cs typeface="+mn-cs"/>
              </a:rPr>
              <a:t>The modern computer programming language </a:t>
            </a:r>
            <a:r>
              <a:rPr kumimoji="0" lang="en-IE" sz="2800" b="0" i="0" u="none" strike="noStrike" kern="1200" cap="none" spc="0" normalizeH="0" baseline="0" noProof="0" dirty="0" err="1" smtClean="0">
                <a:ln>
                  <a:noFill/>
                </a:ln>
                <a:solidFill>
                  <a:schemeClr val="tx1"/>
                </a:solidFill>
                <a:effectLst/>
                <a:uLnTx/>
                <a:uFillTx/>
                <a:latin typeface="+mn-lt"/>
                <a:ea typeface="+mn-ea"/>
                <a:cs typeface="+mn-cs"/>
              </a:rPr>
              <a:t>Ada</a:t>
            </a:r>
            <a:r>
              <a:rPr kumimoji="0" lang="en-IE" sz="2800" b="0" i="0" u="none" strike="noStrike" kern="1200" cap="none" spc="0" normalizeH="0" baseline="0" noProof="0" dirty="0" smtClean="0">
                <a:ln>
                  <a:noFill/>
                </a:ln>
                <a:solidFill>
                  <a:schemeClr val="tx1"/>
                </a:solidFill>
                <a:effectLst/>
                <a:uLnTx/>
                <a:uFillTx/>
                <a:latin typeface="+mn-lt"/>
                <a:ea typeface="+mn-ea"/>
                <a:cs typeface="+mn-cs"/>
              </a:rPr>
              <a:t> is named in her honour.</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Autofit/>
          </a:bodyPr>
          <a:lstStyle/>
          <a:p>
            <a:r>
              <a:rPr lang="en-IE" sz="1800" dirty="0" smtClean="0"/>
              <a:t>Check Out:</a:t>
            </a:r>
            <a:br>
              <a:rPr lang="en-IE" sz="1800" dirty="0" smtClean="0"/>
            </a:br>
            <a:r>
              <a:rPr lang="en-IE" sz="1800" dirty="0" smtClean="0"/>
              <a:t>http://sydneypadua.com/2dgoggles/the-complete-lovelace-and-babbage/</a:t>
            </a:r>
            <a:endParaRPr lang="en-IE" sz="1800" dirty="0"/>
          </a:p>
        </p:txBody>
      </p:sp>
      <p:pic>
        <p:nvPicPr>
          <p:cNvPr id="12" name="Picture 11" descr="Online comic about Ada Lovelace from 2D Goggles"/>
          <p:cNvPicPr>
            <a:picLocks noChangeAspect="1"/>
          </p:cNvPicPr>
          <p:nvPr/>
        </p:nvPicPr>
        <p:blipFill>
          <a:blip r:embed="rId2" cstate="print"/>
          <a:stretch>
            <a:fillRect/>
          </a:stretch>
        </p:blipFill>
        <p:spPr>
          <a:xfrm>
            <a:off x="914400" y="1618456"/>
            <a:ext cx="7315200" cy="41148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1 of &quot;Ada Lovelace: The Origin&quot;, featuring Ada's parents breaking up and Ada's mother deciding that Ada should study only maths."/>
          <p:cNvPicPr>
            <a:picLocks noChangeAspect="1"/>
          </p:cNvPicPr>
          <p:nvPr/>
        </p:nvPicPr>
        <p:blipFill>
          <a:blip r:embed="rId2" cstate="print"/>
          <a:stretch>
            <a:fillRect/>
          </a:stretch>
        </p:blipFill>
        <p:spPr>
          <a:xfrm>
            <a:off x="-36512" y="255618"/>
            <a:ext cx="4320480" cy="6485750"/>
          </a:xfrm>
          <a:prstGeom prst="rect">
            <a:avLst/>
          </a:prstGeom>
        </p:spPr>
      </p:pic>
      <p:pic>
        <p:nvPicPr>
          <p:cNvPr id="5" name="Picture 4" descr="Page 2 of &quot;Ada Lovelace: The Origin&quot;, featuring Ada's initial meeting with Charles Babbage."/>
          <p:cNvPicPr>
            <a:picLocks noChangeAspect="1"/>
          </p:cNvPicPr>
          <p:nvPr/>
        </p:nvPicPr>
        <p:blipFill>
          <a:blip r:embed="rId3" cstate="print"/>
          <a:stretch>
            <a:fillRect/>
          </a:stretch>
        </p:blipFill>
        <p:spPr>
          <a:xfrm>
            <a:off x="4355976" y="116632"/>
            <a:ext cx="4608512" cy="6480720"/>
          </a:xfrm>
          <a:prstGeom prst="rect">
            <a:avLst/>
          </a:prstGeom>
        </p:spPr>
      </p:pic>
      <p:sp>
        <p:nvSpPr>
          <p:cNvPr id="6" name="Rectangle 5"/>
          <p:cNvSpPr/>
          <p:nvPr/>
        </p:nvSpPr>
        <p:spPr>
          <a:xfrm>
            <a:off x="4283968" y="0"/>
            <a:ext cx="144016"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age 3 of &quot;Ada Lovelace: The Origin&quot;, featuring Ada and Charles discussing the importance of his work."/>
          <p:cNvPicPr>
            <a:picLocks noChangeAspect="1"/>
          </p:cNvPicPr>
          <p:nvPr/>
        </p:nvPicPr>
        <p:blipFill>
          <a:blip r:embed="rId2" cstate="print"/>
          <a:stretch>
            <a:fillRect/>
          </a:stretch>
        </p:blipFill>
        <p:spPr>
          <a:xfrm>
            <a:off x="395536" y="-5085"/>
            <a:ext cx="2592288" cy="6911041"/>
          </a:xfrm>
          <a:prstGeom prst="rect">
            <a:avLst/>
          </a:prstGeom>
        </p:spPr>
      </p:pic>
      <p:pic>
        <p:nvPicPr>
          <p:cNvPr id="7" name="Picture 6" descr="Page 4 of &quot;Ada Lovelace: The Origin&quot;, featuring Ada writing about the potential of the analytical engine, and her writing the first computer program"/>
          <p:cNvPicPr>
            <a:picLocks noChangeAspect="1"/>
          </p:cNvPicPr>
          <p:nvPr/>
        </p:nvPicPr>
        <p:blipFill>
          <a:blip r:embed="rId3" cstate="print"/>
          <a:stretch>
            <a:fillRect/>
          </a:stretch>
        </p:blipFill>
        <p:spPr>
          <a:xfrm>
            <a:off x="3419873" y="28185"/>
            <a:ext cx="5616624" cy="6829815"/>
          </a:xfrm>
          <a:prstGeom prst="rect">
            <a:avLst/>
          </a:prstGeom>
        </p:spPr>
      </p:pic>
      <p:sp>
        <p:nvSpPr>
          <p:cNvPr id="4" name="Rectangle 3"/>
          <p:cNvSpPr/>
          <p:nvPr/>
        </p:nvSpPr>
        <p:spPr>
          <a:xfrm>
            <a:off x="3131840" y="0"/>
            <a:ext cx="144016"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5 of &quot;Ada Lovelace: The Origin&quot;, in an alternative history, featuring Ada and Charles did to fight evil threats together."/>
          <p:cNvPicPr>
            <a:picLocks noChangeAspect="1"/>
          </p:cNvPicPr>
          <p:nvPr/>
        </p:nvPicPr>
        <p:blipFill>
          <a:blip r:embed="rId2" cstate="print"/>
          <a:stretch>
            <a:fillRect/>
          </a:stretch>
        </p:blipFill>
        <p:spPr>
          <a:xfrm>
            <a:off x="35496" y="976696"/>
            <a:ext cx="3597673" cy="4180496"/>
          </a:xfrm>
          <a:prstGeom prst="rect">
            <a:avLst/>
          </a:prstGeom>
        </p:spPr>
      </p:pic>
      <p:pic>
        <p:nvPicPr>
          <p:cNvPr id="5" name="Picture 4" descr="Page 6 of &quot;Ada Lovelace: The Origin&quot;, in an alternative history, Charles decides &quot;street music&quot; is evil, and Ada declares &quot;poetry&quot; to be evil."/>
          <p:cNvPicPr>
            <a:picLocks noChangeAspect="1"/>
          </p:cNvPicPr>
          <p:nvPr/>
        </p:nvPicPr>
        <p:blipFill>
          <a:blip r:embed="rId3" cstate="print"/>
          <a:stretch>
            <a:fillRect/>
          </a:stretch>
        </p:blipFill>
        <p:spPr>
          <a:xfrm>
            <a:off x="3923928" y="980728"/>
            <a:ext cx="5184576" cy="4562426"/>
          </a:xfrm>
          <a:prstGeom prst="rect">
            <a:avLst/>
          </a:prstGeom>
        </p:spPr>
      </p:pic>
      <p:sp>
        <p:nvSpPr>
          <p:cNvPr id="6" name="Rectangle 5"/>
          <p:cNvSpPr/>
          <p:nvPr/>
        </p:nvSpPr>
        <p:spPr>
          <a:xfrm>
            <a:off x="3707904" y="0"/>
            <a:ext cx="144016"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a:bodyPr>
          <a:lstStyle/>
          <a:p>
            <a:r>
              <a:rPr lang="en-IE" dirty="0" smtClean="0"/>
              <a:t>Born 2 November 1815</a:t>
            </a:r>
          </a:p>
          <a:p>
            <a:r>
              <a:rPr lang="en-IE" dirty="0" smtClean="0"/>
              <a:t>Died 8 December 1864</a:t>
            </a:r>
          </a:p>
          <a:p>
            <a:r>
              <a:rPr lang="en-IE" dirty="0" smtClean="0"/>
              <a:t>Born in Lincoln, Lincolnshire, England</a:t>
            </a:r>
          </a:p>
          <a:p>
            <a:r>
              <a:rPr lang="en-IE" dirty="0" smtClean="0"/>
              <a:t>A mathematician and philosopher, who invented Boolean logic - the basis of modern digital computer logic</a:t>
            </a:r>
            <a:endParaRPr lang="en-IE" dirty="0"/>
          </a:p>
        </p:txBody>
      </p:sp>
      <p:sp>
        <p:nvSpPr>
          <p:cNvPr id="3" name="Title 2"/>
          <p:cNvSpPr>
            <a:spLocks noGrp="1"/>
          </p:cNvSpPr>
          <p:nvPr>
            <p:ph type="title"/>
          </p:nvPr>
        </p:nvSpPr>
        <p:spPr/>
        <p:txBody>
          <a:bodyPr>
            <a:normAutofit/>
          </a:bodyPr>
          <a:lstStyle/>
          <a:p>
            <a:r>
              <a:rPr lang="en-IE" dirty="0" smtClean="0"/>
              <a:t>George Boole</a:t>
            </a:r>
            <a:endParaRPr lang="en-IE" dirty="0"/>
          </a:p>
        </p:txBody>
      </p:sp>
      <p:pic>
        <p:nvPicPr>
          <p:cNvPr id="5" name="Picture 4" descr="Picture of George Boole"/>
          <p:cNvPicPr>
            <a:picLocks noChangeAspect="1"/>
          </p:cNvPicPr>
          <p:nvPr/>
        </p:nvPicPr>
        <p:blipFill>
          <a:blip r:embed="rId2" cstate="print"/>
          <a:stretch>
            <a:fillRect/>
          </a:stretch>
        </p:blipFill>
        <p:spPr>
          <a:xfrm>
            <a:off x="5004048" y="1124744"/>
            <a:ext cx="3672408" cy="436037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55000" lnSpcReduction="20000"/>
          </a:bodyPr>
          <a:lstStyle/>
          <a:p>
            <a:r>
              <a:rPr lang="en-IE" dirty="0" smtClean="0"/>
              <a:t>Boole’s novel views of logical method were due to a profound confidence in symbolic reasoning to which he had successfully trusted in mathematical investigation. </a:t>
            </a:r>
          </a:p>
          <a:p>
            <a:r>
              <a:rPr lang="en-IE" dirty="0" smtClean="0"/>
              <a:t>Speculations concerning a calculus of reasoning had at different times occupied Boole's thoughts, but it was not till the spring of 1847 that he put his ideas into the pamphlet called </a:t>
            </a:r>
            <a:r>
              <a:rPr lang="en-IE" i="1" dirty="0" smtClean="0"/>
              <a:t>Mathematical Analysis of Logic</a:t>
            </a:r>
            <a:r>
              <a:rPr lang="en-IE" dirty="0" smtClean="0"/>
              <a:t>. </a:t>
            </a:r>
          </a:p>
          <a:p>
            <a:r>
              <a:rPr lang="en-IE" dirty="0" smtClean="0"/>
              <a:t>Boole afterwards regarded this as a hasty and imperfect exposition of his logical system, and he desired that his much larger work, </a:t>
            </a:r>
            <a:r>
              <a:rPr lang="en-IE" i="1" dirty="0" smtClean="0"/>
              <a:t>An Investigation of the Laws of Thought (1854), on Which are Founded the Mathematical Theories of Logic and Probabilities</a:t>
            </a:r>
            <a:r>
              <a:rPr lang="en-IE" dirty="0" smtClean="0"/>
              <a:t>, should alone be considered as containing a mature statement of his views. </a:t>
            </a:r>
          </a:p>
          <a:p>
            <a:r>
              <a:rPr lang="en-IE" dirty="0" smtClean="0"/>
              <a:t>This ushered in a new focus on the nature of evidence, argument, and proof.</a:t>
            </a:r>
            <a:endParaRPr lang="en-IE" dirty="0"/>
          </a:p>
        </p:txBody>
      </p:sp>
      <p:sp>
        <p:nvSpPr>
          <p:cNvPr id="3" name="Title 2"/>
          <p:cNvSpPr>
            <a:spLocks noGrp="1"/>
          </p:cNvSpPr>
          <p:nvPr>
            <p:ph type="title"/>
          </p:nvPr>
        </p:nvSpPr>
        <p:spPr/>
        <p:txBody>
          <a:bodyPr>
            <a:normAutofit/>
          </a:bodyPr>
          <a:lstStyle/>
          <a:p>
            <a:r>
              <a:rPr lang="en-IE" dirty="0" smtClean="0"/>
              <a:t>Boolean Logic</a:t>
            </a:r>
            <a:endParaRPr lang="en-IE" dirty="0"/>
          </a:p>
        </p:txBody>
      </p:sp>
      <p:pic>
        <p:nvPicPr>
          <p:cNvPr id="6" name="Picture 5" descr="Boolean Logic tables, Logical-AND, Logical-OR, Logical-INPLICATION, Logical-NOR"/>
          <p:cNvPicPr>
            <a:picLocks noChangeAspect="1"/>
          </p:cNvPicPr>
          <p:nvPr/>
        </p:nvPicPr>
        <p:blipFill>
          <a:blip r:embed="rId2" cstate="print"/>
          <a:stretch>
            <a:fillRect/>
          </a:stretch>
        </p:blipFill>
        <p:spPr>
          <a:xfrm>
            <a:off x="4716016" y="1811977"/>
            <a:ext cx="4248472" cy="3201199"/>
          </a:xfrm>
          <a:prstGeom prst="rect">
            <a:avLst/>
          </a:prstGeom>
        </p:spPr>
      </p:pic>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1847AD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Abacus</a:t>
            </a:r>
            <a:endParaRPr lang="en-IE" dirty="0"/>
          </a:p>
        </p:txBody>
      </p:sp>
      <p:pic>
        <p:nvPicPr>
          <p:cNvPr id="7" name="Content Placeholder 6" descr="Picture of Abacus"/>
          <p:cNvPicPr>
            <a:picLocks noGrp="1" noChangeAspect="1"/>
          </p:cNvPicPr>
          <p:nvPr>
            <p:ph idx="1"/>
          </p:nvPr>
        </p:nvPicPr>
        <p:blipFill>
          <a:blip r:embed="rId2" cstate="print"/>
          <a:stretch>
            <a:fillRect/>
          </a:stretch>
        </p:blipFill>
        <p:spPr>
          <a:xfrm>
            <a:off x="4707500" y="1772816"/>
            <a:ext cx="4112972" cy="3087243"/>
          </a:xfrm>
        </p:spPr>
      </p:pic>
      <p:graphicFrame>
        <p:nvGraphicFramePr>
          <p:cNvPr id="10" name="Content Placeholder 3"/>
          <p:cNvGraphicFramePr>
            <a:graphicFrameLocks/>
          </p:cNvGraphicFramePr>
          <p:nvPr/>
        </p:nvGraphicFramePr>
        <p:xfrm>
          <a:off x="457200" y="1481138"/>
          <a:ext cx="4114800" cy="4396131"/>
        </p:xfrm>
        <a:graphic>
          <a:graphicData uri="http://schemas.openxmlformats.org/drawingml/2006/table">
            <a:tbl>
              <a:tblPr firstRow="1" bandRow="1">
                <a:tableStyleId>{5C22544A-7EE6-4342-B048-85BDC9FD1C3A}</a:tableStyleId>
              </a:tblPr>
              <a:tblGrid>
                <a:gridCol w="2057400"/>
                <a:gridCol w="2057400"/>
              </a:tblGrid>
              <a:tr h="488459">
                <a:tc>
                  <a:txBody>
                    <a:bodyPr/>
                    <a:lstStyle/>
                    <a:p>
                      <a:r>
                        <a:rPr lang="en-IE" dirty="0" smtClean="0"/>
                        <a:t>Country</a:t>
                      </a:r>
                      <a:endParaRPr lang="en-IE" dirty="0"/>
                    </a:p>
                  </a:txBody>
                  <a:tcPr/>
                </a:tc>
                <a:tc>
                  <a:txBody>
                    <a:bodyPr/>
                    <a:lstStyle/>
                    <a:p>
                      <a:r>
                        <a:rPr lang="en-IE" dirty="0" smtClean="0"/>
                        <a:t>Era</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Mesopotamia</a:t>
                      </a:r>
                    </a:p>
                  </a:txBody>
                  <a:tcPr/>
                </a:tc>
                <a:tc>
                  <a:txBody>
                    <a:bodyPr/>
                    <a:lstStyle/>
                    <a:p>
                      <a:r>
                        <a:rPr lang="en-IE" dirty="0" smtClean="0"/>
                        <a:t>2700–2300 BC</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Persia</a:t>
                      </a:r>
                    </a:p>
                  </a:txBody>
                  <a:tcPr/>
                </a:tc>
                <a:tc>
                  <a:txBody>
                    <a:bodyPr/>
                    <a:lstStyle/>
                    <a:p>
                      <a:r>
                        <a:rPr lang="en-IE" dirty="0" smtClean="0"/>
                        <a:t>~600 BC</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Greece</a:t>
                      </a:r>
                    </a:p>
                  </a:txBody>
                  <a:tcPr/>
                </a:tc>
                <a:tc>
                  <a:txBody>
                    <a:bodyPr/>
                    <a:lstStyle/>
                    <a:p>
                      <a:r>
                        <a:rPr lang="en-IE" dirty="0" smtClean="0"/>
                        <a:t>~500 BC</a:t>
                      </a:r>
                      <a:endParaRPr lang="en-IE" dirty="0"/>
                    </a:p>
                  </a:txBody>
                  <a:tcPr/>
                </a:tc>
              </a:tr>
              <a:tr h="488459">
                <a:tc>
                  <a:txBody>
                    <a:bodyPr/>
                    <a:lstStyle/>
                    <a:p>
                      <a:r>
                        <a:rPr lang="en-IE" b="1" dirty="0" smtClean="0"/>
                        <a:t>Romans</a:t>
                      </a:r>
                      <a:endParaRPr lang="en-IE" b="1" dirty="0"/>
                    </a:p>
                  </a:txBody>
                  <a:tcPr/>
                </a:tc>
                <a:tc>
                  <a:txBody>
                    <a:bodyPr/>
                    <a:lstStyle/>
                    <a:p>
                      <a:r>
                        <a:rPr lang="en-IE" dirty="0" smtClean="0"/>
                        <a:t>1</a:t>
                      </a:r>
                      <a:r>
                        <a:rPr lang="en-IE" baseline="0" dirty="0" smtClean="0"/>
                        <a:t> BC</a:t>
                      </a:r>
                      <a:endParaRPr lang="en-IE" dirty="0"/>
                    </a:p>
                  </a:txBody>
                  <a:tcPr/>
                </a:tc>
              </a:tr>
              <a:tr h="488459">
                <a:tc>
                  <a:txBody>
                    <a:bodyPr/>
                    <a:lstStyle/>
                    <a:p>
                      <a:r>
                        <a:rPr lang="en-IE" b="1" dirty="0" smtClean="0"/>
                        <a:t>China</a:t>
                      </a:r>
                      <a:endParaRPr lang="en-IE" b="1" dirty="0"/>
                    </a:p>
                  </a:txBody>
                  <a:tcPr/>
                </a:tc>
                <a:tc>
                  <a:txBody>
                    <a:bodyPr/>
                    <a:lstStyle/>
                    <a:p>
                      <a:r>
                        <a:rPr lang="en-IE" dirty="0" smtClean="0"/>
                        <a:t>~200 BC</a:t>
                      </a:r>
                      <a:endParaRPr lang="en-IE" dirty="0"/>
                    </a:p>
                  </a:txBody>
                  <a:tcPr/>
                </a:tc>
              </a:tr>
              <a:tr h="488459">
                <a:tc>
                  <a:txBody>
                    <a:bodyPr/>
                    <a:lstStyle/>
                    <a:p>
                      <a:r>
                        <a:rPr lang="en-IE" b="1" dirty="0" smtClean="0"/>
                        <a:t>India</a:t>
                      </a:r>
                      <a:endParaRPr lang="en-IE" b="1" dirty="0"/>
                    </a:p>
                  </a:txBody>
                  <a:tcPr/>
                </a:tc>
                <a:tc>
                  <a:txBody>
                    <a:bodyPr/>
                    <a:lstStyle/>
                    <a:p>
                      <a:r>
                        <a:rPr lang="en-IE" dirty="0" smtClean="0"/>
                        <a:t>~ 500</a:t>
                      </a:r>
                      <a:r>
                        <a:rPr lang="en-IE" baseline="0" dirty="0" smtClean="0"/>
                        <a:t> AD</a:t>
                      </a:r>
                      <a:endParaRPr lang="en-IE" dirty="0"/>
                    </a:p>
                  </a:txBody>
                  <a:tcPr/>
                </a:tc>
              </a:tr>
              <a:tr h="488459">
                <a:tc>
                  <a:txBody>
                    <a:bodyPr/>
                    <a:lstStyle/>
                    <a:p>
                      <a:r>
                        <a:rPr lang="en-IE" b="1" dirty="0" smtClean="0"/>
                        <a:t>Japan</a:t>
                      </a:r>
                      <a:endParaRPr lang="en-IE" b="1" dirty="0"/>
                    </a:p>
                  </a:txBody>
                  <a:tcPr/>
                </a:tc>
                <a:tc>
                  <a:txBody>
                    <a:bodyPr/>
                    <a:lstStyle/>
                    <a:p>
                      <a:r>
                        <a:rPr lang="en-IE" dirty="0" smtClean="0"/>
                        <a:t>~ 1600 AD</a:t>
                      </a:r>
                      <a:endParaRPr lang="en-IE" dirty="0"/>
                    </a:p>
                  </a:txBody>
                  <a:tcPr/>
                </a:tc>
              </a:tr>
              <a:tr h="488459">
                <a:tc>
                  <a:txBody>
                    <a:bodyPr/>
                    <a:lstStyle/>
                    <a:p>
                      <a:r>
                        <a:rPr lang="en-IE" b="1" dirty="0" smtClean="0"/>
                        <a:t>Korea</a:t>
                      </a:r>
                      <a:endParaRPr lang="en-IE" b="1" dirty="0"/>
                    </a:p>
                  </a:txBody>
                  <a:tcPr/>
                </a:tc>
                <a:tc>
                  <a:txBody>
                    <a:bodyPr/>
                    <a:lstStyle/>
                    <a:p>
                      <a:r>
                        <a:rPr lang="en-IE" dirty="0" smtClean="0"/>
                        <a:t>~</a:t>
                      </a:r>
                      <a:r>
                        <a:rPr lang="en-IE" baseline="0" dirty="0" smtClean="0"/>
                        <a:t> 1400 AD</a:t>
                      </a:r>
                      <a:endParaRPr lang="en-IE" dirty="0"/>
                    </a:p>
                  </a:txBody>
                  <a:tcPr/>
                </a:tc>
              </a:tr>
            </a:tbl>
          </a:graphicData>
        </a:graphic>
      </p:graphicFrame>
      <p:sp>
        <p:nvSpPr>
          <p:cNvPr id="12" name="Rectangle 11"/>
          <p:cNvSpPr/>
          <p:nvPr/>
        </p:nvSpPr>
        <p:spPr>
          <a:xfrm>
            <a:off x="579613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~2500BC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92500" lnSpcReduction="20000"/>
          </a:bodyPr>
          <a:lstStyle/>
          <a:p>
            <a:r>
              <a:rPr lang="en-IE" dirty="0" smtClean="0"/>
              <a:t>Born February 29, 1860</a:t>
            </a:r>
          </a:p>
          <a:p>
            <a:r>
              <a:rPr lang="en-IE" dirty="0" smtClean="0"/>
              <a:t>Died November 17, 1929</a:t>
            </a:r>
          </a:p>
          <a:p>
            <a:r>
              <a:rPr lang="en-IE" dirty="0" smtClean="0"/>
              <a:t>Born in Buffalo, New York</a:t>
            </a:r>
          </a:p>
          <a:p>
            <a:r>
              <a:rPr lang="en-IE" dirty="0" smtClean="0"/>
              <a:t>An American statistician who developed a mechanical tabulator based on punched cards to rapidly tabulate statistics from millions of pieces of data. </a:t>
            </a:r>
          </a:p>
          <a:p>
            <a:r>
              <a:rPr lang="en-IE" dirty="0" smtClean="0"/>
              <a:t>He was the founder of the company that became IBM.</a:t>
            </a:r>
          </a:p>
        </p:txBody>
      </p:sp>
      <p:sp>
        <p:nvSpPr>
          <p:cNvPr id="3" name="Title 2"/>
          <p:cNvSpPr>
            <a:spLocks noGrp="1"/>
          </p:cNvSpPr>
          <p:nvPr>
            <p:ph type="title"/>
          </p:nvPr>
        </p:nvSpPr>
        <p:spPr/>
        <p:txBody>
          <a:bodyPr>
            <a:normAutofit/>
          </a:bodyPr>
          <a:lstStyle/>
          <a:p>
            <a:r>
              <a:rPr lang="en-IE" dirty="0" smtClean="0"/>
              <a:t>Herman Hollerith</a:t>
            </a:r>
            <a:endParaRPr lang="en-IE" dirty="0"/>
          </a:p>
        </p:txBody>
      </p:sp>
      <p:pic>
        <p:nvPicPr>
          <p:cNvPr id="8" name="Picture 7" descr="Picture of Herman Hollerith"/>
          <p:cNvPicPr>
            <a:picLocks noChangeAspect="1"/>
          </p:cNvPicPr>
          <p:nvPr/>
        </p:nvPicPr>
        <p:blipFill>
          <a:blip r:embed="rId2" cstate="print"/>
          <a:stretch>
            <a:fillRect/>
          </a:stretch>
        </p:blipFill>
        <p:spPr>
          <a:xfrm>
            <a:off x="5233840" y="836712"/>
            <a:ext cx="3370608" cy="4922862"/>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85000" lnSpcReduction="20000"/>
          </a:bodyPr>
          <a:lstStyle/>
          <a:p>
            <a:r>
              <a:rPr lang="en-IE" dirty="0" smtClean="0"/>
              <a:t>Hollerith developed a mechanism using electrical connections to trigger a counter, recording information. A key idea was that data could be coded numerically. Hollerith saw that if numbers could be punched in specified locations on a card, in the now familiar rows and columns, then the cards could be counted or sorted mechanically and the data recorded. </a:t>
            </a:r>
          </a:p>
        </p:txBody>
      </p:sp>
      <p:sp>
        <p:nvSpPr>
          <p:cNvPr id="3" name="Title 2"/>
          <p:cNvSpPr>
            <a:spLocks noGrp="1"/>
          </p:cNvSpPr>
          <p:nvPr>
            <p:ph type="title"/>
          </p:nvPr>
        </p:nvSpPr>
        <p:spPr/>
        <p:txBody>
          <a:bodyPr>
            <a:normAutofit/>
          </a:bodyPr>
          <a:lstStyle/>
          <a:p>
            <a:r>
              <a:rPr lang="en-IE" dirty="0" smtClean="0"/>
              <a:t>Punch Cards</a:t>
            </a:r>
            <a:endParaRPr lang="en-IE" dirty="0"/>
          </a:p>
        </p:txBody>
      </p:sp>
      <p:pic>
        <p:nvPicPr>
          <p:cNvPr id="5" name="Picture 4" descr="Picture of Hollerith Machine"/>
          <p:cNvPicPr>
            <a:picLocks noChangeAspect="1"/>
          </p:cNvPicPr>
          <p:nvPr/>
        </p:nvPicPr>
        <p:blipFill>
          <a:blip r:embed="rId2" cstate="print"/>
          <a:stretch>
            <a:fillRect/>
          </a:stretch>
        </p:blipFill>
        <p:spPr>
          <a:xfrm>
            <a:off x="5220072" y="1002784"/>
            <a:ext cx="3375660" cy="3002280"/>
          </a:xfrm>
          <a:prstGeom prst="rect">
            <a:avLst/>
          </a:prstGeom>
        </p:spPr>
      </p:pic>
      <p:pic>
        <p:nvPicPr>
          <p:cNvPr id="6" name="Picture 5" descr="Picture of Hollerith punched card"/>
          <p:cNvPicPr>
            <a:picLocks noChangeAspect="1"/>
          </p:cNvPicPr>
          <p:nvPr/>
        </p:nvPicPr>
        <p:blipFill>
          <a:blip r:embed="rId3" cstate="print"/>
          <a:stretch>
            <a:fillRect/>
          </a:stretch>
        </p:blipFill>
        <p:spPr>
          <a:xfrm>
            <a:off x="4901839" y="4077072"/>
            <a:ext cx="3990641" cy="2261976"/>
          </a:xfrm>
          <a:prstGeom prst="rect">
            <a:avLst/>
          </a:prstGeom>
        </p:spPr>
      </p:pic>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1884AD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481328"/>
            <a:ext cx="4114800" cy="4755984"/>
          </a:xfrm>
        </p:spPr>
        <p:txBody>
          <a:bodyPr>
            <a:normAutofit fontScale="92500" lnSpcReduction="10000"/>
          </a:bodyPr>
          <a:lstStyle/>
          <a:p>
            <a:r>
              <a:rPr lang="en-IE" dirty="0" smtClean="0"/>
              <a:t>The 1880 census had taken eight years to process.</a:t>
            </a:r>
          </a:p>
          <a:p>
            <a:r>
              <a:rPr lang="en-IE" dirty="0" smtClean="0"/>
              <a:t>Hollerith built machines under contract for the Census Office, which used them to tabulate the 1890 census in only one year. </a:t>
            </a:r>
          </a:p>
          <a:p>
            <a:r>
              <a:rPr lang="en-IE" dirty="0" smtClean="0"/>
              <a:t>Hollerith then started his own business in 1896, founding the </a:t>
            </a:r>
            <a:r>
              <a:rPr lang="en-IE" i="1" dirty="0" smtClean="0"/>
              <a:t>Tabulating Machine Company</a:t>
            </a:r>
            <a:r>
              <a:rPr lang="en-IE" dirty="0" smtClean="0"/>
              <a:t>.</a:t>
            </a:r>
            <a:endParaRPr lang="en-IE" dirty="0"/>
          </a:p>
        </p:txBody>
      </p:sp>
      <p:sp>
        <p:nvSpPr>
          <p:cNvPr id="3" name="Title 2"/>
          <p:cNvSpPr>
            <a:spLocks noGrp="1"/>
          </p:cNvSpPr>
          <p:nvPr>
            <p:ph type="title"/>
          </p:nvPr>
        </p:nvSpPr>
        <p:spPr/>
        <p:txBody>
          <a:bodyPr>
            <a:normAutofit/>
          </a:bodyPr>
          <a:lstStyle/>
          <a:p>
            <a:r>
              <a:rPr lang="en-IE" dirty="0" smtClean="0"/>
              <a:t>Punch Cards</a:t>
            </a:r>
            <a:endParaRPr lang="en-IE" dirty="0"/>
          </a:p>
        </p:txBody>
      </p:sp>
      <p:sp>
        <p:nvSpPr>
          <p:cNvPr id="8" name="Content Placeholder 1"/>
          <p:cNvSpPr txBox="1">
            <a:spLocks/>
          </p:cNvSpPr>
          <p:nvPr/>
        </p:nvSpPr>
        <p:spPr>
          <a:xfrm>
            <a:off x="4489648" y="1913376"/>
            <a:ext cx="4114800" cy="4755984"/>
          </a:xfrm>
          <a:prstGeom prst="rect">
            <a:avLst/>
          </a:prstGeom>
        </p:spPr>
        <p:txBody>
          <a:bodyPr vert="horz">
            <a:normAutofit fontScale="85000" lnSpcReduction="10000"/>
          </a:bodyPr>
          <a:lstStyle/>
          <a:p>
            <a:pPr marL="365760" indent="-256032">
              <a:spcBef>
                <a:spcPts val="400"/>
              </a:spcBef>
              <a:buClr>
                <a:schemeClr val="accent1"/>
              </a:buClr>
              <a:buSzPct val="68000"/>
              <a:buFont typeface="Wingdings 3"/>
              <a:buChar cha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In 1911 the </a:t>
            </a:r>
            <a:r>
              <a:rPr kumimoji="0" lang="en-IE" sz="2700" b="0" i="1" u="none" strike="noStrike" kern="1200" cap="none" spc="0" normalizeH="0" baseline="0" noProof="0" dirty="0" smtClean="0">
                <a:ln>
                  <a:noFill/>
                </a:ln>
                <a:solidFill>
                  <a:schemeClr val="tx1"/>
                </a:solidFill>
                <a:effectLst/>
                <a:uLnTx/>
                <a:uFillTx/>
                <a:latin typeface="+mn-lt"/>
                <a:ea typeface="+mn-ea"/>
                <a:cs typeface="+mn-cs"/>
              </a:rPr>
              <a:t>Tabulating Machine Company</a:t>
            </a:r>
            <a:r>
              <a:rPr kumimoji="0" lang="en-IE" sz="2700" b="0" u="none" strike="noStrike" kern="1200" cap="none" spc="0" normalizeH="0" baseline="0" noProof="0" dirty="0" smtClean="0">
                <a:ln>
                  <a:noFill/>
                </a:ln>
                <a:solidFill>
                  <a:schemeClr val="tx1"/>
                </a:solidFill>
                <a:effectLst/>
                <a:uLnTx/>
                <a:uFillTx/>
                <a:latin typeface="+mn-lt"/>
                <a:ea typeface="+mn-ea"/>
                <a:cs typeface="+mn-cs"/>
              </a:rPr>
              <a:t> merged with</a:t>
            </a:r>
            <a:r>
              <a:rPr lang="en-IE" sz="2700" noProof="0" dirty="0" smtClean="0"/>
              <a:t> </a:t>
            </a:r>
            <a:r>
              <a:rPr lang="en-IE" sz="2700" dirty="0" smtClean="0"/>
              <a:t>the Computing Scale Corporation, the International Time Recording Company, and the Bundy Manufacturing Company to form the </a:t>
            </a:r>
            <a:r>
              <a:rPr lang="en-IE" sz="2800" i="1" dirty="0" smtClean="0"/>
              <a:t>Computing Tabulating Recording Corporation</a:t>
            </a:r>
          </a:p>
          <a:p>
            <a:pPr marL="365760" lvl="0" indent="-256032">
              <a:spcBef>
                <a:spcPts val="400"/>
              </a:spcBef>
              <a:buClr>
                <a:schemeClr val="accent1"/>
              </a:buClr>
              <a:buSzPct val="68000"/>
              <a:buFont typeface="Wingdings 3"/>
              <a:buChar cha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This company was renamed to </a:t>
            </a:r>
            <a:r>
              <a:rPr lang="en-IE" sz="2800" dirty="0" smtClean="0"/>
              <a:t>International Business Machines, IBM in 1924</a:t>
            </a:r>
            <a:endParaRPr kumimoji="0" lang="en-IE" sz="27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8" descr="Computing Tabulating Recording Corporation logo"/>
          <p:cNvPicPr>
            <a:picLocks noChangeAspect="1"/>
          </p:cNvPicPr>
          <p:nvPr/>
        </p:nvPicPr>
        <p:blipFill>
          <a:blip r:embed="rId2" cstate="print"/>
          <a:stretch>
            <a:fillRect/>
          </a:stretch>
        </p:blipFill>
        <p:spPr>
          <a:xfrm>
            <a:off x="3895472" y="122038"/>
            <a:ext cx="1324600" cy="1650778"/>
          </a:xfrm>
          <a:prstGeom prst="rect">
            <a:avLst/>
          </a:prstGeom>
        </p:spPr>
      </p:pic>
      <p:pic>
        <p:nvPicPr>
          <p:cNvPr id="10" name="Picture 9" descr="Original 1924 ibm logo"/>
          <p:cNvPicPr>
            <a:picLocks noChangeAspect="1"/>
          </p:cNvPicPr>
          <p:nvPr/>
        </p:nvPicPr>
        <p:blipFill>
          <a:blip r:embed="rId3" cstate="print"/>
          <a:stretch>
            <a:fillRect/>
          </a:stretch>
        </p:blipFill>
        <p:spPr>
          <a:xfrm>
            <a:off x="5220072" y="260648"/>
            <a:ext cx="1671378" cy="1377095"/>
          </a:xfrm>
          <a:prstGeom prst="rect">
            <a:avLst/>
          </a:prstGeom>
        </p:spPr>
      </p:pic>
      <p:pic>
        <p:nvPicPr>
          <p:cNvPr id="11" name="Picture 10" descr="Current IBM logo"/>
          <p:cNvPicPr>
            <a:picLocks noChangeAspect="1"/>
          </p:cNvPicPr>
          <p:nvPr/>
        </p:nvPicPr>
        <p:blipFill>
          <a:blip r:embed="rId4" cstate="print"/>
          <a:stretch>
            <a:fillRect/>
          </a:stretch>
        </p:blipFill>
        <p:spPr>
          <a:xfrm>
            <a:off x="6929213" y="332656"/>
            <a:ext cx="2179291" cy="1148662"/>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a:bodyPr>
          <a:lstStyle/>
          <a:p>
            <a:r>
              <a:rPr lang="en-IE" dirty="0" smtClean="0"/>
              <a:t>The warning printed on most cards intended for circulation as documents (checks, for example), "</a:t>
            </a:r>
            <a:r>
              <a:rPr lang="en-IE" b="1" i="1" dirty="0" smtClean="0"/>
              <a:t>Do not fold, spindle or mutilate</a:t>
            </a:r>
            <a:r>
              <a:rPr lang="en-IE" dirty="0" smtClean="0"/>
              <a:t>," became a catch phrase for the post-World War II era.</a:t>
            </a:r>
          </a:p>
        </p:txBody>
      </p:sp>
      <p:sp>
        <p:nvSpPr>
          <p:cNvPr id="3" name="Title 2"/>
          <p:cNvSpPr>
            <a:spLocks noGrp="1"/>
          </p:cNvSpPr>
          <p:nvPr>
            <p:ph type="title"/>
          </p:nvPr>
        </p:nvSpPr>
        <p:spPr/>
        <p:txBody>
          <a:bodyPr>
            <a:normAutofit/>
          </a:bodyPr>
          <a:lstStyle/>
          <a:p>
            <a:r>
              <a:rPr lang="en-IE" dirty="0" smtClean="0"/>
              <a:t>Punch Cards</a:t>
            </a:r>
            <a:endParaRPr lang="en-IE" dirty="0"/>
          </a:p>
        </p:txBody>
      </p:sp>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1884AD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Picture of punch cards"/>
          <p:cNvPicPr>
            <a:picLocks noChangeAspect="1"/>
          </p:cNvPicPr>
          <p:nvPr/>
        </p:nvPicPr>
        <p:blipFill>
          <a:blip r:embed="rId2" cstate="print"/>
          <a:stretch>
            <a:fillRect/>
          </a:stretch>
        </p:blipFill>
        <p:spPr>
          <a:xfrm>
            <a:off x="4684485" y="1556792"/>
            <a:ext cx="4280003" cy="3588618"/>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62500" lnSpcReduction="20000"/>
          </a:bodyPr>
          <a:lstStyle/>
          <a:p>
            <a:r>
              <a:rPr lang="en-IE" dirty="0" smtClean="0"/>
              <a:t>The </a:t>
            </a:r>
            <a:r>
              <a:rPr lang="en-IE" b="1" dirty="0" smtClean="0"/>
              <a:t>Victorian Internet</a:t>
            </a:r>
            <a:r>
              <a:rPr lang="en-IE" dirty="0" smtClean="0"/>
              <a:t> is a term coined in the late 20th century to describe advanced 19th century telecommunications technologies such as the telegraph and pneumatic tubes.</a:t>
            </a:r>
          </a:p>
          <a:p>
            <a:r>
              <a:rPr lang="en-IE" dirty="0" smtClean="0"/>
              <a:t>According to Tom </a:t>
            </a:r>
            <a:r>
              <a:rPr lang="en-IE" dirty="0" err="1" smtClean="0"/>
              <a:t>Standage’s</a:t>
            </a:r>
            <a:r>
              <a:rPr lang="en-IE" dirty="0" smtClean="0"/>
              <a:t> </a:t>
            </a:r>
            <a:r>
              <a:rPr lang="en-IE" i="1" dirty="0" smtClean="0"/>
              <a:t>The Victorian Internet</a:t>
            </a:r>
            <a:r>
              <a:rPr lang="en-IE" dirty="0" smtClean="0"/>
              <a:t> (1998), besides news reporting, telegraphy, as the first true global network, permitted applications such as message routing, social networks (between Morse operators -- with gossip and even marriages among operators via telegraph), cryptography and text coding, abbreviated slang, network security experts, hackers, wire fraud, spamming, e-commerce, stock exchange minute-by-minute reports via ticker tape machines, and many others.</a:t>
            </a:r>
          </a:p>
        </p:txBody>
      </p:sp>
      <p:sp>
        <p:nvSpPr>
          <p:cNvPr id="3" name="Title 2"/>
          <p:cNvSpPr>
            <a:spLocks noGrp="1"/>
          </p:cNvSpPr>
          <p:nvPr>
            <p:ph type="title"/>
          </p:nvPr>
        </p:nvSpPr>
        <p:spPr/>
        <p:txBody>
          <a:bodyPr>
            <a:normAutofit/>
          </a:bodyPr>
          <a:lstStyle/>
          <a:p>
            <a:r>
              <a:rPr lang="en-IE" dirty="0" smtClean="0"/>
              <a:t>Victorian Internet</a:t>
            </a:r>
            <a:endParaRPr lang="en-IE" dirty="0"/>
          </a:p>
        </p:txBody>
      </p:sp>
      <p:sp>
        <p:nvSpPr>
          <p:cNvPr id="7" name="Rectangle 6"/>
          <p:cNvSpPr/>
          <p:nvPr/>
        </p:nvSpPr>
        <p:spPr>
          <a:xfrm>
            <a:off x="6365571" y="-99392"/>
            <a:ext cx="210826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1880s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9" name="Picture 8" descr="Picture of New York utility lines in 1890"/>
          <p:cNvPicPr>
            <a:picLocks noChangeAspect="1"/>
          </p:cNvPicPr>
          <p:nvPr/>
        </p:nvPicPr>
        <p:blipFill>
          <a:blip r:embed="rId2" cstate="print"/>
          <a:stretch>
            <a:fillRect/>
          </a:stretch>
        </p:blipFill>
        <p:spPr>
          <a:xfrm>
            <a:off x="4716016" y="1196752"/>
            <a:ext cx="4122009" cy="5112568"/>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Victorian Internet</a:t>
            </a:r>
            <a:endParaRPr lang="en-IE" dirty="0"/>
          </a:p>
        </p:txBody>
      </p:sp>
      <p:sp>
        <p:nvSpPr>
          <p:cNvPr id="7" name="Rectangle 6"/>
          <p:cNvSpPr/>
          <p:nvPr/>
        </p:nvSpPr>
        <p:spPr>
          <a:xfrm>
            <a:off x="6557930" y="-99392"/>
            <a:ext cx="172354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1901</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1901 Map of Eastern Telegraph cables across the world"/>
          <p:cNvPicPr>
            <a:picLocks noChangeAspect="1"/>
          </p:cNvPicPr>
          <p:nvPr/>
        </p:nvPicPr>
        <p:blipFill>
          <a:blip r:embed="rId2" cstate="print"/>
          <a:stretch>
            <a:fillRect/>
          </a:stretch>
        </p:blipFill>
        <p:spPr>
          <a:xfrm>
            <a:off x="467544" y="1196752"/>
            <a:ext cx="8352928" cy="5645406"/>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77500" lnSpcReduction="20000"/>
          </a:bodyPr>
          <a:lstStyle/>
          <a:p>
            <a:r>
              <a:rPr lang="en-IE" dirty="0" smtClean="0"/>
              <a:t>Born 23 August 1868</a:t>
            </a:r>
          </a:p>
          <a:p>
            <a:r>
              <a:rPr lang="en-IE" dirty="0" smtClean="0"/>
              <a:t>Died 10 December 1944</a:t>
            </a:r>
          </a:p>
          <a:p>
            <a:r>
              <a:rPr lang="en-IE" dirty="0" smtClean="0"/>
              <a:t>Born in Brussels, Belgium</a:t>
            </a:r>
          </a:p>
          <a:p>
            <a:r>
              <a:rPr lang="en-IE" dirty="0" smtClean="0"/>
              <a:t>An author, entrepreneur, visionary, lawyer and peace activist.</a:t>
            </a:r>
          </a:p>
          <a:p>
            <a:r>
              <a:rPr lang="en-IE" dirty="0" smtClean="0"/>
              <a:t>He created the Universal Decimal Classification</a:t>
            </a:r>
          </a:p>
          <a:p>
            <a:r>
              <a:rPr lang="en-IE" dirty="0" smtClean="0"/>
              <a:t>He was responsible for the widespread adoption in Europe of the standard American 3x5 inch index card used until recently in most library catalogues around the world.</a:t>
            </a:r>
          </a:p>
        </p:txBody>
      </p:sp>
      <p:sp>
        <p:nvSpPr>
          <p:cNvPr id="3" name="Title 2"/>
          <p:cNvSpPr>
            <a:spLocks noGrp="1"/>
          </p:cNvSpPr>
          <p:nvPr>
            <p:ph type="title"/>
          </p:nvPr>
        </p:nvSpPr>
        <p:spPr/>
        <p:txBody>
          <a:bodyPr>
            <a:normAutofit/>
          </a:bodyPr>
          <a:lstStyle/>
          <a:p>
            <a:r>
              <a:rPr lang="en-IE" dirty="0" smtClean="0"/>
              <a:t>Paul </a:t>
            </a:r>
            <a:r>
              <a:rPr lang="en-IE" dirty="0" err="1" smtClean="0"/>
              <a:t>Otlet</a:t>
            </a:r>
            <a:endParaRPr lang="en-IE" dirty="0"/>
          </a:p>
        </p:txBody>
      </p:sp>
      <p:pic>
        <p:nvPicPr>
          <p:cNvPr id="5" name="Picture 4" descr="Picture of Paul Otlet"/>
          <p:cNvPicPr>
            <a:picLocks noChangeAspect="1"/>
          </p:cNvPicPr>
          <p:nvPr/>
        </p:nvPicPr>
        <p:blipFill>
          <a:blip r:embed="rId2" cstate="print"/>
          <a:stretch>
            <a:fillRect/>
          </a:stretch>
        </p:blipFill>
        <p:spPr>
          <a:xfrm>
            <a:off x="4744243" y="1340768"/>
            <a:ext cx="3788197" cy="4608512"/>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755984"/>
          </a:xfrm>
        </p:spPr>
        <p:txBody>
          <a:bodyPr>
            <a:normAutofit fontScale="85000" lnSpcReduction="10000"/>
          </a:bodyPr>
          <a:lstStyle/>
          <a:p>
            <a:r>
              <a:rPr lang="en-IE" dirty="0" smtClean="0"/>
              <a:t>In 1895, </a:t>
            </a:r>
            <a:r>
              <a:rPr lang="en-IE" dirty="0" err="1" smtClean="0"/>
              <a:t>Otlet</a:t>
            </a:r>
            <a:r>
              <a:rPr lang="en-IE" dirty="0" smtClean="0"/>
              <a:t> and La Fontaine also began the creation of a collection of index cards, meant to catalogue facts, that came to be known as the "Repertoire </a:t>
            </a:r>
            <a:r>
              <a:rPr lang="en-IE" dirty="0" err="1" smtClean="0"/>
              <a:t>Bibliographique</a:t>
            </a:r>
            <a:r>
              <a:rPr lang="en-IE" dirty="0" smtClean="0"/>
              <a:t> </a:t>
            </a:r>
            <a:r>
              <a:rPr lang="en-IE" dirty="0" err="1" smtClean="0"/>
              <a:t>Universel</a:t>
            </a:r>
            <a:r>
              <a:rPr lang="en-IE" dirty="0" smtClean="0"/>
              <a:t>" (RBU), or the "Universal Bibliographic Repertory". </a:t>
            </a:r>
          </a:p>
          <a:p>
            <a:r>
              <a:rPr lang="en-IE" dirty="0" smtClean="0"/>
              <a:t>By the end of 1895 it had grown to 400,000 entries; later it would reach a height of over 15 million.</a:t>
            </a:r>
          </a:p>
        </p:txBody>
      </p:sp>
      <p:sp>
        <p:nvSpPr>
          <p:cNvPr id="3" name="Title 2"/>
          <p:cNvSpPr>
            <a:spLocks noGrp="1"/>
          </p:cNvSpPr>
          <p:nvPr>
            <p:ph type="title"/>
          </p:nvPr>
        </p:nvSpPr>
        <p:spPr/>
        <p:txBody>
          <a:bodyPr>
            <a:noAutofit/>
          </a:bodyPr>
          <a:lstStyle/>
          <a:p>
            <a:r>
              <a:rPr lang="en-IE" sz="3200" dirty="0" smtClean="0"/>
              <a:t>The Universal Bibliographic Repertory</a:t>
            </a:r>
            <a:endParaRPr lang="en-IE" sz="3200" dirty="0"/>
          </a:p>
        </p:txBody>
      </p:sp>
      <p:sp>
        <p:nvSpPr>
          <p:cNvPr id="7" name="Rectangle 6"/>
          <p:cNvSpPr/>
          <p:nvPr/>
        </p:nvSpPr>
        <p:spPr>
          <a:xfrm>
            <a:off x="6057794"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1895AD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Picture of Library"/>
          <p:cNvPicPr>
            <a:picLocks noChangeAspect="1"/>
          </p:cNvPicPr>
          <p:nvPr/>
        </p:nvPicPr>
        <p:blipFill>
          <a:blip r:embed="rId2" cstate="print"/>
          <a:stretch>
            <a:fillRect/>
          </a:stretch>
        </p:blipFill>
        <p:spPr>
          <a:xfrm>
            <a:off x="4572000" y="2132856"/>
            <a:ext cx="4033628" cy="2739823"/>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970784" cy="4755984"/>
          </a:xfrm>
        </p:spPr>
        <p:txBody>
          <a:bodyPr>
            <a:normAutofit fontScale="70000" lnSpcReduction="20000"/>
          </a:bodyPr>
          <a:lstStyle/>
          <a:p>
            <a:r>
              <a:rPr lang="en-IE" dirty="0" smtClean="0"/>
              <a:t>In 1910, </a:t>
            </a:r>
            <a:r>
              <a:rPr lang="en-IE" dirty="0" err="1" smtClean="0"/>
              <a:t>Otlet</a:t>
            </a:r>
            <a:r>
              <a:rPr lang="en-IE" dirty="0" smtClean="0"/>
              <a:t> first envisioned a "city of knowledge", which </a:t>
            </a:r>
            <a:r>
              <a:rPr lang="en-IE" dirty="0" err="1" smtClean="0"/>
              <a:t>Otlet</a:t>
            </a:r>
            <a:r>
              <a:rPr lang="en-IE" dirty="0" smtClean="0"/>
              <a:t> originally named the "</a:t>
            </a:r>
            <a:r>
              <a:rPr lang="en-IE" dirty="0" err="1" smtClean="0"/>
              <a:t>Palais</a:t>
            </a:r>
            <a:r>
              <a:rPr lang="en-IE" dirty="0" smtClean="0"/>
              <a:t> </a:t>
            </a:r>
            <a:r>
              <a:rPr lang="en-IE" dirty="0" err="1" smtClean="0"/>
              <a:t>Mondial</a:t>
            </a:r>
            <a:r>
              <a:rPr lang="en-IE" dirty="0" smtClean="0"/>
              <a:t>" ("World Palace"), that would serve as a central repository for the world's information. </a:t>
            </a:r>
          </a:p>
          <a:p>
            <a:r>
              <a:rPr lang="en-IE" dirty="0" smtClean="0"/>
              <a:t>In 1919, soon after the end of World War I, he convinced the government of Belgium to give him the space and funding for this project, arguing that it would help Belgium bolster its bid to house the League of Nations headquarters. </a:t>
            </a:r>
          </a:p>
          <a:p>
            <a:r>
              <a:rPr lang="en-IE" dirty="0" smtClean="0"/>
              <a:t>They were given space in the left wing of the </a:t>
            </a:r>
            <a:r>
              <a:rPr lang="en-IE" dirty="0" err="1" smtClean="0"/>
              <a:t>Palais</a:t>
            </a:r>
            <a:r>
              <a:rPr lang="en-IE" dirty="0" smtClean="0"/>
              <a:t> du </a:t>
            </a:r>
            <a:r>
              <a:rPr lang="en-IE" dirty="0" err="1" smtClean="0"/>
              <a:t>Cinquantenaire</a:t>
            </a:r>
            <a:r>
              <a:rPr lang="en-IE" dirty="0" smtClean="0"/>
              <a:t>, a government building in Brussels. </a:t>
            </a:r>
          </a:p>
        </p:txBody>
      </p:sp>
      <p:sp>
        <p:nvSpPr>
          <p:cNvPr id="3" name="Title 2"/>
          <p:cNvSpPr>
            <a:spLocks noGrp="1"/>
          </p:cNvSpPr>
          <p:nvPr>
            <p:ph type="title"/>
          </p:nvPr>
        </p:nvSpPr>
        <p:spPr/>
        <p:txBody>
          <a:bodyPr>
            <a:noAutofit/>
          </a:bodyPr>
          <a:lstStyle/>
          <a:p>
            <a:r>
              <a:rPr lang="en-IE" sz="3200" dirty="0" smtClean="0"/>
              <a:t>The </a:t>
            </a:r>
            <a:r>
              <a:rPr lang="en-IE" sz="3200" dirty="0" err="1" smtClean="0"/>
              <a:t>Mundaneum</a:t>
            </a:r>
            <a:endParaRPr lang="en-IE" sz="3200" dirty="0"/>
          </a:p>
        </p:txBody>
      </p:sp>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1910AD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Picture of the Mundaneum"/>
          <p:cNvPicPr>
            <a:picLocks noChangeAspect="1"/>
          </p:cNvPicPr>
          <p:nvPr/>
        </p:nvPicPr>
        <p:blipFill>
          <a:blip r:embed="rId2" cstate="print"/>
          <a:stretch>
            <a:fillRect/>
          </a:stretch>
        </p:blipFill>
        <p:spPr>
          <a:xfrm>
            <a:off x="4499992" y="980728"/>
            <a:ext cx="4348088" cy="3066955"/>
          </a:xfrm>
          <a:prstGeom prst="rect">
            <a:avLst/>
          </a:prstGeom>
        </p:spPr>
      </p:pic>
      <p:sp>
        <p:nvSpPr>
          <p:cNvPr id="10" name="Content Placeholder 1"/>
          <p:cNvSpPr txBox="1">
            <a:spLocks/>
          </p:cNvSpPr>
          <p:nvPr/>
        </p:nvSpPr>
        <p:spPr>
          <a:xfrm>
            <a:off x="4129608" y="4149080"/>
            <a:ext cx="4762872" cy="2232248"/>
          </a:xfrm>
          <a:prstGeom prst="rect">
            <a:avLst/>
          </a:prstGeom>
        </p:spPr>
        <p:txBody>
          <a:bodyPr vert="horz">
            <a:normAutofit fontScale="62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Index cards were stored in custom-designed cabinets, and indexed according to the Universal Decimal Classification. The collection also grew to include files (including letters, reports, newspaper articles, etc.) and images, contained in separate rooms; the index cards were meant to catalogue all of these as well. The </a:t>
            </a:r>
            <a:r>
              <a:rPr kumimoji="0" lang="en-IE" sz="2700" b="0" i="0" u="none" strike="noStrike" kern="1200" cap="none" spc="0" normalizeH="0" baseline="0" noProof="0" dirty="0" err="1" smtClean="0">
                <a:ln>
                  <a:noFill/>
                </a:ln>
                <a:solidFill>
                  <a:schemeClr val="tx1"/>
                </a:solidFill>
                <a:effectLst/>
                <a:uLnTx/>
                <a:uFillTx/>
                <a:latin typeface="+mn-lt"/>
                <a:ea typeface="+mn-ea"/>
                <a:cs typeface="+mn-cs"/>
              </a:rPr>
              <a:t>Mundaneum</a:t>
            </a:r>
            <a:r>
              <a:rPr kumimoji="0" lang="en-IE" sz="2700" b="0" i="0" u="none" strike="noStrike" kern="1200" cap="none" spc="0" normalizeH="0" baseline="0" noProof="0" dirty="0" smtClean="0">
                <a:ln>
                  <a:noFill/>
                </a:ln>
                <a:solidFill>
                  <a:schemeClr val="tx1"/>
                </a:solidFill>
                <a:effectLst/>
                <a:uLnTx/>
                <a:uFillTx/>
                <a:latin typeface="+mn-lt"/>
                <a:ea typeface="+mn-ea"/>
                <a:cs typeface="+mn-cs"/>
              </a:rPr>
              <a:t> eventually contained 100,000 files and millions of images.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IE" sz="3200" dirty="0" smtClean="0"/>
              <a:t>The </a:t>
            </a:r>
            <a:r>
              <a:rPr lang="en-IE" sz="3200" dirty="0" err="1" smtClean="0"/>
              <a:t>Mundaneum</a:t>
            </a:r>
            <a:endParaRPr lang="en-IE" sz="3200" dirty="0"/>
          </a:p>
        </p:txBody>
      </p:sp>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1934AD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5" name="PaulOtlet.mp4">
            <a:hlinkClick r:id="" action="ppaction://media"/>
          </p:cNvPr>
          <p:cNvPicPr>
            <a:picLocks noRot="1" noChangeAspect="1"/>
          </p:cNvPicPr>
          <p:nvPr>
            <a:videoFile r:link="rId1"/>
          </p:nvPr>
        </p:nvPicPr>
        <p:blipFill>
          <a:blip r:embed="rId3" cstate="print"/>
          <a:stretch>
            <a:fillRect/>
          </a:stretch>
        </p:blipFill>
        <p:spPr>
          <a:xfrm>
            <a:off x="1547664" y="1664804"/>
            <a:ext cx="6192688" cy="46445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err="1" smtClean="0"/>
              <a:t>Antikythera</a:t>
            </a:r>
            <a:r>
              <a:rPr lang="en-IE" dirty="0" smtClean="0"/>
              <a:t> Mechanism</a:t>
            </a:r>
            <a:endParaRPr lang="en-IE" dirty="0"/>
          </a:p>
        </p:txBody>
      </p:sp>
      <p:sp>
        <p:nvSpPr>
          <p:cNvPr id="5" name="Content Placeholder 1"/>
          <p:cNvSpPr txBox="1">
            <a:spLocks/>
          </p:cNvSpPr>
          <p:nvPr/>
        </p:nvSpPr>
        <p:spPr>
          <a:xfrm>
            <a:off x="457200" y="1481328"/>
            <a:ext cx="4114800" cy="4525963"/>
          </a:xfrm>
          <a:prstGeom prst="rect">
            <a:avLst/>
          </a:prstGeom>
        </p:spPr>
        <p:txBody>
          <a:bodyPr vert="horz">
            <a:normAutofit lnSpcReduction="10000"/>
          </a:bodyPr>
          <a:lstStyle/>
          <a:p>
            <a:pPr marL="365760" lvl="0" indent="-256032">
              <a:spcBef>
                <a:spcPts val="400"/>
              </a:spcBef>
              <a:buClr>
                <a:schemeClr val="accent1"/>
              </a:buClr>
              <a:buSzPct val="68000"/>
              <a:buFont typeface="Wingdings 3"/>
              <a:buChar char=""/>
            </a:pPr>
            <a:r>
              <a:rPr lang="en-IE" sz="2700" dirty="0" smtClean="0"/>
              <a:t>An ancient mechanical computer designed to calculate astronomical positions. </a:t>
            </a:r>
          </a:p>
          <a:p>
            <a:pPr marL="365760" lvl="0" indent="-256032">
              <a:spcBef>
                <a:spcPts val="400"/>
              </a:spcBef>
              <a:buClr>
                <a:schemeClr val="accent1"/>
              </a:buClr>
              <a:buSzPct val="68000"/>
              <a:buFont typeface="Wingdings 3"/>
              <a:buChar char=""/>
            </a:pPr>
            <a:r>
              <a:rPr lang="en-IE" sz="2700" dirty="0" smtClean="0"/>
              <a:t>It was recovered in 1900–01 from the </a:t>
            </a:r>
            <a:r>
              <a:rPr lang="en-IE" sz="2700" dirty="0" err="1" smtClean="0"/>
              <a:t>Antikythera</a:t>
            </a:r>
            <a:r>
              <a:rPr lang="en-IE" sz="2700" dirty="0" smtClean="0"/>
              <a:t> wreck, but its complexity and significance were not understood until decades later. </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7"/>
          <p:cNvSpPr/>
          <p:nvPr/>
        </p:nvSpPr>
        <p:spPr>
          <a:xfrm>
            <a:off x="4788024" y="-99392"/>
            <a:ext cx="412805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~150-100BC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 name="Picture 9" descr="Picture of  Antikythera Mechanism"/>
          <p:cNvPicPr>
            <a:picLocks noChangeAspect="1"/>
          </p:cNvPicPr>
          <p:nvPr/>
        </p:nvPicPr>
        <p:blipFill>
          <a:blip r:embed="rId2" cstate="print"/>
          <a:stretch>
            <a:fillRect/>
          </a:stretch>
        </p:blipFill>
        <p:spPr>
          <a:xfrm>
            <a:off x="5619328" y="1124744"/>
            <a:ext cx="2913112" cy="500084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icture of ruins of the Antikythera Mechanism"/>
          <p:cNvPicPr>
            <a:picLocks noChangeAspect="1"/>
          </p:cNvPicPr>
          <p:nvPr/>
        </p:nvPicPr>
        <p:blipFill>
          <a:blip r:embed="rId2" cstate="print"/>
          <a:stretch>
            <a:fillRect/>
          </a:stretch>
        </p:blipFill>
        <p:spPr>
          <a:xfrm>
            <a:off x="611560" y="13486"/>
            <a:ext cx="7674158" cy="684451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Astrolabe</a:t>
            </a:r>
            <a:endParaRPr lang="en-IE" dirty="0"/>
          </a:p>
        </p:txBody>
      </p:sp>
      <p:sp>
        <p:nvSpPr>
          <p:cNvPr id="5" name="Content Placeholder 1"/>
          <p:cNvSpPr txBox="1">
            <a:spLocks/>
          </p:cNvSpPr>
          <p:nvPr/>
        </p:nvSpPr>
        <p:spPr>
          <a:xfrm>
            <a:off x="457200" y="1481328"/>
            <a:ext cx="4114800" cy="4525963"/>
          </a:xfrm>
          <a:prstGeom prst="rect">
            <a:avLst/>
          </a:prstGeom>
        </p:spPr>
        <p:txBody>
          <a:bodyPr vert="horz">
            <a:normAutofit fontScale="85000" lnSpcReduction="20000"/>
          </a:bodyPr>
          <a:lstStyle/>
          <a:p>
            <a:pPr marL="365760" lvl="0" indent="-256032">
              <a:spcBef>
                <a:spcPts val="400"/>
              </a:spcBef>
              <a:buClr>
                <a:schemeClr val="accent1"/>
              </a:buClr>
              <a:buSzPct val="68000"/>
              <a:buFont typeface="Wingdings 3"/>
              <a:buChar char=""/>
            </a:pPr>
            <a:r>
              <a:rPr lang="en-IE" sz="2700" dirty="0" smtClean="0"/>
              <a:t>An astronomical instrument used by astronomers, navigators, and astrologers. </a:t>
            </a:r>
          </a:p>
          <a:p>
            <a:pPr marL="365760" lvl="0" indent="-256032">
              <a:spcBef>
                <a:spcPts val="400"/>
              </a:spcBef>
              <a:buClr>
                <a:schemeClr val="accent1"/>
              </a:buClr>
              <a:buSzPct val="68000"/>
              <a:buFont typeface="Wingdings 3"/>
              <a:buChar char=""/>
            </a:pPr>
            <a:r>
              <a:rPr lang="en-IE" sz="2700" dirty="0" smtClean="0"/>
              <a:t>Its many uses include locating and predicting the positions of the Sun, Moon, planets, and stars; </a:t>
            </a:r>
          </a:p>
          <a:p>
            <a:pPr marL="365760" lvl="0" indent="-256032">
              <a:spcBef>
                <a:spcPts val="400"/>
              </a:spcBef>
              <a:buClr>
                <a:schemeClr val="accent1"/>
              </a:buClr>
              <a:buSzPct val="68000"/>
              <a:buFont typeface="Wingdings 3"/>
              <a:buChar char=""/>
            </a:pPr>
            <a:r>
              <a:rPr lang="en-IE" sz="2700" dirty="0" smtClean="0"/>
              <a:t>determining local time given local latitude and vice-versa; </a:t>
            </a:r>
          </a:p>
          <a:p>
            <a:pPr marL="365760" lvl="0" indent="-256032">
              <a:spcBef>
                <a:spcPts val="400"/>
              </a:spcBef>
              <a:buClr>
                <a:schemeClr val="accent1"/>
              </a:buClr>
              <a:buSzPct val="68000"/>
              <a:buFont typeface="Wingdings 3"/>
              <a:buChar char=""/>
            </a:pPr>
            <a:r>
              <a:rPr lang="en-IE" sz="2700" dirty="0" smtClean="0"/>
              <a:t>surveying; </a:t>
            </a:r>
          </a:p>
          <a:p>
            <a:pPr marL="365760" lvl="0" indent="-256032">
              <a:spcBef>
                <a:spcPts val="400"/>
              </a:spcBef>
              <a:buClr>
                <a:schemeClr val="accent1"/>
              </a:buClr>
              <a:buSzPct val="68000"/>
              <a:buFont typeface="Wingdings 3"/>
              <a:buChar char=""/>
            </a:pPr>
            <a:r>
              <a:rPr lang="en-IE" sz="2700" dirty="0" smtClean="0"/>
              <a:t>triangulation; </a:t>
            </a:r>
          </a:p>
          <a:p>
            <a:pPr marL="365760" lvl="0" indent="-256032">
              <a:spcBef>
                <a:spcPts val="400"/>
              </a:spcBef>
              <a:buClr>
                <a:schemeClr val="accent1"/>
              </a:buClr>
              <a:buSzPct val="68000"/>
              <a:buFont typeface="Wingdings 3"/>
              <a:buChar char=""/>
            </a:pPr>
            <a:r>
              <a:rPr lang="en-IE" sz="2700" dirty="0" smtClean="0"/>
              <a:t>and to cast horoscopes.</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7"/>
          <p:cNvSpPr/>
          <p:nvPr/>
        </p:nvSpPr>
        <p:spPr>
          <a:xfrm>
            <a:off x="4788024" y="-99392"/>
            <a:ext cx="412805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~150-100BC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Picture of Astrolabe"/>
          <p:cNvPicPr>
            <a:picLocks noChangeAspect="1"/>
          </p:cNvPicPr>
          <p:nvPr/>
        </p:nvPicPr>
        <p:blipFill>
          <a:blip r:embed="rId2" cstate="print"/>
          <a:stretch>
            <a:fillRect/>
          </a:stretch>
        </p:blipFill>
        <p:spPr>
          <a:xfrm>
            <a:off x="5198210" y="1484784"/>
            <a:ext cx="3766278" cy="388843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114800" cy="4525963"/>
          </a:xfrm>
        </p:spPr>
        <p:txBody>
          <a:bodyPr>
            <a:normAutofit fontScale="85000" lnSpcReduction="20000"/>
          </a:bodyPr>
          <a:lstStyle/>
          <a:p>
            <a:r>
              <a:rPr lang="en-IE" dirty="0" smtClean="0"/>
              <a:t>Born 1136</a:t>
            </a:r>
          </a:p>
          <a:p>
            <a:r>
              <a:rPr lang="en-IE" dirty="0" smtClean="0"/>
              <a:t>Died 1206</a:t>
            </a:r>
          </a:p>
          <a:p>
            <a:r>
              <a:rPr lang="en-IE" dirty="0" smtClean="0"/>
              <a:t>Born in </a:t>
            </a:r>
            <a:r>
              <a:rPr lang="en-IE" dirty="0" err="1" smtClean="0"/>
              <a:t>northwestern</a:t>
            </a:r>
            <a:r>
              <a:rPr lang="en-IE" dirty="0" smtClean="0"/>
              <a:t> Iraq</a:t>
            </a:r>
          </a:p>
          <a:p>
            <a:r>
              <a:rPr lang="en-IE" dirty="0" smtClean="0"/>
              <a:t>A polymath: a scholar, inventor, mechanical engineer, craftsman, artist, mathematician and astronomer</a:t>
            </a:r>
          </a:p>
          <a:p>
            <a:r>
              <a:rPr lang="en-IE" dirty="0" smtClean="0"/>
              <a:t> He is best known for writing the </a:t>
            </a:r>
            <a:r>
              <a:rPr lang="en-IE" i="1" dirty="0" smtClean="0"/>
              <a:t>Book of Knowledge of Ingenious Mechanical Devices</a:t>
            </a:r>
            <a:r>
              <a:rPr lang="en-IE" dirty="0" smtClean="0"/>
              <a:t> in 1206, where he described fifty mechanical devices.</a:t>
            </a:r>
          </a:p>
        </p:txBody>
      </p:sp>
      <p:sp>
        <p:nvSpPr>
          <p:cNvPr id="3" name="Title 2"/>
          <p:cNvSpPr>
            <a:spLocks noGrp="1"/>
          </p:cNvSpPr>
          <p:nvPr>
            <p:ph type="title"/>
          </p:nvPr>
        </p:nvSpPr>
        <p:spPr/>
        <p:txBody>
          <a:bodyPr>
            <a:normAutofit/>
          </a:bodyPr>
          <a:lstStyle/>
          <a:p>
            <a:r>
              <a:rPr lang="en-IE" dirty="0" smtClean="0"/>
              <a:t>Al-</a:t>
            </a:r>
            <a:r>
              <a:rPr lang="en-IE" dirty="0" err="1" smtClean="0"/>
              <a:t>Jazari</a:t>
            </a:r>
            <a:endParaRPr lang="en-IE" dirty="0"/>
          </a:p>
        </p:txBody>
      </p:sp>
      <p:pic>
        <p:nvPicPr>
          <p:cNvPr id="6" name="Picture 5" descr="Picture of Al-Jazari"/>
          <p:cNvPicPr>
            <a:picLocks noChangeAspect="1"/>
          </p:cNvPicPr>
          <p:nvPr/>
        </p:nvPicPr>
        <p:blipFill>
          <a:blip r:embed="rId2" cstate="print"/>
          <a:stretch>
            <a:fillRect/>
          </a:stretch>
        </p:blipFill>
        <p:spPr>
          <a:xfrm>
            <a:off x="5220072" y="1628800"/>
            <a:ext cx="3600400" cy="338437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Astronomical clock</a:t>
            </a:r>
            <a:endParaRPr lang="en-IE" dirty="0"/>
          </a:p>
        </p:txBody>
      </p:sp>
      <p:sp>
        <p:nvSpPr>
          <p:cNvPr id="5" name="Content Placeholder 1"/>
          <p:cNvSpPr txBox="1">
            <a:spLocks/>
          </p:cNvSpPr>
          <p:nvPr/>
        </p:nvSpPr>
        <p:spPr>
          <a:xfrm>
            <a:off x="457200" y="1481328"/>
            <a:ext cx="4114800" cy="4525963"/>
          </a:xfrm>
          <a:prstGeom prst="rect">
            <a:avLst/>
          </a:prstGeom>
        </p:spPr>
        <p:txBody>
          <a:bodyPr vert="horz">
            <a:normAutofit fontScale="85000" lnSpcReduction="20000"/>
          </a:bodyPr>
          <a:lstStyle/>
          <a:p>
            <a:pPr marL="365760" lvl="0" indent="-256032">
              <a:spcBef>
                <a:spcPts val="400"/>
              </a:spcBef>
              <a:buClr>
                <a:schemeClr val="accent1"/>
              </a:buClr>
              <a:buSzPct val="68000"/>
              <a:buFont typeface="Wingdings 3"/>
              <a:buChar char=""/>
            </a:pPr>
            <a:r>
              <a:rPr lang="en-IE" sz="2700" dirty="0" smtClean="0"/>
              <a:t>A clock with special mechanisms and dials to display astronomical information, such as the relative positions of the sun, moon, zodiacal constellations, and sometimes major planets.</a:t>
            </a:r>
          </a:p>
          <a:p>
            <a:pPr marL="365760" lvl="0" indent="-256032">
              <a:spcBef>
                <a:spcPts val="400"/>
              </a:spcBef>
              <a:buClr>
                <a:schemeClr val="accent1"/>
              </a:buClr>
              <a:buSzPct val="68000"/>
              <a:buFont typeface="Wingdings 3"/>
              <a:buChar char=""/>
            </a:pPr>
            <a:r>
              <a:rPr lang="en-IE" sz="2700" dirty="0" smtClean="0"/>
              <a:t>The “castle clock” is an astronomical clock invented by Al-</a:t>
            </a:r>
            <a:r>
              <a:rPr lang="en-IE" sz="2700" dirty="0" err="1" smtClean="0"/>
              <a:t>Jazari</a:t>
            </a:r>
            <a:r>
              <a:rPr lang="en-IE" sz="2700" dirty="0" smtClean="0"/>
              <a:t> in 1206, is thought to be the earliest programmable </a:t>
            </a:r>
            <a:r>
              <a:rPr lang="en-IE" sz="2700" dirty="0" err="1" smtClean="0"/>
              <a:t>analog</a:t>
            </a:r>
            <a:r>
              <a:rPr lang="en-IE" sz="2700" dirty="0" smtClean="0"/>
              <a:t> computer.</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7"/>
          <p:cNvSpPr/>
          <p:nvPr/>
        </p:nvSpPr>
        <p:spPr>
          <a:xfrm>
            <a:off x="585581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~1200AD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Picture 6" descr="Picture of Astronomical Clock"/>
          <p:cNvPicPr>
            <a:picLocks noChangeAspect="1"/>
          </p:cNvPicPr>
          <p:nvPr/>
        </p:nvPicPr>
        <p:blipFill>
          <a:blip r:embed="rId2" cstate="print"/>
          <a:stretch>
            <a:fillRect/>
          </a:stretch>
        </p:blipFill>
        <p:spPr>
          <a:xfrm>
            <a:off x="4540448" y="1893168"/>
            <a:ext cx="4352032" cy="326402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1035</TotalTime>
  <Words>2806</Words>
  <Application>Microsoft Office PowerPoint</Application>
  <PresentationFormat>On-screen Show (4:3)</PresentationFormat>
  <Paragraphs>233</Paragraphs>
  <Slides>49</Slides>
  <Notes>0</Notes>
  <HiddenSlides>0</HiddenSlides>
  <MMClips>1</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Concourse</vt:lpstr>
      <vt:lpstr>History of Computers: Part 1. Ancient Computers</vt:lpstr>
      <vt:lpstr>Ishango bone</vt:lpstr>
      <vt:lpstr>Abacus</vt:lpstr>
      <vt:lpstr>Abacus</vt:lpstr>
      <vt:lpstr>Antikythera Mechanism</vt:lpstr>
      <vt:lpstr>Slide 6</vt:lpstr>
      <vt:lpstr>Astrolabe</vt:lpstr>
      <vt:lpstr>Al-Jazari</vt:lpstr>
      <vt:lpstr>Astronomical clock</vt:lpstr>
      <vt:lpstr>John Napier</vt:lpstr>
      <vt:lpstr>Napier’s Bones</vt:lpstr>
      <vt:lpstr>Slide Ruler</vt:lpstr>
      <vt:lpstr>Wilhelm Schickard</vt:lpstr>
      <vt:lpstr>Schickard Clock</vt:lpstr>
      <vt:lpstr>Blaise Pascal</vt:lpstr>
      <vt:lpstr>Blaise Pascal</vt:lpstr>
      <vt:lpstr>Pascaline</vt:lpstr>
      <vt:lpstr>Gottfried Leibniz</vt:lpstr>
      <vt:lpstr>Stepped Reckoner</vt:lpstr>
      <vt:lpstr>The Binary Number System</vt:lpstr>
      <vt:lpstr>Joseph Marie Jacquard</vt:lpstr>
      <vt:lpstr>Jacquard Loom</vt:lpstr>
      <vt:lpstr>Charles Xavier Thomas</vt:lpstr>
      <vt:lpstr>Arithmometer</vt:lpstr>
      <vt:lpstr>Human Computers</vt:lpstr>
      <vt:lpstr>Charles Babbage</vt:lpstr>
      <vt:lpstr>Difference Engine</vt:lpstr>
      <vt:lpstr>Slide 28</vt:lpstr>
      <vt:lpstr>Analytical Engine</vt:lpstr>
      <vt:lpstr>Slide 30</vt:lpstr>
      <vt:lpstr>Ada Byron</vt:lpstr>
      <vt:lpstr>Ada Byron</vt:lpstr>
      <vt:lpstr>Analytical Engine</vt:lpstr>
      <vt:lpstr>Check Out: http://sydneypadua.com/2dgoggles/the-complete-lovelace-and-babbage/</vt:lpstr>
      <vt:lpstr>Slide 35</vt:lpstr>
      <vt:lpstr>Slide 36</vt:lpstr>
      <vt:lpstr>Slide 37</vt:lpstr>
      <vt:lpstr>George Boole</vt:lpstr>
      <vt:lpstr>Boolean Logic</vt:lpstr>
      <vt:lpstr>Herman Hollerith</vt:lpstr>
      <vt:lpstr>Punch Cards</vt:lpstr>
      <vt:lpstr>Punch Cards</vt:lpstr>
      <vt:lpstr>Punch Cards</vt:lpstr>
      <vt:lpstr>Victorian Internet</vt:lpstr>
      <vt:lpstr>Victorian Internet</vt:lpstr>
      <vt:lpstr>Paul Otlet</vt:lpstr>
      <vt:lpstr>The Universal Bibliographic Repertory</vt:lpstr>
      <vt:lpstr>The Mundaneum</vt:lpstr>
      <vt:lpstr>The Mundaneum</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of Computers</dc:title>
  <dc:creator>dgordon</dc:creator>
  <cp:lastModifiedBy>dgordon</cp:lastModifiedBy>
  <cp:revision>123</cp:revision>
  <dcterms:created xsi:type="dcterms:W3CDTF">2010-11-22T13:42:54Z</dcterms:created>
  <dcterms:modified xsi:type="dcterms:W3CDTF">2011-09-07T20:31:21Z</dcterms:modified>
</cp:coreProperties>
</file>