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392"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2E5A481-D908-456C-A695-46BB04E21121}" type="datetimeFigureOut">
              <a:rPr lang="en-IE" smtClean="0"/>
              <a:t>18/09/2011</a:t>
            </a:fld>
            <a:endParaRPr lang="en-IE"/>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IE"/>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2FE98138-96DB-4C03-803F-A3A2E29FC9AC}" type="slidenum">
              <a:rPr lang="en-IE" smtClean="0"/>
              <a:t>‹#›</a:t>
            </a:fld>
            <a:endParaRPr lang="en-I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2E5A481-D908-456C-A695-46BB04E21121}" type="datetimeFigureOut">
              <a:rPr lang="en-IE" smtClean="0"/>
              <a:t>18/09/2011</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2FE98138-96DB-4C03-803F-A3A2E29FC9AC}" type="slidenum">
              <a:rPr lang="en-IE" smtClean="0"/>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2E5A481-D908-456C-A695-46BB04E21121}" type="datetimeFigureOut">
              <a:rPr lang="en-IE" smtClean="0"/>
              <a:t>18/09/2011</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2FE98138-96DB-4C03-803F-A3A2E29FC9AC}" type="slidenum">
              <a:rPr lang="en-IE" smtClean="0"/>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2E5A481-D908-456C-A695-46BB04E21121}" type="datetimeFigureOut">
              <a:rPr lang="en-IE" smtClean="0"/>
              <a:t>18/09/2011</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2FE98138-96DB-4C03-803F-A3A2E29FC9AC}" type="slidenum">
              <a:rPr lang="en-IE" smtClean="0"/>
              <a:t>‹#›</a:t>
            </a:fld>
            <a:endParaRPr lang="en-IE"/>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2E5A481-D908-456C-A695-46BB04E21121}" type="datetimeFigureOut">
              <a:rPr lang="en-IE" smtClean="0"/>
              <a:t>18/09/2011</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2FE98138-96DB-4C03-803F-A3A2E29FC9AC}" type="slidenum">
              <a:rPr lang="en-IE" smtClean="0"/>
              <a:t>‹#›</a:t>
            </a:fld>
            <a:endParaRPr lang="en-IE"/>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2E5A481-D908-456C-A695-46BB04E21121}" type="datetimeFigureOut">
              <a:rPr lang="en-IE" smtClean="0"/>
              <a:t>18/09/2011</a:t>
            </a:fld>
            <a:endParaRPr lang="en-IE"/>
          </a:p>
        </p:txBody>
      </p:sp>
      <p:sp>
        <p:nvSpPr>
          <p:cNvPr id="6" name="Footer Placeholder 5"/>
          <p:cNvSpPr>
            <a:spLocks noGrp="1"/>
          </p:cNvSpPr>
          <p:nvPr>
            <p:ph type="ftr" sz="quarter" idx="11"/>
          </p:nvPr>
        </p:nvSpPr>
        <p:spPr/>
        <p:txBody>
          <a:bodyPr/>
          <a:lstStyle>
            <a:extLst/>
          </a:lstStyle>
          <a:p>
            <a:endParaRPr lang="en-IE"/>
          </a:p>
        </p:txBody>
      </p:sp>
      <p:sp>
        <p:nvSpPr>
          <p:cNvPr id="7" name="Slide Number Placeholder 6"/>
          <p:cNvSpPr>
            <a:spLocks noGrp="1"/>
          </p:cNvSpPr>
          <p:nvPr>
            <p:ph type="sldNum" sz="quarter" idx="12"/>
          </p:nvPr>
        </p:nvSpPr>
        <p:spPr/>
        <p:txBody>
          <a:bodyPr/>
          <a:lstStyle>
            <a:extLst/>
          </a:lstStyle>
          <a:p>
            <a:fld id="{2FE98138-96DB-4C03-803F-A3A2E29FC9AC}" type="slidenum">
              <a:rPr lang="en-IE" smtClean="0"/>
              <a:t>‹#›</a:t>
            </a:fld>
            <a:endParaRPr lang="en-IE"/>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2E5A481-D908-456C-A695-46BB04E21121}" type="datetimeFigureOut">
              <a:rPr lang="en-IE" smtClean="0"/>
              <a:t>18/09/2011</a:t>
            </a:fld>
            <a:endParaRPr lang="en-IE"/>
          </a:p>
        </p:txBody>
      </p:sp>
      <p:sp>
        <p:nvSpPr>
          <p:cNvPr id="8" name="Footer Placeholder 7"/>
          <p:cNvSpPr>
            <a:spLocks noGrp="1"/>
          </p:cNvSpPr>
          <p:nvPr>
            <p:ph type="ftr" sz="quarter" idx="11"/>
          </p:nvPr>
        </p:nvSpPr>
        <p:spPr/>
        <p:txBody>
          <a:bodyPr/>
          <a:lstStyle>
            <a:extLst/>
          </a:lstStyle>
          <a:p>
            <a:endParaRPr lang="en-IE"/>
          </a:p>
        </p:txBody>
      </p:sp>
      <p:sp>
        <p:nvSpPr>
          <p:cNvPr id="9" name="Slide Number Placeholder 8"/>
          <p:cNvSpPr>
            <a:spLocks noGrp="1"/>
          </p:cNvSpPr>
          <p:nvPr>
            <p:ph type="sldNum" sz="quarter" idx="12"/>
          </p:nvPr>
        </p:nvSpPr>
        <p:spPr/>
        <p:txBody>
          <a:bodyPr/>
          <a:lstStyle>
            <a:extLst/>
          </a:lstStyle>
          <a:p>
            <a:fld id="{2FE98138-96DB-4C03-803F-A3A2E29FC9AC}" type="slidenum">
              <a:rPr lang="en-IE" smtClean="0"/>
              <a:t>‹#›</a:t>
            </a:fld>
            <a:endParaRPr lang="en-IE"/>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C2E5A481-D908-456C-A695-46BB04E21121}" type="datetimeFigureOut">
              <a:rPr lang="en-IE" smtClean="0"/>
              <a:t>18/09/2011</a:t>
            </a:fld>
            <a:endParaRPr lang="en-IE"/>
          </a:p>
        </p:txBody>
      </p:sp>
      <p:sp>
        <p:nvSpPr>
          <p:cNvPr id="4" name="Footer Placeholder 3"/>
          <p:cNvSpPr>
            <a:spLocks noGrp="1"/>
          </p:cNvSpPr>
          <p:nvPr>
            <p:ph type="ftr" sz="quarter" idx="11"/>
          </p:nvPr>
        </p:nvSpPr>
        <p:spPr/>
        <p:txBody>
          <a:bodyPr/>
          <a:lstStyle>
            <a:extLst/>
          </a:lstStyle>
          <a:p>
            <a:endParaRPr lang="en-IE"/>
          </a:p>
        </p:txBody>
      </p:sp>
      <p:sp>
        <p:nvSpPr>
          <p:cNvPr id="5" name="Slide Number Placeholder 4"/>
          <p:cNvSpPr>
            <a:spLocks noGrp="1"/>
          </p:cNvSpPr>
          <p:nvPr>
            <p:ph type="sldNum" sz="quarter" idx="12"/>
          </p:nvPr>
        </p:nvSpPr>
        <p:spPr/>
        <p:txBody>
          <a:bodyPr/>
          <a:lstStyle>
            <a:extLst/>
          </a:lstStyle>
          <a:p>
            <a:fld id="{2FE98138-96DB-4C03-803F-A3A2E29FC9AC}" type="slidenum">
              <a:rPr lang="en-IE" smtClean="0"/>
              <a:t>‹#›</a:t>
            </a:fld>
            <a:endParaRPr lang="en-IE"/>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2E5A481-D908-456C-A695-46BB04E21121}" type="datetimeFigureOut">
              <a:rPr lang="en-IE" smtClean="0"/>
              <a:t>18/09/2011</a:t>
            </a:fld>
            <a:endParaRPr lang="en-IE"/>
          </a:p>
        </p:txBody>
      </p:sp>
      <p:sp>
        <p:nvSpPr>
          <p:cNvPr id="3" name="Footer Placeholder 2"/>
          <p:cNvSpPr>
            <a:spLocks noGrp="1"/>
          </p:cNvSpPr>
          <p:nvPr>
            <p:ph type="ftr" sz="quarter" idx="11"/>
          </p:nvPr>
        </p:nvSpPr>
        <p:spPr/>
        <p:txBody>
          <a:bodyPr/>
          <a:lstStyle>
            <a:extLst/>
          </a:lstStyle>
          <a:p>
            <a:endParaRPr lang="en-IE"/>
          </a:p>
        </p:txBody>
      </p:sp>
      <p:sp>
        <p:nvSpPr>
          <p:cNvPr id="4" name="Slide Number Placeholder 3"/>
          <p:cNvSpPr>
            <a:spLocks noGrp="1"/>
          </p:cNvSpPr>
          <p:nvPr>
            <p:ph type="sldNum" sz="quarter" idx="12"/>
          </p:nvPr>
        </p:nvSpPr>
        <p:spPr/>
        <p:txBody>
          <a:bodyPr/>
          <a:lstStyle>
            <a:extLst/>
          </a:lstStyle>
          <a:p>
            <a:fld id="{2FE98138-96DB-4C03-803F-A3A2E29FC9AC}" type="slidenum">
              <a:rPr lang="en-IE" smtClean="0"/>
              <a:t>‹#›</a:t>
            </a:fld>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C2E5A481-D908-456C-A695-46BB04E21121}" type="datetimeFigureOut">
              <a:rPr lang="en-IE" smtClean="0"/>
              <a:t>18/09/2011</a:t>
            </a:fld>
            <a:endParaRPr lang="en-IE"/>
          </a:p>
        </p:txBody>
      </p:sp>
      <p:sp>
        <p:nvSpPr>
          <p:cNvPr id="6" name="Footer Placeholder 5"/>
          <p:cNvSpPr>
            <a:spLocks noGrp="1"/>
          </p:cNvSpPr>
          <p:nvPr>
            <p:ph type="ftr" sz="quarter" idx="11"/>
          </p:nvPr>
        </p:nvSpPr>
        <p:spPr/>
        <p:txBody>
          <a:bodyPr/>
          <a:lstStyle>
            <a:extLst/>
          </a:lstStyle>
          <a:p>
            <a:endParaRPr lang="en-IE"/>
          </a:p>
        </p:txBody>
      </p:sp>
      <p:sp>
        <p:nvSpPr>
          <p:cNvPr id="7" name="Slide Number Placeholder 6"/>
          <p:cNvSpPr>
            <a:spLocks noGrp="1"/>
          </p:cNvSpPr>
          <p:nvPr>
            <p:ph type="sldNum" sz="quarter" idx="12"/>
          </p:nvPr>
        </p:nvSpPr>
        <p:spPr/>
        <p:txBody>
          <a:bodyPr/>
          <a:lstStyle>
            <a:extLst/>
          </a:lstStyle>
          <a:p>
            <a:fld id="{2FE98138-96DB-4C03-803F-A3A2E29FC9AC}" type="slidenum">
              <a:rPr lang="en-IE" smtClean="0"/>
              <a:t>‹#›</a:t>
            </a:fld>
            <a:endParaRPr lang="en-IE"/>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2E5A481-D908-456C-A695-46BB04E21121}" type="datetimeFigureOut">
              <a:rPr lang="en-IE" smtClean="0"/>
              <a:t>18/09/2011</a:t>
            </a:fld>
            <a:endParaRPr lang="en-IE"/>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IE"/>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2FE98138-96DB-4C03-803F-A3A2E29FC9AC}" type="slidenum">
              <a:rPr lang="en-IE" smtClean="0"/>
              <a:t>‹#›</a:t>
            </a:fld>
            <a:endParaRPr lang="en-IE"/>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2E5A481-D908-456C-A695-46BB04E21121}" type="datetimeFigureOut">
              <a:rPr lang="en-IE" smtClean="0"/>
              <a:t>18/09/2011</a:t>
            </a:fld>
            <a:endParaRPr lang="en-IE"/>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IE"/>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2FE98138-96DB-4C03-803F-A3A2E29FC9AC}" type="slidenum">
              <a:rPr lang="en-IE" smtClean="0"/>
              <a:t>‹#›</a:t>
            </a:fld>
            <a:endParaRPr lang="en-IE"/>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freebookcentre.net/" TargetMode="External"/><Relationship Id="rId2" Type="http://schemas.openxmlformats.org/officeDocument/2006/relationships/hyperlink" Target="http://freecomputerbooks.com/" TargetMode="External"/><Relationship Id="rId1" Type="http://schemas.openxmlformats.org/officeDocument/2006/relationships/slideLayout" Target="../slideLayouts/slideLayout2.xml"/><Relationship Id="rId6" Type="http://schemas.openxmlformats.org/officeDocument/2006/relationships/hyperlink" Target="http://www.computer-books.us/" TargetMode="External"/><Relationship Id="rId5" Type="http://schemas.openxmlformats.org/officeDocument/2006/relationships/hyperlink" Target="http://www.onlinecomputerbooks.com/" TargetMode="External"/><Relationship Id="rId4" Type="http://schemas.openxmlformats.org/officeDocument/2006/relationships/hyperlink" Target="http://www.intelligentedu.com/free_computer_books.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Program Design</a:t>
            </a:r>
            <a:endParaRPr lang="en-IE" dirty="0"/>
          </a:p>
        </p:txBody>
      </p:sp>
      <p:sp>
        <p:nvSpPr>
          <p:cNvPr id="3" name="Subtitle 2"/>
          <p:cNvSpPr>
            <a:spLocks noGrp="1"/>
          </p:cNvSpPr>
          <p:nvPr>
            <p:ph type="subTitle" idx="1"/>
          </p:nvPr>
        </p:nvSpPr>
        <p:spPr/>
        <p:txBody>
          <a:bodyPr/>
          <a:lstStyle/>
          <a:p>
            <a:r>
              <a:rPr lang="en-IE" dirty="0" smtClean="0"/>
              <a:t>Damian Gordon</a:t>
            </a:r>
            <a:endParaRPr lang="en-IE"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This module is concerned with program design skills, with particular reference to using flowcharts, </a:t>
            </a:r>
            <a:r>
              <a:rPr lang="en-GB" dirty="0" err="1" smtClean="0"/>
              <a:t>pseudocode</a:t>
            </a:r>
            <a:r>
              <a:rPr lang="en-GB" dirty="0" smtClean="0"/>
              <a:t> and programming language constructs to model and design computer programs. Consideration is given as to how problem information might be represented in code or on paper and what program design steps may be performed to arrive at a solution. Abstraction, modularity and top-down design are central to this module.</a:t>
            </a:r>
            <a:endParaRPr lang="en-IE" dirty="0" smtClean="0"/>
          </a:p>
          <a:p>
            <a:endParaRPr lang="en-IE" dirty="0"/>
          </a:p>
        </p:txBody>
      </p:sp>
      <p:sp>
        <p:nvSpPr>
          <p:cNvPr id="3" name="Title 2"/>
          <p:cNvSpPr>
            <a:spLocks noGrp="1"/>
          </p:cNvSpPr>
          <p:nvPr>
            <p:ph type="title"/>
          </p:nvPr>
        </p:nvSpPr>
        <p:spPr/>
        <p:txBody>
          <a:bodyPr>
            <a:normAutofit/>
          </a:bodyPr>
          <a:lstStyle/>
          <a:p>
            <a:r>
              <a:rPr lang="en-GB" dirty="0" smtClean="0"/>
              <a:t>Module </a:t>
            </a:r>
            <a:r>
              <a:rPr lang="en-GB" dirty="0" smtClean="0"/>
              <a:t>Description</a:t>
            </a:r>
            <a:endParaRPr lang="en-IE"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lvl="0"/>
            <a:r>
              <a:rPr lang="en-GB" dirty="0" smtClean="0"/>
              <a:t>To introduce students to program design and the main techniques of program design. In particular, to introduce students to design strategies such as top-down and bottom-up and the techniques of stepwise refinement.</a:t>
            </a:r>
            <a:endParaRPr lang="en-IE" dirty="0" smtClean="0"/>
          </a:p>
          <a:p>
            <a:pPr lvl="0"/>
            <a:r>
              <a:rPr lang="en-GB" dirty="0" smtClean="0"/>
              <a:t>To introduce the use of </a:t>
            </a:r>
            <a:r>
              <a:rPr lang="en-GB" dirty="0" err="1" smtClean="0"/>
              <a:t>pseudocode</a:t>
            </a:r>
            <a:r>
              <a:rPr lang="en-GB" dirty="0" smtClean="0"/>
              <a:t> and flowcharts in program design.</a:t>
            </a:r>
            <a:endParaRPr lang="en-IE" dirty="0" smtClean="0"/>
          </a:p>
          <a:p>
            <a:pPr lvl="0"/>
            <a:r>
              <a:rPr lang="en-GB" dirty="0" smtClean="0"/>
              <a:t>To convey to students an understanding and appreciation of the power of abstraction whereby the essential information relating to a programming problem is abstracted and mapped onto programming constructs.</a:t>
            </a:r>
            <a:endParaRPr lang="en-IE" dirty="0" smtClean="0"/>
          </a:p>
          <a:p>
            <a:pPr lvl="0"/>
            <a:r>
              <a:rPr lang="en-GB" dirty="0" smtClean="0"/>
              <a:t>To convey the importance of a well conceived design before rushing into code.</a:t>
            </a:r>
            <a:endParaRPr lang="en-IE" dirty="0"/>
          </a:p>
        </p:txBody>
      </p:sp>
      <p:sp>
        <p:nvSpPr>
          <p:cNvPr id="3" name="Title 2"/>
          <p:cNvSpPr>
            <a:spLocks noGrp="1"/>
          </p:cNvSpPr>
          <p:nvPr>
            <p:ph type="title"/>
          </p:nvPr>
        </p:nvSpPr>
        <p:spPr/>
        <p:txBody>
          <a:bodyPr>
            <a:normAutofit/>
          </a:bodyPr>
          <a:lstStyle/>
          <a:p>
            <a:r>
              <a:rPr lang="en-GB" dirty="0" smtClean="0"/>
              <a:t>Module Aims</a:t>
            </a:r>
            <a:endParaRPr lang="en-IE"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624078" lvl="0" indent="-514350">
              <a:buFont typeface="+mj-lt"/>
              <a:buAutoNum type="arabicPeriod"/>
            </a:pPr>
            <a:r>
              <a:rPr lang="en-GB" dirty="0" smtClean="0"/>
              <a:t>Abstract problem information and represent it on paper or an appropriate computing environment.</a:t>
            </a:r>
            <a:endParaRPr lang="en-IE" dirty="0" smtClean="0"/>
          </a:p>
          <a:p>
            <a:pPr marL="624078" lvl="0" indent="-514350">
              <a:buFont typeface="+mj-lt"/>
              <a:buAutoNum type="arabicPeriod"/>
            </a:pPr>
            <a:r>
              <a:rPr lang="en-GB" dirty="0" smtClean="0"/>
              <a:t>Demonstrate a basic competence in the use of a program constructs to solve a problem</a:t>
            </a:r>
            <a:endParaRPr lang="en-IE" dirty="0" smtClean="0"/>
          </a:p>
          <a:p>
            <a:pPr marL="624078" lvl="0" indent="-514350">
              <a:buFont typeface="+mj-lt"/>
              <a:buAutoNum type="arabicPeriod"/>
            </a:pPr>
            <a:r>
              <a:rPr lang="en-GB" dirty="0" smtClean="0"/>
              <a:t>Develop solutions to some elementary program design problems using top down design and stepwise refinement.</a:t>
            </a:r>
            <a:endParaRPr lang="en-IE" dirty="0" smtClean="0"/>
          </a:p>
          <a:p>
            <a:pPr marL="624078" lvl="0" indent="-514350">
              <a:buFont typeface="+mj-lt"/>
              <a:buAutoNum type="arabicPeriod"/>
            </a:pPr>
            <a:r>
              <a:rPr lang="en-GB" dirty="0" smtClean="0"/>
              <a:t>Describe some simple program designs using </a:t>
            </a:r>
            <a:r>
              <a:rPr lang="en-GB" dirty="0" err="1" smtClean="0"/>
              <a:t>pseudocode</a:t>
            </a:r>
            <a:r>
              <a:rPr lang="en-GB" dirty="0" smtClean="0"/>
              <a:t> and flowcharts, and then implement the design.</a:t>
            </a:r>
            <a:endParaRPr lang="en-IE" dirty="0"/>
          </a:p>
        </p:txBody>
      </p:sp>
      <p:sp>
        <p:nvSpPr>
          <p:cNvPr id="3" name="Title 2"/>
          <p:cNvSpPr>
            <a:spLocks noGrp="1"/>
          </p:cNvSpPr>
          <p:nvPr>
            <p:ph type="title"/>
          </p:nvPr>
        </p:nvSpPr>
        <p:spPr/>
        <p:txBody>
          <a:bodyPr>
            <a:normAutofit/>
          </a:bodyPr>
          <a:lstStyle/>
          <a:p>
            <a:r>
              <a:rPr lang="en-GB" dirty="0" smtClean="0"/>
              <a:t>Learning Outcomes</a:t>
            </a:r>
            <a:endParaRPr lang="en-IE"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GB" dirty="0" smtClean="0"/>
              <a:t>The module will be delivered primarily through lectures, tutorials and laboratory work. The material will be developed in an informal way during lectures. It is envisaged that the students will assimilate much of the material through problem solving and exercises. Emphasis will be placed on worked examples and group discussion of exercises</a:t>
            </a:r>
            <a:r>
              <a:rPr lang="en-GB" dirty="0" smtClean="0"/>
              <a:t>.</a:t>
            </a:r>
            <a:r>
              <a:rPr lang="en-GB" dirty="0" smtClean="0"/>
              <a:t> </a:t>
            </a:r>
            <a:endParaRPr lang="en-GB" dirty="0" smtClean="0"/>
          </a:p>
          <a:p>
            <a:r>
              <a:rPr lang="en-GB" dirty="0" smtClean="0"/>
              <a:t>Practical </a:t>
            </a:r>
            <a:r>
              <a:rPr lang="en-GB" dirty="0" smtClean="0"/>
              <a:t>work will consist of weekly laboratory sessions. This will also help the students understand how program design concepts can be mapped to a program language constructs.</a:t>
            </a:r>
            <a:endParaRPr lang="en-IE" dirty="0" smtClean="0"/>
          </a:p>
          <a:p>
            <a:endParaRPr lang="en-IE" dirty="0"/>
          </a:p>
        </p:txBody>
      </p:sp>
      <p:sp>
        <p:nvSpPr>
          <p:cNvPr id="3" name="Title 2"/>
          <p:cNvSpPr>
            <a:spLocks noGrp="1"/>
          </p:cNvSpPr>
          <p:nvPr>
            <p:ph type="title"/>
          </p:nvPr>
        </p:nvSpPr>
        <p:spPr/>
        <p:txBody>
          <a:bodyPr>
            <a:normAutofit fontScale="90000"/>
          </a:bodyPr>
          <a:lstStyle/>
          <a:p>
            <a:r>
              <a:rPr lang="en-GB" sz="4000" dirty="0" smtClean="0"/>
              <a:t>Learning and Teaching </a:t>
            </a:r>
            <a:r>
              <a:rPr lang="en-GB" sz="4000" dirty="0" smtClean="0"/>
              <a:t>Methods (1/2)</a:t>
            </a:r>
            <a:endParaRPr lang="en-IE"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GB" dirty="0" smtClean="0"/>
              <a:t>A large emphasis will be placed on allowing the students to tryout the problem descriptions and possible solutions in the laboratory. Exercises will be provided that cover material relevant to the implementation of problem solutions. These exercises get progressively more difficult and will incorporate material learned previously.</a:t>
            </a:r>
            <a:endParaRPr lang="en-IE" dirty="0" smtClean="0"/>
          </a:p>
          <a:p>
            <a:r>
              <a:rPr lang="en-GB" dirty="0" smtClean="0"/>
              <a:t>Tutorials will be used to allow the students to get help in the more difficult areas and provide students with the opportunity for individual assistance from the supervisor.</a:t>
            </a:r>
            <a:endParaRPr lang="en-IE" dirty="0"/>
          </a:p>
        </p:txBody>
      </p:sp>
      <p:sp>
        <p:nvSpPr>
          <p:cNvPr id="3" name="Title 2"/>
          <p:cNvSpPr>
            <a:spLocks noGrp="1"/>
          </p:cNvSpPr>
          <p:nvPr>
            <p:ph type="title"/>
          </p:nvPr>
        </p:nvSpPr>
        <p:spPr/>
        <p:txBody>
          <a:bodyPr>
            <a:normAutofit/>
          </a:bodyPr>
          <a:lstStyle/>
          <a:p>
            <a:r>
              <a:rPr lang="en-GB" sz="3600" dirty="0" smtClean="0"/>
              <a:t>Learning and Teaching </a:t>
            </a:r>
            <a:r>
              <a:rPr lang="en-GB" sz="3600" dirty="0" smtClean="0"/>
              <a:t>Methods (2/2)</a:t>
            </a:r>
            <a:endParaRPr lang="en-IE" sz="3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GB" dirty="0" smtClean="0"/>
              <a:t>Problem Solving, Stages in Problem Solving.</a:t>
            </a:r>
            <a:endParaRPr lang="en-IE" dirty="0" smtClean="0"/>
          </a:p>
          <a:p>
            <a:r>
              <a:rPr lang="en-GB" dirty="0" smtClean="0"/>
              <a:t>Data Types and Data Representation.</a:t>
            </a:r>
            <a:endParaRPr lang="en-IE" dirty="0" smtClean="0"/>
          </a:p>
          <a:p>
            <a:r>
              <a:rPr lang="en-GB" dirty="0" smtClean="0"/>
              <a:t>Program Constructs.</a:t>
            </a:r>
            <a:endParaRPr lang="en-IE" dirty="0" smtClean="0"/>
          </a:p>
          <a:p>
            <a:r>
              <a:rPr lang="en-GB" dirty="0" smtClean="0"/>
              <a:t>Abstraction, Problem Specification, Approaches to Problem Solving and Program Construction, Divide and Conquer, Stepwise Refinement, Top Down Design, Bottom Up Design.</a:t>
            </a:r>
            <a:endParaRPr lang="en-IE" dirty="0" smtClean="0"/>
          </a:p>
          <a:p>
            <a:r>
              <a:rPr lang="en-GB" dirty="0" smtClean="0"/>
              <a:t>Recursion. Greatest Common Divisor, Factorial and Fibonacci.</a:t>
            </a:r>
            <a:endParaRPr lang="en-IE" dirty="0" smtClean="0"/>
          </a:p>
          <a:p>
            <a:r>
              <a:rPr lang="en-GB" dirty="0" err="1" smtClean="0"/>
              <a:t>Pseudocode</a:t>
            </a:r>
            <a:r>
              <a:rPr lang="en-GB" dirty="0" smtClean="0"/>
              <a:t> and Flowcharts in Program Design.</a:t>
            </a:r>
            <a:endParaRPr lang="en-IE" dirty="0" smtClean="0"/>
          </a:p>
          <a:p>
            <a:r>
              <a:rPr lang="en-GB" dirty="0" smtClean="0"/>
              <a:t>Linear Data Structures - arrays and lists.</a:t>
            </a:r>
            <a:endParaRPr lang="en-IE" dirty="0"/>
          </a:p>
        </p:txBody>
      </p:sp>
      <p:sp>
        <p:nvSpPr>
          <p:cNvPr id="3" name="Title 2"/>
          <p:cNvSpPr>
            <a:spLocks noGrp="1"/>
          </p:cNvSpPr>
          <p:nvPr>
            <p:ph type="title"/>
          </p:nvPr>
        </p:nvSpPr>
        <p:spPr/>
        <p:txBody>
          <a:bodyPr>
            <a:normAutofit/>
          </a:bodyPr>
          <a:lstStyle/>
          <a:p>
            <a:r>
              <a:rPr lang="en-GB" dirty="0" smtClean="0"/>
              <a:t>Module </a:t>
            </a:r>
            <a:r>
              <a:rPr lang="en-GB" dirty="0" smtClean="0"/>
              <a:t>Content</a:t>
            </a:r>
            <a:endParaRPr lang="en-IE"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smtClean="0"/>
              <a:t>Assessment will be based on a two hour end of semester written exam and continuous assessment during the semester.</a:t>
            </a:r>
            <a:endParaRPr lang="en-IE" dirty="0" smtClean="0"/>
          </a:p>
          <a:p>
            <a:pPr lvl="0"/>
            <a:r>
              <a:rPr lang="en-GB" dirty="0" smtClean="0"/>
              <a:t>Written exam - 60%</a:t>
            </a:r>
            <a:endParaRPr lang="en-IE" dirty="0" smtClean="0"/>
          </a:p>
          <a:p>
            <a:pPr lvl="0"/>
            <a:r>
              <a:rPr lang="en-GB" dirty="0" smtClean="0"/>
              <a:t>Continuous Assessment - 40%</a:t>
            </a:r>
            <a:endParaRPr lang="en-IE" dirty="0"/>
          </a:p>
        </p:txBody>
      </p:sp>
      <p:sp>
        <p:nvSpPr>
          <p:cNvPr id="3" name="Title 2"/>
          <p:cNvSpPr>
            <a:spLocks noGrp="1"/>
          </p:cNvSpPr>
          <p:nvPr>
            <p:ph type="title"/>
          </p:nvPr>
        </p:nvSpPr>
        <p:spPr/>
        <p:txBody>
          <a:bodyPr>
            <a:normAutofit/>
          </a:bodyPr>
          <a:lstStyle/>
          <a:p>
            <a:r>
              <a:rPr lang="en-GB" dirty="0" smtClean="0"/>
              <a:t>Module Assessment</a:t>
            </a:r>
            <a:endParaRPr lang="en-IE"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GB" dirty="0" smtClean="0"/>
              <a:t>No specific textbook. </a:t>
            </a:r>
            <a:endParaRPr lang="en-GB" dirty="0" smtClean="0"/>
          </a:p>
          <a:p>
            <a:endParaRPr lang="en-GB" dirty="0" smtClean="0"/>
          </a:p>
          <a:p>
            <a:r>
              <a:rPr lang="en-GB" dirty="0" smtClean="0"/>
              <a:t>Computer Science is almost unique as a discipline in the sense that are a massive number of computer books online for free, as many leading computer science authors release their books on-line as “open source” and there are a number of sites that collect these books;</a:t>
            </a:r>
            <a:endParaRPr lang="en-IE" dirty="0" smtClean="0"/>
          </a:p>
          <a:p>
            <a:r>
              <a:rPr lang="en-GB" dirty="0" smtClean="0"/>
              <a:t> </a:t>
            </a:r>
            <a:endParaRPr lang="en-IE" dirty="0" smtClean="0"/>
          </a:p>
          <a:p>
            <a:pPr lvl="0"/>
            <a:r>
              <a:rPr lang="en-GB" u="sng" dirty="0" smtClean="0">
                <a:hlinkClick r:id="rId2"/>
              </a:rPr>
              <a:t>http://freecomputerbooks.com/</a:t>
            </a:r>
            <a:endParaRPr lang="en-IE" dirty="0" smtClean="0"/>
          </a:p>
          <a:p>
            <a:pPr lvl="0"/>
            <a:r>
              <a:rPr lang="en-GB" u="sng" dirty="0" smtClean="0">
                <a:hlinkClick r:id="rId3"/>
              </a:rPr>
              <a:t>http://www.freebookcentre.net/</a:t>
            </a:r>
            <a:endParaRPr lang="en-IE" dirty="0" smtClean="0"/>
          </a:p>
          <a:p>
            <a:pPr lvl="0"/>
            <a:r>
              <a:rPr lang="en-GB" u="sng" dirty="0" smtClean="0">
                <a:hlinkClick r:id="rId4"/>
              </a:rPr>
              <a:t>http://www.intelligentedu.com/free_computer_books.html</a:t>
            </a:r>
            <a:endParaRPr lang="en-IE" dirty="0" smtClean="0"/>
          </a:p>
          <a:p>
            <a:pPr lvl="0"/>
            <a:r>
              <a:rPr lang="en-GB" u="sng" dirty="0" smtClean="0">
                <a:hlinkClick r:id="rId5"/>
              </a:rPr>
              <a:t>http://www.onlinecomputerbooks.com/</a:t>
            </a:r>
            <a:endParaRPr lang="en-IE" dirty="0" smtClean="0"/>
          </a:p>
          <a:p>
            <a:pPr lvl="0"/>
            <a:r>
              <a:rPr lang="en-GB" u="sng" dirty="0" smtClean="0">
                <a:hlinkClick r:id="rId6"/>
              </a:rPr>
              <a:t>http://www.computer-books.us/</a:t>
            </a:r>
            <a:endParaRPr lang="en-IE" dirty="0" smtClean="0"/>
          </a:p>
          <a:p>
            <a:pPr>
              <a:buNone/>
            </a:pPr>
            <a:endParaRPr lang="en-GB" dirty="0" smtClean="0"/>
          </a:p>
        </p:txBody>
      </p:sp>
      <p:sp>
        <p:nvSpPr>
          <p:cNvPr id="3" name="Title 2"/>
          <p:cNvSpPr>
            <a:spLocks noGrp="1"/>
          </p:cNvSpPr>
          <p:nvPr>
            <p:ph type="title"/>
          </p:nvPr>
        </p:nvSpPr>
        <p:spPr/>
        <p:txBody>
          <a:bodyPr>
            <a:normAutofit/>
          </a:bodyPr>
          <a:lstStyle/>
          <a:p>
            <a:r>
              <a:rPr lang="en-GB" dirty="0" smtClean="0"/>
              <a:t>Essential Reading</a:t>
            </a:r>
            <a:endParaRPr lang="en-IE"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13</TotalTime>
  <Words>571</Words>
  <Application>Microsoft Office PowerPoint</Application>
  <PresentationFormat>On-screen Show (4:3)</PresentationFormat>
  <Paragraphs>42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Concourse</vt:lpstr>
      <vt:lpstr>Program Design</vt:lpstr>
      <vt:lpstr>Module Description</vt:lpstr>
      <vt:lpstr>Module Aims</vt:lpstr>
      <vt:lpstr>Learning Outcomes</vt:lpstr>
      <vt:lpstr>Learning and Teaching Methods (1/2)</vt:lpstr>
      <vt:lpstr>Learning and Teaching Methods (2/2)</vt:lpstr>
      <vt:lpstr>Module Content</vt:lpstr>
      <vt:lpstr>Module Assessment</vt:lpstr>
      <vt:lpstr>Essential Reading</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 Design</dc:title>
  <dc:creator>dgordon</dc:creator>
  <cp:lastModifiedBy>dgordon</cp:lastModifiedBy>
  <cp:revision>2</cp:revision>
  <dcterms:created xsi:type="dcterms:W3CDTF">2011-09-18T10:31:49Z</dcterms:created>
  <dcterms:modified xsi:type="dcterms:W3CDTF">2011-09-18T10:45:35Z</dcterms:modified>
</cp:coreProperties>
</file>