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3" r:id="rId3"/>
    <p:sldId id="324" r:id="rId4"/>
    <p:sldId id="326" r:id="rId5"/>
    <p:sldId id="327" r:id="rId6"/>
    <p:sldId id="328" r:id="rId7"/>
    <p:sldId id="265" r:id="rId8"/>
    <p:sldId id="266" r:id="rId9"/>
    <p:sldId id="268" r:id="rId10"/>
    <p:sldId id="260" r:id="rId11"/>
    <p:sldId id="258" r:id="rId12"/>
    <p:sldId id="325" r:id="rId13"/>
    <p:sldId id="269" r:id="rId14"/>
    <p:sldId id="272" r:id="rId15"/>
    <p:sldId id="273" r:id="rId16"/>
    <p:sldId id="329" r:id="rId17"/>
    <p:sldId id="277" r:id="rId18"/>
    <p:sldId id="278" r:id="rId19"/>
    <p:sldId id="283" r:id="rId20"/>
    <p:sldId id="284" r:id="rId21"/>
    <p:sldId id="330" r:id="rId22"/>
    <p:sldId id="300" r:id="rId23"/>
    <p:sldId id="331" r:id="rId24"/>
    <p:sldId id="332" r:id="rId25"/>
    <p:sldId id="333" r:id="rId26"/>
    <p:sldId id="334" r:id="rId27"/>
    <p:sldId id="335" r:id="rId28"/>
    <p:sldId id="336" r:id="rId29"/>
    <p:sldId id="337" r:id="rId30"/>
    <p:sldId id="338" r:id="rId31"/>
    <p:sldId id="339" r:id="rId32"/>
    <p:sldId id="340" r:id="rId33"/>
    <p:sldId id="341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53" r:id="rId46"/>
    <p:sldId id="354" r:id="rId47"/>
    <p:sldId id="355" r:id="rId48"/>
    <p:sldId id="356" r:id="rId49"/>
    <p:sldId id="357" r:id="rId50"/>
    <p:sldId id="358" r:id="rId51"/>
    <p:sldId id="359" r:id="rId52"/>
    <p:sldId id="360" r:id="rId53"/>
    <p:sldId id="361" r:id="rId54"/>
    <p:sldId id="362" r:id="rId55"/>
    <p:sldId id="363" r:id="rId56"/>
    <p:sldId id="364" r:id="rId57"/>
    <p:sldId id="365" r:id="rId58"/>
    <p:sldId id="366" r:id="rId59"/>
    <p:sldId id="367" r:id="rId60"/>
    <p:sldId id="368" r:id="rId61"/>
    <p:sldId id="369" r:id="rId62"/>
    <p:sldId id="370" r:id="rId63"/>
    <p:sldId id="371" r:id="rId64"/>
    <p:sldId id="372" r:id="rId65"/>
    <p:sldId id="373" r:id="rId66"/>
    <p:sldId id="374" r:id="rId67"/>
    <p:sldId id="375" r:id="rId68"/>
    <p:sldId id="376" r:id="rId69"/>
    <p:sldId id="377" r:id="rId70"/>
    <p:sldId id="378" r:id="rId71"/>
    <p:sldId id="379" r:id="rId72"/>
    <p:sldId id="380" r:id="rId73"/>
    <p:sldId id="381" r:id="rId74"/>
    <p:sldId id="382" r:id="rId75"/>
    <p:sldId id="383" r:id="rId76"/>
    <p:sldId id="384" r:id="rId77"/>
    <p:sldId id="385" r:id="rId78"/>
    <p:sldId id="386" r:id="rId79"/>
    <p:sldId id="387" r:id="rId80"/>
    <p:sldId id="388" r:id="rId81"/>
    <p:sldId id="389" r:id="rId82"/>
    <p:sldId id="390" r:id="rId83"/>
    <p:sldId id="391" r:id="rId84"/>
    <p:sldId id="392" r:id="rId85"/>
    <p:sldId id="393" r:id="rId86"/>
    <p:sldId id="39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405" r:id="rId98"/>
    <p:sldId id="406" r:id="rId99"/>
    <p:sldId id="407" r:id="rId100"/>
    <p:sldId id="408" r:id="rId101"/>
    <p:sldId id="409" r:id="rId102"/>
    <p:sldId id="410" r:id="rId103"/>
    <p:sldId id="411" r:id="rId104"/>
    <p:sldId id="412" r:id="rId105"/>
    <p:sldId id="413" r:id="rId106"/>
    <p:sldId id="414" r:id="rId107"/>
    <p:sldId id="415" r:id="rId108"/>
    <p:sldId id="416" r:id="rId109"/>
    <p:sldId id="417" r:id="rId110"/>
    <p:sldId id="418" r:id="rId111"/>
    <p:sldId id="419" r:id="rId112"/>
    <p:sldId id="420" r:id="rId113"/>
    <p:sldId id="421" r:id="rId114"/>
    <p:sldId id="422" r:id="rId115"/>
    <p:sldId id="423" r:id="rId116"/>
    <p:sldId id="424" r:id="rId117"/>
    <p:sldId id="425" r:id="rId118"/>
    <p:sldId id="426" r:id="rId119"/>
    <p:sldId id="427" r:id="rId120"/>
    <p:sldId id="428" r:id="rId1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7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B0FEE-2562-4ECA-8249-9192E51E4D92}" type="datetimeFigureOut">
              <a:rPr lang="en-IE" smtClean="0"/>
              <a:pPr/>
              <a:t>03/12/2011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26A14-B60D-48C5-98B8-6A8C8E0F7637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Tutorial #7</a:t>
            </a:r>
            <a:br>
              <a:rPr lang="en-IE" dirty="0" smtClean="0"/>
            </a:br>
            <a:r>
              <a:rPr lang="en-IE" dirty="0" smtClean="0"/>
              <a:t>Flowcharts (reprise)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Program Design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When we write programs, we assume that the computer executes the program starting at the beginning and working its way to the end.</a:t>
            </a:r>
          </a:p>
          <a:p>
            <a:r>
              <a:rPr lang="en-IE" dirty="0" smtClean="0"/>
              <a:t>This is a basic assumption of all algorithm design.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057425" y="3140968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209553" y="2924944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185217" y="2924944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105097" y="5733256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53169" y="522920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057425" y="3140968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185217" y="4725144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209553" y="2924944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185217" y="2924944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check if it’s a prime number</a:t>
            </a:r>
            <a:r>
              <a:rPr lang="en-IE" sz="2000" i="1" dirty="0" smtClean="0"/>
              <a:t>.</a:t>
            </a:r>
          </a:p>
          <a:p>
            <a:pPr lvl="1"/>
            <a:r>
              <a:rPr lang="en-IE" sz="2000" i="1" dirty="0" smtClean="0"/>
              <a:t>What’s a prime number?</a:t>
            </a:r>
          </a:p>
          <a:p>
            <a:pPr lvl="1"/>
            <a:r>
              <a:rPr lang="en-IE" sz="2000" i="1" dirty="0" smtClean="0"/>
              <a:t>A number that’s only divisible by itself and 1, e.g. 7. </a:t>
            </a:r>
          </a:p>
          <a:p>
            <a:pPr lvl="1"/>
            <a:r>
              <a:rPr lang="en-IE" sz="2000" i="1" dirty="0" smtClean="0"/>
              <a:t>Or to put it another way, every number other than itself and 1 gives a remainder, e.g. For 7, if 6, 5, 4, 3, and 2 give a remainder then 7 is prime.</a:t>
            </a:r>
          </a:p>
          <a:p>
            <a:pPr lvl="1"/>
            <a:r>
              <a:rPr lang="en-IE" sz="2000" i="1" dirty="0" smtClean="0"/>
              <a:t>So all we need to do is divide 7 by all numbers less than it but greater than one, and if any of them have no remainder, we know it’s not prime.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So, </a:t>
            </a:r>
          </a:p>
          <a:p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If the number is 9, we know that 8, 7, 6, 5, and 4, all give remainders, but 3 does not give a remainder, it goes evenly into 9 so we can say 9 is not prime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remember, </a:t>
            </a:r>
          </a:p>
          <a:p>
            <a:pPr lvl="1"/>
            <a:r>
              <a:rPr lang="en-IE" dirty="0" smtClean="0"/>
              <a:t>if the number is 7, as long as 6, 5, 4, 3, and 2 give a remainder, 7 is prime.</a:t>
            </a:r>
          </a:p>
          <a:p>
            <a:r>
              <a:rPr lang="en-IE" dirty="0" smtClean="0"/>
              <a:t>So, in general, </a:t>
            </a:r>
          </a:p>
          <a:p>
            <a:pPr lvl="1"/>
            <a:r>
              <a:rPr lang="en-IE" dirty="0" smtClean="0"/>
              <a:t>if the number is A, as long as A-1, A-2, A-3, A-4, ... 2 give a remainder, A is prime.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When we write programs, we assume that the computer executes the program starting at the beginning and working its way to the end.</a:t>
            </a:r>
          </a:p>
          <a:p>
            <a:r>
              <a:rPr lang="en-IE" dirty="0" smtClean="0"/>
              <a:t>This is a basic assumption of all algorithm design.</a:t>
            </a:r>
          </a:p>
          <a:p>
            <a:r>
              <a:rPr lang="en-IE" dirty="0" smtClean="0"/>
              <a:t>We call this SEQUENCE.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6" name="Straight Arrow Connector 25"/>
          <p:cNvCxnSpPr>
            <a:endCxn id="27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rallelogram 26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92087" y="2987899"/>
            <a:ext cx="74098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5001" y="26278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542959" y="2771875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“Prime”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0" idx="2"/>
            <a:endCxn id="88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Parallelogram 87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08518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Statement1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Statement2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707904" y="44624"/>
            <a:ext cx="2088232" cy="36004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07904" y="6309320"/>
            <a:ext cx="2088232" cy="43204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716016" y="40466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892087" y="2987899"/>
            <a:ext cx="74098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985001" y="262785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635896" y="692696"/>
            <a:ext cx="2155594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542959" y="2771875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“Prime”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>
            <a:stCxn id="88" idx="4"/>
          </p:cNvCxnSpPr>
          <p:nvPr/>
        </p:nvCxnSpPr>
        <p:spPr>
          <a:xfrm>
            <a:off x="2834755" y="5805264"/>
            <a:ext cx="9053" cy="2160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2816649" y="2987899"/>
            <a:ext cx="72008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16016" y="1196752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/>
          <p:cNvSpPr/>
          <p:nvPr/>
        </p:nvSpPr>
        <p:spPr>
          <a:xfrm>
            <a:off x="3640542" y="1484784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 -1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4716016" y="197443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60665" y="2627859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53" name="Parallelogram 52"/>
          <p:cNvSpPr/>
          <p:nvPr/>
        </p:nvSpPr>
        <p:spPr>
          <a:xfrm>
            <a:off x="40142" y="2636912"/>
            <a:ext cx="2155594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B - 1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H="1">
            <a:off x="1187624" y="6021288"/>
            <a:ext cx="71287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Diamond 60"/>
          <p:cNvSpPr/>
          <p:nvPr/>
        </p:nvSpPr>
        <p:spPr>
          <a:xfrm>
            <a:off x="3519039" y="2276872"/>
            <a:ext cx="2376264" cy="144016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B = = 1?</a:t>
            </a:r>
            <a:endParaRPr lang="en-IE" sz="1600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771800" y="47251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1043608" y="2132856"/>
            <a:ext cx="0" cy="50405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1043608" y="2132856"/>
            <a:ext cx="367240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716016" y="600688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30" idx="2"/>
            <a:endCxn id="88" idx="0"/>
          </p:cNvCxnSpPr>
          <p:nvPr/>
        </p:nvCxnSpPr>
        <p:spPr>
          <a:xfrm flipH="1">
            <a:off x="2834755" y="4653136"/>
            <a:ext cx="9053" cy="64807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>
            <a:off x="2825702" y="2996952"/>
            <a:ext cx="1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Parallelogram 87"/>
          <p:cNvSpPr/>
          <p:nvPr/>
        </p:nvSpPr>
        <p:spPr>
          <a:xfrm>
            <a:off x="1601566" y="5301208"/>
            <a:ext cx="246637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“Not Prime”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062146" y="335699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7812360" y="3284984"/>
            <a:ext cx="18775" cy="273630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Diamond 29"/>
          <p:cNvSpPr/>
          <p:nvPr/>
        </p:nvSpPr>
        <p:spPr>
          <a:xfrm>
            <a:off x="1547664" y="3284984"/>
            <a:ext cx="2592288" cy="1368152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Does </a:t>
            </a:r>
          </a:p>
          <a:p>
            <a:pPr algn="ctr"/>
            <a:r>
              <a:rPr lang="en-IE" dirty="0" smtClean="0">
                <a:solidFill>
                  <a:schemeClr val="tx1"/>
                </a:solidFill>
              </a:rPr>
              <a:t>A/B give a remainder?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1115616" y="3140968"/>
            <a:ext cx="0" cy="8640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1115616" y="3976783"/>
            <a:ext cx="4320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SELECTION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want to make a choice, for example, do we want to add sugar or not to the tea? 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want to make a choice, for example, do we want to add sugar or not to the tea? </a:t>
            </a:r>
          </a:p>
          <a:p>
            <a:r>
              <a:rPr lang="en-IE" dirty="0" smtClean="0"/>
              <a:t>We call this SELECTION.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472514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7" name="Diamond 16"/>
          <p:cNvSpPr/>
          <p:nvPr/>
        </p:nvSpPr>
        <p:spPr>
          <a:xfrm>
            <a:off x="3203848" y="2204864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Is Sugar required?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00602" y="260975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75656" y="32849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2960948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2636912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323528" y="2564904"/>
            <a:ext cx="230425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Add Sugar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228184" y="2564904"/>
            <a:ext cx="2304256" cy="720080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Don’t Add Sugar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6296" y="32849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403648" y="400506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27984" y="400506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652120" y="2943050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ITERATION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  <a:endParaRPr lang="en-I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</a:p>
          <a:p>
            <a:r>
              <a:rPr lang="en-IE" dirty="0" smtClean="0"/>
              <a:t>Let’s say we wish to indicate that the you need to keep filling the kettle with water until it is full.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Introduction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We mentioned it already, that if we thing of an analyst as being analogous to an architect, and a developer as being analogous to a builder, then the most important thing we can do as analysts is to explain our designs to the developers in a simple and clear way.</a:t>
            </a:r>
          </a:p>
          <a:p>
            <a:endParaRPr lang="en-IE" dirty="0"/>
          </a:p>
          <a:p>
            <a:r>
              <a:rPr lang="en-IE" dirty="0" smtClean="0"/>
              <a:t>How do architects do this?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What if we need to tell the computer to keep doing something until some condition occurs?</a:t>
            </a:r>
          </a:p>
          <a:p>
            <a:r>
              <a:rPr lang="en-IE" dirty="0" smtClean="0"/>
              <a:t>Let’s say we wish to indicate that the you need to keep filling the kettle with water until it is full.</a:t>
            </a:r>
          </a:p>
          <a:p>
            <a:r>
              <a:rPr lang="en-IE" dirty="0" smtClean="0"/>
              <a:t>We need a loop, or ITERATION.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412776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486916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Kettle is not full?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1" name="TextBox 30"/>
          <p:cNvSpPr txBox="1"/>
          <p:nvPr/>
        </p:nvSpPr>
        <p:spPr>
          <a:xfrm>
            <a:off x="3923928" y="43651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355976" y="386104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3011354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06084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355976" y="2060848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27351" y="2276872"/>
            <a:ext cx="2088232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Keep Filling Kettle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H="1">
            <a:off x="5534847" y="3294037"/>
            <a:ext cx="183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EXAMPLES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08518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 and print it out double the number.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lan28sm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8756" y="260648"/>
            <a:ext cx="5915572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76470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08518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48478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92494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220486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4365104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rallelogram 18"/>
          <p:cNvSpPr/>
          <p:nvPr/>
        </p:nvSpPr>
        <p:spPr>
          <a:xfrm>
            <a:off x="3275856" y="3645024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Or alternatively...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Vertical Scroll 7"/>
          <p:cNvSpPr/>
          <p:nvPr/>
        </p:nvSpPr>
        <p:spPr>
          <a:xfrm>
            <a:off x="5842984" y="1484784"/>
            <a:ext cx="2977488" cy="3744416"/>
          </a:xfrm>
          <a:prstGeom prst="verticalScroll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400" dirty="0" smtClean="0">
                <a:solidFill>
                  <a:schemeClr val="tx1"/>
                </a:solidFill>
              </a:rPr>
              <a:t>B = A * 2</a:t>
            </a:r>
          </a:p>
          <a:p>
            <a:pPr algn="ctr"/>
            <a:endParaRPr lang="en-IE" sz="2400" dirty="0" smtClean="0">
              <a:solidFill>
                <a:schemeClr val="tx1"/>
              </a:solidFill>
            </a:endParaRPr>
          </a:p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can be </a:t>
            </a:r>
          </a:p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read as</a:t>
            </a:r>
          </a:p>
          <a:p>
            <a:pPr algn="ctr"/>
            <a:endParaRPr lang="en-IE" sz="2400" dirty="0" smtClean="0">
              <a:solidFill>
                <a:schemeClr val="tx1"/>
              </a:solidFill>
            </a:endParaRPr>
          </a:p>
          <a:p>
            <a:pPr algn="ctr"/>
            <a:r>
              <a:rPr lang="en-IE" sz="2400" dirty="0" smtClean="0">
                <a:solidFill>
                  <a:schemeClr val="tx1"/>
                </a:solidFill>
              </a:rPr>
              <a:t>“</a:t>
            </a:r>
            <a:r>
              <a:rPr lang="en-IE" sz="2400" i="1" dirty="0" smtClean="0">
                <a:solidFill>
                  <a:schemeClr val="tx1"/>
                </a:solidFill>
              </a:rPr>
              <a:t>B gets the value of A multiplied by 2</a:t>
            </a:r>
            <a:r>
              <a:rPr lang="en-IE" sz="2400" dirty="0" smtClean="0">
                <a:solidFill>
                  <a:schemeClr val="tx1"/>
                </a:solidFill>
              </a:rPr>
              <a:t>”</a:t>
            </a:r>
            <a:endParaRPr lang="en-IE" sz="24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7984" y="515719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elogram 9"/>
          <p:cNvSpPr/>
          <p:nvPr/>
        </p:nvSpPr>
        <p:spPr>
          <a:xfrm>
            <a:off x="3275856" y="443711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11663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87727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83671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27687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55679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427984" y="515719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arallelogram 9"/>
          <p:cNvSpPr/>
          <p:nvPr/>
        </p:nvSpPr>
        <p:spPr>
          <a:xfrm>
            <a:off x="3275856" y="4437112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47864" y="2996952"/>
            <a:ext cx="2160240" cy="7200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B = A*2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itle 58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E" sz="7200" dirty="0" smtClean="0"/>
              <a:t>Symbols</a:t>
            </a:r>
            <a:endParaRPr lang="en-IE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Read in a number, check if it is odd or even.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0060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Even”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652120" y="3951162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7332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203848" y="3212976"/>
            <a:ext cx="2448272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600" dirty="0" smtClean="0">
                <a:solidFill>
                  <a:schemeClr val="tx1"/>
                </a:solidFill>
              </a:rPr>
              <a:t>Does A/2 give a remainder?</a:t>
            </a:r>
            <a:endParaRPr lang="en-IE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70060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7565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7" idx="1"/>
          </p:cNvCxnSpPr>
          <p:nvPr/>
        </p:nvCxnSpPr>
        <p:spPr>
          <a:xfrm flipH="1">
            <a:off x="2627784" y="3969060"/>
            <a:ext cx="576064" cy="88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771800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Odd”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“It’s Even”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629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403648" y="50131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27984" y="501317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652120" y="3951162"/>
            <a:ext cx="576064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two numbers:</a:t>
            </a:r>
          </a:p>
          <a:p>
            <a:pPr lvl="1"/>
            <a:r>
              <a:rPr lang="en-IE" sz="2400" i="1" dirty="0" smtClean="0"/>
              <a:t>Read in two numbers, call them A and B. Is A is bigger than B, print out A, otherwise print out B.</a:t>
            </a:r>
            <a:endParaRPr lang="en-IE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36096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3326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733256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105273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3212976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4427984" y="24928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36096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3617865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47565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75856" y="17728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 and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977905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3645024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431748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3" name="Parallelogram 32"/>
          <p:cNvSpPr/>
          <p:nvPr/>
        </p:nvSpPr>
        <p:spPr>
          <a:xfrm>
            <a:off x="6138070" y="3573016"/>
            <a:ext cx="2304256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236296" y="429309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403648" y="5013176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27984" y="5013176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 to print out the bigger of three numbers:</a:t>
            </a:r>
          </a:p>
          <a:p>
            <a:pPr lvl="1"/>
            <a:r>
              <a:rPr lang="en-IE" sz="2400" i="1" dirty="0" smtClean="0"/>
              <a:t>Read in three numbers, call them A, B and C. </a:t>
            </a:r>
          </a:p>
          <a:p>
            <a:pPr lvl="2"/>
            <a:r>
              <a:rPr lang="en-IE" sz="2000" i="1" dirty="0" smtClean="0"/>
              <a:t>If A is bigger than B, then if A is bigger than C, print out A, otherwise print out C. </a:t>
            </a:r>
          </a:p>
          <a:p>
            <a:pPr lvl="2"/>
            <a:r>
              <a:rPr lang="en-IE" sz="2000" i="1" dirty="0" smtClean="0"/>
              <a:t>If B is bigger than A, then if B is bigger than C, print out B, otherwise print out C. 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ounded Rectangle 54"/>
          <p:cNvSpPr/>
          <p:nvPr/>
        </p:nvSpPr>
        <p:spPr>
          <a:xfrm>
            <a:off x="2987824" y="2492896"/>
            <a:ext cx="1224136" cy="432048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2400"/>
          </a:p>
        </p:txBody>
      </p:sp>
      <p:sp>
        <p:nvSpPr>
          <p:cNvPr id="32" name="AutoShape 5"/>
          <p:cNvSpPr>
            <a:spLocks noChangeArrowheads="1"/>
          </p:cNvSpPr>
          <p:nvPr/>
        </p:nvSpPr>
        <p:spPr bwMode="auto">
          <a:xfrm>
            <a:off x="2792164" y="3237582"/>
            <a:ext cx="1485900" cy="927100"/>
          </a:xfrm>
          <a:prstGeom prst="flowChartInputOutpu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754064" y="4463132"/>
            <a:ext cx="1612900" cy="10541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7" name="AutoShape 7"/>
          <p:cNvSpPr>
            <a:spLocks noChangeArrowheads="1"/>
          </p:cNvSpPr>
          <p:nvPr/>
        </p:nvSpPr>
        <p:spPr bwMode="auto">
          <a:xfrm>
            <a:off x="5230564" y="2329532"/>
            <a:ext cx="1447800" cy="977900"/>
          </a:xfrm>
          <a:prstGeom prst="flowChartDecision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8" name="AutoShape 8"/>
          <p:cNvSpPr>
            <a:spLocks noChangeArrowheads="1"/>
          </p:cNvSpPr>
          <p:nvPr/>
        </p:nvSpPr>
        <p:spPr bwMode="auto">
          <a:xfrm>
            <a:off x="5624264" y="3510632"/>
            <a:ext cx="711200" cy="711200"/>
          </a:xfrm>
          <a:prstGeom prst="flowChartConnector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755576" y="2564904"/>
            <a:ext cx="1952128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Terminal</a:t>
            </a:r>
          </a:p>
        </p:txBody>
      </p:sp>
      <p:sp>
        <p:nvSpPr>
          <p:cNvPr id="40" name="Text Box 11"/>
          <p:cNvSpPr txBox="1">
            <a:spLocks noChangeArrowheads="1"/>
          </p:cNvSpPr>
          <p:nvPr/>
        </p:nvSpPr>
        <p:spPr bwMode="auto">
          <a:xfrm>
            <a:off x="467544" y="3338989"/>
            <a:ext cx="2426344" cy="95410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 err="1">
                <a:solidFill>
                  <a:srgbClr val="FF0000"/>
                </a:solidFill>
              </a:rPr>
              <a:t>Input/Output</a:t>
            </a:r>
            <a:r>
              <a:rPr lang="en-US" sz="2800" dirty="0">
                <a:solidFill>
                  <a:srgbClr val="FF0000"/>
                </a:solidFill>
              </a:rPr>
              <a:t> Operation</a:t>
            </a:r>
          </a:p>
        </p:txBody>
      </p:sp>
      <p:sp>
        <p:nvSpPr>
          <p:cNvPr id="42" name="Text Box 12"/>
          <p:cNvSpPr txBox="1">
            <a:spLocks noChangeArrowheads="1"/>
          </p:cNvSpPr>
          <p:nvPr/>
        </p:nvSpPr>
        <p:spPr bwMode="auto">
          <a:xfrm>
            <a:off x="828328" y="4780632"/>
            <a:ext cx="12954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Process</a:t>
            </a: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7110164" y="2520032"/>
            <a:ext cx="1638300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Decision</a:t>
            </a:r>
          </a:p>
        </p:txBody>
      </p:sp>
      <p:sp>
        <p:nvSpPr>
          <p:cNvPr id="44" name="Text Box 14"/>
          <p:cNvSpPr txBox="1">
            <a:spLocks noChangeArrowheads="1"/>
          </p:cNvSpPr>
          <p:nvPr/>
        </p:nvSpPr>
        <p:spPr bwMode="auto">
          <a:xfrm>
            <a:off x="7059364" y="3624932"/>
            <a:ext cx="1833116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Connector</a:t>
            </a:r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 flipV="1">
            <a:off x="2195264" y="2748632"/>
            <a:ext cx="965200" cy="127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6" name="Line 16"/>
          <p:cNvSpPr>
            <a:spLocks noChangeShapeType="1"/>
          </p:cNvSpPr>
          <p:nvPr/>
        </p:nvSpPr>
        <p:spPr bwMode="auto">
          <a:xfrm flipV="1">
            <a:off x="2284164" y="3701132"/>
            <a:ext cx="1016000" cy="88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7" name="Line 17"/>
          <p:cNvSpPr>
            <a:spLocks noChangeShapeType="1"/>
          </p:cNvSpPr>
          <p:nvPr/>
        </p:nvSpPr>
        <p:spPr bwMode="auto">
          <a:xfrm flipV="1">
            <a:off x="2080964" y="5021932"/>
            <a:ext cx="939800" cy="25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8" name="Line 18"/>
          <p:cNvSpPr>
            <a:spLocks noChangeShapeType="1"/>
          </p:cNvSpPr>
          <p:nvPr/>
        </p:nvSpPr>
        <p:spPr bwMode="auto">
          <a:xfrm flipH="1">
            <a:off x="6284664" y="2748632"/>
            <a:ext cx="863600" cy="101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49" name="Line 19"/>
          <p:cNvSpPr>
            <a:spLocks noChangeShapeType="1"/>
          </p:cNvSpPr>
          <p:nvPr/>
        </p:nvSpPr>
        <p:spPr bwMode="auto">
          <a:xfrm flipH="1">
            <a:off x="6132264" y="38535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0" name="AutoShape 20"/>
          <p:cNvSpPr>
            <a:spLocks noChangeArrowheads="1"/>
          </p:cNvSpPr>
          <p:nvPr/>
        </p:nvSpPr>
        <p:spPr bwMode="auto">
          <a:xfrm>
            <a:off x="5154364" y="4450432"/>
            <a:ext cx="1981200" cy="1003300"/>
          </a:xfrm>
          <a:prstGeom prst="flowChartPredefinedProcess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2" name="Text Box 21"/>
          <p:cNvSpPr txBox="1">
            <a:spLocks noChangeArrowheads="1"/>
          </p:cNvSpPr>
          <p:nvPr/>
        </p:nvSpPr>
        <p:spPr bwMode="auto">
          <a:xfrm>
            <a:off x="7453064" y="4729832"/>
            <a:ext cx="1511424" cy="52322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FF0000"/>
                </a:solidFill>
              </a:rPr>
              <a:t>Module</a:t>
            </a:r>
          </a:p>
        </p:txBody>
      </p:sp>
      <p:sp>
        <p:nvSpPr>
          <p:cNvPr id="54" name="Line 22"/>
          <p:cNvSpPr>
            <a:spLocks noChangeShapeType="1"/>
          </p:cNvSpPr>
          <p:nvPr/>
        </p:nvSpPr>
        <p:spPr bwMode="auto">
          <a:xfrm flipH="1">
            <a:off x="6525964" y="4958432"/>
            <a:ext cx="901700" cy="127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IE" sz="2400"/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Symbols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80" name="TextBox 79"/>
          <p:cNvSpPr txBox="1"/>
          <p:nvPr/>
        </p:nvSpPr>
        <p:spPr>
          <a:xfrm>
            <a:off x="1596146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8" name="TextBox 27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44624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6165304"/>
            <a:ext cx="2232248" cy="576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427984" y="764704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419872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A&gt;B?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436096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12770" y="3851756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03848" y="1196752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Read in A, B and C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627784" y="3104517"/>
            <a:ext cx="792088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915816" y="27716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36" name="Straight Connector 35"/>
          <p:cNvCxnSpPr/>
          <p:nvPr/>
        </p:nvCxnSpPr>
        <p:spPr>
          <a:xfrm flipH="1">
            <a:off x="1403648" y="5877272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427984" y="1916832"/>
            <a:ext cx="0" cy="4320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442798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/>
          <p:cNvSpPr/>
          <p:nvPr/>
        </p:nvSpPr>
        <p:spPr>
          <a:xfrm>
            <a:off x="611560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A&gt;C?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44" name="Diamond 43"/>
          <p:cNvSpPr/>
          <p:nvPr/>
        </p:nvSpPr>
        <p:spPr>
          <a:xfrm>
            <a:off x="6228184" y="2348880"/>
            <a:ext cx="2016224" cy="1512168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B&gt;C?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51520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244408" y="3113809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8604448" y="3131915"/>
            <a:ext cx="0" cy="173724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Parallelogram 59"/>
          <p:cNvSpPr/>
          <p:nvPr/>
        </p:nvSpPr>
        <p:spPr>
          <a:xfrm>
            <a:off x="10750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1" name="Parallelogram 60"/>
          <p:cNvSpPr/>
          <p:nvPr/>
        </p:nvSpPr>
        <p:spPr>
          <a:xfrm>
            <a:off x="3203848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C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2" name="Parallelogram 61"/>
          <p:cNvSpPr/>
          <p:nvPr/>
        </p:nvSpPr>
        <p:spPr>
          <a:xfrm>
            <a:off x="6588224" y="4869160"/>
            <a:ext cx="2448272" cy="720080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B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79512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64" name="TextBox 63"/>
          <p:cNvSpPr txBox="1"/>
          <p:nvPr/>
        </p:nvSpPr>
        <p:spPr>
          <a:xfrm>
            <a:off x="8244408" y="2780928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251520" y="3140968"/>
            <a:ext cx="0" cy="172819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1403648" y="4365104"/>
            <a:ext cx="590465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3" idx="2"/>
          </p:cNvCxnSpPr>
          <p:nvPr/>
        </p:nvCxnSpPr>
        <p:spPr>
          <a:xfrm>
            <a:off x="1619672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7236296" y="3861048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4427984" y="4365104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308304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1475656" y="5589240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427984" y="5877272"/>
            <a:ext cx="0" cy="28803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96146" y="3861048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33" name="TextBox 32"/>
          <p:cNvSpPr txBox="1"/>
          <p:nvPr/>
        </p:nvSpPr>
        <p:spPr>
          <a:xfrm>
            <a:off x="5580112" y="274447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Print out the numbers from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So we start the program as:</a:t>
            </a:r>
          </a:p>
          <a:p>
            <a:endParaRPr lang="en-IE" dirty="0" smtClean="0"/>
          </a:p>
          <a:p>
            <a:endParaRPr lang="en-IE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3275856" y="2996952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427984" y="3717032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arallelogram 56"/>
          <p:cNvSpPr/>
          <p:nvPr/>
        </p:nvSpPr>
        <p:spPr>
          <a:xfrm>
            <a:off x="3203848" y="459553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5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355976" y="508518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5373216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3203848" y="2204864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2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4355976" y="190243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Parallelogram 52"/>
          <p:cNvSpPr/>
          <p:nvPr/>
        </p:nvSpPr>
        <p:spPr>
          <a:xfrm>
            <a:off x="3203848" y="299695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3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4355976" y="269451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arallelogram 54"/>
          <p:cNvSpPr/>
          <p:nvPr/>
        </p:nvSpPr>
        <p:spPr>
          <a:xfrm>
            <a:off x="3203848" y="3803442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4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355976" y="350100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Parallelogram 56"/>
          <p:cNvSpPr/>
          <p:nvPr/>
        </p:nvSpPr>
        <p:spPr>
          <a:xfrm>
            <a:off x="3203848" y="459553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5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4355976" y="429309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355976" y="5085184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Or alternatively...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A = A + 1, that means “A gets the value of whatever is in itself, plus 1”</a:t>
            </a:r>
          </a:p>
          <a:p>
            <a:r>
              <a:rPr lang="en-IE" dirty="0" smtClean="0"/>
              <a:t>If A is 14</a:t>
            </a:r>
          </a:p>
          <a:p>
            <a:r>
              <a:rPr lang="en-IE" dirty="0" smtClean="0"/>
              <a:t>It becomes 15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948264" y="522920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A</a:t>
            </a:r>
            <a:r>
              <a:rPr lang="en-IE" sz="1400" dirty="0" smtClean="0">
                <a:solidFill>
                  <a:schemeClr val="tx1"/>
                </a:solidFill>
              </a:rPr>
              <a:t>(new)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10386" y="501317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Flowchart: Magnetic Disk 14"/>
          <p:cNvSpPr/>
          <p:nvPr/>
        </p:nvSpPr>
        <p:spPr>
          <a:xfrm>
            <a:off x="6948264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4716016" y="3789040"/>
            <a:ext cx="1008112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A</a:t>
            </a:r>
            <a:r>
              <a:rPr lang="en-IE" sz="1600" dirty="0" smtClean="0">
                <a:solidFill>
                  <a:schemeClr val="tx1"/>
                </a:solidFill>
              </a:rPr>
              <a:t>(old)</a:t>
            </a:r>
            <a:endParaRPr lang="en-IE" sz="3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3934" y="357301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Flowchart: Magnetic Disk 21"/>
          <p:cNvSpPr/>
          <p:nvPr/>
        </p:nvSpPr>
        <p:spPr>
          <a:xfrm>
            <a:off x="4751812" y="306896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5400000">
            <a:off x="6228184" y="3573016"/>
            <a:ext cx="864096" cy="1872208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34322" y="3789040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Flowchart: Magnetic Disk 18"/>
          <p:cNvSpPr/>
          <p:nvPr/>
        </p:nvSpPr>
        <p:spPr>
          <a:xfrm>
            <a:off x="6300192" y="3212976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+ 1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4" name="Frame 2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A = A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06084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355976" y="2060848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Our program will finish with the following: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3275856" y="3861048"/>
            <a:ext cx="2232248" cy="72008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27984" y="3140968"/>
            <a:ext cx="0" cy="72008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275856" y="54868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5856" y="4869160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END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355976" y="1052736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3158583" y="2708920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532857" y="3284984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76873" y="292494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240060" y="1376564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23928" y="436510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Yes</a:t>
            </a:r>
            <a:endParaRPr lang="en-IE" dirty="0"/>
          </a:p>
        </p:txBody>
      </p:sp>
      <p:sp>
        <p:nvSpPr>
          <p:cNvPr id="32" name="Parallelogram 31"/>
          <p:cNvSpPr/>
          <p:nvPr/>
        </p:nvSpPr>
        <p:spPr>
          <a:xfrm>
            <a:off x="6228184" y="3068960"/>
            <a:ext cx="2232248" cy="504056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Print A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355976" y="3861048"/>
            <a:ext cx="0" cy="100811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346715" y="1902430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380312" y="2795330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7380312" y="2060848"/>
            <a:ext cx="0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355976" y="2060848"/>
            <a:ext cx="3024336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327351" y="2276872"/>
            <a:ext cx="2088232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A + 1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Add up the numbers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771800" y="450912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But first a few points; </a:t>
            </a:r>
          </a:p>
          <a:p>
            <a:r>
              <a:rPr lang="en-IE" dirty="0" smtClean="0"/>
              <a:t>If I say T = 5, that means “</a:t>
            </a:r>
            <a:r>
              <a:rPr lang="en-IE" i="1" dirty="0" smtClean="0"/>
              <a:t>T gets the value 5</a:t>
            </a:r>
            <a:r>
              <a:rPr lang="en-IE" dirty="0" smtClean="0"/>
              <a:t>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771800" y="450912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Flowchart: Magnetic Disk 4"/>
          <p:cNvSpPr/>
          <p:nvPr/>
        </p:nvSpPr>
        <p:spPr>
          <a:xfrm>
            <a:off x="4139952" y="335699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5400000" flipV="1">
            <a:off x="3329862" y="3663027"/>
            <a:ext cx="720080" cy="126014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7" name="Frame 6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5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then T will get the value 14.</a:t>
            </a:r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X, that means “</a:t>
            </a:r>
            <a:r>
              <a:rPr lang="en-IE" i="1" dirty="0" smtClean="0"/>
              <a:t>T gets the value of whatever is in the variable X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then T will get the value 14.</a:t>
            </a:r>
          </a:p>
          <a:p>
            <a:endParaRPr lang="en-IE" sz="1600" i="1" dirty="0"/>
          </a:p>
        </p:txBody>
      </p:sp>
      <p:sp>
        <p:nvSpPr>
          <p:cNvPr id="4" name="Flowchart: Magnetic Disk 3"/>
          <p:cNvSpPr/>
          <p:nvPr/>
        </p:nvSpPr>
        <p:spPr>
          <a:xfrm>
            <a:off x="2627784" y="5157192"/>
            <a:ext cx="1080120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6" name="Bent Arrow 5"/>
          <p:cNvSpPr/>
          <p:nvPr/>
        </p:nvSpPr>
        <p:spPr>
          <a:xfrm rot="5400000" flipV="1">
            <a:off x="3221850" y="4347102"/>
            <a:ext cx="1008112" cy="90010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7" name="Flowchart: Magnetic Disk 6"/>
          <p:cNvSpPr/>
          <p:nvPr/>
        </p:nvSpPr>
        <p:spPr>
          <a:xfrm>
            <a:off x="4211960" y="4005064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74082" y="3789040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Flowchart: Magnetic Disk 7"/>
          <p:cNvSpPr/>
          <p:nvPr/>
        </p:nvSpPr>
        <p:spPr>
          <a:xfrm>
            <a:off x="4211960" y="3284984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99792" y="4797152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Flowchart: Magnetic Disk 10"/>
          <p:cNvSpPr/>
          <p:nvPr/>
        </p:nvSpPr>
        <p:spPr>
          <a:xfrm>
            <a:off x="2555776" y="450912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2" name="Frame 11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 becomes 15, and X stays as 14.</a:t>
            </a:r>
          </a:p>
        </p:txBody>
      </p:sp>
      <p:sp>
        <p:nvSpPr>
          <p:cNvPr id="5" name="Frame 4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SEQUENCE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X+1, that means “</a:t>
            </a:r>
            <a:r>
              <a:rPr lang="en-IE" i="1" dirty="0" smtClean="0"/>
              <a:t>T gets the value of whatever is in the variable X plus one</a:t>
            </a:r>
            <a:r>
              <a:rPr lang="en-IE" dirty="0" smtClean="0"/>
              <a:t>”</a:t>
            </a:r>
          </a:p>
          <a:p>
            <a:r>
              <a:rPr lang="en-IE" dirty="0" smtClean="0"/>
              <a:t>So if X is 14, T becomes 15, and X stays as 14.</a:t>
            </a:r>
          </a:p>
        </p:txBody>
      </p:sp>
      <p:sp>
        <p:nvSpPr>
          <p:cNvPr id="4" name="Flowchart: Magnetic Disk 3"/>
          <p:cNvSpPr/>
          <p:nvPr/>
        </p:nvSpPr>
        <p:spPr>
          <a:xfrm>
            <a:off x="1763688" y="5157192"/>
            <a:ext cx="1152128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5" name="Bent Arrow 4"/>
          <p:cNvSpPr/>
          <p:nvPr/>
        </p:nvSpPr>
        <p:spPr>
          <a:xfrm rot="5400000" flipV="1">
            <a:off x="2681790" y="4167082"/>
            <a:ext cx="720080" cy="1260140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6" name="Flowchart: Magnetic Disk 5"/>
          <p:cNvSpPr/>
          <p:nvPr/>
        </p:nvSpPr>
        <p:spPr>
          <a:xfrm>
            <a:off x="3707904" y="414908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35696" y="4941168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Flowchart: Magnetic Disk 7"/>
          <p:cNvSpPr/>
          <p:nvPr/>
        </p:nvSpPr>
        <p:spPr>
          <a:xfrm>
            <a:off x="1691680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15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70026" y="4005064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Flowchart: Magnetic Disk 9"/>
          <p:cNvSpPr/>
          <p:nvPr/>
        </p:nvSpPr>
        <p:spPr>
          <a:xfrm>
            <a:off x="3707904" y="350100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61914" y="4077072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2" name="Flowchart: Magnetic Disk 11"/>
          <p:cNvSpPr/>
          <p:nvPr/>
        </p:nvSpPr>
        <p:spPr>
          <a:xfrm>
            <a:off x="2627784" y="350100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+ 1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3" name="Frame 12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X + 1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r>
              <a:rPr lang="en-IE" dirty="0" smtClean="0"/>
              <a:t>If T is 14 and X is 9</a:t>
            </a:r>
          </a:p>
          <a:p>
            <a:r>
              <a:rPr lang="en-IE" dirty="0" smtClean="0"/>
              <a:t>T becomes 23</a:t>
            </a:r>
          </a:p>
          <a:p>
            <a:r>
              <a:rPr lang="en-IE" dirty="0" smtClean="0"/>
              <a:t>X stays at 9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4" name="Frame 3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>
            <a:normAutofit/>
          </a:bodyPr>
          <a:lstStyle/>
          <a:p>
            <a:r>
              <a:rPr lang="en-IE" dirty="0" smtClean="0"/>
              <a:t>If I say T = T + X, that means “T gets the value of whatever is in itself plus whatever is in the variable X”</a:t>
            </a:r>
          </a:p>
          <a:p>
            <a:r>
              <a:rPr lang="en-IE" dirty="0" smtClean="0"/>
              <a:t>If T is 14 and X is 9</a:t>
            </a:r>
          </a:p>
          <a:p>
            <a:r>
              <a:rPr lang="en-IE" dirty="0" smtClean="0"/>
              <a:t>T becomes 23</a:t>
            </a:r>
          </a:p>
          <a:p>
            <a:r>
              <a:rPr lang="en-IE" dirty="0" smtClean="0"/>
              <a:t>X stays at 9</a:t>
            </a:r>
          </a:p>
          <a:p>
            <a:endParaRPr lang="en-IE" dirty="0" smtClean="0"/>
          </a:p>
          <a:p>
            <a:endParaRPr lang="en-IE" sz="1600" i="1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522920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r>
              <a:rPr lang="en-IE" sz="1400" dirty="0" smtClean="0">
                <a:solidFill>
                  <a:schemeClr val="tx1"/>
                </a:solidFill>
              </a:rPr>
              <a:t>(new)</a:t>
            </a:r>
            <a:endParaRPr lang="en-IE" sz="1400" dirty="0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5400000" flipV="1">
            <a:off x="6822250" y="3987062"/>
            <a:ext cx="864096" cy="1044116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7812360" y="378904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X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90306" y="501317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Flowchart: Magnetic Disk 14"/>
          <p:cNvSpPr/>
          <p:nvPr/>
        </p:nvSpPr>
        <p:spPr>
          <a:xfrm>
            <a:off x="6228184" y="4437112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23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974482" y="3645024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7" name="Flowchart: Magnetic Disk 16"/>
          <p:cNvSpPr/>
          <p:nvPr/>
        </p:nvSpPr>
        <p:spPr>
          <a:xfrm>
            <a:off x="7812360" y="3140968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9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0" name="Flowchart: Magnetic Disk 19"/>
          <p:cNvSpPr/>
          <p:nvPr/>
        </p:nvSpPr>
        <p:spPr>
          <a:xfrm>
            <a:off x="4751812" y="3789040"/>
            <a:ext cx="936104" cy="122413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T</a:t>
            </a:r>
            <a:r>
              <a:rPr lang="en-IE" sz="1600" dirty="0" smtClean="0">
                <a:solidFill>
                  <a:schemeClr val="tx1"/>
                </a:solidFill>
              </a:rPr>
              <a:t>(old)</a:t>
            </a:r>
            <a:endParaRPr lang="en-IE" sz="3600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913934" y="3573016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2" name="Flowchart: Magnetic Disk 21"/>
          <p:cNvSpPr/>
          <p:nvPr/>
        </p:nvSpPr>
        <p:spPr>
          <a:xfrm>
            <a:off x="4751812" y="3068960"/>
            <a:ext cx="936104" cy="1224136"/>
          </a:xfrm>
          <a:prstGeom prst="flowChartMagneticDis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000" dirty="0" smtClean="0">
                <a:solidFill>
                  <a:schemeClr val="tx1"/>
                </a:solidFill>
              </a:rPr>
              <a:t>14</a:t>
            </a:r>
            <a:endParaRPr lang="en-IE" sz="4000" dirty="0">
              <a:solidFill>
                <a:schemeClr val="tx1"/>
              </a:solidFill>
            </a:endParaRPr>
          </a:p>
        </p:txBody>
      </p:sp>
      <p:sp>
        <p:nvSpPr>
          <p:cNvPr id="23" name="Bent Arrow 22"/>
          <p:cNvSpPr/>
          <p:nvPr/>
        </p:nvSpPr>
        <p:spPr>
          <a:xfrm rot="5400000">
            <a:off x="5760132" y="4041068"/>
            <a:ext cx="864096" cy="936104"/>
          </a:xfrm>
          <a:prstGeom prst="ben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  <p:sp>
        <p:nvSpPr>
          <p:cNvPr id="18" name="Frame 17"/>
          <p:cNvSpPr/>
          <p:nvPr/>
        </p:nvSpPr>
        <p:spPr>
          <a:xfrm>
            <a:off x="6084168" y="188640"/>
            <a:ext cx="2808312" cy="1224136"/>
          </a:xfrm>
          <a:prstGeom prst="fra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200" b="1" dirty="0" smtClean="0">
                <a:solidFill>
                  <a:schemeClr val="tx1"/>
                </a:solidFill>
              </a:rPr>
              <a:t>T = T + X</a:t>
            </a:r>
            <a:endParaRPr lang="en-IE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Flowcharts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571184" cy="4525963"/>
          </a:xfrm>
        </p:spPr>
        <p:txBody>
          <a:bodyPr/>
          <a:lstStyle/>
          <a:p>
            <a:r>
              <a:rPr lang="en-IE" dirty="0" smtClean="0"/>
              <a:t>So let’s say we want to express the following algorithm:</a:t>
            </a:r>
          </a:p>
          <a:p>
            <a:pPr lvl="1"/>
            <a:r>
              <a:rPr lang="en-IE" sz="2400" i="1" dirty="0" smtClean="0"/>
              <a:t>Add up the numbers 1 to 5</a:t>
            </a:r>
            <a:endParaRPr lang="en-IE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05097" y="656484"/>
            <a:ext cx="2162490" cy="50405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START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185217" y="1160540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Diamond 16"/>
          <p:cNvSpPr/>
          <p:nvPr/>
        </p:nvSpPr>
        <p:spPr>
          <a:xfrm>
            <a:off x="2987824" y="3573016"/>
            <a:ext cx="2376264" cy="1188340"/>
          </a:xfrm>
          <a:prstGeom prst="diamon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000" dirty="0" smtClean="0">
                <a:solidFill>
                  <a:schemeClr val="tx1"/>
                </a:solidFill>
              </a:rPr>
              <a:t>Is A==6?</a:t>
            </a:r>
            <a:endParaRPr lang="en-IE" sz="2000" dirty="0">
              <a:solidFill>
                <a:schemeClr val="tx1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362098" y="4149080"/>
            <a:ext cx="76733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06114" y="37890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No</a:t>
            </a:r>
            <a:endParaRPr lang="en-IE" dirty="0"/>
          </a:p>
        </p:txBody>
      </p:sp>
      <p:sp>
        <p:nvSpPr>
          <p:cNvPr id="25" name="Parallelogram 24"/>
          <p:cNvSpPr/>
          <p:nvPr/>
        </p:nvSpPr>
        <p:spPr>
          <a:xfrm>
            <a:off x="3069301" y="2240660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A = 1</a:t>
            </a:r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2" name="Parallelogram 31"/>
          <p:cNvSpPr/>
          <p:nvPr/>
        </p:nvSpPr>
        <p:spPr>
          <a:xfrm>
            <a:off x="6084168" y="3933056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Total + A;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39" name="Straight Arrow Connector 38"/>
          <p:cNvCxnSpPr>
            <a:endCxn id="17" idx="0"/>
          </p:cNvCxnSpPr>
          <p:nvPr/>
        </p:nvCxnSpPr>
        <p:spPr>
          <a:xfrm flipH="1">
            <a:off x="4175956" y="2766526"/>
            <a:ext cx="9261" cy="8064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7209553" y="3659426"/>
            <a:ext cx="0" cy="2736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arallelogram 37"/>
          <p:cNvSpPr/>
          <p:nvPr/>
        </p:nvSpPr>
        <p:spPr>
          <a:xfrm>
            <a:off x="3105097" y="1448572"/>
            <a:ext cx="2232248" cy="504056"/>
          </a:xfrm>
          <a:prstGeom prst="parallelogram">
            <a:avLst>
              <a:gd name="adj" fmla="val 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smtClean="0">
                <a:solidFill>
                  <a:schemeClr val="tx1"/>
                </a:solidFill>
              </a:rPr>
              <a:t>Total = 0</a:t>
            </a:r>
            <a:endParaRPr lang="en-IE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4185217" y="1952628"/>
            <a:ext cx="0" cy="3024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2423</Words>
  <Application>Microsoft Office PowerPoint</Application>
  <PresentationFormat>On-screen Show (4:3)</PresentationFormat>
  <Paragraphs>544</Paragraphs>
  <Slides>120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1" baseType="lpstr">
      <vt:lpstr>Office Theme</vt:lpstr>
      <vt:lpstr>Tutorial #7 Flowcharts (reprise)</vt:lpstr>
      <vt:lpstr>Introduction</vt:lpstr>
      <vt:lpstr>Slide 3</vt:lpstr>
      <vt:lpstr>Symbols</vt:lpstr>
      <vt:lpstr>Symbols</vt:lpstr>
      <vt:lpstr>Symbols</vt:lpstr>
      <vt:lpstr>Flowcharts</vt:lpstr>
      <vt:lpstr>Flowcharts</vt:lpstr>
      <vt:lpstr>SEQUENCE</vt:lpstr>
      <vt:lpstr>Flowcharts</vt:lpstr>
      <vt:lpstr>Flowcharts</vt:lpstr>
      <vt:lpstr>Slide 12</vt:lpstr>
      <vt:lpstr>SELECTION</vt:lpstr>
      <vt:lpstr>Flowcharts</vt:lpstr>
      <vt:lpstr>Flowcharts</vt:lpstr>
      <vt:lpstr>Slide 16</vt:lpstr>
      <vt:lpstr>ITERATION</vt:lpstr>
      <vt:lpstr>Flowcharts</vt:lpstr>
      <vt:lpstr>Flowcharts</vt:lpstr>
      <vt:lpstr>Flowcharts</vt:lpstr>
      <vt:lpstr>Slide 21</vt:lpstr>
      <vt:lpstr>EXAMPLES</vt:lpstr>
      <vt:lpstr>Flowcharts</vt:lpstr>
      <vt:lpstr>Slide 24</vt:lpstr>
      <vt:lpstr>Slide 25</vt:lpstr>
      <vt:lpstr>Slide 26</vt:lpstr>
      <vt:lpstr>Slide 27</vt:lpstr>
      <vt:lpstr>Flowcharts</vt:lpstr>
      <vt:lpstr>Slide 29</vt:lpstr>
      <vt:lpstr>Slide 30</vt:lpstr>
      <vt:lpstr>Slide 31</vt:lpstr>
      <vt:lpstr>Slide 32</vt:lpstr>
      <vt:lpstr>Or alternatively...</vt:lpstr>
      <vt:lpstr>Slide 34</vt:lpstr>
      <vt:lpstr>Slide 35</vt:lpstr>
      <vt:lpstr>Slide 36</vt:lpstr>
      <vt:lpstr>Slide 37</vt:lpstr>
      <vt:lpstr>Slide 38</vt:lpstr>
      <vt:lpstr>Slide 39</vt:lpstr>
      <vt:lpstr>Flowcharts</vt:lpstr>
      <vt:lpstr>Slide 41</vt:lpstr>
      <vt:lpstr>Slide 42</vt:lpstr>
      <vt:lpstr>Slide 43</vt:lpstr>
      <vt:lpstr>Slide 44</vt:lpstr>
      <vt:lpstr>Slide 45</vt:lpstr>
      <vt:lpstr>Slide 46</vt:lpstr>
      <vt:lpstr>Flowcharts</vt:lpstr>
      <vt:lpstr>Slide 48</vt:lpstr>
      <vt:lpstr>Slide 49</vt:lpstr>
      <vt:lpstr>Slide 50</vt:lpstr>
      <vt:lpstr>Slide 51</vt:lpstr>
      <vt:lpstr>Slide 52</vt:lpstr>
      <vt:lpstr>Slide 53</vt:lpstr>
      <vt:lpstr>Flowcharts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Flowcharts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Or alternatively...</vt:lpstr>
      <vt:lpstr>Flowcharts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Flowcharts</vt:lpstr>
      <vt:lpstr>Flowcharts</vt:lpstr>
      <vt:lpstr>Flowcharts</vt:lpstr>
      <vt:lpstr>Flowcharts</vt:lpstr>
      <vt:lpstr>Flowcharts</vt:lpstr>
      <vt:lpstr>Flowcharts</vt:lpstr>
      <vt:lpstr>Flowcharts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PseudoCode (reprise)</dc:title>
  <dc:creator>dgordon</dc:creator>
  <cp:lastModifiedBy>dgordon</cp:lastModifiedBy>
  <cp:revision>18</cp:revision>
  <dcterms:created xsi:type="dcterms:W3CDTF">2011-11-22T13:33:19Z</dcterms:created>
  <dcterms:modified xsi:type="dcterms:W3CDTF">2011-12-03T16:17:56Z</dcterms:modified>
</cp:coreProperties>
</file>