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2" r:id="rId5"/>
    <p:sldId id="263" r:id="rId6"/>
    <p:sldId id="264" r:id="rId7"/>
    <p:sldId id="265" r:id="rId8"/>
    <p:sldId id="266" r:id="rId9"/>
    <p:sldId id="297" r:id="rId10"/>
    <p:sldId id="267" r:id="rId11"/>
    <p:sldId id="268" r:id="rId12"/>
    <p:sldId id="260" r:id="rId13"/>
    <p:sldId id="258" r:id="rId14"/>
    <p:sldId id="259" r:id="rId15"/>
    <p:sldId id="270" r:id="rId16"/>
    <p:sldId id="290" r:id="rId17"/>
    <p:sldId id="271" r:id="rId18"/>
    <p:sldId id="269" r:id="rId19"/>
    <p:sldId id="272" r:id="rId20"/>
    <p:sldId id="273" r:id="rId21"/>
    <p:sldId id="274" r:id="rId22"/>
    <p:sldId id="275" r:id="rId23"/>
    <p:sldId id="286" r:id="rId24"/>
    <p:sldId id="276" r:id="rId25"/>
    <p:sldId id="288" r:id="rId26"/>
    <p:sldId id="277" r:id="rId27"/>
    <p:sldId id="278" r:id="rId28"/>
    <p:sldId id="283" r:id="rId29"/>
    <p:sldId id="284" r:id="rId30"/>
    <p:sldId id="280" r:id="rId31"/>
    <p:sldId id="285" r:id="rId32"/>
    <p:sldId id="287" r:id="rId33"/>
    <p:sldId id="292" r:id="rId34"/>
    <p:sldId id="294" r:id="rId35"/>
    <p:sldId id="293" r:id="rId36"/>
    <p:sldId id="295" r:id="rId37"/>
    <p:sldId id="298" r:id="rId38"/>
    <p:sldId id="296" r:id="rId39"/>
    <p:sldId id="299" r:id="rId40"/>
    <p:sldId id="289" r:id="rId41"/>
    <p:sldId id="282" r:id="rId42"/>
    <p:sldId id="300" r:id="rId43"/>
    <p:sldId id="301" r:id="rId44"/>
    <p:sldId id="302" r:id="rId45"/>
    <p:sldId id="303" r:id="rId46"/>
    <p:sldId id="304" r:id="rId47"/>
    <p:sldId id="305" r:id="rId48"/>
    <p:sldId id="306" r:id="rId49"/>
    <p:sldId id="307" r:id="rId50"/>
    <p:sldId id="308" r:id="rId51"/>
    <p:sldId id="309" r:id="rId52"/>
    <p:sldId id="310" r:id="rId53"/>
    <p:sldId id="311" r:id="rId54"/>
    <p:sldId id="312" r:id="rId55"/>
    <p:sldId id="313" r:id="rId56"/>
    <p:sldId id="314" r:id="rId57"/>
    <p:sldId id="315" r:id="rId58"/>
    <p:sldId id="316" r:id="rId59"/>
    <p:sldId id="317" r:id="rId60"/>
    <p:sldId id="318" r:id="rId61"/>
    <p:sldId id="319" r:id="rId62"/>
    <p:sldId id="320" r:id="rId63"/>
    <p:sldId id="321" r:id="rId64"/>
    <p:sldId id="322" r:id="rId6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9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B0FEE-2562-4ECA-8249-9192E51E4D92}" type="datetimeFigureOut">
              <a:rPr lang="en-IE" smtClean="0"/>
              <a:pPr/>
              <a:t>22/11/2011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26A14-B60D-48C5-98B8-6A8C8E0F7637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B0FEE-2562-4ECA-8249-9192E51E4D92}" type="datetimeFigureOut">
              <a:rPr lang="en-IE" smtClean="0"/>
              <a:pPr/>
              <a:t>22/11/2011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26A14-B60D-48C5-98B8-6A8C8E0F7637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B0FEE-2562-4ECA-8249-9192E51E4D92}" type="datetimeFigureOut">
              <a:rPr lang="en-IE" smtClean="0"/>
              <a:pPr/>
              <a:t>22/11/2011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26A14-B60D-48C5-98B8-6A8C8E0F7637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B0FEE-2562-4ECA-8249-9192E51E4D92}" type="datetimeFigureOut">
              <a:rPr lang="en-IE" smtClean="0"/>
              <a:pPr/>
              <a:t>22/11/2011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26A14-B60D-48C5-98B8-6A8C8E0F7637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B0FEE-2562-4ECA-8249-9192E51E4D92}" type="datetimeFigureOut">
              <a:rPr lang="en-IE" smtClean="0"/>
              <a:pPr/>
              <a:t>22/11/2011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26A14-B60D-48C5-98B8-6A8C8E0F7637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B0FEE-2562-4ECA-8249-9192E51E4D92}" type="datetimeFigureOut">
              <a:rPr lang="en-IE" smtClean="0"/>
              <a:pPr/>
              <a:t>22/11/2011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26A14-B60D-48C5-98B8-6A8C8E0F7637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B0FEE-2562-4ECA-8249-9192E51E4D92}" type="datetimeFigureOut">
              <a:rPr lang="en-IE" smtClean="0"/>
              <a:pPr/>
              <a:t>22/11/2011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26A14-B60D-48C5-98B8-6A8C8E0F7637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B0FEE-2562-4ECA-8249-9192E51E4D92}" type="datetimeFigureOut">
              <a:rPr lang="en-IE" smtClean="0"/>
              <a:pPr/>
              <a:t>22/11/2011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26A14-B60D-48C5-98B8-6A8C8E0F7637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B0FEE-2562-4ECA-8249-9192E51E4D92}" type="datetimeFigureOut">
              <a:rPr lang="en-IE" smtClean="0"/>
              <a:pPr/>
              <a:t>22/11/2011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26A14-B60D-48C5-98B8-6A8C8E0F7637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B0FEE-2562-4ECA-8249-9192E51E4D92}" type="datetimeFigureOut">
              <a:rPr lang="en-IE" smtClean="0"/>
              <a:pPr/>
              <a:t>22/11/2011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26A14-B60D-48C5-98B8-6A8C8E0F7637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B0FEE-2562-4ECA-8249-9192E51E4D92}" type="datetimeFigureOut">
              <a:rPr lang="en-IE" smtClean="0"/>
              <a:pPr/>
              <a:t>22/11/2011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26A14-B60D-48C5-98B8-6A8C8E0F7637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9B0FEE-2562-4ECA-8249-9192E51E4D92}" type="datetimeFigureOut">
              <a:rPr lang="en-IE" smtClean="0"/>
              <a:pPr/>
              <a:t>22/11/2011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826A14-B60D-48C5-98B8-6A8C8E0F7637}" type="slidenum">
              <a:rPr lang="en-IE" smtClean="0"/>
              <a:pPr/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E" dirty="0" smtClean="0"/>
              <a:t>Tutorial #6</a:t>
            </a:r>
            <a:br>
              <a:rPr lang="en-IE" dirty="0" smtClean="0"/>
            </a:br>
            <a:r>
              <a:rPr lang="en-IE" dirty="0" err="1" smtClean="0"/>
              <a:t>PseudoCode</a:t>
            </a:r>
            <a:r>
              <a:rPr lang="en-IE" dirty="0" smtClean="0"/>
              <a:t> (reprise)</a:t>
            </a:r>
            <a:endParaRPr lang="en-I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IE" dirty="0" smtClean="0"/>
              <a:t>Program Design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51520" y="2564904"/>
            <a:ext cx="6552728" cy="223224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Pseudocode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So the general structure of all programs is:</a:t>
            </a:r>
          </a:p>
          <a:p>
            <a:endParaRPr lang="en-IE" dirty="0" smtClean="0"/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PROGRAM &lt;</a:t>
            </a:r>
            <a:r>
              <a:rPr lang="en-IE" dirty="0" err="1" smtClean="0">
                <a:latin typeface="Courier New" pitchFamily="49" charset="0"/>
                <a:cs typeface="Courier New" pitchFamily="49" charset="0"/>
              </a:rPr>
              <a:t>ProgramName</a:t>
            </a:r>
            <a:r>
              <a:rPr lang="en-IE" dirty="0" smtClean="0">
                <a:latin typeface="Courier New" pitchFamily="49" charset="0"/>
                <a:cs typeface="Courier New" pitchFamily="49" charset="0"/>
              </a:rPr>
              <a:t>&gt;: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&lt;Do stuff&gt;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END.</a:t>
            </a:r>
          </a:p>
          <a:p>
            <a:endParaRPr lang="en-IE" dirty="0" smtClean="0"/>
          </a:p>
          <a:p>
            <a:endParaRPr lang="en-IE" dirty="0" smtClean="0"/>
          </a:p>
          <a:p>
            <a:endParaRPr lang="en-I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E" dirty="0" smtClean="0"/>
              <a:t>SEQUENCE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Pseudocode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When we write programs, we assume that the computer executes the program starting at the beginning and working its way to the end.</a:t>
            </a:r>
          </a:p>
          <a:p>
            <a:r>
              <a:rPr lang="en-IE" dirty="0" smtClean="0"/>
              <a:t>This is a basic assumption of all algorithm design.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Pseudocode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When we write programs, we assume that the computer executes the program starting at the beginning and working its way to the end.</a:t>
            </a:r>
          </a:p>
          <a:p>
            <a:r>
              <a:rPr lang="en-IE" dirty="0" smtClean="0"/>
              <a:t>This is a basic assumption of all algorithm design.</a:t>
            </a:r>
          </a:p>
          <a:p>
            <a:r>
              <a:rPr lang="en-IE" dirty="0" smtClean="0"/>
              <a:t>We call this SEQUENCE.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51520" y="2204864"/>
            <a:ext cx="6552728" cy="374441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Pseudocode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IE" dirty="0" smtClean="0"/>
              <a:t>In Pseudo code it looks like this:</a:t>
            </a:r>
          </a:p>
          <a:p>
            <a:endParaRPr lang="en-IE" dirty="0"/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Statement1;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Statement2;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Statement3;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Statement4;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Statement5;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Statement6;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Statement7;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Statement8;</a:t>
            </a:r>
          </a:p>
          <a:p>
            <a:pPr>
              <a:buNone/>
            </a:pPr>
            <a:endParaRPr lang="en-IE" dirty="0" smtClean="0">
              <a:latin typeface="Courier" pitchFamily="49" charset="0"/>
            </a:endParaRPr>
          </a:p>
          <a:p>
            <a:pPr>
              <a:buNone/>
            </a:pP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Pseudocode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IE" dirty="0" smtClean="0"/>
              <a:t>For example, for making a cup of tea:</a:t>
            </a:r>
          </a:p>
          <a:p>
            <a:endParaRPr lang="en-IE" dirty="0" smtClean="0"/>
          </a:p>
          <a:p>
            <a:endParaRPr lang="en-IE" dirty="0"/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Organise everything together;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Plug in kettle;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Put teabag in cup;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Put water into kettle;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Wait for kettle to boil;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Add water to cup;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Remove teabag with spoon/fork;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Add milk and/or sugar;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Serve;</a:t>
            </a:r>
          </a:p>
          <a:p>
            <a:pPr>
              <a:buNone/>
            </a:pP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Pseudocode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IE" dirty="0" smtClean="0"/>
              <a:t>Or as a program:</a:t>
            </a:r>
          </a:p>
          <a:p>
            <a:endParaRPr lang="en-IE" dirty="0"/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PROGRAM </a:t>
            </a:r>
            <a:r>
              <a:rPr lang="en-IE" dirty="0" err="1" smtClean="0">
                <a:latin typeface="Courier New" pitchFamily="49" charset="0"/>
                <a:cs typeface="Courier New" pitchFamily="49" charset="0"/>
              </a:rPr>
              <a:t>MakeACupOfTea</a:t>
            </a:r>
            <a:r>
              <a:rPr lang="en-IE" dirty="0" smtClean="0">
                <a:latin typeface="Courier New" pitchFamily="49" charset="0"/>
                <a:cs typeface="Courier New" pitchFamily="49" charset="0"/>
              </a:rPr>
              <a:t>: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 Organise everything together;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 Plug in kettle;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 Put teabag in cup;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 Put water into kettle;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 Wait for kettle to boil;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 Add water to cup;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 Remove teabag with spoon/fork;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 Add milk and/or sugar;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 Serve;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END.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51520" y="2636912"/>
            <a:ext cx="6552728" cy="302433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Pseudocode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IE" dirty="0" smtClean="0"/>
              <a:t>Or as a program:</a:t>
            </a:r>
          </a:p>
          <a:p>
            <a:endParaRPr lang="en-IE" dirty="0"/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PROGRAM </a:t>
            </a:r>
            <a:r>
              <a:rPr lang="en-IE" dirty="0" err="1" smtClean="0">
                <a:latin typeface="Courier New" pitchFamily="49" charset="0"/>
                <a:cs typeface="Courier New" pitchFamily="49" charset="0"/>
              </a:rPr>
              <a:t>MakeACupOfTea</a:t>
            </a:r>
            <a:r>
              <a:rPr lang="en-IE" dirty="0" smtClean="0">
                <a:latin typeface="Courier New" pitchFamily="49" charset="0"/>
                <a:cs typeface="Courier New" pitchFamily="49" charset="0"/>
              </a:rPr>
              <a:t>: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 Organise everything together;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 Plug in kettle;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 Put teabag in cup;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 Put water into kettle;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 Wait for kettle to boil;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 Add water to cup;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 Remove teabag with spoon/fork;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 Add milk and/or sugar;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 Serve;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END.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E" dirty="0" smtClean="0"/>
              <a:t>SELECTION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Pseudocode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What if we want to make a choice, for example, do we want to add sugar or not to the tea? 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Pseudocode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The first thing we do when designing a program is to decide on a name for the program.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Pseudocode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What if we want to make a choice, for example, do we want to add sugar or not to the tea? </a:t>
            </a:r>
          </a:p>
          <a:p>
            <a:r>
              <a:rPr lang="en-IE" dirty="0" smtClean="0"/>
              <a:t>We call this SELECTION.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Pseudocode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So, we could state this as:</a:t>
            </a:r>
          </a:p>
          <a:p>
            <a:endParaRPr lang="en-IE" dirty="0" smtClean="0"/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IF (sugar is required)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   THEN add sugar;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   ELSE don’t add sugar;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ENDIF;</a:t>
            </a:r>
            <a:endParaRPr lang="en-IE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51520" y="2564904"/>
            <a:ext cx="6552728" cy="280831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Pseudocode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Or, in general:</a:t>
            </a:r>
          </a:p>
          <a:p>
            <a:endParaRPr lang="en-IE" dirty="0" smtClean="0"/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IF (&lt;CONDITION&gt;)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   THEN &lt;Statements&gt;;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   ELSE &lt;Statements&gt;;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ENDIF;</a:t>
            </a:r>
            <a:endParaRPr lang="en-IE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Pseudocode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Or to check which number is biggest:</a:t>
            </a:r>
          </a:p>
          <a:p>
            <a:endParaRPr lang="en-IE" dirty="0" smtClean="0"/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IF (A &gt; B)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   THEN Print A + “is bigger”;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   ELSE Print B + “is bigger”;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ENDIF;</a:t>
            </a:r>
            <a:endParaRPr lang="en-IE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Pseudocode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IE" dirty="0" smtClean="0"/>
              <a:t>Adding a selection statement in the program:</a:t>
            </a:r>
          </a:p>
          <a:p>
            <a:endParaRPr lang="en-IE" dirty="0"/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PROGRAM </a:t>
            </a:r>
            <a:r>
              <a:rPr lang="en-IE" dirty="0" err="1" smtClean="0">
                <a:latin typeface="Courier New" pitchFamily="49" charset="0"/>
                <a:cs typeface="Courier New" pitchFamily="49" charset="0"/>
              </a:rPr>
              <a:t>MakeACupOfTea</a:t>
            </a:r>
            <a:r>
              <a:rPr lang="en-IE" dirty="0" smtClean="0">
                <a:latin typeface="Courier New" pitchFamily="49" charset="0"/>
                <a:cs typeface="Courier New" pitchFamily="49" charset="0"/>
              </a:rPr>
              <a:t>: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 Organise everything together;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 Plug in kettle;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 Put teabag in cup;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 Put water into kettle;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 Wait for kettle to boil;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 Add water to cup;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 Remove teabag with spoon/fork;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 Add milk;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 IF (sugar is required)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   THEN add sugar;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   ELSE do nothing;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 ENDIF;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 Serve;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END.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51520" y="4149080"/>
            <a:ext cx="6552728" cy="93610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Pseudocode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IE" dirty="0" smtClean="0"/>
              <a:t>Adding a selection statement in the program:</a:t>
            </a:r>
          </a:p>
          <a:p>
            <a:endParaRPr lang="en-IE" dirty="0"/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PROGRAM </a:t>
            </a:r>
            <a:r>
              <a:rPr lang="en-IE" dirty="0" err="1" smtClean="0">
                <a:latin typeface="Courier New" pitchFamily="49" charset="0"/>
                <a:cs typeface="Courier New" pitchFamily="49" charset="0"/>
              </a:rPr>
              <a:t>MakeACupOfTea</a:t>
            </a:r>
            <a:r>
              <a:rPr lang="en-IE" dirty="0" smtClean="0">
                <a:latin typeface="Courier New" pitchFamily="49" charset="0"/>
                <a:cs typeface="Courier New" pitchFamily="49" charset="0"/>
              </a:rPr>
              <a:t>: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 Organise everything together;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 Plug in kettle;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 Put teabag in cup;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 Put water into kettle;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 Wait for kettle to boil;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 Add water to cup;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 Remove teabag with spoon/fork;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 Add milk;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 IF (sugar is required)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   THEN add sugar;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   ELSE do nothing;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 ENDIF;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 Serve;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END.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E" dirty="0" smtClean="0"/>
              <a:t>ITERATION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Pseudocode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What if we need to tell the computer to keep doing something until some condition occurs?</a:t>
            </a:r>
            <a:endParaRPr lang="en-IE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Pseudocode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What if we need to tell the computer to keep doing something until some condition occurs?</a:t>
            </a:r>
          </a:p>
          <a:p>
            <a:r>
              <a:rPr lang="en-IE" dirty="0" smtClean="0"/>
              <a:t>Let’s say we wish to indicate that the you need to keep filling the kettle with water until it is full.</a:t>
            </a:r>
          </a:p>
          <a:p>
            <a:endParaRPr lang="en-IE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Pseudocode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What if we need to tell the computer to keep doing something until some condition occurs?</a:t>
            </a:r>
          </a:p>
          <a:p>
            <a:r>
              <a:rPr lang="en-IE" dirty="0" smtClean="0"/>
              <a:t>Let’s say we wish to indicate that the you need to keep filling the kettle with water until it is full.</a:t>
            </a:r>
          </a:p>
          <a:p>
            <a:r>
              <a:rPr lang="en-IE" dirty="0" smtClean="0"/>
              <a:t>We need a loop, or ITERATION.</a:t>
            </a:r>
          </a:p>
          <a:p>
            <a:endParaRPr lang="en-IE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Pseudocode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The first thing we do when designing a program is to decide on a name for the program.</a:t>
            </a:r>
          </a:p>
          <a:p>
            <a:r>
              <a:rPr lang="en-IE" dirty="0" smtClean="0"/>
              <a:t>Let’s say we want to write a program to calculate interest, a good name for the program would be </a:t>
            </a:r>
            <a:r>
              <a:rPr lang="en-IE" dirty="0" err="1" smtClean="0">
                <a:latin typeface="Courier New" pitchFamily="49" charset="0"/>
                <a:cs typeface="Courier New" pitchFamily="49" charset="0"/>
              </a:rPr>
              <a:t>CalculateInterest</a:t>
            </a:r>
            <a:r>
              <a:rPr lang="en-IE" dirty="0" smtClean="0"/>
              <a:t>.</a:t>
            </a:r>
          </a:p>
          <a:p>
            <a:endParaRPr lang="en-I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Pseudocode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So, we could state this as:</a:t>
            </a:r>
          </a:p>
          <a:p>
            <a:endParaRPr lang="en-IE" dirty="0" smtClean="0"/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WHILE (Kettle is not full)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   DO keep filling kettle;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ENDWHILE;</a:t>
            </a:r>
            <a:endParaRPr lang="en-IE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51520" y="2276872"/>
            <a:ext cx="7128792" cy="280831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Pseudocode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Or, in general:</a:t>
            </a:r>
          </a:p>
          <a:p>
            <a:endParaRPr lang="en-IE" dirty="0" smtClean="0"/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WHILE (&lt;CONDITION&gt;)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   DO &lt;Statements&gt;;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ENDWHILE;</a:t>
            </a:r>
            <a:endParaRPr lang="en-IE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Pseudocode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Or to print out the numbers 1 to 5:</a:t>
            </a:r>
          </a:p>
          <a:p>
            <a:pPr>
              <a:buNone/>
            </a:pPr>
            <a:endParaRPr lang="en-IE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A = 1;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WHILE(A &gt; 5)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   DO Print A;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      A = A + 1;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ENDWHILE;</a:t>
            </a:r>
            <a:endParaRPr lang="en-IE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Pseudocode</a:t>
            </a:r>
            <a:endParaRPr lang="en-GB" dirty="0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What is the benefit of using a loop?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Pseudocode</a:t>
            </a:r>
            <a:endParaRPr lang="en-GB" dirty="0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IE" dirty="0"/>
              <a:t>Consider the problem of searching for an entry in a phone book with only </a:t>
            </a:r>
            <a:r>
              <a:rPr lang="en-IE" dirty="0" smtClean="0"/>
              <a:t>condition: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Pseudocode</a:t>
            </a:r>
            <a:endParaRPr lang="en-GB" dirty="0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IE" dirty="0"/>
              <a:t>Consider the problem of searching for an entry in a phone book with only </a:t>
            </a:r>
            <a:r>
              <a:rPr lang="en-IE" dirty="0" smtClean="0"/>
              <a:t>condition:</a:t>
            </a:r>
          </a:p>
          <a:p>
            <a:endParaRPr lang="en-IE" dirty="0"/>
          </a:p>
          <a:p>
            <a:pPr lvl="1">
              <a:buFontTx/>
              <a:buNone/>
            </a:pPr>
            <a:r>
              <a:rPr lang="en-IE" sz="1800" dirty="0">
                <a:latin typeface="Courier New" pitchFamily="49" charset="0"/>
                <a:cs typeface="Courier New" pitchFamily="49" charset="0"/>
              </a:rPr>
              <a:t>Get first entry</a:t>
            </a:r>
          </a:p>
          <a:p>
            <a:pPr lvl="1">
              <a:buFontTx/>
              <a:buNone/>
            </a:pPr>
            <a:r>
              <a:rPr lang="en-IE" sz="1800" dirty="0">
                <a:latin typeface="Courier New" pitchFamily="49" charset="0"/>
                <a:cs typeface="Courier New" pitchFamily="49" charset="0"/>
              </a:rPr>
              <a:t>If this is the required entry </a:t>
            </a:r>
          </a:p>
          <a:p>
            <a:pPr lvl="1">
              <a:buFontTx/>
              <a:buNone/>
            </a:pPr>
            <a:r>
              <a:rPr lang="en-IE" sz="1800" dirty="0">
                <a:latin typeface="Courier New" pitchFamily="49" charset="0"/>
                <a:cs typeface="Courier New" pitchFamily="49" charset="0"/>
              </a:rPr>
              <a:t>	Then write down phone number</a:t>
            </a:r>
          </a:p>
          <a:p>
            <a:pPr lvl="1">
              <a:buFontTx/>
              <a:buNone/>
            </a:pPr>
            <a:r>
              <a:rPr lang="en-IE" sz="1800" dirty="0">
                <a:latin typeface="Courier New" pitchFamily="49" charset="0"/>
                <a:cs typeface="Courier New" pitchFamily="49" charset="0"/>
              </a:rPr>
              <a:t>	Else get next entry</a:t>
            </a:r>
          </a:p>
          <a:p>
            <a:pPr lvl="1">
              <a:buFontTx/>
              <a:buNone/>
            </a:pPr>
            <a:r>
              <a:rPr lang="en-IE" sz="1800" dirty="0">
                <a:latin typeface="Courier New" pitchFamily="49" charset="0"/>
                <a:cs typeface="Courier New" pitchFamily="49" charset="0"/>
              </a:rPr>
              <a:t>	If this is the correct entry</a:t>
            </a:r>
          </a:p>
          <a:p>
            <a:pPr lvl="1">
              <a:buFontTx/>
              <a:buNone/>
            </a:pPr>
            <a:r>
              <a:rPr lang="en-IE" sz="1800" dirty="0">
                <a:latin typeface="Courier New" pitchFamily="49" charset="0"/>
                <a:cs typeface="Courier New" pitchFamily="49" charset="0"/>
              </a:rPr>
              <a:t>		then write done entry</a:t>
            </a:r>
          </a:p>
          <a:p>
            <a:pPr lvl="1">
              <a:buFontTx/>
              <a:buNone/>
            </a:pPr>
            <a:r>
              <a:rPr lang="en-IE" sz="1800" dirty="0">
                <a:latin typeface="Courier New" pitchFamily="49" charset="0"/>
                <a:cs typeface="Courier New" pitchFamily="49" charset="0"/>
              </a:rPr>
              <a:t>		else get next entry</a:t>
            </a:r>
          </a:p>
          <a:p>
            <a:pPr lvl="1">
              <a:buFontTx/>
              <a:buNone/>
            </a:pPr>
            <a:r>
              <a:rPr lang="en-IE" sz="1800" dirty="0">
                <a:latin typeface="Courier New" pitchFamily="49" charset="0"/>
                <a:cs typeface="Courier New" pitchFamily="49" charset="0"/>
              </a:rPr>
              <a:t>			if this is the correct entry</a:t>
            </a:r>
          </a:p>
          <a:p>
            <a:pPr lvl="1">
              <a:buFontTx/>
              <a:buNone/>
            </a:pPr>
            <a:r>
              <a:rPr lang="en-IE" sz="1800" dirty="0">
                <a:latin typeface="Courier New" pitchFamily="49" charset="0"/>
                <a:cs typeface="Courier New" pitchFamily="49" charset="0"/>
              </a:rPr>
              <a:t>				</a:t>
            </a:r>
            <a:r>
              <a:rPr lang="en-IE" sz="1800" dirty="0" smtClean="0">
                <a:latin typeface="Courier New" pitchFamily="49" charset="0"/>
                <a:cs typeface="Courier New" pitchFamily="49" charset="0"/>
              </a:rPr>
              <a:t>…………….</a:t>
            </a:r>
            <a:endParaRPr lang="en-IE" sz="18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Pseudocode</a:t>
            </a:r>
            <a:endParaRPr lang="en-GB" dirty="0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This could take forever to specify.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Pseudocode</a:t>
            </a:r>
            <a:endParaRPr lang="en-GB" dirty="0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This could take forever to specify.</a:t>
            </a:r>
          </a:p>
          <a:p>
            <a:endParaRPr lang="en-IE" dirty="0" smtClean="0"/>
          </a:p>
          <a:p>
            <a:r>
              <a:rPr lang="en-IE" dirty="0" smtClean="0"/>
              <a:t>There must be a better way to do it.</a:t>
            </a:r>
          </a:p>
          <a:p>
            <a:endParaRPr lang="en-IE" sz="18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Pseudocode</a:t>
            </a:r>
            <a:endParaRPr lang="en-GB" dirty="0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/>
              <a:t>We may rewrite this as follows</a:t>
            </a:r>
            <a:r>
              <a:rPr lang="en-IE" dirty="0" smtClean="0"/>
              <a:t>:</a:t>
            </a:r>
          </a:p>
          <a:p>
            <a:endParaRPr lang="en-IE" dirty="0"/>
          </a:p>
          <a:p>
            <a:pPr>
              <a:buFont typeface="Wingdings" pitchFamily="2" charset="2"/>
              <a:buNone/>
            </a:pPr>
            <a:r>
              <a:rPr lang="en-IE" sz="2000" dirty="0" smtClean="0">
                <a:latin typeface="Courier New" pitchFamily="49" charset="0"/>
                <a:cs typeface="Courier New" pitchFamily="49" charset="0"/>
              </a:rPr>
              <a:t>Get </a:t>
            </a:r>
            <a:r>
              <a:rPr lang="en-IE" sz="2000" dirty="0">
                <a:latin typeface="Courier New" pitchFamily="49" charset="0"/>
                <a:cs typeface="Courier New" pitchFamily="49" charset="0"/>
              </a:rPr>
              <a:t>first entry;</a:t>
            </a:r>
          </a:p>
          <a:p>
            <a:pPr>
              <a:buFont typeface="Wingdings" pitchFamily="2" charset="2"/>
              <a:buNone/>
            </a:pPr>
            <a:r>
              <a:rPr lang="en-IE" sz="2000" dirty="0" smtClean="0">
                <a:latin typeface="Courier New" pitchFamily="49" charset="0"/>
                <a:cs typeface="Courier New" pitchFamily="49" charset="0"/>
              </a:rPr>
              <a:t>Call </a:t>
            </a:r>
            <a:r>
              <a:rPr lang="en-IE" sz="2000" dirty="0">
                <a:latin typeface="Courier New" pitchFamily="49" charset="0"/>
                <a:cs typeface="Courier New" pitchFamily="49" charset="0"/>
              </a:rPr>
              <a:t>this entry N;</a:t>
            </a:r>
          </a:p>
          <a:p>
            <a:pPr>
              <a:buFont typeface="Wingdings" pitchFamily="2" charset="2"/>
              <a:buNone/>
            </a:pPr>
            <a:r>
              <a:rPr lang="en-IE" sz="2000" dirty="0">
                <a:latin typeface="Courier New" pitchFamily="49" charset="0"/>
                <a:cs typeface="Courier New" pitchFamily="49" charset="0"/>
              </a:rPr>
              <a:t>WHILE N is NOT the required entry</a:t>
            </a:r>
          </a:p>
          <a:p>
            <a:pPr>
              <a:buFont typeface="Wingdings" pitchFamily="2" charset="2"/>
              <a:buNone/>
            </a:pPr>
            <a:r>
              <a:rPr lang="en-IE" sz="2000" dirty="0">
                <a:latin typeface="Courier New" pitchFamily="49" charset="0"/>
                <a:cs typeface="Courier New" pitchFamily="49" charset="0"/>
              </a:rPr>
              <a:t>DO Get next entry;</a:t>
            </a:r>
          </a:p>
          <a:p>
            <a:pPr>
              <a:buFont typeface="Wingdings" pitchFamily="2" charset="2"/>
              <a:buNone/>
            </a:pPr>
            <a:r>
              <a:rPr lang="en-IE" sz="20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IE" sz="2000" dirty="0" smtClean="0">
                <a:latin typeface="Courier New" pitchFamily="49" charset="0"/>
                <a:cs typeface="Courier New" pitchFamily="49" charset="0"/>
              </a:rPr>
              <a:t>  Call </a:t>
            </a:r>
            <a:r>
              <a:rPr lang="en-IE" sz="2000" dirty="0">
                <a:latin typeface="Courier New" pitchFamily="49" charset="0"/>
                <a:cs typeface="Courier New" pitchFamily="49" charset="0"/>
              </a:rPr>
              <a:t>this entry N;</a:t>
            </a:r>
          </a:p>
          <a:p>
            <a:pPr>
              <a:buFont typeface="Wingdings" pitchFamily="2" charset="2"/>
              <a:buNone/>
            </a:pPr>
            <a:r>
              <a:rPr lang="en-IE" sz="2000" dirty="0">
                <a:latin typeface="Courier New" pitchFamily="49" charset="0"/>
                <a:cs typeface="Courier New" pitchFamily="49" charset="0"/>
              </a:rPr>
              <a:t>ENDWHILE</a:t>
            </a:r>
            <a:r>
              <a:rPr lang="en-IE" sz="2000" dirty="0" smtClean="0">
                <a:latin typeface="Courier New" pitchFamily="49" charset="0"/>
                <a:cs typeface="Courier New" pitchFamily="49" charset="0"/>
              </a:rPr>
              <a:t>;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Pseudocode</a:t>
            </a:r>
            <a:endParaRPr lang="en-GB" dirty="0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We may rewrite this as follows:</a:t>
            </a:r>
          </a:p>
          <a:p>
            <a:endParaRPr lang="en-IE" dirty="0"/>
          </a:p>
          <a:p>
            <a:pPr>
              <a:buFont typeface="Wingdings" pitchFamily="2" charset="2"/>
              <a:buNone/>
            </a:pPr>
            <a:r>
              <a:rPr lang="en-IE" sz="2000" dirty="0" smtClean="0">
                <a:latin typeface="Courier New" pitchFamily="49" charset="0"/>
                <a:cs typeface="Courier New" pitchFamily="49" charset="0"/>
              </a:rPr>
              <a:t>Get </a:t>
            </a:r>
            <a:r>
              <a:rPr lang="en-IE" sz="2000" dirty="0">
                <a:latin typeface="Courier New" pitchFamily="49" charset="0"/>
                <a:cs typeface="Courier New" pitchFamily="49" charset="0"/>
              </a:rPr>
              <a:t>first entry;</a:t>
            </a:r>
          </a:p>
          <a:p>
            <a:pPr>
              <a:buFont typeface="Wingdings" pitchFamily="2" charset="2"/>
              <a:buNone/>
            </a:pPr>
            <a:r>
              <a:rPr lang="en-IE" sz="2000" dirty="0" smtClean="0">
                <a:latin typeface="Courier New" pitchFamily="49" charset="0"/>
                <a:cs typeface="Courier New" pitchFamily="49" charset="0"/>
              </a:rPr>
              <a:t>Call </a:t>
            </a:r>
            <a:r>
              <a:rPr lang="en-IE" sz="2000" dirty="0">
                <a:latin typeface="Courier New" pitchFamily="49" charset="0"/>
                <a:cs typeface="Courier New" pitchFamily="49" charset="0"/>
              </a:rPr>
              <a:t>this entry N;</a:t>
            </a:r>
          </a:p>
          <a:p>
            <a:pPr>
              <a:buFont typeface="Wingdings" pitchFamily="2" charset="2"/>
              <a:buNone/>
            </a:pPr>
            <a:r>
              <a:rPr lang="en-IE" sz="2000" dirty="0">
                <a:latin typeface="Courier New" pitchFamily="49" charset="0"/>
                <a:cs typeface="Courier New" pitchFamily="49" charset="0"/>
              </a:rPr>
              <a:t>WHILE N is NOT the required entry</a:t>
            </a:r>
          </a:p>
          <a:p>
            <a:pPr>
              <a:buFont typeface="Wingdings" pitchFamily="2" charset="2"/>
              <a:buNone/>
            </a:pPr>
            <a:r>
              <a:rPr lang="en-IE" sz="2000" dirty="0">
                <a:latin typeface="Courier New" pitchFamily="49" charset="0"/>
                <a:cs typeface="Courier New" pitchFamily="49" charset="0"/>
              </a:rPr>
              <a:t>DO Get next entry;</a:t>
            </a:r>
          </a:p>
          <a:p>
            <a:pPr>
              <a:buFont typeface="Wingdings" pitchFamily="2" charset="2"/>
              <a:buNone/>
            </a:pPr>
            <a:r>
              <a:rPr lang="en-IE" sz="20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IE" sz="2000" dirty="0" smtClean="0">
                <a:latin typeface="Courier New" pitchFamily="49" charset="0"/>
                <a:cs typeface="Courier New" pitchFamily="49" charset="0"/>
              </a:rPr>
              <a:t>  Call </a:t>
            </a:r>
            <a:r>
              <a:rPr lang="en-IE" sz="2000" dirty="0">
                <a:latin typeface="Courier New" pitchFamily="49" charset="0"/>
                <a:cs typeface="Courier New" pitchFamily="49" charset="0"/>
              </a:rPr>
              <a:t>this entry N;</a:t>
            </a:r>
          </a:p>
          <a:p>
            <a:pPr>
              <a:buFont typeface="Wingdings" pitchFamily="2" charset="2"/>
              <a:buNone/>
            </a:pPr>
            <a:r>
              <a:rPr lang="en-IE" sz="2000" dirty="0">
                <a:latin typeface="Courier New" pitchFamily="49" charset="0"/>
                <a:cs typeface="Courier New" pitchFamily="49" charset="0"/>
              </a:rPr>
              <a:t>ENDWHILE</a:t>
            </a:r>
            <a:r>
              <a:rPr lang="en-IE" sz="20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buFont typeface="Wingdings" pitchFamily="2" charset="2"/>
              <a:buNone/>
            </a:pPr>
            <a:endParaRPr lang="en-IE" sz="3000" dirty="0" smtClean="0">
              <a:latin typeface="Calibri" pitchFamily="34" charset="0"/>
              <a:cs typeface="Calibri" pitchFamily="34" charset="0"/>
            </a:endParaRPr>
          </a:p>
          <a:p>
            <a:r>
              <a:rPr lang="en-IE" sz="3000" dirty="0" smtClean="0">
                <a:latin typeface="Calibri" pitchFamily="34" charset="0"/>
                <a:cs typeface="Calibri" pitchFamily="34" charset="0"/>
              </a:rPr>
              <a:t>This is why we love loops!</a:t>
            </a:r>
          </a:p>
          <a:p>
            <a:pPr>
              <a:buFont typeface="Wingdings" pitchFamily="2" charset="2"/>
              <a:buNone/>
            </a:pPr>
            <a:endParaRPr lang="en-GB" sz="2600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Pseudocode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The first thing we do when designing a program is to decide on a name for the program.</a:t>
            </a:r>
          </a:p>
          <a:p>
            <a:r>
              <a:rPr lang="en-IE" dirty="0" smtClean="0"/>
              <a:t>Let’s say we want to write a program to calculate interest, a good name for the program would be </a:t>
            </a:r>
            <a:r>
              <a:rPr lang="en-IE" dirty="0" err="1" smtClean="0">
                <a:latin typeface="Courier New" pitchFamily="49" charset="0"/>
                <a:cs typeface="Courier New" pitchFamily="49" charset="0"/>
              </a:rPr>
              <a:t>CalculateInterest</a:t>
            </a:r>
            <a:r>
              <a:rPr lang="en-IE" dirty="0" smtClean="0"/>
              <a:t>.</a:t>
            </a:r>
          </a:p>
          <a:p>
            <a:r>
              <a:rPr lang="en-IE" dirty="0" smtClean="0"/>
              <a:t>Note the use of </a:t>
            </a:r>
            <a:r>
              <a:rPr lang="en-IE" dirty="0" err="1" smtClean="0"/>
              <a:t>CamelCase</a:t>
            </a:r>
            <a:r>
              <a:rPr lang="en-IE" dirty="0" smtClean="0"/>
              <a:t>.</a:t>
            </a:r>
          </a:p>
          <a:p>
            <a:endParaRPr lang="en-I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Pseudocode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IE" dirty="0" smtClean="0"/>
              <a:t>Or as a program:</a:t>
            </a:r>
          </a:p>
          <a:p>
            <a:endParaRPr lang="en-IE" dirty="0"/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PROGRAM </a:t>
            </a:r>
            <a:r>
              <a:rPr lang="en-IE" dirty="0" err="1" smtClean="0">
                <a:latin typeface="Courier New" pitchFamily="49" charset="0"/>
                <a:cs typeface="Courier New" pitchFamily="49" charset="0"/>
              </a:rPr>
              <a:t>MakeACupOfTea</a:t>
            </a:r>
            <a:r>
              <a:rPr lang="en-IE" dirty="0" smtClean="0">
                <a:latin typeface="Courier New" pitchFamily="49" charset="0"/>
                <a:cs typeface="Courier New" pitchFamily="49" charset="0"/>
              </a:rPr>
              <a:t>: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 Organise everything together;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 Plug in kettle;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 Put teabag in cup;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 WHILE (Kettle is not full)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   DO keep filling kettle;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 ENDWHILE;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 Wait for kettle to boil;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 Add water to cup;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 Remove teabag with spoon/fork;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 Add milk;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 IF (sugar is required)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   THEN add sugar;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   ELSE do nothing;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 ENDIF;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 Serve;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END.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51520" y="2996952"/>
            <a:ext cx="7128792" cy="72008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Pseudocode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IE" dirty="0" smtClean="0"/>
              <a:t>Or as a program:</a:t>
            </a:r>
          </a:p>
          <a:p>
            <a:endParaRPr lang="en-IE" dirty="0"/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PROGRAM </a:t>
            </a:r>
            <a:r>
              <a:rPr lang="en-IE" dirty="0" err="1" smtClean="0">
                <a:latin typeface="Courier New" pitchFamily="49" charset="0"/>
                <a:cs typeface="Courier New" pitchFamily="49" charset="0"/>
              </a:rPr>
              <a:t>MakeACupOfTea</a:t>
            </a:r>
            <a:r>
              <a:rPr lang="en-IE" dirty="0" smtClean="0">
                <a:latin typeface="Courier New" pitchFamily="49" charset="0"/>
                <a:cs typeface="Courier New" pitchFamily="49" charset="0"/>
              </a:rPr>
              <a:t>: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 Organise everything together;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 Plug in kettle;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 Put teabag in cup;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 WHILE (Kettle is not full)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   DO keep filling kettle;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 ENDWHILE;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 Wait for kettle to boil;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 Add water to cup;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 Remove teabag with spoon/fork;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 Add milk;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 IF (sugar is required)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   THEN add sugar;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   ELSE do nothing;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 ENDIF;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 Serve;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END.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E" dirty="0" smtClean="0"/>
              <a:t>EXAMPLES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Pseudocode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571184" cy="4525963"/>
          </a:xfrm>
        </p:spPr>
        <p:txBody>
          <a:bodyPr/>
          <a:lstStyle/>
          <a:p>
            <a:r>
              <a:rPr lang="en-IE" dirty="0" smtClean="0"/>
              <a:t>So let’s say we want to express the following algorithm:</a:t>
            </a:r>
          </a:p>
          <a:p>
            <a:pPr lvl="1"/>
            <a:r>
              <a:rPr lang="en-IE" sz="2400" i="1" dirty="0" smtClean="0"/>
              <a:t>Read in a number and print it out.</a:t>
            </a:r>
            <a:endParaRPr lang="en-IE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51520" y="1484784"/>
            <a:ext cx="6552728" cy="266429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Pseudocode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IE" b="1" dirty="0" smtClean="0">
                <a:latin typeface="Courier New" pitchFamily="49" charset="0"/>
                <a:cs typeface="Courier New" pitchFamily="49" charset="0"/>
              </a:rPr>
              <a:t>PROGRAM</a:t>
            </a:r>
            <a:r>
              <a:rPr lang="en-IE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IE" dirty="0" err="1" smtClean="0">
                <a:latin typeface="Courier New" pitchFamily="49" charset="0"/>
                <a:cs typeface="Courier New" pitchFamily="49" charset="0"/>
              </a:rPr>
              <a:t>PrintNumber</a:t>
            </a:r>
            <a:r>
              <a:rPr lang="en-IE" dirty="0" smtClean="0">
                <a:latin typeface="Courier New" pitchFamily="49" charset="0"/>
                <a:cs typeface="Courier New" pitchFamily="49" charset="0"/>
              </a:rPr>
              <a:t>: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    Read A;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    Print A;</a:t>
            </a:r>
          </a:p>
          <a:p>
            <a:pPr>
              <a:buNone/>
            </a:pPr>
            <a:r>
              <a:rPr lang="en-IE" b="1" dirty="0" smtClean="0">
                <a:latin typeface="Courier New" pitchFamily="49" charset="0"/>
                <a:cs typeface="Courier New" pitchFamily="49" charset="0"/>
              </a:rPr>
              <a:t>END.</a:t>
            </a:r>
          </a:p>
          <a:p>
            <a:endParaRPr lang="en-IE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Pseudocode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571184" cy="4525963"/>
          </a:xfrm>
        </p:spPr>
        <p:txBody>
          <a:bodyPr/>
          <a:lstStyle/>
          <a:p>
            <a:r>
              <a:rPr lang="en-IE" dirty="0" smtClean="0"/>
              <a:t>So let’s say we want to express the following algorithm:</a:t>
            </a:r>
          </a:p>
          <a:p>
            <a:pPr lvl="1"/>
            <a:r>
              <a:rPr lang="en-IE" sz="2400" i="1" dirty="0" smtClean="0"/>
              <a:t>Read in a number and print it out double the number.</a:t>
            </a:r>
            <a:endParaRPr lang="en-IE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51520" y="1412776"/>
            <a:ext cx="7128792" cy="316835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Pseudocode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571184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IE" b="1" dirty="0" smtClean="0">
                <a:latin typeface="Courier New" pitchFamily="49" charset="0"/>
                <a:cs typeface="Courier New" pitchFamily="49" charset="0"/>
              </a:rPr>
              <a:t>PROGRAM</a:t>
            </a:r>
            <a:r>
              <a:rPr lang="en-IE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IE" dirty="0" err="1" smtClean="0">
                <a:latin typeface="Courier New" pitchFamily="49" charset="0"/>
                <a:cs typeface="Courier New" pitchFamily="49" charset="0"/>
              </a:rPr>
              <a:t>PrintDoubleNumber</a:t>
            </a:r>
            <a:r>
              <a:rPr lang="en-IE" dirty="0" smtClean="0">
                <a:latin typeface="Courier New" pitchFamily="49" charset="0"/>
                <a:cs typeface="Courier New" pitchFamily="49" charset="0"/>
              </a:rPr>
              <a:t>: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    Read A;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    B = A*2;</a:t>
            </a:r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    Print B;</a:t>
            </a:r>
          </a:p>
          <a:p>
            <a:pPr>
              <a:buNone/>
            </a:pPr>
            <a:r>
              <a:rPr lang="en-IE" b="1" dirty="0" smtClean="0">
                <a:latin typeface="Courier New" pitchFamily="49" charset="0"/>
                <a:cs typeface="Courier New" pitchFamily="49" charset="0"/>
              </a:rPr>
              <a:t>END.</a:t>
            </a:r>
          </a:p>
          <a:p>
            <a:pPr>
              <a:buNone/>
            </a:pPr>
            <a:endParaRPr lang="en-IE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Pseudocode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571184" cy="4525963"/>
          </a:xfrm>
        </p:spPr>
        <p:txBody>
          <a:bodyPr/>
          <a:lstStyle/>
          <a:p>
            <a:r>
              <a:rPr lang="en-IE" dirty="0" smtClean="0"/>
              <a:t>So let’s say we want to express the following algorithm:</a:t>
            </a:r>
          </a:p>
          <a:p>
            <a:pPr lvl="1"/>
            <a:r>
              <a:rPr lang="en-IE" sz="2400" i="1" dirty="0" smtClean="0"/>
              <a:t>Read in a number, check if it is odd or even.</a:t>
            </a:r>
            <a:endParaRPr lang="en-IE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51520" y="1340768"/>
            <a:ext cx="7776864" cy="410445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Pseudocode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571184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IE" sz="2800" b="1" dirty="0" smtClean="0">
                <a:latin typeface="Courier New" pitchFamily="49" charset="0"/>
                <a:cs typeface="Courier New" pitchFamily="49" charset="0"/>
              </a:rPr>
              <a:t>PROGRAM</a:t>
            </a:r>
            <a:r>
              <a:rPr lang="en-IE" sz="28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IE" sz="2800" dirty="0" err="1" smtClean="0">
                <a:latin typeface="Courier New" pitchFamily="49" charset="0"/>
                <a:cs typeface="Courier New" pitchFamily="49" charset="0"/>
              </a:rPr>
              <a:t>IsOddOrEven</a:t>
            </a:r>
            <a:r>
              <a:rPr lang="en-IE" sz="2800" dirty="0" smtClean="0">
                <a:latin typeface="Courier New" pitchFamily="49" charset="0"/>
                <a:cs typeface="Courier New" pitchFamily="49" charset="0"/>
              </a:rPr>
              <a:t>:</a:t>
            </a:r>
          </a:p>
          <a:p>
            <a:pPr>
              <a:buNone/>
            </a:pPr>
            <a:r>
              <a:rPr lang="en-IE" sz="2800" dirty="0" smtClean="0">
                <a:latin typeface="Courier New" pitchFamily="49" charset="0"/>
                <a:cs typeface="Courier New" pitchFamily="49" charset="0"/>
              </a:rPr>
              <a:t>    Read A;</a:t>
            </a:r>
          </a:p>
          <a:p>
            <a:pPr>
              <a:buNone/>
            </a:pPr>
            <a:r>
              <a:rPr lang="en-IE" sz="28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IE" sz="2800" b="1" dirty="0" smtClean="0">
                <a:latin typeface="Courier New" pitchFamily="49" charset="0"/>
                <a:cs typeface="Courier New" pitchFamily="49" charset="0"/>
              </a:rPr>
              <a:t>IF</a:t>
            </a:r>
            <a:r>
              <a:rPr lang="en-IE" sz="2800" dirty="0" smtClean="0">
                <a:latin typeface="Courier New" pitchFamily="49" charset="0"/>
                <a:cs typeface="Courier New" pitchFamily="49" charset="0"/>
              </a:rPr>
              <a:t> (A/2 gives a remainder)</a:t>
            </a:r>
          </a:p>
          <a:p>
            <a:pPr>
              <a:buNone/>
            </a:pPr>
            <a:r>
              <a:rPr lang="en-IE" sz="2800" dirty="0" smtClean="0">
                <a:latin typeface="Courier New" pitchFamily="49" charset="0"/>
                <a:cs typeface="Courier New" pitchFamily="49" charset="0"/>
              </a:rPr>
              <a:t>           </a:t>
            </a:r>
            <a:r>
              <a:rPr lang="en-IE" sz="2800" b="1" dirty="0" smtClean="0">
                <a:latin typeface="Courier New" pitchFamily="49" charset="0"/>
                <a:cs typeface="Courier New" pitchFamily="49" charset="0"/>
              </a:rPr>
              <a:t>THEN</a:t>
            </a:r>
            <a:r>
              <a:rPr lang="en-IE" sz="2800" dirty="0" smtClean="0">
                <a:latin typeface="Courier New" pitchFamily="49" charset="0"/>
                <a:cs typeface="Courier New" pitchFamily="49" charset="0"/>
              </a:rPr>
              <a:t> Print “It’s Odd”;</a:t>
            </a:r>
          </a:p>
          <a:p>
            <a:pPr>
              <a:buNone/>
            </a:pPr>
            <a:r>
              <a:rPr lang="en-IE" sz="2800" dirty="0" smtClean="0">
                <a:latin typeface="Courier New" pitchFamily="49" charset="0"/>
                <a:cs typeface="Courier New" pitchFamily="49" charset="0"/>
              </a:rPr>
              <a:t>           </a:t>
            </a:r>
            <a:r>
              <a:rPr lang="en-IE" sz="2800" b="1" dirty="0" smtClean="0">
                <a:latin typeface="Courier New" pitchFamily="49" charset="0"/>
                <a:cs typeface="Courier New" pitchFamily="49" charset="0"/>
              </a:rPr>
              <a:t>ELSE</a:t>
            </a:r>
            <a:r>
              <a:rPr lang="en-IE" sz="2800" dirty="0" smtClean="0">
                <a:latin typeface="Courier New" pitchFamily="49" charset="0"/>
                <a:cs typeface="Courier New" pitchFamily="49" charset="0"/>
              </a:rPr>
              <a:t> Print “It’s Even”;</a:t>
            </a:r>
          </a:p>
          <a:p>
            <a:pPr>
              <a:buNone/>
            </a:pPr>
            <a:r>
              <a:rPr lang="en-IE" sz="28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IE" sz="2800" b="1" dirty="0" smtClean="0">
                <a:latin typeface="Courier New" pitchFamily="49" charset="0"/>
                <a:cs typeface="Courier New" pitchFamily="49" charset="0"/>
              </a:rPr>
              <a:t>ENDIF;</a:t>
            </a:r>
          </a:p>
          <a:p>
            <a:pPr>
              <a:buNone/>
            </a:pPr>
            <a:r>
              <a:rPr lang="en-IE" sz="2800" b="1" dirty="0" smtClean="0">
                <a:latin typeface="Courier New" pitchFamily="49" charset="0"/>
                <a:cs typeface="Courier New" pitchFamily="49" charset="0"/>
              </a:rPr>
              <a:t>END.</a:t>
            </a:r>
          </a:p>
          <a:p>
            <a:pPr>
              <a:buNone/>
            </a:pPr>
            <a:endParaRPr lang="en-IE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Pseudocode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571184" cy="4525963"/>
          </a:xfrm>
        </p:spPr>
        <p:txBody>
          <a:bodyPr/>
          <a:lstStyle/>
          <a:p>
            <a:r>
              <a:rPr lang="en-IE" dirty="0" smtClean="0"/>
              <a:t>So let’s say we want to express the following algorithm to print out the bigger of two numbers:</a:t>
            </a:r>
          </a:p>
          <a:p>
            <a:pPr lvl="1"/>
            <a:r>
              <a:rPr lang="en-IE" sz="2400" i="1" dirty="0" smtClean="0"/>
              <a:t>Read in two numbers, call them A and B. Is A is bigger than B, print out A, otherwise print out B.</a:t>
            </a:r>
            <a:endParaRPr lang="en-IE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Pseudocode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The first thing we do when designing a program is to decide on a name for the program.</a:t>
            </a:r>
          </a:p>
          <a:p>
            <a:r>
              <a:rPr lang="en-IE" dirty="0" smtClean="0"/>
              <a:t>Let’s say we want to write a program to calculate interest, a good name for the program would be </a:t>
            </a:r>
            <a:r>
              <a:rPr lang="en-IE" dirty="0" err="1" smtClean="0">
                <a:latin typeface="Courier New" pitchFamily="49" charset="0"/>
                <a:cs typeface="Courier New" pitchFamily="49" charset="0"/>
              </a:rPr>
              <a:t>CalculateInterest</a:t>
            </a:r>
            <a:r>
              <a:rPr lang="en-IE" dirty="0" smtClean="0"/>
              <a:t>.</a:t>
            </a:r>
          </a:p>
          <a:p>
            <a:r>
              <a:rPr lang="en-IE" dirty="0" smtClean="0"/>
              <a:t>Note the use of </a:t>
            </a:r>
            <a:r>
              <a:rPr lang="en-IE" dirty="0" err="1" smtClean="0"/>
              <a:t>CamelCase</a:t>
            </a:r>
            <a:r>
              <a:rPr lang="en-IE" dirty="0" smtClean="0"/>
              <a:t>.</a:t>
            </a:r>
          </a:p>
          <a:p>
            <a:endParaRPr lang="en-IE" dirty="0" smtClean="0"/>
          </a:p>
        </p:txBody>
      </p:sp>
      <p:pic>
        <p:nvPicPr>
          <p:cNvPr id="4" name="Picture 3" descr="camelCas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4128" y="4653136"/>
            <a:ext cx="2575913" cy="21328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51520" y="1412776"/>
            <a:ext cx="6552728" cy="446449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Pseudocode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571184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IE" sz="2800" b="1" dirty="0" smtClean="0">
                <a:latin typeface="Courier New" pitchFamily="49" charset="0"/>
                <a:cs typeface="Courier New" pitchFamily="49" charset="0"/>
              </a:rPr>
              <a:t>PROGRAM</a:t>
            </a:r>
            <a:r>
              <a:rPr lang="en-IE" sz="28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IE" sz="2800" dirty="0" err="1" smtClean="0">
                <a:latin typeface="Courier New" pitchFamily="49" charset="0"/>
                <a:cs typeface="Courier New" pitchFamily="49" charset="0"/>
              </a:rPr>
              <a:t>PrintBiggerOfTwo</a:t>
            </a:r>
            <a:r>
              <a:rPr lang="en-IE" sz="2800" dirty="0" smtClean="0">
                <a:latin typeface="Courier New" pitchFamily="49" charset="0"/>
                <a:cs typeface="Courier New" pitchFamily="49" charset="0"/>
              </a:rPr>
              <a:t>:</a:t>
            </a:r>
          </a:p>
          <a:p>
            <a:pPr>
              <a:buNone/>
            </a:pPr>
            <a:r>
              <a:rPr lang="en-IE" sz="2800" dirty="0" smtClean="0">
                <a:latin typeface="Courier New" pitchFamily="49" charset="0"/>
                <a:cs typeface="Courier New" pitchFamily="49" charset="0"/>
              </a:rPr>
              <a:t>    Read A; </a:t>
            </a:r>
          </a:p>
          <a:p>
            <a:pPr>
              <a:buNone/>
            </a:pPr>
            <a:r>
              <a:rPr lang="en-IE" sz="2800" dirty="0" smtClean="0">
                <a:latin typeface="Courier New" pitchFamily="49" charset="0"/>
                <a:cs typeface="Courier New" pitchFamily="49" charset="0"/>
              </a:rPr>
              <a:t>    Read B;</a:t>
            </a:r>
          </a:p>
          <a:p>
            <a:pPr>
              <a:buNone/>
            </a:pPr>
            <a:r>
              <a:rPr lang="en-IE" sz="28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IE" sz="2800" b="1" dirty="0" smtClean="0">
                <a:latin typeface="Courier New" pitchFamily="49" charset="0"/>
                <a:cs typeface="Courier New" pitchFamily="49" charset="0"/>
              </a:rPr>
              <a:t>IF</a:t>
            </a:r>
            <a:r>
              <a:rPr lang="en-IE" sz="2800" dirty="0" smtClean="0">
                <a:latin typeface="Courier New" pitchFamily="49" charset="0"/>
                <a:cs typeface="Courier New" pitchFamily="49" charset="0"/>
              </a:rPr>
              <a:t> (A&gt;B)</a:t>
            </a:r>
          </a:p>
          <a:p>
            <a:pPr>
              <a:buNone/>
            </a:pPr>
            <a:r>
              <a:rPr lang="en-IE" sz="2800" dirty="0" smtClean="0">
                <a:latin typeface="Courier New" pitchFamily="49" charset="0"/>
                <a:cs typeface="Courier New" pitchFamily="49" charset="0"/>
              </a:rPr>
              <a:t>           </a:t>
            </a:r>
            <a:r>
              <a:rPr lang="en-IE" sz="2800" b="1" dirty="0" smtClean="0">
                <a:latin typeface="Courier New" pitchFamily="49" charset="0"/>
                <a:cs typeface="Courier New" pitchFamily="49" charset="0"/>
              </a:rPr>
              <a:t>THEN</a:t>
            </a:r>
            <a:r>
              <a:rPr lang="en-IE" sz="2800" dirty="0" smtClean="0">
                <a:latin typeface="Courier New" pitchFamily="49" charset="0"/>
                <a:cs typeface="Courier New" pitchFamily="49" charset="0"/>
              </a:rPr>
              <a:t> Print A;</a:t>
            </a:r>
          </a:p>
          <a:p>
            <a:pPr>
              <a:buNone/>
            </a:pPr>
            <a:r>
              <a:rPr lang="en-IE" sz="2800" dirty="0" smtClean="0">
                <a:latin typeface="Courier New" pitchFamily="49" charset="0"/>
                <a:cs typeface="Courier New" pitchFamily="49" charset="0"/>
              </a:rPr>
              <a:t>           </a:t>
            </a:r>
            <a:r>
              <a:rPr lang="en-IE" sz="2800" b="1" dirty="0" smtClean="0">
                <a:latin typeface="Courier New" pitchFamily="49" charset="0"/>
                <a:cs typeface="Courier New" pitchFamily="49" charset="0"/>
              </a:rPr>
              <a:t>ELSE</a:t>
            </a:r>
            <a:r>
              <a:rPr lang="en-IE" sz="2800" dirty="0" smtClean="0">
                <a:latin typeface="Courier New" pitchFamily="49" charset="0"/>
                <a:cs typeface="Courier New" pitchFamily="49" charset="0"/>
              </a:rPr>
              <a:t> Print B;</a:t>
            </a:r>
          </a:p>
          <a:p>
            <a:pPr>
              <a:buNone/>
            </a:pPr>
            <a:r>
              <a:rPr lang="en-IE" sz="28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IE" sz="2800" b="1" dirty="0" smtClean="0">
                <a:latin typeface="Courier New" pitchFamily="49" charset="0"/>
                <a:cs typeface="Courier New" pitchFamily="49" charset="0"/>
              </a:rPr>
              <a:t>ENDIF;</a:t>
            </a:r>
          </a:p>
          <a:p>
            <a:pPr>
              <a:buNone/>
            </a:pPr>
            <a:r>
              <a:rPr lang="en-IE" sz="2800" b="1" dirty="0" smtClean="0">
                <a:latin typeface="Courier New" pitchFamily="49" charset="0"/>
                <a:cs typeface="Courier New" pitchFamily="49" charset="0"/>
              </a:rPr>
              <a:t>END.</a:t>
            </a:r>
            <a:endParaRPr lang="en-IE" sz="2800" b="1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Pseudocode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571184" cy="4525963"/>
          </a:xfrm>
        </p:spPr>
        <p:txBody>
          <a:bodyPr/>
          <a:lstStyle/>
          <a:p>
            <a:r>
              <a:rPr lang="en-IE" dirty="0" smtClean="0"/>
              <a:t>So let’s say we want to express the following algorithm to print out the bigger of three numbers:</a:t>
            </a:r>
          </a:p>
          <a:p>
            <a:pPr lvl="1"/>
            <a:r>
              <a:rPr lang="en-IE" sz="2400" i="1" dirty="0" smtClean="0"/>
              <a:t>Read in three numbers, call them A, B and C. </a:t>
            </a:r>
          </a:p>
          <a:p>
            <a:pPr lvl="2"/>
            <a:r>
              <a:rPr lang="en-IE" sz="2000" i="1" dirty="0" smtClean="0"/>
              <a:t>If A is bigger than B, then if A is bigger than C, print out A, otherwise print out C. </a:t>
            </a:r>
          </a:p>
          <a:p>
            <a:pPr lvl="2"/>
            <a:r>
              <a:rPr lang="en-IE" sz="2000" i="1" dirty="0" smtClean="0"/>
              <a:t>If B is bigger than A, then if B is bigger than C, print out B, otherwise print out C. </a:t>
            </a:r>
            <a:endParaRPr lang="en-IE" sz="2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51520" y="1484784"/>
            <a:ext cx="6552728" cy="482453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Pseudocode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571184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IE" sz="2000" b="1" dirty="0" smtClean="0">
                <a:latin typeface="Courier New" pitchFamily="49" charset="0"/>
                <a:cs typeface="Courier New" pitchFamily="49" charset="0"/>
              </a:rPr>
              <a:t>PROGRAM </a:t>
            </a:r>
            <a:r>
              <a:rPr lang="en-IE" sz="2000" dirty="0" err="1" smtClean="0">
                <a:latin typeface="Courier New" pitchFamily="49" charset="0"/>
                <a:cs typeface="Courier New" pitchFamily="49" charset="0"/>
              </a:rPr>
              <a:t>BiggerOfThree</a:t>
            </a:r>
            <a:r>
              <a:rPr lang="en-IE" sz="2000" dirty="0" smtClean="0">
                <a:latin typeface="Courier New" pitchFamily="49" charset="0"/>
                <a:cs typeface="Courier New" pitchFamily="49" charset="0"/>
              </a:rPr>
              <a:t>:</a:t>
            </a:r>
          </a:p>
          <a:p>
            <a:pPr>
              <a:buNone/>
            </a:pPr>
            <a:r>
              <a:rPr lang="en-IE" sz="2000" dirty="0" smtClean="0">
                <a:latin typeface="Courier New" pitchFamily="49" charset="0"/>
                <a:cs typeface="Courier New" pitchFamily="49" charset="0"/>
              </a:rPr>
              <a:t>    Read A;</a:t>
            </a:r>
          </a:p>
          <a:p>
            <a:pPr>
              <a:buNone/>
            </a:pPr>
            <a:r>
              <a:rPr lang="en-IE" sz="2000" dirty="0" smtClean="0">
                <a:latin typeface="Courier New" pitchFamily="49" charset="0"/>
                <a:cs typeface="Courier New" pitchFamily="49" charset="0"/>
              </a:rPr>
              <a:t>    Read B;</a:t>
            </a:r>
          </a:p>
          <a:p>
            <a:pPr>
              <a:buNone/>
            </a:pPr>
            <a:r>
              <a:rPr lang="en-IE" sz="2000" dirty="0" smtClean="0">
                <a:latin typeface="Courier New" pitchFamily="49" charset="0"/>
                <a:cs typeface="Courier New" pitchFamily="49" charset="0"/>
              </a:rPr>
              <a:t>    Read C;</a:t>
            </a:r>
          </a:p>
          <a:p>
            <a:pPr>
              <a:buNone/>
            </a:pPr>
            <a:r>
              <a:rPr lang="en-IE" sz="2000" b="1" dirty="0" smtClean="0">
                <a:latin typeface="Courier New" pitchFamily="49" charset="0"/>
                <a:cs typeface="Courier New" pitchFamily="49" charset="0"/>
              </a:rPr>
              <a:t>    IF </a:t>
            </a:r>
            <a:r>
              <a:rPr lang="en-IE" sz="2000" dirty="0" smtClean="0">
                <a:latin typeface="Courier New" pitchFamily="49" charset="0"/>
                <a:cs typeface="Courier New" pitchFamily="49" charset="0"/>
              </a:rPr>
              <a:t>(A&gt;B)</a:t>
            </a:r>
          </a:p>
          <a:p>
            <a:pPr>
              <a:buNone/>
            </a:pPr>
            <a:r>
              <a:rPr lang="en-IE" sz="2000" b="1" dirty="0" smtClean="0">
                <a:latin typeface="Courier New" pitchFamily="49" charset="0"/>
                <a:cs typeface="Courier New" pitchFamily="49" charset="0"/>
              </a:rPr>
              <a:t>           THEN IF </a:t>
            </a:r>
            <a:r>
              <a:rPr lang="en-IE" sz="2000" dirty="0" smtClean="0">
                <a:latin typeface="Courier New" pitchFamily="49" charset="0"/>
                <a:cs typeface="Courier New" pitchFamily="49" charset="0"/>
              </a:rPr>
              <a:t>(A&gt;C)</a:t>
            </a:r>
            <a:r>
              <a:rPr lang="en-IE" sz="2000" b="1" dirty="0" smtClean="0">
                <a:latin typeface="Courier New" pitchFamily="49" charset="0"/>
                <a:cs typeface="Courier New" pitchFamily="49" charset="0"/>
              </a:rPr>
              <a:t> </a:t>
            </a:r>
          </a:p>
          <a:p>
            <a:pPr>
              <a:buNone/>
            </a:pPr>
            <a:r>
              <a:rPr lang="en-IE" sz="2000" b="1" dirty="0" smtClean="0">
                <a:latin typeface="Courier New" pitchFamily="49" charset="0"/>
                <a:cs typeface="Courier New" pitchFamily="49" charset="0"/>
              </a:rPr>
              <a:t>                            THEN </a:t>
            </a:r>
            <a:r>
              <a:rPr lang="en-IE" sz="2000" dirty="0" smtClean="0">
                <a:latin typeface="Courier New" pitchFamily="49" charset="0"/>
                <a:cs typeface="Courier New" pitchFamily="49" charset="0"/>
              </a:rPr>
              <a:t>Print A;</a:t>
            </a:r>
          </a:p>
          <a:p>
            <a:pPr>
              <a:buNone/>
            </a:pPr>
            <a:r>
              <a:rPr lang="en-IE" sz="2000" b="1" dirty="0" smtClean="0">
                <a:latin typeface="Courier New" pitchFamily="49" charset="0"/>
                <a:cs typeface="Courier New" pitchFamily="49" charset="0"/>
              </a:rPr>
              <a:t>                            ELSE </a:t>
            </a:r>
            <a:r>
              <a:rPr lang="en-IE" sz="2000" dirty="0" smtClean="0">
                <a:latin typeface="Courier New" pitchFamily="49" charset="0"/>
                <a:cs typeface="Courier New" pitchFamily="49" charset="0"/>
              </a:rPr>
              <a:t>Print C;</a:t>
            </a:r>
          </a:p>
          <a:p>
            <a:pPr>
              <a:buNone/>
            </a:pPr>
            <a:r>
              <a:rPr lang="en-IE" sz="2000" b="1" dirty="0" smtClean="0">
                <a:latin typeface="Courier New" pitchFamily="49" charset="0"/>
                <a:cs typeface="Courier New" pitchFamily="49" charset="0"/>
              </a:rPr>
              <a:t>                      END IF;</a:t>
            </a:r>
          </a:p>
          <a:p>
            <a:pPr>
              <a:buNone/>
            </a:pPr>
            <a:r>
              <a:rPr lang="en-IE" sz="2000" b="1" dirty="0" smtClean="0">
                <a:latin typeface="Courier New" pitchFamily="49" charset="0"/>
                <a:cs typeface="Courier New" pitchFamily="49" charset="0"/>
              </a:rPr>
              <a:t>           ELSE IF </a:t>
            </a:r>
            <a:r>
              <a:rPr lang="en-IE" sz="2000" dirty="0" smtClean="0">
                <a:latin typeface="Courier New" pitchFamily="49" charset="0"/>
                <a:cs typeface="Courier New" pitchFamily="49" charset="0"/>
              </a:rPr>
              <a:t>(B&gt;C)</a:t>
            </a:r>
          </a:p>
          <a:p>
            <a:pPr>
              <a:buNone/>
            </a:pPr>
            <a:r>
              <a:rPr lang="en-IE" sz="2000" b="1" dirty="0" smtClean="0">
                <a:latin typeface="Courier New" pitchFamily="49" charset="0"/>
                <a:cs typeface="Courier New" pitchFamily="49" charset="0"/>
              </a:rPr>
              <a:t>                            THEN </a:t>
            </a:r>
            <a:r>
              <a:rPr lang="en-IE" sz="2000" dirty="0" smtClean="0">
                <a:latin typeface="Courier New" pitchFamily="49" charset="0"/>
                <a:cs typeface="Courier New" pitchFamily="49" charset="0"/>
              </a:rPr>
              <a:t>Print B;</a:t>
            </a:r>
          </a:p>
          <a:p>
            <a:pPr>
              <a:buNone/>
            </a:pPr>
            <a:r>
              <a:rPr lang="en-IE" sz="2000" b="1" dirty="0" smtClean="0">
                <a:latin typeface="Courier New" pitchFamily="49" charset="0"/>
                <a:cs typeface="Courier New" pitchFamily="49" charset="0"/>
              </a:rPr>
              <a:t>                            ELSE </a:t>
            </a:r>
            <a:r>
              <a:rPr lang="en-IE" sz="2000" dirty="0" smtClean="0">
                <a:latin typeface="Courier New" pitchFamily="49" charset="0"/>
                <a:cs typeface="Courier New" pitchFamily="49" charset="0"/>
              </a:rPr>
              <a:t>Print C;</a:t>
            </a:r>
          </a:p>
          <a:p>
            <a:pPr>
              <a:buNone/>
            </a:pPr>
            <a:r>
              <a:rPr lang="en-IE" sz="2000" b="1" dirty="0" smtClean="0">
                <a:latin typeface="Courier New" pitchFamily="49" charset="0"/>
                <a:cs typeface="Courier New" pitchFamily="49" charset="0"/>
              </a:rPr>
              <a:t>                    END IF;</a:t>
            </a:r>
          </a:p>
          <a:p>
            <a:pPr>
              <a:buNone/>
            </a:pPr>
            <a:r>
              <a:rPr lang="en-IE" sz="2000" b="1" dirty="0" smtClean="0">
                <a:latin typeface="Courier New" pitchFamily="49" charset="0"/>
                <a:cs typeface="Courier New" pitchFamily="49" charset="0"/>
              </a:rPr>
              <a:t>    END IF;</a:t>
            </a:r>
          </a:p>
          <a:p>
            <a:pPr>
              <a:buNone/>
            </a:pPr>
            <a:r>
              <a:rPr lang="en-IE" sz="2000" b="1" dirty="0" smtClean="0">
                <a:latin typeface="Courier New" pitchFamily="49" charset="0"/>
                <a:cs typeface="Courier New" pitchFamily="49" charset="0"/>
              </a:rPr>
              <a:t>END.</a:t>
            </a:r>
          </a:p>
          <a:p>
            <a:pPr>
              <a:buNone/>
            </a:pPr>
            <a:endParaRPr lang="en-IE" sz="2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Pseudocode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571184" cy="4525963"/>
          </a:xfrm>
        </p:spPr>
        <p:txBody>
          <a:bodyPr/>
          <a:lstStyle/>
          <a:p>
            <a:r>
              <a:rPr lang="en-IE" dirty="0" smtClean="0"/>
              <a:t>So let’s say we want to express the following algorithm:</a:t>
            </a:r>
          </a:p>
          <a:p>
            <a:pPr lvl="1"/>
            <a:r>
              <a:rPr lang="en-IE" sz="2400" i="1" dirty="0" smtClean="0"/>
              <a:t>Print out the numbers from 1 to 5</a:t>
            </a:r>
            <a:endParaRPr lang="en-IE" sz="2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51520" y="1412776"/>
            <a:ext cx="6552728" cy="396044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Pseudocode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571184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IE" sz="2800" b="1" dirty="0" smtClean="0">
                <a:latin typeface="Courier New" pitchFamily="49" charset="0"/>
                <a:cs typeface="Courier New" pitchFamily="49" charset="0"/>
              </a:rPr>
              <a:t>PROGRAM</a:t>
            </a:r>
            <a:r>
              <a:rPr lang="en-IE" sz="2800" dirty="0" smtClean="0">
                <a:latin typeface="Courier New" pitchFamily="49" charset="0"/>
                <a:cs typeface="Courier New" pitchFamily="49" charset="0"/>
              </a:rPr>
              <a:t> Print1to5:</a:t>
            </a:r>
          </a:p>
          <a:p>
            <a:pPr>
              <a:buNone/>
            </a:pPr>
            <a:r>
              <a:rPr lang="en-IE" sz="2800" dirty="0" smtClean="0">
                <a:latin typeface="Courier New" pitchFamily="49" charset="0"/>
                <a:cs typeface="Courier New" pitchFamily="49" charset="0"/>
              </a:rPr>
              <a:t>    A = 1;</a:t>
            </a:r>
          </a:p>
          <a:p>
            <a:pPr>
              <a:buNone/>
            </a:pPr>
            <a:r>
              <a:rPr lang="en-IE" sz="28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IE" sz="2800" b="1" dirty="0" smtClean="0">
                <a:latin typeface="Courier New" pitchFamily="49" charset="0"/>
                <a:cs typeface="Courier New" pitchFamily="49" charset="0"/>
              </a:rPr>
              <a:t>WHILE</a:t>
            </a:r>
            <a:r>
              <a:rPr lang="en-IE" sz="2800" dirty="0" smtClean="0">
                <a:latin typeface="Courier New" pitchFamily="49" charset="0"/>
                <a:cs typeface="Courier New" pitchFamily="49" charset="0"/>
              </a:rPr>
              <a:t> (A != 6)</a:t>
            </a:r>
          </a:p>
          <a:p>
            <a:pPr>
              <a:buNone/>
            </a:pPr>
            <a:r>
              <a:rPr lang="en-IE" sz="28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IE" sz="2800" b="1" dirty="0" smtClean="0">
                <a:latin typeface="Courier New" pitchFamily="49" charset="0"/>
                <a:cs typeface="Courier New" pitchFamily="49" charset="0"/>
              </a:rPr>
              <a:t>DO</a:t>
            </a:r>
            <a:r>
              <a:rPr lang="en-IE" sz="2800" dirty="0" smtClean="0">
                <a:latin typeface="Courier New" pitchFamily="49" charset="0"/>
                <a:cs typeface="Courier New" pitchFamily="49" charset="0"/>
              </a:rPr>
              <a:t>  Print A;</a:t>
            </a:r>
          </a:p>
          <a:p>
            <a:pPr>
              <a:buNone/>
            </a:pPr>
            <a:r>
              <a:rPr lang="en-IE" sz="2800" dirty="0" smtClean="0">
                <a:latin typeface="Courier New" pitchFamily="49" charset="0"/>
                <a:cs typeface="Courier New" pitchFamily="49" charset="0"/>
              </a:rPr>
              <a:t>        A = A + 1;</a:t>
            </a:r>
          </a:p>
          <a:p>
            <a:pPr>
              <a:buNone/>
            </a:pPr>
            <a:r>
              <a:rPr lang="en-IE" sz="28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IE" sz="2800" b="1" dirty="0" smtClean="0">
                <a:latin typeface="Courier New" pitchFamily="49" charset="0"/>
                <a:cs typeface="Courier New" pitchFamily="49" charset="0"/>
              </a:rPr>
              <a:t>ENDWHILE;</a:t>
            </a:r>
          </a:p>
          <a:p>
            <a:pPr>
              <a:buNone/>
            </a:pPr>
            <a:r>
              <a:rPr lang="en-IE" sz="2800" b="1" dirty="0" smtClean="0">
                <a:latin typeface="Courier New" pitchFamily="49" charset="0"/>
                <a:cs typeface="Courier New" pitchFamily="49" charset="0"/>
              </a:rPr>
              <a:t>END.</a:t>
            </a:r>
          </a:p>
          <a:p>
            <a:pPr>
              <a:buNone/>
            </a:pPr>
            <a:endParaRPr lang="en-IE" sz="2800" b="1" i="1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Pseudocode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571184" cy="4525963"/>
          </a:xfrm>
        </p:spPr>
        <p:txBody>
          <a:bodyPr/>
          <a:lstStyle/>
          <a:p>
            <a:r>
              <a:rPr lang="en-IE" dirty="0" smtClean="0"/>
              <a:t>So let’s say we want to express the following algorithm:</a:t>
            </a:r>
          </a:p>
          <a:p>
            <a:pPr lvl="1"/>
            <a:r>
              <a:rPr lang="en-IE" sz="2400" i="1" dirty="0" smtClean="0"/>
              <a:t>Add up the numbers 1 to 5 and print out the result</a:t>
            </a:r>
            <a:endParaRPr lang="en-IE" sz="2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51520" y="1412776"/>
            <a:ext cx="6552728" cy="439248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Pseudocode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571184" cy="4525963"/>
          </a:xfrm>
        </p:spPr>
        <p:txBody>
          <a:bodyPr/>
          <a:lstStyle/>
          <a:p>
            <a:pPr>
              <a:buNone/>
            </a:pPr>
            <a:r>
              <a:rPr lang="en-IE" sz="2400" b="1" dirty="0" smtClean="0">
                <a:latin typeface="Courier New" pitchFamily="49" charset="0"/>
                <a:cs typeface="Courier New" pitchFamily="49" charset="0"/>
              </a:rPr>
              <a:t>PROGRAM</a:t>
            </a:r>
            <a:r>
              <a:rPr lang="en-IE" sz="2400" dirty="0" smtClean="0">
                <a:latin typeface="Courier New" pitchFamily="49" charset="0"/>
                <a:cs typeface="Courier New" pitchFamily="49" charset="0"/>
              </a:rPr>
              <a:t> PrintSum1to5:</a:t>
            </a:r>
          </a:p>
          <a:p>
            <a:pPr>
              <a:buNone/>
            </a:pPr>
            <a:r>
              <a:rPr lang="en-IE" sz="2400" dirty="0" smtClean="0">
                <a:latin typeface="Courier New" pitchFamily="49" charset="0"/>
                <a:cs typeface="Courier New" pitchFamily="49" charset="0"/>
              </a:rPr>
              <a:t>    Total = 0;</a:t>
            </a:r>
          </a:p>
          <a:p>
            <a:pPr>
              <a:buNone/>
            </a:pPr>
            <a:r>
              <a:rPr lang="en-IE" sz="2400" dirty="0" smtClean="0">
                <a:latin typeface="Courier New" pitchFamily="49" charset="0"/>
                <a:cs typeface="Courier New" pitchFamily="49" charset="0"/>
              </a:rPr>
              <a:t>    A = 1;</a:t>
            </a:r>
          </a:p>
          <a:p>
            <a:pPr>
              <a:buNone/>
            </a:pPr>
            <a:r>
              <a:rPr lang="en-IE" sz="24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IE" sz="2400" b="1" dirty="0" smtClean="0">
                <a:latin typeface="Courier New" pitchFamily="49" charset="0"/>
                <a:cs typeface="Courier New" pitchFamily="49" charset="0"/>
              </a:rPr>
              <a:t>WHILE</a:t>
            </a:r>
            <a:r>
              <a:rPr lang="en-IE" sz="2400" dirty="0" smtClean="0">
                <a:latin typeface="Courier New" pitchFamily="49" charset="0"/>
                <a:cs typeface="Courier New" pitchFamily="49" charset="0"/>
              </a:rPr>
              <a:t> (A != 6)</a:t>
            </a:r>
          </a:p>
          <a:p>
            <a:pPr>
              <a:buNone/>
            </a:pPr>
            <a:r>
              <a:rPr lang="en-IE" sz="24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IE" sz="2400" b="1" dirty="0" smtClean="0">
                <a:latin typeface="Courier New" pitchFamily="49" charset="0"/>
                <a:cs typeface="Courier New" pitchFamily="49" charset="0"/>
              </a:rPr>
              <a:t>DO</a:t>
            </a:r>
            <a:r>
              <a:rPr lang="en-IE" sz="2400" dirty="0" smtClean="0">
                <a:latin typeface="Courier New" pitchFamily="49" charset="0"/>
                <a:cs typeface="Courier New" pitchFamily="49" charset="0"/>
              </a:rPr>
              <a:t>  Total = Total + A;</a:t>
            </a:r>
          </a:p>
          <a:p>
            <a:pPr>
              <a:buNone/>
            </a:pPr>
            <a:r>
              <a:rPr lang="en-IE" sz="2400" dirty="0" smtClean="0">
                <a:latin typeface="Courier New" pitchFamily="49" charset="0"/>
                <a:cs typeface="Courier New" pitchFamily="49" charset="0"/>
              </a:rPr>
              <a:t>        A = A + 1;</a:t>
            </a:r>
          </a:p>
          <a:p>
            <a:pPr>
              <a:buNone/>
            </a:pPr>
            <a:r>
              <a:rPr lang="en-IE" sz="2400" b="1" dirty="0" smtClean="0">
                <a:latin typeface="Courier New" pitchFamily="49" charset="0"/>
                <a:cs typeface="Courier New" pitchFamily="49" charset="0"/>
              </a:rPr>
              <a:t>    ENDWHILE;</a:t>
            </a:r>
          </a:p>
          <a:p>
            <a:pPr>
              <a:buNone/>
            </a:pPr>
            <a:r>
              <a:rPr lang="en-IE" sz="2400" dirty="0" smtClean="0">
                <a:latin typeface="Courier New" pitchFamily="49" charset="0"/>
                <a:cs typeface="Courier New" pitchFamily="49" charset="0"/>
              </a:rPr>
              <a:t>    Print Total;</a:t>
            </a:r>
          </a:p>
          <a:p>
            <a:pPr>
              <a:buNone/>
            </a:pPr>
            <a:r>
              <a:rPr lang="en-IE" sz="2400" b="1" dirty="0" smtClean="0">
                <a:latin typeface="Courier New" pitchFamily="49" charset="0"/>
                <a:cs typeface="Courier New" pitchFamily="49" charset="0"/>
              </a:rPr>
              <a:t>END.</a:t>
            </a:r>
          </a:p>
          <a:p>
            <a:pPr>
              <a:buNone/>
            </a:pPr>
            <a:endParaRPr lang="en-IE" sz="2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Pseudocode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571184" cy="4525963"/>
          </a:xfrm>
        </p:spPr>
        <p:txBody>
          <a:bodyPr/>
          <a:lstStyle/>
          <a:p>
            <a:r>
              <a:rPr lang="en-IE" dirty="0" smtClean="0"/>
              <a:t>So let’s say we want to express the following algorithm:</a:t>
            </a:r>
          </a:p>
          <a:p>
            <a:pPr lvl="1"/>
            <a:r>
              <a:rPr lang="en-IE" sz="2400" i="1" dirty="0" smtClean="0"/>
              <a:t>Read in a number and check if it’s a prime number</a:t>
            </a:r>
            <a:r>
              <a:rPr lang="en-IE" sz="2000" i="1" dirty="0" smtClean="0"/>
              <a:t>. </a:t>
            </a:r>
            <a:endParaRPr lang="en-IE" sz="2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Pseudocode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571184" cy="4525963"/>
          </a:xfrm>
        </p:spPr>
        <p:txBody>
          <a:bodyPr/>
          <a:lstStyle/>
          <a:p>
            <a:r>
              <a:rPr lang="en-IE" dirty="0" smtClean="0"/>
              <a:t>So let’s say we want to express the following algorithm:</a:t>
            </a:r>
          </a:p>
          <a:p>
            <a:pPr lvl="1"/>
            <a:r>
              <a:rPr lang="en-IE" sz="2400" i="1" dirty="0" smtClean="0"/>
              <a:t>Read in a number and check if it’s a prime number</a:t>
            </a:r>
            <a:r>
              <a:rPr lang="en-IE" sz="2000" i="1" dirty="0" smtClean="0"/>
              <a:t>.</a:t>
            </a:r>
          </a:p>
          <a:p>
            <a:pPr lvl="1"/>
            <a:r>
              <a:rPr lang="en-IE" sz="2000" i="1" dirty="0" smtClean="0"/>
              <a:t>What’s a prime number? </a:t>
            </a:r>
            <a:endParaRPr lang="en-IE" sz="2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Pseudocode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571184" cy="4525963"/>
          </a:xfrm>
        </p:spPr>
        <p:txBody>
          <a:bodyPr/>
          <a:lstStyle/>
          <a:p>
            <a:r>
              <a:rPr lang="en-IE" dirty="0" smtClean="0"/>
              <a:t>So let’s say we want to express the following algorithm:</a:t>
            </a:r>
          </a:p>
          <a:p>
            <a:pPr lvl="1"/>
            <a:r>
              <a:rPr lang="en-IE" sz="2400" i="1" dirty="0" smtClean="0"/>
              <a:t>Read in a number and check if it’s a prime number</a:t>
            </a:r>
            <a:r>
              <a:rPr lang="en-IE" sz="2000" i="1" dirty="0" smtClean="0"/>
              <a:t>.</a:t>
            </a:r>
          </a:p>
          <a:p>
            <a:pPr lvl="1"/>
            <a:r>
              <a:rPr lang="en-IE" sz="2000" i="1" dirty="0" smtClean="0"/>
              <a:t>What’s a prime number?</a:t>
            </a:r>
          </a:p>
          <a:p>
            <a:pPr lvl="1"/>
            <a:r>
              <a:rPr lang="en-IE" sz="2000" i="1" dirty="0" smtClean="0"/>
              <a:t>A number that’s only divisible by itself and 1, e.g. 7. </a:t>
            </a:r>
            <a:endParaRPr lang="en-IE" sz="2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Pseudocode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So we start the program as:</a:t>
            </a:r>
          </a:p>
          <a:p>
            <a:endParaRPr lang="en-IE" dirty="0" smtClean="0"/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PROGRAM </a:t>
            </a:r>
            <a:r>
              <a:rPr lang="en-IE" dirty="0" err="1" smtClean="0">
                <a:latin typeface="Courier New" pitchFamily="49" charset="0"/>
                <a:cs typeface="Courier New" pitchFamily="49" charset="0"/>
              </a:rPr>
              <a:t>CalculateInterest</a:t>
            </a:r>
            <a:r>
              <a:rPr lang="en-IE" dirty="0" smtClean="0">
                <a:latin typeface="Courier New" pitchFamily="49" charset="0"/>
                <a:cs typeface="Courier New" pitchFamily="49" charset="0"/>
              </a:rPr>
              <a:t>:</a:t>
            </a:r>
          </a:p>
          <a:p>
            <a:pPr>
              <a:buNone/>
            </a:pPr>
            <a:endParaRPr lang="en-IE" dirty="0"/>
          </a:p>
          <a:p>
            <a:pPr>
              <a:buNone/>
            </a:pPr>
            <a:endParaRPr lang="en-IE" dirty="0" smtClean="0"/>
          </a:p>
          <a:p>
            <a:endParaRPr lang="en-I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Pseudocode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571184" cy="4525963"/>
          </a:xfrm>
        </p:spPr>
        <p:txBody>
          <a:bodyPr/>
          <a:lstStyle/>
          <a:p>
            <a:r>
              <a:rPr lang="en-IE" dirty="0" smtClean="0"/>
              <a:t>So let’s say we want to express the following algorithm:</a:t>
            </a:r>
          </a:p>
          <a:p>
            <a:pPr lvl="1"/>
            <a:r>
              <a:rPr lang="en-IE" sz="2400" i="1" dirty="0" smtClean="0"/>
              <a:t>Read in a number and check if it’s a prime number</a:t>
            </a:r>
            <a:r>
              <a:rPr lang="en-IE" sz="2000" i="1" dirty="0" smtClean="0"/>
              <a:t>.</a:t>
            </a:r>
          </a:p>
          <a:p>
            <a:pPr lvl="1"/>
            <a:r>
              <a:rPr lang="en-IE" sz="2000" i="1" dirty="0" smtClean="0"/>
              <a:t>What’s a prime number?</a:t>
            </a:r>
          </a:p>
          <a:p>
            <a:pPr lvl="1"/>
            <a:r>
              <a:rPr lang="en-IE" sz="2000" i="1" dirty="0" smtClean="0"/>
              <a:t>A number that’s only divisible by itself and 1, e.g. 7. </a:t>
            </a:r>
          </a:p>
          <a:p>
            <a:pPr lvl="1"/>
            <a:r>
              <a:rPr lang="en-IE" sz="2000" i="1" dirty="0" smtClean="0"/>
              <a:t>Or to put it another way, every number other than itself and 1 gives a remainder, e.g. For 7, if 6, 5, 4, 3, and 2 give a remainder then 7 is prime.</a:t>
            </a:r>
            <a:endParaRPr lang="en-IE" sz="2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Pseudocode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571184" cy="4525963"/>
          </a:xfrm>
        </p:spPr>
        <p:txBody>
          <a:bodyPr/>
          <a:lstStyle/>
          <a:p>
            <a:r>
              <a:rPr lang="en-IE" dirty="0" smtClean="0"/>
              <a:t>So let’s say we want to express the following algorithm:</a:t>
            </a:r>
          </a:p>
          <a:p>
            <a:pPr lvl="1"/>
            <a:r>
              <a:rPr lang="en-IE" sz="2400" i="1" dirty="0" smtClean="0"/>
              <a:t>Read in a number and check if it’s a prime number</a:t>
            </a:r>
            <a:r>
              <a:rPr lang="en-IE" sz="2000" i="1" dirty="0" smtClean="0"/>
              <a:t>.</a:t>
            </a:r>
          </a:p>
          <a:p>
            <a:pPr lvl="1"/>
            <a:r>
              <a:rPr lang="en-IE" sz="2000" i="1" dirty="0" smtClean="0"/>
              <a:t>What’s a prime number?</a:t>
            </a:r>
          </a:p>
          <a:p>
            <a:pPr lvl="1"/>
            <a:r>
              <a:rPr lang="en-IE" sz="2000" i="1" dirty="0" smtClean="0"/>
              <a:t>A number that’s only divisible by itself and 1, e.g. 7. </a:t>
            </a:r>
          </a:p>
          <a:p>
            <a:pPr lvl="1"/>
            <a:r>
              <a:rPr lang="en-IE" sz="2000" i="1" dirty="0" smtClean="0"/>
              <a:t>Or to put it another way, every number other than itself and 1 gives a remainder, e.g. For 7, if 6, 5, 4, 3, and 2 give a remainder then 7 is prime.</a:t>
            </a:r>
          </a:p>
          <a:p>
            <a:pPr lvl="1"/>
            <a:r>
              <a:rPr lang="en-IE" sz="2000" i="1" dirty="0" smtClean="0"/>
              <a:t>So all we need to do is divide 7 by all numbers less than it but greater than one, and if any of them have no remainder, we know it’s not prime.</a:t>
            </a:r>
            <a:endParaRPr lang="en-IE" sz="2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Pseudocode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571184" cy="4525963"/>
          </a:xfrm>
        </p:spPr>
        <p:txBody>
          <a:bodyPr/>
          <a:lstStyle/>
          <a:p>
            <a:r>
              <a:rPr lang="en-IE" dirty="0" smtClean="0"/>
              <a:t>So, </a:t>
            </a:r>
          </a:p>
          <a:p>
            <a:r>
              <a:rPr lang="en-IE" dirty="0" smtClean="0"/>
              <a:t>If the number is 7, as long as 6, 5, 4, 3, and 2 give a remainder, 7 is prime.</a:t>
            </a:r>
          </a:p>
          <a:p>
            <a:r>
              <a:rPr lang="en-IE" dirty="0" smtClean="0"/>
              <a:t>If the number is 9, we know that 8, 7, 6, 5, and 4, all give remainders, but 3 does not give a remainder, it goes evenly into 9 so we can say 9 is not prime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Pseudocode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571184" cy="4525963"/>
          </a:xfrm>
        </p:spPr>
        <p:txBody>
          <a:bodyPr/>
          <a:lstStyle/>
          <a:p>
            <a:r>
              <a:rPr lang="en-IE" dirty="0" smtClean="0"/>
              <a:t>So remember, </a:t>
            </a:r>
          </a:p>
          <a:p>
            <a:pPr lvl="1"/>
            <a:r>
              <a:rPr lang="en-IE" dirty="0" smtClean="0"/>
              <a:t>if the number is 7, as long as 6, 5, 4, 3, and 2 give a remainder, 7 is prime.</a:t>
            </a:r>
          </a:p>
          <a:p>
            <a:r>
              <a:rPr lang="en-IE" dirty="0" smtClean="0"/>
              <a:t>So, in general, </a:t>
            </a:r>
          </a:p>
          <a:p>
            <a:pPr lvl="1"/>
            <a:r>
              <a:rPr lang="en-IE" dirty="0" smtClean="0"/>
              <a:t>if the number is A, as long as A-1, A-2, A-3, A-4, ... 2 give a remainder, A is prime.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51520" y="1484784"/>
            <a:ext cx="6552728" cy="518457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Pseudocode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571184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IE" sz="1800" b="1" dirty="0" smtClean="0">
                <a:latin typeface="Courier New" pitchFamily="49" charset="0"/>
                <a:cs typeface="Courier New" pitchFamily="49" charset="0"/>
              </a:rPr>
              <a:t>PROGRAM</a:t>
            </a:r>
            <a:r>
              <a:rPr lang="en-IE" sz="1800" dirty="0" smtClean="0">
                <a:latin typeface="Courier New" pitchFamily="49" charset="0"/>
                <a:cs typeface="Courier New" pitchFamily="49" charset="0"/>
              </a:rPr>
              <a:t> Prime:</a:t>
            </a:r>
          </a:p>
          <a:p>
            <a:pPr>
              <a:buNone/>
            </a:pPr>
            <a:r>
              <a:rPr lang="en-IE" sz="1800" dirty="0" smtClean="0">
                <a:latin typeface="Courier New" pitchFamily="49" charset="0"/>
                <a:cs typeface="Courier New" pitchFamily="49" charset="0"/>
              </a:rPr>
              <a:t>    Read A;</a:t>
            </a:r>
          </a:p>
          <a:p>
            <a:pPr>
              <a:buNone/>
            </a:pPr>
            <a:r>
              <a:rPr lang="en-IE" sz="1800" dirty="0" smtClean="0">
                <a:latin typeface="Courier New" pitchFamily="49" charset="0"/>
                <a:cs typeface="Courier New" pitchFamily="49" charset="0"/>
              </a:rPr>
              <a:t>    B = A - 1;</a:t>
            </a:r>
          </a:p>
          <a:p>
            <a:pPr>
              <a:buNone/>
            </a:pPr>
            <a:r>
              <a:rPr lang="en-IE" sz="18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IE" sz="1800" dirty="0" err="1" smtClean="0">
                <a:latin typeface="Courier New" pitchFamily="49" charset="0"/>
                <a:cs typeface="Courier New" pitchFamily="49" charset="0"/>
              </a:rPr>
              <a:t>IsPrime</a:t>
            </a:r>
            <a:r>
              <a:rPr lang="en-IE" sz="1800" dirty="0" smtClean="0">
                <a:latin typeface="Courier New" pitchFamily="49" charset="0"/>
                <a:cs typeface="Courier New" pitchFamily="49" charset="0"/>
              </a:rPr>
              <a:t>=True;</a:t>
            </a:r>
          </a:p>
          <a:p>
            <a:pPr>
              <a:buNone/>
            </a:pPr>
            <a:r>
              <a:rPr lang="en-IE" sz="18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IE" sz="1800" b="1" dirty="0" smtClean="0">
                <a:latin typeface="Courier New" pitchFamily="49" charset="0"/>
                <a:cs typeface="Courier New" pitchFamily="49" charset="0"/>
              </a:rPr>
              <a:t>WHILE</a:t>
            </a:r>
            <a:r>
              <a:rPr lang="en-IE" sz="1800" dirty="0" smtClean="0">
                <a:latin typeface="Courier New" pitchFamily="49" charset="0"/>
                <a:cs typeface="Courier New" pitchFamily="49" charset="0"/>
              </a:rPr>
              <a:t> (B != 1)</a:t>
            </a:r>
          </a:p>
          <a:p>
            <a:pPr>
              <a:buNone/>
            </a:pPr>
            <a:r>
              <a:rPr lang="en-IE" sz="18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IE" sz="1800" b="1" dirty="0" smtClean="0">
                <a:latin typeface="Courier New" pitchFamily="49" charset="0"/>
                <a:cs typeface="Courier New" pitchFamily="49" charset="0"/>
              </a:rPr>
              <a:t>DO  IF </a:t>
            </a:r>
            <a:r>
              <a:rPr lang="en-IE" sz="1800" dirty="0" smtClean="0">
                <a:latin typeface="Courier New" pitchFamily="49" charset="0"/>
                <a:cs typeface="Courier New" pitchFamily="49" charset="0"/>
              </a:rPr>
              <a:t>(A/B gives no remainder)</a:t>
            </a:r>
          </a:p>
          <a:p>
            <a:pPr>
              <a:buNone/>
            </a:pPr>
            <a:r>
              <a:rPr lang="en-IE" sz="1800" dirty="0" smtClean="0">
                <a:latin typeface="Courier New" pitchFamily="49" charset="0"/>
                <a:cs typeface="Courier New" pitchFamily="49" charset="0"/>
              </a:rPr>
              <a:t>            </a:t>
            </a:r>
            <a:r>
              <a:rPr lang="en-IE" sz="1800" b="1" dirty="0" smtClean="0">
                <a:latin typeface="Courier New" pitchFamily="49" charset="0"/>
                <a:cs typeface="Courier New" pitchFamily="49" charset="0"/>
              </a:rPr>
              <a:t>THEN</a:t>
            </a:r>
            <a:r>
              <a:rPr lang="en-IE" sz="18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IE" sz="1800" dirty="0" err="1" smtClean="0">
                <a:latin typeface="Courier New" pitchFamily="49" charset="0"/>
                <a:cs typeface="Courier New" pitchFamily="49" charset="0"/>
              </a:rPr>
              <a:t>IsPrime</a:t>
            </a:r>
            <a:r>
              <a:rPr lang="en-IE" sz="1800" dirty="0" smtClean="0">
                <a:latin typeface="Courier New" pitchFamily="49" charset="0"/>
                <a:cs typeface="Courier New" pitchFamily="49" charset="0"/>
              </a:rPr>
              <a:t>= False;</a:t>
            </a:r>
          </a:p>
          <a:p>
            <a:pPr>
              <a:buNone/>
            </a:pPr>
            <a:r>
              <a:rPr lang="en-IE" sz="1800" dirty="0" smtClean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en-IE" sz="1800" b="1" dirty="0" smtClean="0">
                <a:latin typeface="Courier New" pitchFamily="49" charset="0"/>
                <a:cs typeface="Courier New" pitchFamily="49" charset="0"/>
              </a:rPr>
              <a:t>ENDIF;</a:t>
            </a:r>
          </a:p>
          <a:p>
            <a:pPr>
              <a:buNone/>
            </a:pPr>
            <a:r>
              <a:rPr lang="en-IE" sz="1800" dirty="0" smtClean="0">
                <a:latin typeface="Courier New" pitchFamily="49" charset="0"/>
                <a:cs typeface="Courier New" pitchFamily="49" charset="0"/>
              </a:rPr>
              <a:t>        B = B – 1;             </a:t>
            </a:r>
          </a:p>
          <a:p>
            <a:pPr>
              <a:buNone/>
            </a:pPr>
            <a:r>
              <a:rPr lang="en-IE" sz="1800" b="1" dirty="0" smtClean="0">
                <a:latin typeface="Courier New" pitchFamily="49" charset="0"/>
                <a:cs typeface="Courier New" pitchFamily="49" charset="0"/>
              </a:rPr>
              <a:t>    ENDWHILE;</a:t>
            </a:r>
          </a:p>
          <a:p>
            <a:pPr>
              <a:buNone/>
            </a:pPr>
            <a:r>
              <a:rPr lang="en-IE" sz="18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IE" sz="1800" b="1" dirty="0" smtClean="0">
                <a:latin typeface="Courier New" pitchFamily="49" charset="0"/>
                <a:cs typeface="Courier New" pitchFamily="49" charset="0"/>
              </a:rPr>
              <a:t>IF</a:t>
            </a:r>
            <a:r>
              <a:rPr lang="en-IE" sz="1800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en-IE" sz="1800" dirty="0" err="1" smtClean="0">
                <a:latin typeface="Courier New" pitchFamily="49" charset="0"/>
                <a:cs typeface="Courier New" pitchFamily="49" charset="0"/>
              </a:rPr>
              <a:t>IsPrime</a:t>
            </a:r>
            <a:r>
              <a:rPr lang="en-IE" sz="1800" dirty="0" smtClean="0">
                <a:latin typeface="Courier New" pitchFamily="49" charset="0"/>
                <a:cs typeface="Courier New" pitchFamily="49" charset="0"/>
              </a:rPr>
              <a:t> == true)</a:t>
            </a:r>
          </a:p>
          <a:p>
            <a:pPr>
              <a:buNone/>
            </a:pPr>
            <a:r>
              <a:rPr lang="en-IE" sz="1800" dirty="0" smtClean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en-IE" sz="1800" b="1" dirty="0" smtClean="0">
                <a:latin typeface="Courier New" pitchFamily="49" charset="0"/>
                <a:cs typeface="Courier New" pitchFamily="49" charset="0"/>
              </a:rPr>
              <a:t> THEN</a:t>
            </a:r>
            <a:r>
              <a:rPr lang="en-IE" sz="1800" dirty="0" smtClean="0">
                <a:latin typeface="Courier New" pitchFamily="49" charset="0"/>
                <a:cs typeface="Courier New" pitchFamily="49" charset="0"/>
              </a:rPr>
              <a:t> Print “Prime”;</a:t>
            </a:r>
          </a:p>
          <a:p>
            <a:pPr>
              <a:buNone/>
            </a:pPr>
            <a:r>
              <a:rPr lang="en-IE" sz="1800" dirty="0" smtClean="0">
                <a:latin typeface="Courier New" pitchFamily="49" charset="0"/>
                <a:cs typeface="Courier New" pitchFamily="49" charset="0"/>
              </a:rPr>
              <a:t>         </a:t>
            </a:r>
            <a:r>
              <a:rPr lang="en-IE" sz="1800" b="1" dirty="0" smtClean="0">
                <a:latin typeface="Courier New" pitchFamily="49" charset="0"/>
                <a:cs typeface="Courier New" pitchFamily="49" charset="0"/>
              </a:rPr>
              <a:t>ELSE</a:t>
            </a:r>
            <a:r>
              <a:rPr lang="en-IE" sz="1800" dirty="0" smtClean="0">
                <a:latin typeface="Courier New" pitchFamily="49" charset="0"/>
                <a:cs typeface="Courier New" pitchFamily="49" charset="0"/>
              </a:rPr>
              <a:t> Print “Not Prime”;</a:t>
            </a:r>
          </a:p>
          <a:p>
            <a:pPr>
              <a:buNone/>
            </a:pPr>
            <a:r>
              <a:rPr lang="en-IE" sz="18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IE" sz="1800" b="1" dirty="0" smtClean="0">
                <a:latin typeface="Courier New" pitchFamily="49" charset="0"/>
                <a:cs typeface="Courier New" pitchFamily="49" charset="0"/>
              </a:rPr>
              <a:t>ENDIF;</a:t>
            </a:r>
          </a:p>
          <a:p>
            <a:pPr>
              <a:buNone/>
            </a:pPr>
            <a:r>
              <a:rPr lang="en-IE" sz="1800" b="1" dirty="0" smtClean="0">
                <a:latin typeface="Courier New" pitchFamily="49" charset="0"/>
                <a:cs typeface="Courier New" pitchFamily="49" charset="0"/>
              </a:rPr>
              <a:t>END.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51520" y="4797152"/>
            <a:ext cx="6552728" cy="129614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Pseudocode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So we start the program as:</a:t>
            </a:r>
          </a:p>
          <a:p>
            <a:endParaRPr lang="en-IE" dirty="0" smtClean="0"/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PROGRAM </a:t>
            </a:r>
            <a:r>
              <a:rPr lang="en-IE" dirty="0" err="1" smtClean="0">
                <a:latin typeface="Courier New" pitchFamily="49" charset="0"/>
                <a:cs typeface="Courier New" pitchFamily="49" charset="0"/>
              </a:rPr>
              <a:t>CalculateInterest</a:t>
            </a:r>
            <a:r>
              <a:rPr lang="en-IE" dirty="0" smtClean="0">
                <a:latin typeface="Courier New" pitchFamily="49" charset="0"/>
                <a:cs typeface="Courier New" pitchFamily="49" charset="0"/>
              </a:rPr>
              <a:t>:</a:t>
            </a:r>
          </a:p>
          <a:p>
            <a:pPr>
              <a:buNone/>
            </a:pPr>
            <a:endParaRPr lang="en-IE" dirty="0"/>
          </a:p>
          <a:p>
            <a:r>
              <a:rPr lang="en-IE" dirty="0" smtClean="0"/>
              <a:t>And in general it’s:</a:t>
            </a:r>
          </a:p>
          <a:p>
            <a:pPr>
              <a:buNone/>
            </a:pPr>
            <a:endParaRPr lang="en-IE" dirty="0" smtClean="0"/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PROGRAM &lt;</a:t>
            </a:r>
            <a:r>
              <a:rPr lang="en-IE" dirty="0" err="1" smtClean="0">
                <a:latin typeface="Courier New" pitchFamily="49" charset="0"/>
                <a:cs typeface="Courier New" pitchFamily="49" charset="0"/>
              </a:rPr>
              <a:t>ProgramName</a:t>
            </a:r>
            <a:r>
              <a:rPr lang="en-IE" dirty="0" smtClean="0">
                <a:latin typeface="Courier New" pitchFamily="49" charset="0"/>
                <a:cs typeface="Courier New" pitchFamily="49" charset="0"/>
              </a:rPr>
              <a:t>&gt;:</a:t>
            </a:r>
          </a:p>
          <a:p>
            <a:endParaRPr lang="en-IE" dirty="0" smtClean="0"/>
          </a:p>
          <a:p>
            <a:endParaRPr lang="en-IE" dirty="0" smtClean="0"/>
          </a:p>
          <a:p>
            <a:endParaRPr lang="en-I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Pseudocode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Our program will finish with the following:</a:t>
            </a:r>
          </a:p>
          <a:p>
            <a:endParaRPr lang="en-IE" dirty="0" smtClean="0"/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END.</a:t>
            </a:r>
          </a:p>
          <a:p>
            <a:endParaRPr lang="en-I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51520" y="4797152"/>
            <a:ext cx="6552728" cy="129614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Pseudocode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Our program will finish with the following:</a:t>
            </a:r>
          </a:p>
          <a:p>
            <a:endParaRPr lang="en-IE" dirty="0" smtClean="0"/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END.</a:t>
            </a:r>
          </a:p>
          <a:p>
            <a:pPr>
              <a:buNone/>
            </a:pPr>
            <a:endParaRPr lang="en-IE" dirty="0"/>
          </a:p>
          <a:p>
            <a:r>
              <a:rPr lang="en-IE" dirty="0" smtClean="0"/>
              <a:t>And in general it’s the same:</a:t>
            </a:r>
          </a:p>
          <a:p>
            <a:pPr>
              <a:buNone/>
            </a:pPr>
            <a:endParaRPr lang="en-IE" dirty="0" smtClean="0"/>
          </a:p>
          <a:p>
            <a:pPr>
              <a:buNone/>
            </a:pPr>
            <a:r>
              <a:rPr lang="en-IE" dirty="0" smtClean="0">
                <a:latin typeface="Courier New" pitchFamily="49" charset="0"/>
                <a:cs typeface="Courier New" pitchFamily="49" charset="0"/>
              </a:rPr>
              <a:t>END.</a:t>
            </a:r>
            <a:endParaRPr lang="en-IE" dirty="0" smtClean="0"/>
          </a:p>
          <a:p>
            <a:endParaRPr lang="en-I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2330</Words>
  <Application>Microsoft Office PowerPoint</Application>
  <PresentationFormat>On-screen Show (4:3)</PresentationFormat>
  <Paragraphs>419</Paragraphs>
  <Slides>64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64</vt:i4>
      </vt:variant>
    </vt:vector>
  </HeadingPairs>
  <TitlesOfParts>
    <vt:vector size="65" baseType="lpstr">
      <vt:lpstr>Office Theme</vt:lpstr>
      <vt:lpstr>Tutorial #6 PseudoCode (reprise)</vt:lpstr>
      <vt:lpstr>Pseudocode</vt:lpstr>
      <vt:lpstr>Pseudocode</vt:lpstr>
      <vt:lpstr>Pseudocode</vt:lpstr>
      <vt:lpstr>Pseudocode</vt:lpstr>
      <vt:lpstr>Pseudocode</vt:lpstr>
      <vt:lpstr>Pseudocode</vt:lpstr>
      <vt:lpstr>Pseudocode</vt:lpstr>
      <vt:lpstr>Pseudocode</vt:lpstr>
      <vt:lpstr>Pseudocode</vt:lpstr>
      <vt:lpstr>SEQUENCE</vt:lpstr>
      <vt:lpstr>Pseudocode</vt:lpstr>
      <vt:lpstr>Pseudocode</vt:lpstr>
      <vt:lpstr>Pseudocode</vt:lpstr>
      <vt:lpstr>Pseudocode</vt:lpstr>
      <vt:lpstr>Pseudocode</vt:lpstr>
      <vt:lpstr>Pseudocode</vt:lpstr>
      <vt:lpstr>SELECTION</vt:lpstr>
      <vt:lpstr>Pseudocode</vt:lpstr>
      <vt:lpstr>Pseudocode</vt:lpstr>
      <vt:lpstr>Pseudocode</vt:lpstr>
      <vt:lpstr>Pseudocode</vt:lpstr>
      <vt:lpstr>Pseudocode</vt:lpstr>
      <vt:lpstr>Pseudocode</vt:lpstr>
      <vt:lpstr>Pseudocode</vt:lpstr>
      <vt:lpstr>ITERATION</vt:lpstr>
      <vt:lpstr>Pseudocode</vt:lpstr>
      <vt:lpstr>Pseudocode</vt:lpstr>
      <vt:lpstr>Pseudocode</vt:lpstr>
      <vt:lpstr>Pseudocode</vt:lpstr>
      <vt:lpstr>Pseudocode</vt:lpstr>
      <vt:lpstr>Pseudocode</vt:lpstr>
      <vt:lpstr>Pseudocode</vt:lpstr>
      <vt:lpstr>Pseudocode</vt:lpstr>
      <vt:lpstr>Pseudocode</vt:lpstr>
      <vt:lpstr>Pseudocode</vt:lpstr>
      <vt:lpstr>Pseudocode</vt:lpstr>
      <vt:lpstr>Pseudocode</vt:lpstr>
      <vt:lpstr>Pseudocode</vt:lpstr>
      <vt:lpstr>Pseudocode</vt:lpstr>
      <vt:lpstr>Pseudocode</vt:lpstr>
      <vt:lpstr>EXAMPLES</vt:lpstr>
      <vt:lpstr>Pseudocode</vt:lpstr>
      <vt:lpstr>Pseudocode</vt:lpstr>
      <vt:lpstr>Pseudocode</vt:lpstr>
      <vt:lpstr>Pseudocode</vt:lpstr>
      <vt:lpstr>Pseudocode</vt:lpstr>
      <vt:lpstr>Pseudocode</vt:lpstr>
      <vt:lpstr>Pseudocode</vt:lpstr>
      <vt:lpstr>Pseudocode</vt:lpstr>
      <vt:lpstr>Pseudocode</vt:lpstr>
      <vt:lpstr>Pseudocode</vt:lpstr>
      <vt:lpstr>Pseudocode</vt:lpstr>
      <vt:lpstr>Pseudocode</vt:lpstr>
      <vt:lpstr>Pseudocode</vt:lpstr>
      <vt:lpstr>Pseudocode</vt:lpstr>
      <vt:lpstr>Pseudocode</vt:lpstr>
      <vt:lpstr>Pseudocode</vt:lpstr>
      <vt:lpstr>Pseudocode</vt:lpstr>
      <vt:lpstr>Pseudocode</vt:lpstr>
      <vt:lpstr>Pseudocode</vt:lpstr>
      <vt:lpstr>Pseudocode</vt:lpstr>
      <vt:lpstr>Pseudocode</vt:lpstr>
      <vt:lpstr>Pseudocode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PseudoCode (reprise)</dc:title>
  <dc:creator>dgordon</dc:creator>
  <cp:lastModifiedBy>dgordon</cp:lastModifiedBy>
  <cp:revision>16</cp:revision>
  <dcterms:created xsi:type="dcterms:W3CDTF">2011-11-22T13:33:19Z</dcterms:created>
  <dcterms:modified xsi:type="dcterms:W3CDTF">2011-11-22T23:39:37Z</dcterms:modified>
</cp:coreProperties>
</file>