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97" r:id="rId2"/>
    <p:sldId id="305" r:id="rId3"/>
    <p:sldId id="306" r:id="rId4"/>
    <p:sldId id="307" r:id="rId5"/>
    <p:sldId id="308" r:id="rId6"/>
    <p:sldId id="298" r:id="rId7"/>
    <p:sldId id="299" r:id="rId8"/>
    <p:sldId id="300" r:id="rId9"/>
    <p:sldId id="301" r:id="rId10"/>
    <p:sldId id="303" r:id="rId11"/>
    <p:sldId id="30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84903" autoAdjust="0"/>
  </p:normalViewPr>
  <p:slideViewPr>
    <p:cSldViewPr>
      <p:cViewPr varScale="1">
        <p:scale>
          <a:sx n="75" d="100"/>
          <a:sy n="75" d="100"/>
        </p:scale>
        <p:origin x="-1656" y="-67"/>
      </p:cViewPr>
      <p:guideLst>
        <p:guide orient="horz" pos="2160"/>
        <p:guide pos="2880"/>
      </p:guideLst>
    </p:cSldViewPr>
  </p:slideViewPr>
  <p:outlineViewPr>
    <p:cViewPr>
      <p:scale>
        <a:sx n="33" d="100"/>
        <a:sy n="33" d="100"/>
      </p:scale>
      <p:origin x="0" y="26357"/>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4084CC-F9C4-454E-956B-D6793087D28E}" type="datetimeFigureOut">
              <a:rPr lang="en-IE" smtClean="0"/>
              <a:pPr/>
              <a:t>27/09/2011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D15C37-9D0D-4942-B4BD-9C7D3C44CF03}"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32774-99A5-46CF-A8AE-1CC1FE42BB40}" type="slidenum">
              <a:rPr lang="en-US"/>
              <a:pPr/>
              <a:t>6</a:t>
            </a:fld>
            <a:endParaRPr lang="en-US"/>
          </a:p>
        </p:txBody>
      </p:sp>
      <p:sp>
        <p:nvSpPr>
          <p:cNvPr id="745474" name="Rectangle 2"/>
          <p:cNvSpPr>
            <a:spLocks noGrp="1" noRot="1" noChangeAspect="1" noChangeArrowheads="1" noTextEdit="1"/>
          </p:cNvSpPr>
          <p:nvPr>
            <p:ph type="sldImg"/>
          </p:nvPr>
        </p:nvSpPr>
        <p:spPr>
          <a:ln/>
        </p:spPr>
      </p:sp>
      <p:sp>
        <p:nvSpPr>
          <p:cNvPr id="745475" name="Rectangle 3"/>
          <p:cNvSpPr>
            <a:spLocks noGrp="1" noChangeArrowheads="1"/>
          </p:cNvSpPr>
          <p:nvPr>
            <p:ph type="body" idx="1"/>
          </p:nvPr>
        </p:nvSpPr>
        <p:spPr/>
        <p:txBody>
          <a:bodyPr/>
          <a:lstStyle/>
          <a:p>
            <a:r>
              <a:rPr lang="en-GB"/>
              <a:t>Only need to use this slide if they don't have the hand-out.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0616CC-CD2F-4FFE-96FF-9B98A5C7C913}" type="slidenum">
              <a:rPr lang="en-US"/>
              <a:pPr/>
              <a:t>7</a:t>
            </a:fld>
            <a:endParaRPr lang="en-US"/>
          </a:p>
        </p:txBody>
      </p:sp>
      <p:sp>
        <p:nvSpPr>
          <p:cNvPr id="716802" name="Rectangle 2"/>
          <p:cNvSpPr>
            <a:spLocks noGrp="1" noRot="1" noChangeAspect="1" noChangeArrowheads="1" noTextEdit="1"/>
          </p:cNvSpPr>
          <p:nvPr>
            <p:ph type="sldImg"/>
          </p:nvPr>
        </p:nvSpPr>
        <p:spPr>
          <a:ln/>
        </p:spPr>
      </p:sp>
      <p:sp>
        <p:nvSpPr>
          <p:cNvPr id="716803" name="Rectangle 3"/>
          <p:cNvSpPr>
            <a:spLocks noGrp="1" noChangeArrowheads="1"/>
          </p:cNvSpPr>
          <p:nvPr>
            <p:ph type="body" idx="1"/>
          </p:nvPr>
        </p:nvSpPr>
        <p:spPr/>
        <p:txBody>
          <a:bodyPr/>
          <a:lstStyle/>
          <a:p>
            <a:endParaRPr lang="en-GB"/>
          </a:p>
          <a:p>
            <a:r>
              <a:rPr lang="en-GB"/>
              <a:t>Bring out detail, correctness, ambiguity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A83C15-C8EB-4802-9C41-AD4904DF4E81}" type="slidenum">
              <a:rPr lang="en-US"/>
              <a:pPr/>
              <a:t>8</a:t>
            </a:fld>
            <a:endParaRPr lang="en-US"/>
          </a:p>
        </p:txBody>
      </p:sp>
      <p:sp>
        <p:nvSpPr>
          <p:cNvPr id="747522" name="Rectangle 2"/>
          <p:cNvSpPr>
            <a:spLocks noGrp="1" noRot="1" noChangeAspect="1" noChangeArrowheads="1" noTextEdit="1"/>
          </p:cNvSpPr>
          <p:nvPr>
            <p:ph type="sldImg"/>
          </p:nvPr>
        </p:nvSpPr>
        <p:spPr>
          <a:ln/>
        </p:spPr>
      </p:sp>
      <p:sp>
        <p:nvSpPr>
          <p:cNvPr id="747523" name="Rectangle 3"/>
          <p:cNvSpPr>
            <a:spLocks noGrp="1" noChangeArrowheads="1"/>
          </p:cNvSpPr>
          <p:nvPr>
            <p:ph type="body" idx="1"/>
          </p:nvPr>
        </p:nvSpPr>
        <p:spPr/>
        <p:txBody>
          <a:bodyPr/>
          <a:lstStyle/>
          <a:p>
            <a:r>
              <a:rPr lang="en-GB"/>
              <a:t>In a jokey fashion, show how the instructions "obviously" give us a kite!! (step through the animation of the kite picture).</a:t>
            </a:r>
          </a:p>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20315A-2F87-4A26-A562-4B21F8A6EA4E}" type="slidenum">
              <a:rPr lang="en-US"/>
              <a:pPr/>
              <a:t>9</a:t>
            </a:fld>
            <a:endParaRPr lang="en-US"/>
          </a:p>
        </p:txBody>
      </p:sp>
      <p:sp>
        <p:nvSpPr>
          <p:cNvPr id="736258" name="Rectangle 2"/>
          <p:cNvSpPr>
            <a:spLocks noGrp="1" noRot="1" noChangeAspect="1" noChangeArrowheads="1" noTextEdit="1"/>
          </p:cNvSpPr>
          <p:nvPr>
            <p:ph type="sldImg"/>
          </p:nvPr>
        </p:nvSpPr>
        <p:spPr>
          <a:ln/>
        </p:spPr>
      </p:sp>
      <p:sp>
        <p:nvSpPr>
          <p:cNvPr id="736259" name="Rectangle 3"/>
          <p:cNvSpPr>
            <a:spLocks noGrp="1" noChangeArrowheads="1"/>
          </p:cNvSpPr>
          <p:nvPr>
            <p:ph type="body" idx="1"/>
          </p:nvPr>
        </p:nvSpPr>
        <p:spPr/>
        <p:txBody>
          <a:bodyPr/>
          <a:lstStyle/>
          <a:p>
            <a:endParaRPr lang="en-GB" dirty="0"/>
          </a:p>
          <a:p>
            <a:r>
              <a:rPr lang="en-GB" dirty="0"/>
              <a:t>Then get them to try writing out a better/correct version.</a:t>
            </a:r>
          </a:p>
          <a:p>
            <a:endParaRPr lang="en-GB" dirty="0"/>
          </a:p>
          <a:p>
            <a:r>
              <a:rPr lang="en-GB" dirty="0"/>
              <a:t>Once they have done this, get one of them to call out their list of instructions – and with a pen/chalk in hand, follow their instructions on the board at the front.  </a:t>
            </a:r>
            <a:r>
              <a:rPr lang="en-GB" b="1" i="1" dirty="0"/>
              <a:t>Be as awkward as possible, illuminating any possible remaining ambiguity!!!</a:t>
            </a:r>
            <a:r>
              <a:rPr lang="en-GB" dirty="0"/>
              <a:t>  You can encourage other pupils to shout out corrections if required – and they probably will!!</a:t>
            </a:r>
          </a:p>
          <a:p>
            <a:r>
              <a:rPr lang="en-GB" dirty="0"/>
              <a:t>Be sure that a set of correct instructions is discussed by the end.</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09FD9E-4FBD-41E9-A026-C402DD382CC7}" type="slidenum">
              <a:rPr lang="en-US"/>
              <a:pPr/>
              <a:t>10</a:t>
            </a:fld>
            <a:endParaRPr lang="en-US"/>
          </a:p>
        </p:txBody>
      </p:sp>
      <p:sp>
        <p:nvSpPr>
          <p:cNvPr id="718850" name="Rectangle 2"/>
          <p:cNvSpPr>
            <a:spLocks noGrp="1" noRot="1" noChangeAspect="1" noChangeArrowheads="1" noTextEdit="1"/>
          </p:cNvSpPr>
          <p:nvPr>
            <p:ph type="sldImg"/>
          </p:nvPr>
        </p:nvSpPr>
        <p:spPr>
          <a:ln/>
        </p:spPr>
      </p:sp>
      <p:sp>
        <p:nvSpPr>
          <p:cNvPr id="718851" name="Rectangle 3"/>
          <p:cNvSpPr>
            <a:spLocks noGrp="1" noChangeArrowheads="1"/>
          </p:cNvSpPr>
          <p:nvPr>
            <p:ph type="body" idx="1"/>
          </p:nvPr>
        </p:nvSpPr>
        <p:spPr/>
        <p:txBody>
          <a:bodyPr/>
          <a:lstStyle/>
          <a:p>
            <a:r>
              <a:rPr lang="en-GB" dirty="0" smtClean="0"/>
              <a:t>Leave </a:t>
            </a:r>
            <a:r>
              <a:rPr lang="en-GB" dirty="0"/>
              <a:t>it vague as to exactly what the shape is.  The automatic thing is a </a:t>
            </a:r>
            <a:r>
              <a:rPr lang="en-GB" dirty="0" smtClean="0"/>
              <a:t>house or plane </a:t>
            </a:r>
            <a:r>
              <a:rPr lang="en-GB" dirty="0"/>
              <a:t>– but try not to say this and see if folk will come up with other shapes.</a:t>
            </a:r>
          </a:p>
          <a:p>
            <a:endParaRPr lang="en-GB" dirty="0"/>
          </a:p>
          <a:p>
            <a:r>
              <a:rPr lang="en-GB" dirty="0"/>
              <a:t>If the pupils are stuck, then prompt them – e.g. fan, fortune teller, water bomb, </a:t>
            </a:r>
            <a:r>
              <a:rPr lang="en-GB" dirty="0" smtClean="0"/>
              <a:t>spaceship.</a:t>
            </a:r>
            <a:endParaRPr lang="en-GB" dirty="0"/>
          </a:p>
          <a:p>
            <a:endParaRPr lang="en-GB" dirty="0"/>
          </a:p>
          <a:p>
            <a:r>
              <a:rPr lang="en-GB" dirty="0"/>
              <a:t>Do this as three very separate steps: </a:t>
            </a:r>
            <a:r>
              <a:rPr lang="en-GB" dirty="0" smtClean="0"/>
              <a:t>draw </a:t>
            </a:r>
            <a:r>
              <a:rPr lang="en-GB" dirty="0"/>
              <a:t>the thing first, then write the instructions, then test.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09FD9E-4FBD-41E9-A026-C402DD382CC7}" type="slidenum">
              <a:rPr lang="en-US"/>
              <a:pPr/>
              <a:t>11</a:t>
            </a:fld>
            <a:endParaRPr lang="en-US"/>
          </a:p>
        </p:txBody>
      </p:sp>
      <p:sp>
        <p:nvSpPr>
          <p:cNvPr id="718850" name="Rectangle 2"/>
          <p:cNvSpPr>
            <a:spLocks noGrp="1" noRot="1" noChangeAspect="1" noChangeArrowheads="1" noTextEdit="1"/>
          </p:cNvSpPr>
          <p:nvPr>
            <p:ph type="sldImg"/>
          </p:nvPr>
        </p:nvSpPr>
        <p:spPr>
          <a:ln/>
        </p:spPr>
      </p:sp>
      <p:sp>
        <p:nvSpPr>
          <p:cNvPr id="718851" name="Rectangle 3"/>
          <p:cNvSpPr>
            <a:spLocks noGrp="1" noChangeArrowheads="1"/>
          </p:cNvSpPr>
          <p:nvPr>
            <p:ph type="body" idx="1"/>
          </p:nvPr>
        </p:nvSpPr>
        <p:spPr/>
        <p:txBody>
          <a:bodyPr/>
          <a:lstStyle/>
          <a:p>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4D3447-AD42-4A10-B8D1-21B2C89F0E02}" type="datetimeFigureOut">
              <a:rPr lang="en-IE" smtClean="0"/>
              <a:pPr/>
              <a:t>27/09/2011</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6789C85-EA8C-4584-B0CC-B120911351CB}"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E4D3447-AD42-4A10-B8D1-21B2C89F0E02}" type="datetimeFigureOut">
              <a:rPr lang="en-IE" smtClean="0"/>
              <a:pPr/>
              <a:t>27/09/2011</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E4D3447-AD42-4A10-B8D1-21B2C89F0E02}" type="datetimeFigureOut">
              <a:rPr lang="en-IE" smtClean="0"/>
              <a:pPr/>
              <a:t>27/09/2011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E4D3447-AD42-4A10-B8D1-21B2C89F0E02}" type="datetimeFigureOut">
              <a:rPr lang="en-IE" smtClean="0"/>
              <a:pPr/>
              <a:t>27/09/2011</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6789C85-EA8C-4584-B0CC-B120911351CB}" type="slidenum">
              <a:rPr lang="en-IE" smtClean="0"/>
              <a:pPr/>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4D3447-AD42-4A10-B8D1-21B2C89F0E02}" type="datetimeFigureOut">
              <a:rPr lang="en-IE" smtClean="0"/>
              <a:pPr/>
              <a:t>27/09/2011</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6789C85-EA8C-4584-B0CC-B120911351CB}"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IE" dirty="0" smtClean="0"/>
              <a:t>Program Design</a:t>
            </a:r>
            <a:br>
              <a:rPr lang="en-IE" dirty="0" smtClean="0"/>
            </a:br>
            <a:r>
              <a:rPr lang="en-IE" dirty="0" smtClean="0"/>
              <a:t/>
            </a:r>
            <a:br>
              <a:rPr lang="en-IE" dirty="0" smtClean="0"/>
            </a:br>
            <a:r>
              <a:rPr lang="en-IE" dirty="0" smtClean="0"/>
              <a:t>Tutorial #1</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a:t>
            </a:r>
            <a:endParaRPr lang="en-US"/>
          </a:p>
        </p:txBody>
      </p:sp>
      <p:sp>
        <p:nvSpPr>
          <p:cNvPr id="700418" name="Rectangle 2"/>
          <p:cNvSpPr>
            <a:spLocks noGrp="1" noChangeArrowheads="1"/>
          </p:cNvSpPr>
          <p:nvPr>
            <p:ph type="title"/>
          </p:nvPr>
        </p:nvSpPr>
        <p:spPr>
          <a:xfrm>
            <a:off x="685800" y="419100"/>
            <a:ext cx="7772400" cy="1143000"/>
          </a:xfrm>
        </p:spPr>
        <p:txBody>
          <a:bodyPr/>
          <a:lstStyle/>
          <a:p>
            <a:r>
              <a:rPr lang="en-GB" sz="4000" dirty="0" smtClean="0"/>
              <a:t>Exercise #2</a:t>
            </a:r>
            <a:endParaRPr lang="en-GB" sz="4000" dirty="0"/>
          </a:p>
        </p:txBody>
      </p:sp>
      <p:sp>
        <p:nvSpPr>
          <p:cNvPr id="700419" name="Rectangle 3"/>
          <p:cNvSpPr>
            <a:spLocks noGrp="1" noChangeArrowheads="1"/>
          </p:cNvSpPr>
          <p:nvPr>
            <p:ph type="body" idx="1"/>
          </p:nvPr>
        </p:nvSpPr>
        <p:spPr>
          <a:xfrm>
            <a:off x="260350" y="1651000"/>
            <a:ext cx="8623300" cy="4445000"/>
          </a:xfrm>
        </p:spPr>
        <p:txBody>
          <a:bodyPr/>
          <a:lstStyle/>
          <a:p>
            <a:pPr>
              <a:lnSpc>
                <a:spcPct val="80000"/>
              </a:lnSpc>
            </a:pPr>
            <a:r>
              <a:rPr lang="en-GB" sz="2400" dirty="0" smtClean="0"/>
              <a:t>Now draw </a:t>
            </a:r>
            <a:r>
              <a:rPr lang="en-GB" sz="2400" dirty="0"/>
              <a:t>a shape </a:t>
            </a:r>
            <a:r>
              <a:rPr lang="en-GB" sz="2400" dirty="0" smtClean="0"/>
              <a:t>on paper, but not a HOUSE or a PLANE, too obvious!</a:t>
            </a:r>
            <a:endParaRPr lang="en-GB" sz="2400" dirty="0"/>
          </a:p>
          <a:p>
            <a:pPr>
              <a:lnSpc>
                <a:spcPct val="80000"/>
              </a:lnSpc>
            </a:pPr>
            <a:endParaRPr lang="en-GB" sz="2800" dirty="0"/>
          </a:p>
          <a:p>
            <a:pPr>
              <a:lnSpc>
                <a:spcPct val="80000"/>
              </a:lnSpc>
            </a:pPr>
            <a:r>
              <a:rPr lang="en-GB" sz="2800" dirty="0"/>
              <a:t>Write the </a:t>
            </a:r>
            <a:r>
              <a:rPr lang="en-GB" sz="2800" i="1" dirty="0"/>
              <a:t>algorithm</a:t>
            </a:r>
          </a:p>
          <a:p>
            <a:pPr lvl="1">
              <a:lnSpc>
                <a:spcPct val="80000"/>
              </a:lnSpc>
            </a:pPr>
            <a:r>
              <a:rPr lang="en-GB" sz="2400" dirty="0"/>
              <a:t>Write a set of instructions that explains how to make a paper shape from 1 sheet of A4 paper</a:t>
            </a:r>
          </a:p>
          <a:p>
            <a:pPr>
              <a:lnSpc>
                <a:spcPct val="80000"/>
              </a:lnSpc>
              <a:buFontTx/>
              <a:buNone/>
            </a:pPr>
            <a:endParaRPr lang="en-GB" sz="2800" dirty="0"/>
          </a:p>
          <a:p>
            <a:pPr>
              <a:lnSpc>
                <a:spcPct val="80000"/>
              </a:lnSpc>
            </a:pPr>
            <a:r>
              <a:rPr lang="en-GB" sz="2800" dirty="0"/>
              <a:t>Test it</a:t>
            </a:r>
          </a:p>
          <a:p>
            <a:pPr lvl="1">
              <a:lnSpc>
                <a:spcPct val="80000"/>
              </a:lnSpc>
            </a:pPr>
            <a:r>
              <a:rPr lang="en-GB" sz="2400" dirty="0"/>
              <a:t>Try out your </a:t>
            </a:r>
            <a:r>
              <a:rPr lang="en-GB" sz="2400" dirty="0" smtClean="0"/>
              <a:t>algorithm with someone else </a:t>
            </a:r>
            <a:r>
              <a:rPr lang="en-GB" sz="2400" dirty="0"/>
              <a:t>– does it work?</a:t>
            </a:r>
          </a:p>
          <a:p>
            <a:pPr lvl="1">
              <a:lnSpc>
                <a:spcPct val="80000"/>
              </a:lnSpc>
            </a:pPr>
            <a:r>
              <a:rPr lang="en-GB" sz="2400" dirty="0"/>
              <a:t>Note: follow your instructions </a:t>
            </a:r>
            <a:r>
              <a:rPr lang="en-GB" sz="2400" i="1" dirty="0"/>
              <a:t>as closely as possible</a:t>
            </a:r>
          </a:p>
          <a:p>
            <a:pPr lvl="1">
              <a:lnSpc>
                <a:spcPct val="80000"/>
              </a:lnSpc>
            </a:pPr>
            <a:r>
              <a:rPr lang="en-GB" sz="2400" dirty="0"/>
              <a:t>Adjust the instructions if necessary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04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04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0041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0041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041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041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04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04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a:t>
            </a:r>
            <a:endParaRPr lang="en-US"/>
          </a:p>
        </p:txBody>
      </p:sp>
      <p:sp>
        <p:nvSpPr>
          <p:cNvPr id="700418" name="Rectangle 2"/>
          <p:cNvSpPr>
            <a:spLocks noGrp="1" noChangeArrowheads="1"/>
          </p:cNvSpPr>
          <p:nvPr>
            <p:ph type="title"/>
          </p:nvPr>
        </p:nvSpPr>
        <p:spPr>
          <a:xfrm>
            <a:off x="685800" y="419100"/>
            <a:ext cx="7772400" cy="1143000"/>
          </a:xfrm>
        </p:spPr>
        <p:txBody>
          <a:bodyPr/>
          <a:lstStyle/>
          <a:p>
            <a:r>
              <a:rPr lang="en-GB" sz="4000" dirty="0" smtClean="0"/>
              <a:t>At the end of the tutorial</a:t>
            </a:r>
            <a:endParaRPr lang="en-GB" sz="4000" dirty="0"/>
          </a:p>
        </p:txBody>
      </p:sp>
      <p:sp>
        <p:nvSpPr>
          <p:cNvPr id="700419" name="Rectangle 3"/>
          <p:cNvSpPr>
            <a:spLocks noGrp="1" noChangeArrowheads="1"/>
          </p:cNvSpPr>
          <p:nvPr>
            <p:ph type="body" idx="1"/>
          </p:nvPr>
        </p:nvSpPr>
        <p:spPr>
          <a:xfrm>
            <a:off x="260350" y="1651000"/>
            <a:ext cx="8623300" cy="4445000"/>
          </a:xfrm>
        </p:spPr>
        <p:txBody>
          <a:bodyPr>
            <a:normAutofit lnSpcReduction="10000"/>
          </a:bodyPr>
          <a:lstStyle/>
          <a:p>
            <a:pPr>
              <a:lnSpc>
                <a:spcPct val="80000"/>
              </a:lnSpc>
            </a:pPr>
            <a:r>
              <a:rPr lang="en-GB" sz="2400" dirty="0" smtClean="0"/>
              <a:t>You will have two sets of instructions, one on how to draw a kite, the second on how to draw another object.</a:t>
            </a:r>
          </a:p>
          <a:p>
            <a:r>
              <a:rPr lang="en-IE" sz="2400" dirty="0" smtClean="0"/>
              <a:t>In the same Word document you have with all your labs: </a:t>
            </a:r>
          </a:p>
          <a:p>
            <a:r>
              <a:rPr lang="en-IE" sz="2400" dirty="0" smtClean="0"/>
              <a:t>           PROGRAM-DESIGN-PORTFOLIO.DOCX</a:t>
            </a:r>
          </a:p>
          <a:p>
            <a:r>
              <a:rPr lang="en-IE" sz="2400" dirty="0" smtClean="0"/>
              <a:t>add in the </a:t>
            </a:r>
            <a:r>
              <a:rPr lang="en-GB" sz="2400" dirty="0" smtClean="0"/>
              <a:t>two sets of instructions, one on how to draw a kite, the second on how to draw another object.</a:t>
            </a:r>
            <a:endParaRPr lang="en-IE" sz="2400" dirty="0" smtClean="0"/>
          </a:p>
          <a:p>
            <a:r>
              <a:rPr lang="en-IE" sz="2400" dirty="0" smtClean="0"/>
              <a:t>e-mail your document to Damian.Gordon@dit.ie with a subject heading of PROGRAM DESIGN TUTORIAL #1 and in the message of your e-mail please let me know your full name, your student number, the name of your programme, the programme code, the name of the module, the year you are in (first year), and your assignment.</a:t>
            </a: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04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04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04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004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00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041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74638"/>
            <a:ext cx="822960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What is an Algorithm?</a:t>
            </a:r>
            <a:endParaRPr kumimoji="0" lang="en-US" sz="4100" b="1" i="0" u="none" strike="noStrike" kern="1200" cap="none" spc="0" normalizeH="0" baseline="0" noProof="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Rectangle 3"/>
          <p:cNvSpPr txBox="1">
            <a:spLocks noChangeArrowheads="1"/>
          </p:cNvSpPr>
          <p:nvPr/>
        </p:nvSpPr>
        <p:spPr>
          <a:xfrm>
            <a:off x="457200" y="1600200"/>
            <a:ext cx="8229600" cy="4114800"/>
          </a:xfrm>
          <a:prstGeom prst="rect">
            <a:avLst/>
          </a:prstGeom>
        </p:spPr>
        <p:txBody>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An algorithm is a well-developed, organized approach to solving a complex problem.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txBox="1">
            <a:spLocks noChangeArrowheads="1"/>
          </p:cNvSpPr>
          <p:nvPr/>
        </p:nvSpPr>
        <p:spPr>
          <a:xfrm>
            <a:off x="762000" y="762000"/>
            <a:ext cx="7924800" cy="1143000"/>
          </a:xfrm>
          <a:prstGeom prst="roundRect">
            <a:avLst>
              <a:gd name="adj" fmla="val 21667"/>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Algorithms</a:t>
            </a:r>
            <a:endParaRPr kumimoji="0" lang="en-GB" sz="4100" b="1" i="0" u="none" strike="noStrike" kern="1200" cap="none" spc="0" normalizeH="0" baseline="0" noProof="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3" name="Rectangle 3"/>
          <p:cNvSpPr txBox="1">
            <a:spLocks noChangeArrowheads="1"/>
          </p:cNvSpPr>
          <p:nvPr/>
        </p:nvSpPr>
        <p:spPr>
          <a:xfrm>
            <a:off x="838200" y="1720949"/>
            <a:ext cx="7693025" cy="4732387"/>
          </a:xfrm>
          <a:prstGeom prst="rect">
            <a:avLst/>
          </a:prstGeom>
        </p:spPr>
        <p:txBody>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IE" sz="2700" b="0" i="0" u="none" strike="noStrike" kern="1200" cap="none" spc="0" normalizeH="0" baseline="0" noProof="0" dirty="0" smtClean="0">
                <a:ln>
                  <a:noFill/>
                </a:ln>
                <a:solidFill>
                  <a:schemeClr val="tx1"/>
                </a:solidFill>
                <a:effectLst/>
                <a:uLnTx/>
                <a:uFillTx/>
                <a:latin typeface="+mn-lt"/>
                <a:ea typeface="+mn-ea"/>
                <a:cs typeface="+mn-cs"/>
              </a:rPr>
              <a:t>Examples of algorithms include</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IE" sz="2300" b="0" i="0" u="none" strike="noStrike" kern="1200" cap="none" spc="0" normalizeH="0" baseline="0" noProof="0" dirty="0" smtClean="0">
                <a:ln>
                  <a:noFill/>
                </a:ln>
                <a:solidFill>
                  <a:schemeClr val="tx1"/>
                </a:solidFill>
                <a:effectLst/>
                <a:uLnTx/>
                <a:uFillTx/>
                <a:latin typeface="+mn-lt"/>
                <a:ea typeface="+mn-ea"/>
                <a:cs typeface="+mn-cs"/>
              </a:rPr>
              <a:t>Musical scores</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endParaRPr kumimoji="0" lang="en-IE" sz="2300" b="0" i="0" u="none" strike="noStrike" kern="1200" cap="none" spc="0" normalizeH="0" baseline="0" noProof="0" dirty="0" smtClean="0">
              <a:ln>
                <a:noFill/>
              </a:ln>
              <a:solidFill>
                <a:schemeClr val="tx1"/>
              </a:solidFill>
              <a:effectLst/>
              <a:uLnTx/>
              <a:uFillTx/>
              <a:latin typeface="+mn-lt"/>
              <a:ea typeface="+mn-ea"/>
              <a:cs typeface="+mn-cs"/>
            </a:endParaRP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endParaRPr kumimoji="0" lang="en-IE" sz="23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4" name="Picture 4"/>
          <p:cNvPicPr>
            <a:picLocks noChangeAspect="1" noChangeArrowheads="1"/>
          </p:cNvPicPr>
          <p:nvPr/>
        </p:nvPicPr>
        <p:blipFill>
          <a:blip r:embed="rId2" cstate="print"/>
          <a:srcRect/>
          <a:stretch>
            <a:fillRect/>
          </a:stretch>
        </p:blipFill>
        <p:spPr bwMode="auto">
          <a:xfrm>
            <a:off x="976718" y="2924944"/>
            <a:ext cx="7267690" cy="216024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txBox="1">
            <a:spLocks noChangeArrowheads="1"/>
          </p:cNvSpPr>
          <p:nvPr/>
        </p:nvSpPr>
        <p:spPr>
          <a:xfrm>
            <a:off x="762000" y="762000"/>
            <a:ext cx="7924800" cy="1143000"/>
          </a:xfrm>
          <a:prstGeom prst="roundRect">
            <a:avLst>
              <a:gd name="adj" fmla="val 21667"/>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Algorithms</a:t>
            </a:r>
            <a:endParaRPr kumimoji="0" lang="en-GB" sz="4100" b="1" i="0" u="none" strike="noStrike" kern="1200" cap="none" spc="0" normalizeH="0" baseline="0" noProof="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3" name="Rectangle 3"/>
          <p:cNvSpPr txBox="1">
            <a:spLocks noChangeArrowheads="1"/>
          </p:cNvSpPr>
          <p:nvPr/>
        </p:nvSpPr>
        <p:spPr>
          <a:xfrm>
            <a:off x="838200" y="1720949"/>
            <a:ext cx="7693025" cy="4732387"/>
          </a:xfrm>
          <a:prstGeom prst="rect">
            <a:avLst/>
          </a:prstGeom>
        </p:spPr>
        <p:txBody>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IE" sz="2700" b="0" i="0" u="none" strike="noStrike" kern="1200" cap="none" spc="0" normalizeH="0" baseline="0" noProof="0" dirty="0" smtClean="0">
                <a:ln>
                  <a:noFill/>
                </a:ln>
                <a:solidFill>
                  <a:schemeClr val="tx1"/>
                </a:solidFill>
                <a:effectLst/>
                <a:uLnTx/>
                <a:uFillTx/>
                <a:latin typeface="+mn-lt"/>
                <a:ea typeface="+mn-ea"/>
                <a:cs typeface="+mn-cs"/>
              </a:rPr>
              <a:t>Examples of algorithms include</a:t>
            </a:r>
            <a:endParaRPr kumimoji="0" lang="en-IE" sz="2300" b="0" i="0" u="none" strike="noStrike" kern="1200" cap="none" spc="0" normalizeH="0" baseline="0" noProof="0" dirty="0" smtClean="0">
              <a:ln>
                <a:noFill/>
              </a:ln>
              <a:solidFill>
                <a:schemeClr val="tx1"/>
              </a:solidFill>
              <a:effectLst/>
              <a:uLnTx/>
              <a:uFillTx/>
              <a:latin typeface="+mn-lt"/>
              <a:ea typeface="+mn-ea"/>
              <a:cs typeface="+mn-cs"/>
            </a:endParaRP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IE" sz="2300" b="0" i="0" u="none" strike="noStrike" kern="1200" cap="none" spc="0" normalizeH="0" baseline="0" noProof="0" dirty="0" smtClean="0">
                <a:ln>
                  <a:noFill/>
                </a:ln>
                <a:solidFill>
                  <a:schemeClr val="tx1"/>
                </a:solidFill>
                <a:effectLst/>
                <a:uLnTx/>
                <a:uFillTx/>
                <a:latin typeface="+mn-lt"/>
                <a:ea typeface="+mn-ea"/>
                <a:cs typeface="+mn-cs"/>
              </a:rPr>
              <a:t>Knitting patterns             </a:t>
            </a:r>
            <a:r>
              <a:rPr kumimoji="0" lang="en-GB" sz="1200" b="0" i="0" u="none" strike="noStrike" kern="1200" cap="none" spc="0" normalizeH="0" baseline="0" noProof="0" dirty="0" smtClean="0">
                <a:ln>
                  <a:noFill/>
                </a:ln>
                <a:solidFill>
                  <a:schemeClr val="tx1"/>
                </a:solidFill>
                <a:effectLst/>
                <a:uLnTx/>
                <a:uFillTx/>
                <a:latin typeface="+mn-lt"/>
                <a:ea typeface="+mn-ea"/>
                <a:cs typeface="+mn-cs"/>
              </a:rPr>
              <a:t/>
            </a:r>
            <a:br>
              <a:rPr kumimoji="0" lang="en-GB" sz="1200" b="0" i="0" u="none" strike="noStrike" kern="1200" cap="none" spc="0" normalizeH="0" baseline="0" noProof="0" dirty="0" smtClean="0">
                <a:ln>
                  <a:noFill/>
                </a:ln>
                <a:solidFill>
                  <a:schemeClr val="tx1"/>
                </a:solidFill>
                <a:effectLst/>
                <a:uLnTx/>
                <a:uFillTx/>
                <a:latin typeface="+mn-lt"/>
                <a:ea typeface="+mn-ea"/>
                <a:cs typeface="+mn-cs"/>
              </a:rPr>
            </a:br>
            <a:endParaRPr kumimoji="0" lang="en-IE" sz="1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4" descr="knit5.jpg"/>
          <p:cNvPicPr>
            <a:picLocks noChangeAspect="1"/>
          </p:cNvPicPr>
          <p:nvPr/>
        </p:nvPicPr>
        <p:blipFill>
          <a:blip r:embed="rId2" cstate="print"/>
          <a:stretch>
            <a:fillRect/>
          </a:stretch>
        </p:blipFill>
        <p:spPr>
          <a:xfrm>
            <a:off x="1619672" y="2708920"/>
            <a:ext cx="6427134" cy="273630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txBox="1">
            <a:spLocks noChangeArrowheads="1"/>
          </p:cNvSpPr>
          <p:nvPr/>
        </p:nvSpPr>
        <p:spPr>
          <a:xfrm>
            <a:off x="762000" y="762000"/>
            <a:ext cx="7924800" cy="1143000"/>
          </a:xfrm>
          <a:prstGeom prst="roundRect">
            <a:avLst>
              <a:gd name="adj" fmla="val 21667"/>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IE" sz="41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Algorithms</a:t>
            </a:r>
            <a:endParaRPr kumimoji="0" lang="en-GB" sz="4100" b="1" i="0" u="none" strike="noStrike" kern="1200" cap="none" spc="0" normalizeH="0" baseline="0" noProof="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3" name="Rectangle 3"/>
          <p:cNvSpPr txBox="1">
            <a:spLocks noChangeArrowheads="1"/>
          </p:cNvSpPr>
          <p:nvPr/>
        </p:nvSpPr>
        <p:spPr>
          <a:xfrm>
            <a:off x="838200" y="1720949"/>
            <a:ext cx="7693025" cy="4732387"/>
          </a:xfrm>
          <a:prstGeom prst="rect">
            <a:avLst/>
          </a:prstGeom>
        </p:spPr>
        <p:txBody>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IE" sz="2700" b="0" i="0" u="none" strike="noStrike" kern="1200" cap="none" spc="0" normalizeH="0" baseline="0" noProof="0" dirty="0" smtClean="0">
                <a:ln>
                  <a:noFill/>
                </a:ln>
                <a:solidFill>
                  <a:schemeClr val="tx1"/>
                </a:solidFill>
                <a:effectLst/>
                <a:uLnTx/>
                <a:uFillTx/>
                <a:latin typeface="+mn-lt"/>
                <a:ea typeface="+mn-ea"/>
                <a:cs typeface="+mn-cs"/>
              </a:rPr>
              <a:t>Examples of algorithms include</a:t>
            </a:r>
            <a:endParaRPr kumimoji="0" lang="en-IE" sz="2300" b="0" i="0" u="none" strike="noStrike" kern="1200" cap="none" spc="0" normalizeH="0" baseline="0" noProof="0" dirty="0" smtClean="0">
              <a:ln>
                <a:noFill/>
              </a:ln>
              <a:solidFill>
                <a:schemeClr val="tx1"/>
              </a:solidFill>
              <a:effectLst/>
              <a:uLnTx/>
              <a:uFillTx/>
              <a:latin typeface="+mn-lt"/>
              <a:ea typeface="+mn-ea"/>
              <a:cs typeface="+mn-cs"/>
            </a:endParaRP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IE" sz="2300" b="0" i="0" u="none" strike="noStrike" kern="1200" cap="none" spc="0" normalizeH="0" baseline="0" noProof="0" dirty="0" smtClean="0">
                <a:ln>
                  <a:noFill/>
                </a:ln>
                <a:solidFill>
                  <a:schemeClr val="tx1"/>
                </a:solidFill>
                <a:effectLst/>
                <a:uLnTx/>
                <a:uFillTx/>
                <a:latin typeface="+mn-lt"/>
                <a:ea typeface="+mn-ea"/>
                <a:cs typeface="+mn-cs"/>
              </a:rPr>
              <a:t>Recipes</a:t>
            </a:r>
            <a:endParaRPr kumimoji="0" lang="en-GB" sz="23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5" descr="Recipe.jpg"/>
          <p:cNvPicPr>
            <a:picLocks noChangeAspect="1"/>
          </p:cNvPicPr>
          <p:nvPr/>
        </p:nvPicPr>
        <p:blipFill>
          <a:blip r:embed="rId2" cstate="print"/>
          <a:stretch>
            <a:fillRect/>
          </a:stretch>
        </p:blipFill>
        <p:spPr>
          <a:xfrm>
            <a:off x="2782544" y="2420888"/>
            <a:ext cx="4597768" cy="384730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0" y="165100"/>
            <a:ext cx="9144000" cy="1143000"/>
          </a:xfrm>
        </p:spPr>
        <p:txBody>
          <a:bodyPr>
            <a:normAutofit fontScale="90000"/>
          </a:bodyPr>
          <a:lstStyle/>
          <a:p>
            <a:pPr algn="ctr"/>
            <a:r>
              <a:rPr lang="en-GB" sz="4000" dirty="0"/>
              <a:t>Here's the algorithm – follow </a:t>
            </a:r>
            <a:r>
              <a:rPr lang="en-GB" sz="4000" i="1" dirty="0"/>
              <a:t>exactly!!</a:t>
            </a:r>
            <a:endParaRPr lang="en-US" sz="4000" i="1" dirty="0"/>
          </a:p>
        </p:txBody>
      </p:sp>
      <p:sp>
        <p:nvSpPr>
          <p:cNvPr id="744451" name="Rectangle 3"/>
          <p:cNvSpPr>
            <a:spLocks noGrp="1" noChangeArrowheads="1"/>
          </p:cNvSpPr>
          <p:nvPr>
            <p:ph type="body" idx="1"/>
          </p:nvPr>
        </p:nvSpPr>
        <p:spPr>
          <a:xfrm>
            <a:off x="683568" y="1438399"/>
            <a:ext cx="8100392" cy="4942929"/>
          </a:xfrm>
        </p:spPr>
        <p:txBody>
          <a:bodyPr>
            <a:normAutofit lnSpcReduction="10000"/>
          </a:bodyPr>
          <a:lstStyle/>
          <a:p>
            <a:pPr marL="609600" indent="-609600">
              <a:buFontTx/>
              <a:buAutoNum type="arabicPeriod"/>
            </a:pPr>
            <a:r>
              <a:rPr lang="en-GB" sz="2600" dirty="0"/>
              <a:t>Draw a diagonal line </a:t>
            </a:r>
            <a:endParaRPr lang="en-US" sz="2600" dirty="0"/>
          </a:p>
          <a:p>
            <a:pPr marL="609600" indent="-609600">
              <a:buFontTx/>
              <a:buAutoNum type="arabicPeriod"/>
            </a:pPr>
            <a:r>
              <a:rPr lang="en-GB" sz="2600" dirty="0"/>
              <a:t>Draw another diagonal line connected to the top of the first one</a:t>
            </a:r>
            <a:endParaRPr lang="en-US" sz="2600" dirty="0"/>
          </a:p>
          <a:p>
            <a:pPr marL="609600" indent="-609600">
              <a:buFontTx/>
              <a:buAutoNum type="arabicPeriod"/>
            </a:pPr>
            <a:r>
              <a:rPr lang="en-GB" sz="2600" dirty="0"/>
              <a:t>Draw a straight line from the point where the diagonal lines meet</a:t>
            </a:r>
            <a:endParaRPr lang="en-US" sz="2600" dirty="0"/>
          </a:p>
          <a:p>
            <a:pPr marL="609600" indent="-609600">
              <a:buFontTx/>
              <a:buAutoNum type="arabicPeriod"/>
            </a:pPr>
            <a:r>
              <a:rPr lang="en-GB" sz="2600" dirty="0"/>
              <a:t>Draw a horizontal line over the straight line</a:t>
            </a:r>
            <a:endParaRPr lang="en-US" sz="2600" dirty="0"/>
          </a:p>
          <a:p>
            <a:pPr marL="609600" indent="-609600">
              <a:buFontTx/>
              <a:buAutoNum type="arabicPeriod"/>
            </a:pPr>
            <a:r>
              <a:rPr lang="en-GB" sz="2600" dirty="0"/>
              <a:t>At the bottom of the straight line, draw a curvy line</a:t>
            </a:r>
            <a:endParaRPr lang="en-US" sz="2600" dirty="0"/>
          </a:p>
          <a:p>
            <a:pPr marL="609600" indent="-609600">
              <a:buFontTx/>
              <a:buAutoNum type="arabicPeriod"/>
            </a:pPr>
            <a:r>
              <a:rPr lang="en-GB" sz="2600" dirty="0"/>
              <a:t>Draw a diagonal line from the bottom of the first diagonal to the straight line</a:t>
            </a:r>
            <a:endParaRPr lang="en-US" sz="2600" dirty="0"/>
          </a:p>
          <a:p>
            <a:pPr marL="609600" indent="-609600">
              <a:buFontTx/>
              <a:buAutoNum type="arabicPeriod"/>
            </a:pPr>
            <a:r>
              <a:rPr lang="en-GB" sz="2600" dirty="0"/>
              <a:t>Draw a diagonal line from the bottom of the second diagonal to the straight line</a:t>
            </a:r>
            <a:endParaRPr lang="en-US" sz="2600" dirty="0"/>
          </a:p>
          <a:p>
            <a:pPr marL="609600" indent="-609600">
              <a:buFontTx/>
              <a:buAutoNum type="arabicPeriod"/>
            </a:pPr>
            <a:endParaRPr lang="en-US" sz="2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370" name="Rectangle 2"/>
          <p:cNvSpPr>
            <a:spLocks noGrp="1" noChangeArrowheads="1"/>
          </p:cNvSpPr>
          <p:nvPr>
            <p:ph type="title"/>
          </p:nvPr>
        </p:nvSpPr>
        <p:spPr/>
        <p:txBody>
          <a:bodyPr/>
          <a:lstStyle/>
          <a:p>
            <a:r>
              <a:rPr lang="en-GB"/>
              <a:t>How did the pictures turn out?</a:t>
            </a:r>
          </a:p>
        </p:txBody>
      </p:sp>
      <p:sp>
        <p:nvSpPr>
          <p:cNvPr id="698371" name="Rectangle 3"/>
          <p:cNvSpPr>
            <a:spLocks noGrp="1" noChangeArrowheads="1"/>
          </p:cNvSpPr>
          <p:nvPr>
            <p:ph type="body" idx="1"/>
          </p:nvPr>
        </p:nvSpPr>
        <p:spPr/>
        <p:txBody>
          <a:bodyPr/>
          <a:lstStyle/>
          <a:p>
            <a:r>
              <a:rPr lang="en-GB"/>
              <a:t>Compare your picture with others' pictures…</a:t>
            </a:r>
          </a:p>
          <a:p>
            <a:pPr lvl="1"/>
            <a:r>
              <a:rPr lang="en-GB"/>
              <a:t>Were they different?</a:t>
            </a:r>
          </a:p>
          <a:p>
            <a:pPr lvl="1"/>
            <a:r>
              <a:rPr lang="en-GB"/>
              <a:t>Why?</a:t>
            </a:r>
          </a:p>
          <a:p>
            <a:pPr lvl="1"/>
            <a:r>
              <a:rPr lang="en-GB"/>
              <a:t>What was difficult about following the instructions</a:t>
            </a:r>
          </a:p>
          <a:p>
            <a:pPr lvl="1"/>
            <a:r>
              <a:rPr lang="en-GB"/>
              <a:t>What was missing from the instructions?</a:t>
            </a:r>
          </a:p>
          <a:p>
            <a:endParaRPr lang="en-GB"/>
          </a:p>
          <a:p>
            <a:pPr>
              <a:buFontTx/>
              <a:buNone/>
            </a:pP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837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983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685800" y="276225"/>
            <a:ext cx="7772400" cy="1143000"/>
          </a:xfrm>
        </p:spPr>
        <p:txBody>
          <a:bodyPr/>
          <a:lstStyle/>
          <a:p>
            <a:r>
              <a:rPr lang="en-GB"/>
              <a:t>It was meant to be a kite!!</a:t>
            </a:r>
            <a:endParaRPr lang="en-US"/>
          </a:p>
        </p:txBody>
      </p:sp>
      <p:sp>
        <p:nvSpPr>
          <p:cNvPr id="746500" name="Line 4"/>
          <p:cNvSpPr>
            <a:spLocks noChangeShapeType="1"/>
          </p:cNvSpPr>
          <p:nvPr/>
        </p:nvSpPr>
        <p:spPr bwMode="auto">
          <a:xfrm flipH="1">
            <a:off x="946150" y="1340768"/>
            <a:ext cx="757238" cy="1009650"/>
          </a:xfrm>
          <a:prstGeom prst="line">
            <a:avLst/>
          </a:prstGeom>
          <a:noFill/>
          <a:ln w="38100">
            <a:solidFill>
              <a:schemeClr val="tx1"/>
            </a:solidFill>
            <a:round/>
            <a:headEnd/>
            <a:tailEnd/>
          </a:ln>
          <a:effectLst/>
        </p:spPr>
        <p:txBody>
          <a:bodyPr/>
          <a:lstStyle/>
          <a:p>
            <a:endParaRPr lang="en-IE"/>
          </a:p>
        </p:txBody>
      </p:sp>
      <p:sp>
        <p:nvSpPr>
          <p:cNvPr id="746501" name="Line 5"/>
          <p:cNvSpPr>
            <a:spLocks noChangeShapeType="1"/>
          </p:cNvSpPr>
          <p:nvPr/>
        </p:nvSpPr>
        <p:spPr bwMode="auto">
          <a:xfrm>
            <a:off x="1695450" y="1340768"/>
            <a:ext cx="757238" cy="1009650"/>
          </a:xfrm>
          <a:prstGeom prst="line">
            <a:avLst/>
          </a:prstGeom>
          <a:noFill/>
          <a:ln w="38100">
            <a:solidFill>
              <a:schemeClr val="tx1"/>
            </a:solidFill>
            <a:round/>
            <a:headEnd/>
            <a:tailEnd/>
          </a:ln>
          <a:effectLst/>
        </p:spPr>
        <p:txBody>
          <a:bodyPr/>
          <a:lstStyle/>
          <a:p>
            <a:endParaRPr lang="en-IE"/>
          </a:p>
        </p:txBody>
      </p:sp>
      <p:sp>
        <p:nvSpPr>
          <p:cNvPr id="746502" name="Line 6"/>
          <p:cNvSpPr>
            <a:spLocks noChangeShapeType="1"/>
          </p:cNvSpPr>
          <p:nvPr/>
        </p:nvSpPr>
        <p:spPr bwMode="auto">
          <a:xfrm flipH="1">
            <a:off x="1628775" y="1367755"/>
            <a:ext cx="77788" cy="2128838"/>
          </a:xfrm>
          <a:prstGeom prst="line">
            <a:avLst/>
          </a:prstGeom>
          <a:noFill/>
          <a:ln w="38100">
            <a:solidFill>
              <a:schemeClr val="tx1"/>
            </a:solidFill>
            <a:round/>
            <a:headEnd/>
            <a:tailEnd/>
          </a:ln>
          <a:effectLst/>
        </p:spPr>
        <p:txBody>
          <a:bodyPr/>
          <a:lstStyle/>
          <a:p>
            <a:endParaRPr lang="en-IE"/>
          </a:p>
        </p:txBody>
      </p:sp>
      <p:sp>
        <p:nvSpPr>
          <p:cNvPr id="746503" name="Line 7"/>
          <p:cNvSpPr>
            <a:spLocks noChangeShapeType="1"/>
          </p:cNvSpPr>
          <p:nvPr/>
        </p:nvSpPr>
        <p:spPr bwMode="auto">
          <a:xfrm>
            <a:off x="935038" y="2329780"/>
            <a:ext cx="1528762" cy="47625"/>
          </a:xfrm>
          <a:prstGeom prst="line">
            <a:avLst/>
          </a:prstGeom>
          <a:noFill/>
          <a:ln w="38100">
            <a:solidFill>
              <a:schemeClr val="tx1"/>
            </a:solidFill>
            <a:round/>
            <a:headEnd/>
            <a:tailEnd/>
          </a:ln>
          <a:effectLst/>
        </p:spPr>
        <p:txBody>
          <a:bodyPr/>
          <a:lstStyle/>
          <a:p>
            <a:endParaRPr lang="en-IE"/>
          </a:p>
        </p:txBody>
      </p:sp>
      <p:sp>
        <p:nvSpPr>
          <p:cNvPr id="746504" name="Freeform 8"/>
          <p:cNvSpPr>
            <a:spLocks/>
          </p:cNvSpPr>
          <p:nvPr/>
        </p:nvSpPr>
        <p:spPr bwMode="auto">
          <a:xfrm>
            <a:off x="1279525" y="3475955"/>
            <a:ext cx="904875" cy="2098675"/>
          </a:xfrm>
          <a:custGeom>
            <a:avLst/>
            <a:gdLst/>
            <a:ahLst/>
            <a:cxnLst>
              <a:cxn ang="0">
                <a:pos x="217" y="0"/>
              </a:cxn>
              <a:cxn ang="0">
                <a:pos x="485" y="218"/>
              </a:cxn>
              <a:cxn ang="0">
                <a:pos x="386" y="466"/>
              </a:cxn>
              <a:cxn ang="0">
                <a:pos x="58" y="605"/>
              </a:cxn>
              <a:cxn ang="0">
                <a:pos x="38" y="844"/>
              </a:cxn>
              <a:cxn ang="0">
                <a:pos x="257" y="933"/>
              </a:cxn>
              <a:cxn ang="0">
                <a:pos x="465" y="1003"/>
              </a:cxn>
              <a:cxn ang="0">
                <a:pos x="545" y="1172"/>
              </a:cxn>
              <a:cxn ang="0">
                <a:pos x="316" y="1301"/>
              </a:cxn>
              <a:cxn ang="0">
                <a:pos x="217" y="1301"/>
              </a:cxn>
            </a:cxnLst>
            <a:rect l="0" t="0" r="r" b="b"/>
            <a:pathLst>
              <a:path w="570" h="1322">
                <a:moveTo>
                  <a:pt x="217" y="0"/>
                </a:moveTo>
                <a:cubicBezTo>
                  <a:pt x="337" y="70"/>
                  <a:pt x="457" y="140"/>
                  <a:pt x="485" y="218"/>
                </a:cubicBezTo>
                <a:cubicBezTo>
                  <a:pt x="513" y="296"/>
                  <a:pt x="457" y="402"/>
                  <a:pt x="386" y="466"/>
                </a:cubicBezTo>
                <a:cubicBezTo>
                  <a:pt x="315" y="530"/>
                  <a:pt x="116" y="542"/>
                  <a:pt x="58" y="605"/>
                </a:cubicBezTo>
                <a:cubicBezTo>
                  <a:pt x="0" y="668"/>
                  <a:pt x="5" y="789"/>
                  <a:pt x="38" y="844"/>
                </a:cubicBezTo>
                <a:cubicBezTo>
                  <a:pt x="71" y="899"/>
                  <a:pt x="186" y="906"/>
                  <a:pt x="257" y="933"/>
                </a:cubicBezTo>
                <a:cubicBezTo>
                  <a:pt x="328" y="960"/>
                  <a:pt x="417" y="963"/>
                  <a:pt x="465" y="1003"/>
                </a:cubicBezTo>
                <a:cubicBezTo>
                  <a:pt x="513" y="1043"/>
                  <a:pt x="570" y="1122"/>
                  <a:pt x="545" y="1172"/>
                </a:cubicBezTo>
                <a:cubicBezTo>
                  <a:pt x="520" y="1222"/>
                  <a:pt x="370" y="1280"/>
                  <a:pt x="316" y="1301"/>
                </a:cubicBezTo>
                <a:cubicBezTo>
                  <a:pt x="262" y="1322"/>
                  <a:pt x="239" y="1311"/>
                  <a:pt x="217" y="1301"/>
                </a:cubicBezTo>
              </a:path>
            </a:pathLst>
          </a:custGeom>
          <a:noFill/>
          <a:ln w="38100" cap="flat" cmpd="sng">
            <a:solidFill>
              <a:schemeClr val="tx1"/>
            </a:solidFill>
            <a:prstDash val="solid"/>
            <a:round/>
            <a:headEnd/>
            <a:tailEnd/>
          </a:ln>
          <a:effectLst/>
        </p:spPr>
        <p:txBody>
          <a:bodyPr/>
          <a:lstStyle/>
          <a:p>
            <a:endParaRPr lang="en-IE"/>
          </a:p>
        </p:txBody>
      </p:sp>
      <p:sp>
        <p:nvSpPr>
          <p:cNvPr id="746505" name="Line 9"/>
          <p:cNvSpPr>
            <a:spLocks noChangeShapeType="1"/>
          </p:cNvSpPr>
          <p:nvPr/>
        </p:nvSpPr>
        <p:spPr bwMode="auto">
          <a:xfrm>
            <a:off x="965200" y="2344068"/>
            <a:ext cx="647700" cy="1136650"/>
          </a:xfrm>
          <a:prstGeom prst="line">
            <a:avLst/>
          </a:prstGeom>
          <a:noFill/>
          <a:ln w="38100">
            <a:solidFill>
              <a:schemeClr val="tx1"/>
            </a:solidFill>
            <a:round/>
            <a:headEnd/>
            <a:tailEnd/>
          </a:ln>
          <a:effectLst/>
        </p:spPr>
        <p:txBody>
          <a:bodyPr/>
          <a:lstStyle/>
          <a:p>
            <a:endParaRPr lang="en-IE"/>
          </a:p>
        </p:txBody>
      </p:sp>
      <p:sp>
        <p:nvSpPr>
          <p:cNvPr id="746506" name="Line 10"/>
          <p:cNvSpPr>
            <a:spLocks noChangeShapeType="1"/>
          </p:cNvSpPr>
          <p:nvPr/>
        </p:nvSpPr>
        <p:spPr bwMode="auto">
          <a:xfrm flipH="1">
            <a:off x="1624013" y="2369468"/>
            <a:ext cx="852487" cy="1122362"/>
          </a:xfrm>
          <a:prstGeom prst="line">
            <a:avLst/>
          </a:prstGeom>
          <a:noFill/>
          <a:ln w="38100">
            <a:solidFill>
              <a:schemeClr val="tx1"/>
            </a:solidFill>
            <a:round/>
            <a:headEnd/>
            <a:tailEnd/>
          </a:ln>
          <a:effectLst/>
        </p:spPr>
        <p:txBody>
          <a:bodyPr/>
          <a:lstStyle/>
          <a:p>
            <a:endParaRPr lang="en-IE"/>
          </a:p>
        </p:txBody>
      </p:sp>
      <p:sp>
        <p:nvSpPr>
          <p:cNvPr id="746508" name="Rectangle 12"/>
          <p:cNvSpPr>
            <a:spLocks noGrp="1" noChangeArrowheads="1"/>
          </p:cNvSpPr>
          <p:nvPr>
            <p:ph type="body" idx="1"/>
          </p:nvPr>
        </p:nvSpPr>
        <p:spPr>
          <a:xfrm>
            <a:off x="2846388" y="1509713"/>
            <a:ext cx="6070600" cy="4872037"/>
          </a:xfrm>
          <a:noFill/>
          <a:ln/>
        </p:spPr>
        <p:txBody>
          <a:bodyPr/>
          <a:lstStyle/>
          <a:p>
            <a:pPr marL="609600" indent="-609600">
              <a:lnSpc>
                <a:spcPct val="80000"/>
              </a:lnSpc>
              <a:buFontTx/>
              <a:buAutoNum type="arabicPeriod"/>
            </a:pPr>
            <a:r>
              <a:rPr lang="en-GB" sz="2400"/>
              <a:t>Draw a diagonal line </a:t>
            </a:r>
            <a:endParaRPr lang="en-US" sz="2400"/>
          </a:p>
          <a:p>
            <a:pPr marL="609600" indent="-609600">
              <a:lnSpc>
                <a:spcPct val="80000"/>
              </a:lnSpc>
              <a:buFontTx/>
              <a:buAutoNum type="arabicPeriod"/>
            </a:pPr>
            <a:r>
              <a:rPr lang="en-GB" sz="2400"/>
              <a:t>Draw another diagonal line connected to the top of the first one</a:t>
            </a:r>
            <a:endParaRPr lang="en-US" sz="2400"/>
          </a:p>
          <a:p>
            <a:pPr marL="609600" indent="-609600">
              <a:lnSpc>
                <a:spcPct val="80000"/>
              </a:lnSpc>
              <a:buFontTx/>
              <a:buAutoNum type="arabicPeriod"/>
            </a:pPr>
            <a:r>
              <a:rPr lang="en-GB" sz="2400"/>
              <a:t>Draw a straight line from the point where the diagonal lines meet</a:t>
            </a:r>
            <a:endParaRPr lang="en-US" sz="2400"/>
          </a:p>
          <a:p>
            <a:pPr marL="609600" indent="-609600">
              <a:lnSpc>
                <a:spcPct val="80000"/>
              </a:lnSpc>
              <a:buFontTx/>
              <a:buAutoNum type="arabicPeriod"/>
            </a:pPr>
            <a:r>
              <a:rPr lang="en-GB" sz="2400"/>
              <a:t>Draw a horizontal line over the straight line</a:t>
            </a:r>
            <a:endParaRPr lang="en-US" sz="2400"/>
          </a:p>
          <a:p>
            <a:pPr marL="609600" indent="-609600">
              <a:lnSpc>
                <a:spcPct val="80000"/>
              </a:lnSpc>
              <a:buFontTx/>
              <a:buAutoNum type="arabicPeriod"/>
            </a:pPr>
            <a:r>
              <a:rPr lang="en-GB" sz="2400"/>
              <a:t>At the bottom of the straight line, draw a curvy line</a:t>
            </a:r>
            <a:endParaRPr lang="en-US" sz="2400"/>
          </a:p>
          <a:p>
            <a:pPr marL="609600" indent="-609600">
              <a:lnSpc>
                <a:spcPct val="80000"/>
              </a:lnSpc>
              <a:buFontTx/>
              <a:buAutoNum type="arabicPeriod"/>
            </a:pPr>
            <a:r>
              <a:rPr lang="en-GB" sz="2400"/>
              <a:t>Draw a diagonal line from the bottom of the first diagonal to the straight line</a:t>
            </a:r>
            <a:endParaRPr lang="en-US" sz="2400"/>
          </a:p>
          <a:p>
            <a:pPr marL="609600" indent="-609600">
              <a:lnSpc>
                <a:spcPct val="80000"/>
              </a:lnSpc>
              <a:buFontTx/>
              <a:buAutoNum type="arabicPeriod"/>
            </a:pPr>
            <a:r>
              <a:rPr lang="en-GB" sz="2400"/>
              <a:t>Draw a diagonal line from the bottom of the second diagonal to the straight line</a:t>
            </a:r>
            <a:endParaRPr lang="en-US" sz="2400"/>
          </a:p>
          <a:p>
            <a:pPr marL="609600" indent="-609600">
              <a:lnSpc>
                <a:spcPct val="80000"/>
              </a:lnSpc>
              <a:buFontTx/>
              <a:buAutoNum type="arabicPeriod"/>
            </a:pPr>
            <a:endParaRPr lang="en-U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65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65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4650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65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46508">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465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46508">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4650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46508">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4650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46508">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4650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46508">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74650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464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6498" grpId="0"/>
      <p:bldP spid="746500" grpId="0" animBg="1"/>
      <p:bldP spid="746501" grpId="0" animBg="1"/>
      <p:bldP spid="746502" grpId="0" animBg="1"/>
      <p:bldP spid="746503" grpId="0" animBg="1"/>
      <p:bldP spid="746504" grpId="0" animBg="1"/>
      <p:bldP spid="746505" grpId="0" animBg="1"/>
      <p:bldP spid="746506" grpId="0" animBg="1"/>
      <p:bldP spid="74650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685800" y="276225"/>
            <a:ext cx="7772400" cy="1143000"/>
          </a:xfrm>
        </p:spPr>
        <p:txBody>
          <a:bodyPr/>
          <a:lstStyle/>
          <a:p>
            <a:r>
              <a:rPr lang="en-GB" dirty="0" smtClean="0"/>
              <a:t>Exercise #1</a:t>
            </a:r>
            <a:endParaRPr lang="en-US" dirty="0"/>
          </a:p>
        </p:txBody>
      </p:sp>
      <p:sp>
        <p:nvSpPr>
          <p:cNvPr id="734211" name="Rectangle 3"/>
          <p:cNvSpPr>
            <a:spLocks noGrp="1" noChangeArrowheads="1"/>
          </p:cNvSpPr>
          <p:nvPr>
            <p:ph type="body" idx="1"/>
          </p:nvPr>
        </p:nvSpPr>
        <p:spPr>
          <a:xfrm>
            <a:off x="3822700" y="1803400"/>
            <a:ext cx="4635500" cy="4114800"/>
          </a:xfrm>
        </p:spPr>
        <p:txBody>
          <a:bodyPr>
            <a:normAutofit fontScale="92500" lnSpcReduction="10000"/>
          </a:bodyPr>
          <a:lstStyle/>
          <a:p>
            <a:pPr>
              <a:lnSpc>
                <a:spcPct val="90000"/>
              </a:lnSpc>
            </a:pPr>
            <a:r>
              <a:rPr lang="en-GB" sz="2800" dirty="0"/>
              <a:t>Now write a set of instructions that work!</a:t>
            </a:r>
          </a:p>
          <a:p>
            <a:pPr>
              <a:lnSpc>
                <a:spcPct val="90000"/>
              </a:lnSpc>
            </a:pPr>
            <a:endParaRPr lang="en-GB" sz="2800" dirty="0"/>
          </a:p>
          <a:p>
            <a:pPr>
              <a:lnSpc>
                <a:spcPct val="90000"/>
              </a:lnSpc>
            </a:pPr>
            <a:r>
              <a:rPr lang="en-GB" sz="2800" dirty="0"/>
              <a:t>Ensure only </a:t>
            </a:r>
            <a:r>
              <a:rPr lang="en-GB" sz="2800" i="1" dirty="0"/>
              <a:t>one</a:t>
            </a:r>
            <a:r>
              <a:rPr lang="en-GB" sz="2800" dirty="0"/>
              <a:t> way to interpret each step</a:t>
            </a:r>
          </a:p>
          <a:p>
            <a:pPr lvl="1">
              <a:lnSpc>
                <a:spcPct val="90000"/>
              </a:lnSpc>
            </a:pPr>
            <a:r>
              <a:rPr lang="en-GB" sz="2400" i="1" dirty="0"/>
              <a:t>unambiguous</a:t>
            </a:r>
          </a:p>
          <a:p>
            <a:pPr>
              <a:lnSpc>
                <a:spcPct val="90000"/>
              </a:lnSpc>
            </a:pPr>
            <a:endParaRPr lang="en-GB" sz="2800" dirty="0"/>
          </a:p>
          <a:p>
            <a:pPr>
              <a:lnSpc>
                <a:spcPct val="90000"/>
              </a:lnSpc>
            </a:pPr>
            <a:r>
              <a:rPr lang="en-GB" sz="2800" dirty="0"/>
              <a:t>… and enough detail in each </a:t>
            </a:r>
            <a:r>
              <a:rPr lang="en-GB" sz="2800" dirty="0" smtClean="0"/>
              <a:t>step</a:t>
            </a:r>
          </a:p>
          <a:p>
            <a:pPr>
              <a:lnSpc>
                <a:spcPct val="90000"/>
              </a:lnSpc>
            </a:pPr>
            <a:endParaRPr lang="en-GB" sz="2800" dirty="0" smtClean="0"/>
          </a:p>
          <a:p>
            <a:pPr>
              <a:lnSpc>
                <a:spcPct val="90000"/>
              </a:lnSpc>
            </a:pPr>
            <a:r>
              <a:rPr lang="en-GB" sz="2800" smtClean="0"/>
              <a:t>About 10 steps</a:t>
            </a:r>
            <a:endParaRPr lang="en-US" sz="2800" dirty="0"/>
          </a:p>
        </p:txBody>
      </p:sp>
      <p:sp>
        <p:nvSpPr>
          <p:cNvPr id="13" name="Line 4"/>
          <p:cNvSpPr>
            <a:spLocks noChangeShapeType="1"/>
          </p:cNvSpPr>
          <p:nvPr/>
        </p:nvSpPr>
        <p:spPr bwMode="auto">
          <a:xfrm flipH="1">
            <a:off x="946150" y="1340768"/>
            <a:ext cx="757238" cy="1009650"/>
          </a:xfrm>
          <a:prstGeom prst="line">
            <a:avLst/>
          </a:prstGeom>
          <a:noFill/>
          <a:ln w="38100">
            <a:solidFill>
              <a:schemeClr val="tx1"/>
            </a:solidFill>
            <a:round/>
            <a:headEnd/>
            <a:tailEnd/>
          </a:ln>
          <a:effectLst/>
        </p:spPr>
        <p:txBody>
          <a:bodyPr/>
          <a:lstStyle/>
          <a:p>
            <a:endParaRPr lang="en-IE"/>
          </a:p>
        </p:txBody>
      </p:sp>
      <p:sp>
        <p:nvSpPr>
          <p:cNvPr id="14" name="Line 5"/>
          <p:cNvSpPr>
            <a:spLocks noChangeShapeType="1"/>
          </p:cNvSpPr>
          <p:nvPr/>
        </p:nvSpPr>
        <p:spPr bwMode="auto">
          <a:xfrm>
            <a:off x="1695450" y="1340768"/>
            <a:ext cx="757238" cy="1009650"/>
          </a:xfrm>
          <a:prstGeom prst="line">
            <a:avLst/>
          </a:prstGeom>
          <a:noFill/>
          <a:ln w="38100">
            <a:solidFill>
              <a:schemeClr val="tx1"/>
            </a:solidFill>
            <a:round/>
            <a:headEnd/>
            <a:tailEnd/>
          </a:ln>
          <a:effectLst/>
        </p:spPr>
        <p:txBody>
          <a:bodyPr/>
          <a:lstStyle/>
          <a:p>
            <a:endParaRPr lang="en-IE"/>
          </a:p>
        </p:txBody>
      </p:sp>
      <p:sp>
        <p:nvSpPr>
          <p:cNvPr id="15" name="Line 6"/>
          <p:cNvSpPr>
            <a:spLocks noChangeShapeType="1"/>
          </p:cNvSpPr>
          <p:nvPr/>
        </p:nvSpPr>
        <p:spPr bwMode="auto">
          <a:xfrm flipH="1">
            <a:off x="1628775" y="1367755"/>
            <a:ext cx="77788" cy="2128838"/>
          </a:xfrm>
          <a:prstGeom prst="line">
            <a:avLst/>
          </a:prstGeom>
          <a:noFill/>
          <a:ln w="38100">
            <a:solidFill>
              <a:schemeClr val="tx1"/>
            </a:solidFill>
            <a:round/>
            <a:headEnd/>
            <a:tailEnd/>
          </a:ln>
          <a:effectLst/>
        </p:spPr>
        <p:txBody>
          <a:bodyPr/>
          <a:lstStyle/>
          <a:p>
            <a:endParaRPr lang="en-IE"/>
          </a:p>
        </p:txBody>
      </p:sp>
      <p:sp>
        <p:nvSpPr>
          <p:cNvPr id="16" name="Line 7"/>
          <p:cNvSpPr>
            <a:spLocks noChangeShapeType="1"/>
          </p:cNvSpPr>
          <p:nvPr/>
        </p:nvSpPr>
        <p:spPr bwMode="auto">
          <a:xfrm>
            <a:off x="935038" y="2329780"/>
            <a:ext cx="1528762" cy="47625"/>
          </a:xfrm>
          <a:prstGeom prst="line">
            <a:avLst/>
          </a:prstGeom>
          <a:noFill/>
          <a:ln w="38100">
            <a:solidFill>
              <a:schemeClr val="tx1"/>
            </a:solidFill>
            <a:round/>
            <a:headEnd/>
            <a:tailEnd/>
          </a:ln>
          <a:effectLst/>
        </p:spPr>
        <p:txBody>
          <a:bodyPr/>
          <a:lstStyle/>
          <a:p>
            <a:endParaRPr lang="en-IE"/>
          </a:p>
        </p:txBody>
      </p:sp>
      <p:sp>
        <p:nvSpPr>
          <p:cNvPr id="17" name="Freeform 8"/>
          <p:cNvSpPr>
            <a:spLocks/>
          </p:cNvSpPr>
          <p:nvPr/>
        </p:nvSpPr>
        <p:spPr bwMode="auto">
          <a:xfrm>
            <a:off x="1279525" y="3475955"/>
            <a:ext cx="904875" cy="2098675"/>
          </a:xfrm>
          <a:custGeom>
            <a:avLst/>
            <a:gdLst/>
            <a:ahLst/>
            <a:cxnLst>
              <a:cxn ang="0">
                <a:pos x="217" y="0"/>
              </a:cxn>
              <a:cxn ang="0">
                <a:pos x="485" y="218"/>
              </a:cxn>
              <a:cxn ang="0">
                <a:pos x="386" y="466"/>
              </a:cxn>
              <a:cxn ang="0">
                <a:pos x="58" y="605"/>
              </a:cxn>
              <a:cxn ang="0">
                <a:pos x="38" y="844"/>
              </a:cxn>
              <a:cxn ang="0">
                <a:pos x="257" y="933"/>
              </a:cxn>
              <a:cxn ang="0">
                <a:pos x="465" y="1003"/>
              </a:cxn>
              <a:cxn ang="0">
                <a:pos x="545" y="1172"/>
              </a:cxn>
              <a:cxn ang="0">
                <a:pos x="316" y="1301"/>
              </a:cxn>
              <a:cxn ang="0">
                <a:pos x="217" y="1301"/>
              </a:cxn>
            </a:cxnLst>
            <a:rect l="0" t="0" r="r" b="b"/>
            <a:pathLst>
              <a:path w="570" h="1322">
                <a:moveTo>
                  <a:pt x="217" y="0"/>
                </a:moveTo>
                <a:cubicBezTo>
                  <a:pt x="337" y="70"/>
                  <a:pt x="457" y="140"/>
                  <a:pt x="485" y="218"/>
                </a:cubicBezTo>
                <a:cubicBezTo>
                  <a:pt x="513" y="296"/>
                  <a:pt x="457" y="402"/>
                  <a:pt x="386" y="466"/>
                </a:cubicBezTo>
                <a:cubicBezTo>
                  <a:pt x="315" y="530"/>
                  <a:pt x="116" y="542"/>
                  <a:pt x="58" y="605"/>
                </a:cubicBezTo>
                <a:cubicBezTo>
                  <a:pt x="0" y="668"/>
                  <a:pt x="5" y="789"/>
                  <a:pt x="38" y="844"/>
                </a:cubicBezTo>
                <a:cubicBezTo>
                  <a:pt x="71" y="899"/>
                  <a:pt x="186" y="906"/>
                  <a:pt x="257" y="933"/>
                </a:cubicBezTo>
                <a:cubicBezTo>
                  <a:pt x="328" y="960"/>
                  <a:pt x="417" y="963"/>
                  <a:pt x="465" y="1003"/>
                </a:cubicBezTo>
                <a:cubicBezTo>
                  <a:pt x="513" y="1043"/>
                  <a:pt x="570" y="1122"/>
                  <a:pt x="545" y="1172"/>
                </a:cubicBezTo>
                <a:cubicBezTo>
                  <a:pt x="520" y="1222"/>
                  <a:pt x="370" y="1280"/>
                  <a:pt x="316" y="1301"/>
                </a:cubicBezTo>
                <a:cubicBezTo>
                  <a:pt x="262" y="1322"/>
                  <a:pt x="239" y="1311"/>
                  <a:pt x="217" y="1301"/>
                </a:cubicBezTo>
              </a:path>
            </a:pathLst>
          </a:custGeom>
          <a:noFill/>
          <a:ln w="38100" cap="flat" cmpd="sng">
            <a:solidFill>
              <a:schemeClr val="tx1"/>
            </a:solidFill>
            <a:prstDash val="solid"/>
            <a:round/>
            <a:headEnd/>
            <a:tailEnd/>
          </a:ln>
          <a:effectLst/>
        </p:spPr>
        <p:txBody>
          <a:bodyPr/>
          <a:lstStyle/>
          <a:p>
            <a:endParaRPr lang="en-IE"/>
          </a:p>
        </p:txBody>
      </p:sp>
      <p:sp>
        <p:nvSpPr>
          <p:cNvPr id="18" name="Line 9"/>
          <p:cNvSpPr>
            <a:spLocks noChangeShapeType="1"/>
          </p:cNvSpPr>
          <p:nvPr/>
        </p:nvSpPr>
        <p:spPr bwMode="auto">
          <a:xfrm>
            <a:off x="965200" y="2344068"/>
            <a:ext cx="647700" cy="1136650"/>
          </a:xfrm>
          <a:prstGeom prst="line">
            <a:avLst/>
          </a:prstGeom>
          <a:noFill/>
          <a:ln w="38100">
            <a:solidFill>
              <a:schemeClr val="tx1"/>
            </a:solidFill>
            <a:round/>
            <a:headEnd/>
            <a:tailEnd/>
          </a:ln>
          <a:effectLst/>
        </p:spPr>
        <p:txBody>
          <a:bodyPr/>
          <a:lstStyle/>
          <a:p>
            <a:endParaRPr lang="en-IE"/>
          </a:p>
        </p:txBody>
      </p:sp>
      <p:sp>
        <p:nvSpPr>
          <p:cNvPr id="19" name="Line 10"/>
          <p:cNvSpPr>
            <a:spLocks noChangeShapeType="1"/>
          </p:cNvSpPr>
          <p:nvPr/>
        </p:nvSpPr>
        <p:spPr bwMode="auto">
          <a:xfrm flipH="1">
            <a:off x="1624013" y="2369468"/>
            <a:ext cx="852487" cy="1122362"/>
          </a:xfrm>
          <a:prstGeom prst="line">
            <a:avLst/>
          </a:prstGeom>
          <a:noFill/>
          <a:ln w="38100">
            <a:solidFill>
              <a:schemeClr val="tx1"/>
            </a:solidFill>
            <a:round/>
            <a:headEnd/>
            <a:tailEnd/>
          </a:ln>
          <a:effectLst/>
        </p:spPr>
        <p:txBody>
          <a:bodyPr/>
          <a:lstStyle/>
          <a:p>
            <a:endParaRPr lang="en-I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42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42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421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3421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34211">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1" grpId="0" build="p"/>
      <p:bldP spid="13" grpId="0" animBg="1"/>
      <p:bldP spid="14" grpId="0" animBg="1"/>
      <p:bldP spid="15" grpId="0" animBg="1"/>
      <p:bldP spid="16" grpId="0" animBg="1"/>
      <p:bldP spid="17" grpId="0" animBg="1"/>
      <p:bldP spid="18" grpId="0" animBg="1"/>
      <p:bldP spid="1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368</TotalTime>
  <Words>706</Words>
  <Application>Microsoft Office PowerPoint</Application>
  <PresentationFormat>On-screen Show (4:3)</PresentationFormat>
  <Paragraphs>81</Paragraphs>
  <Slides>11</Slides>
  <Notes>6</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Program Design  Tutorial #1</vt:lpstr>
      <vt:lpstr>Slide 2</vt:lpstr>
      <vt:lpstr>Slide 3</vt:lpstr>
      <vt:lpstr>Slide 4</vt:lpstr>
      <vt:lpstr>Slide 5</vt:lpstr>
      <vt:lpstr>Here's the algorithm – follow exactly!!</vt:lpstr>
      <vt:lpstr>How did the pictures turn out?</vt:lpstr>
      <vt:lpstr>It was meant to be a kite!!</vt:lpstr>
      <vt:lpstr>Exercise #1</vt:lpstr>
      <vt:lpstr>Exercise #2</vt:lpstr>
      <vt:lpstr>At the end of the tutorial</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Testing</dc:title>
  <dc:creator>dgordon</dc:creator>
  <cp:lastModifiedBy>dgordon</cp:lastModifiedBy>
  <cp:revision>48</cp:revision>
  <dcterms:created xsi:type="dcterms:W3CDTF">2011-09-22T13:07:33Z</dcterms:created>
  <dcterms:modified xsi:type="dcterms:W3CDTF">2011-09-27T09:42:53Z</dcterms:modified>
</cp:coreProperties>
</file>