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400" r:id="rId2"/>
    <p:sldId id="416" r:id="rId3"/>
    <p:sldId id="414" r:id="rId4"/>
    <p:sldId id="435" r:id="rId5"/>
    <p:sldId id="418" r:id="rId6"/>
    <p:sldId id="306" r:id="rId7"/>
    <p:sldId id="420" r:id="rId8"/>
    <p:sldId id="312" r:id="rId9"/>
    <p:sldId id="419" r:id="rId10"/>
    <p:sldId id="424" r:id="rId11"/>
    <p:sldId id="277" r:id="rId12"/>
    <p:sldId id="422" r:id="rId13"/>
    <p:sldId id="428" r:id="rId14"/>
    <p:sldId id="425" r:id="rId15"/>
    <p:sldId id="426" r:id="rId16"/>
    <p:sldId id="429" r:id="rId17"/>
    <p:sldId id="394" r:id="rId18"/>
    <p:sldId id="430" r:id="rId19"/>
    <p:sldId id="432" r:id="rId20"/>
    <p:sldId id="433" r:id="rId21"/>
    <p:sldId id="43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39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33017F-9F4E-4439-A82F-542034AEB2EE}" type="datetimeFigureOut">
              <a:rPr lang="en-IE" smtClean="0"/>
              <a:pPr/>
              <a:t>11/11/2011</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C2D076-BF23-4D2F-A7AA-EC72B4AE67E8}"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34C2D076-BF23-4D2F-A7AA-EC72B4AE67E8}" type="slidenum">
              <a:rPr lang="en-IE" smtClean="0"/>
              <a:pPr/>
              <a:t>1</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34C2D076-BF23-4D2F-A7AA-EC72B4AE67E8}" type="slidenum">
              <a:rPr lang="en-IE" smtClean="0"/>
              <a:pPr/>
              <a:t>2</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34C2D076-BF23-4D2F-A7AA-EC72B4AE67E8}" type="slidenum">
              <a:rPr lang="en-IE" smtClean="0"/>
              <a:pPr/>
              <a:t>4</a:t>
            </a:fld>
            <a:endParaRPr lang="en-I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34C2D076-BF23-4D2F-A7AA-EC72B4AE67E8}" type="slidenum">
              <a:rPr lang="en-IE" smtClean="0"/>
              <a:pPr/>
              <a:t>7</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34C2D076-BF23-4D2F-A7AA-EC72B4AE67E8}" type="slidenum">
              <a:rPr lang="en-IE" smtClean="0"/>
              <a:pPr/>
              <a:t>10</a:t>
            </a:fld>
            <a:endParaRPr lang="en-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34C2D076-BF23-4D2F-A7AA-EC72B4AE67E8}" type="slidenum">
              <a:rPr lang="en-IE" smtClean="0"/>
              <a:pPr/>
              <a:t>13</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34C2D076-BF23-4D2F-A7AA-EC72B4AE67E8}" type="slidenum">
              <a:rPr lang="en-IE" smtClean="0"/>
              <a:pPr/>
              <a:t>16</a:t>
            </a:fld>
            <a:endParaRPr lang="en-I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34C2D076-BF23-4D2F-A7AA-EC72B4AE67E8}" type="slidenum">
              <a:rPr lang="en-IE" smtClean="0"/>
              <a:pPr/>
              <a:t>19</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676021C0-1213-4F34-A6AB-E33E0EFBFE64}" type="datetimeFigureOut">
              <a:rPr lang="en-IE" smtClean="0"/>
              <a:pPr/>
              <a:t>11/11/2011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676021C0-1213-4F34-A6AB-E33E0EFBFE64}" type="datetimeFigureOut">
              <a:rPr lang="en-IE" smtClean="0"/>
              <a:pPr/>
              <a:t>11/11/2011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676021C0-1213-4F34-A6AB-E33E0EFBFE64}" type="datetimeFigureOut">
              <a:rPr lang="en-IE" smtClean="0"/>
              <a:pPr/>
              <a:t>11/11/2011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676021C0-1213-4F34-A6AB-E33E0EFBFE64}" type="datetimeFigureOut">
              <a:rPr lang="en-IE" smtClean="0"/>
              <a:pPr/>
              <a:t>11/11/2011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6021C0-1213-4F34-A6AB-E33E0EFBFE64}" type="datetimeFigureOut">
              <a:rPr lang="en-IE" smtClean="0"/>
              <a:pPr/>
              <a:t>11/11/2011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676021C0-1213-4F34-A6AB-E33E0EFBFE64}" type="datetimeFigureOut">
              <a:rPr lang="en-IE" smtClean="0"/>
              <a:pPr/>
              <a:t>11/11/2011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676021C0-1213-4F34-A6AB-E33E0EFBFE64}" type="datetimeFigureOut">
              <a:rPr lang="en-IE" smtClean="0"/>
              <a:pPr/>
              <a:t>11/11/2011</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676021C0-1213-4F34-A6AB-E33E0EFBFE64}" type="datetimeFigureOut">
              <a:rPr lang="en-IE" smtClean="0"/>
              <a:pPr/>
              <a:t>11/11/2011</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6021C0-1213-4F34-A6AB-E33E0EFBFE64}" type="datetimeFigureOut">
              <a:rPr lang="en-IE" smtClean="0"/>
              <a:pPr/>
              <a:t>11/11/2011</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6021C0-1213-4F34-A6AB-E33E0EFBFE64}" type="datetimeFigureOut">
              <a:rPr lang="en-IE" smtClean="0"/>
              <a:pPr/>
              <a:t>11/11/2011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6021C0-1213-4F34-A6AB-E33E0EFBFE64}" type="datetimeFigureOut">
              <a:rPr lang="en-IE" smtClean="0"/>
              <a:pPr/>
              <a:t>11/11/2011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6021C0-1213-4F34-A6AB-E33E0EFBFE64}" type="datetimeFigureOut">
              <a:rPr lang="en-IE" smtClean="0"/>
              <a:pPr/>
              <a:t>11/11/2011</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132FE-B943-4AC5-9B2C-5F8E869A79B0}"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Lab #6</a:t>
            </a:r>
            <a:endParaRPr lang="en-IE" dirty="0"/>
          </a:p>
        </p:txBody>
      </p:sp>
      <p:sp>
        <p:nvSpPr>
          <p:cNvPr id="3" name="Subtitle 2"/>
          <p:cNvSpPr>
            <a:spLocks noGrp="1"/>
          </p:cNvSpPr>
          <p:nvPr>
            <p:ph type="subTitle" idx="1"/>
          </p:nvPr>
        </p:nvSpPr>
        <p:spPr/>
        <p:txBody>
          <a:bodyPr/>
          <a:lstStyle/>
          <a:p>
            <a:r>
              <a:rPr lang="en-IE" dirty="0" smtClean="0"/>
              <a:t>Program Design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IE" dirty="0" smtClean="0"/>
              <a:t>Exercise #3</a:t>
            </a:r>
            <a:endParaRPr lang="en-IE" dirty="0"/>
          </a:p>
        </p:txBody>
      </p:sp>
      <p:sp>
        <p:nvSpPr>
          <p:cNvPr id="7" name="Content Placeholder 6"/>
          <p:cNvSpPr>
            <a:spLocks noGrp="1"/>
          </p:cNvSpPr>
          <p:nvPr>
            <p:ph idx="1"/>
          </p:nvPr>
        </p:nvSpPr>
        <p:spPr/>
        <p:txBody>
          <a:bodyPr/>
          <a:lstStyle/>
          <a:p>
            <a:r>
              <a:rPr lang="en-IE" dirty="0" smtClean="0"/>
              <a:t>We want to create a flowchart that prints out the biggest of three inputted numbers.</a:t>
            </a:r>
          </a:p>
          <a:p>
            <a:r>
              <a:rPr lang="en-IE" dirty="0" smtClean="0"/>
              <a:t>On the next slide is a flowchart with some blacked out boxes.</a:t>
            </a:r>
          </a:p>
          <a:p>
            <a:r>
              <a:rPr lang="en-IE" dirty="0" smtClean="0"/>
              <a:t>On the following slide is a number of potential boxes you could use to correctly implement the algorithm.</a:t>
            </a:r>
          </a:p>
          <a:p>
            <a:r>
              <a:rPr lang="en-IE" dirty="0" smtClean="0"/>
              <a:t>Copy and paste the boxes into the flowchart.</a:t>
            </a:r>
            <a:endParaRPr lang="en-I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107504" y="44624"/>
            <a:ext cx="8928992" cy="6696744"/>
            <a:chOff x="107504" y="44624"/>
            <a:chExt cx="8928992" cy="6696744"/>
          </a:xfrm>
        </p:grpSpPr>
        <p:sp>
          <p:nvSpPr>
            <p:cNvPr id="4" name="Rounded Rectangle 3"/>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275856" y="6165304"/>
              <a:ext cx="2232248"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427984" y="764704"/>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20" name="Straight Arrow Connector 19"/>
            <p:cNvCxnSpPr/>
            <p:nvPr/>
          </p:nvCxnSpPr>
          <p:spPr>
            <a:xfrm>
              <a:off x="5436096"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212770" y="3851756"/>
              <a:ext cx="455574" cy="369332"/>
            </a:xfrm>
            <a:prstGeom prst="rect">
              <a:avLst/>
            </a:prstGeom>
            <a:noFill/>
          </p:spPr>
          <p:txBody>
            <a:bodyPr wrap="none" rtlCol="0">
              <a:spAutoFit/>
            </a:bodyPr>
            <a:lstStyle/>
            <a:p>
              <a:r>
                <a:rPr lang="en-IE" dirty="0" smtClean="0"/>
                <a:t>No</a:t>
              </a:r>
              <a:endParaRPr lang="en-IE" dirty="0"/>
            </a:p>
          </p:txBody>
        </p:sp>
        <p:sp>
          <p:nvSpPr>
            <p:cNvPr id="25" name="Parallelogram 24"/>
            <p:cNvSpPr/>
            <p:nvPr/>
          </p:nvSpPr>
          <p:spPr>
            <a:xfrm>
              <a:off x="3203848" y="119675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B and C</a:t>
              </a:r>
              <a:endParaRPr lang="en-IE" dirty="0">
                <a:solidFill>
                  <a:schemeClr val="tx1"/>
                </a:solidFill>
              </a:endParaRPr>
            </a:p>
          </p:txBody>
        </p:sp>
        <p:cxnSp>
          <p:nvCxnSpPr>
            <p:cNvPr id="26" name="Straight Arrow Connector 25"/>
            <p:cNvCxnSpPr/>
            <p:nvPr/>
          </p:nvCxnSpPr>
          <p:spPr>
            <a:xfrm flipH="1">
              <a:off x="2627784"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915816" y="2771636"/>
              <a:ext cx="485518" cy="369332"/>
            </a:xfrm>
            <a:prstGeom prst="rect">
              <a:avLst/>
            </a:prstGeom>
            <a:noFill/>
          </p:spPr>
          <p:txBody>
            <a:bodyPr wrap="none" rtlCol="0">
              <a:spAutoFit/>
            </a:bodyPr>
            <a:lstStyle/>
            <a:p>
              <a:r>
                <a:rPr lang="en-IE" dirty="0" smtClean="0"/>
                <a:t>Yes</a:t>
              </a:r>
              <a:endParaRPr lang="en-IE" dirty="0"/>
            </a:p>
          </p:txBody>
        </p:sp>
        <p:cxnSp>
          <p:nvCxnSpPr>
            <p:cNvPr id="36" name="Straight Connector 35"/>
            <p:cNvCxnSpPr/>
            <p:nvPr/>
          </p:nvCxnSpPr>
          <p:spPr>
            <a:xfrm flipH="1">
              <a:off x="1403648" y="5877272"/>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4427984" y="1916832"/>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4427984"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Diamond 42"/>
            <p:cNvSpPr/>
            <p:nvPr/>
          </p:nvSpPr>
          <p:spPr>
            <a:xfrm>
              <a:off x="611560" y="2348880"/>
              <a:ext cx="2016224" cy="1512168"/>
            </a:xfrm>
            <a:prstGeom prst="diamond">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000" dirty="0">
                <a:solidFill>
                  <a:schemeClr val="tx1"/>
                </a:solidFill>
              </a:endParaRPr>
            </a:p>
          </p:txBody>
        </p:sp>
        <p:sp>
          <p:nvSpPr>
            <p:cNvPr id="44" name="Diamond 43"/>
            <p:cNvSpPr/>
            <p:nvPr/>
          </p:nvSpPr>
          <p:spPr>
            <a:xfrm>
              <a:off x="6228184" y="2348880"/>
              <a:ext cx="2016224" cy="1512168"/>
            </a:xfrm>
            <a:prstGeom prst="diamond">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000" dirty="0">
                <a:solidFill>
                  <a:schemeClr val="tx1"/>
                </a:solidFill>
              </a:endParaRPr>
            </a:p>
          </p:txBody>
        </p:sp>
        <p:cxnSp>
          <p:nvCxnSpPr>
            <p:cNvPr id="48" name="Straight Connector 47"/>
            <p:cNvCxnSpPr/>
            <p:nvPr/>
          </p:nvCxnSpPr>
          <p:spPr>
            <a:xfrm>
              <a:off x="251520" y="3113809"/>
              <a:ext cx="360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244408" y="3113809"/>
              <a:ext cx="360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8604448" y="3131915"/>
              <a:ext cx="0" cy="17372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Parallelogram 59"/>
            <p:cNvSpPr/>
            <p:nvPr/>
          </p:nvSpPr>
          <p:spPr>
            <a:xfrm>
              <a:off x="107504" y="4869160"/>
              <a:ext cx="2448272" cy="720080"/>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sp>
          <p:nvSpPr>
            <p:cNvPr id="61" name="Parallelogram 60"/>
            <p:cNvSpPr/>
            <p:nvPr/>
          </p:nvSpPr>
          <p:spPr>
            <a:xfrm>
              <a:off x="3203848" y="4869160"/>
              <a:ext cx="2448272" cy="720080"/>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sp>
          <p:nvSpPr>
            <p:cNvPr id="62" name="Parallelogram 61"/>
            <p:cNvSpPr/>
            <p:nvPr/>
          </p:nvSpPr>
          <p:spPr>
            <a:xfrm>
              <a:off x="6588224" y="4869160"/>
              <a:ext cx="2448272" cy="720080"/>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sp>
          <p:nvSpPr>
            <p:cNvPr id="63" name="TextBox 62"/>
            <p:cNvSpPr txBox="1"/>
            <p:nvPr/>
          </p:nvSpPr>
          <p:spPr>
            <a:xfrm>
              <a:off x="179512" y="2780928"/>
              <a:ext cx="485518" cy="369332"/>
            </a:xfrm>
            <a:prstGeom prst="rect">
              <a:avLst/>
            </a:prstGeom>
            <a:noFill/>
          </p:spPr>
          <p:txBody>
            <a:bodyPr wrap="none" rtlCol="0">
              <a:spAutoFit/>
            </a:bodyPr>
            <a:lstStyle/>
            <a:p>
              <a:r>
                <a:rPr lang="en-IE" dirty="0" smtClean="0"/>
                <a:t>Yes</a:t>
              </a:r>
              <a:endParaRPr lang="en-IE" dirty="0"/>
            </a:p>
          </p:txBody>
        </p:sp>
        <p:sp>
          <p:nvSpPr>
            <p:cNvPr id="64" name="TextBox 63"/>
            <p:cNvSpPr txBox="1"/>
            <p:nvPr/>
          </p:nvSpPr>
          <p:spPr>
            <a:xfrm>
              <a:off x="8244408" y="2780928"/>
              <a:ext cx="485518" cy="369332"/>
            </a:xfrm>
            <a:prstGeom prst="rect">
              <a:avLst/>
            </a:prstGeom>
            <a:noFill/>
          </p:spPr>
          <p:txBody>
            <a:bodyPr wrap="none" rtlCol="0">
              <a:spAutoFit/>
            </a:bodyPr>
            <a:lstStyle/>
            <a:p>
              <a:r>
                <a:rPr lang="en-IE" dirty="0" smtClean="0"/>
                <a:t>Yes</a:t>
              </a:r>
              <a:endParaRPr lang="en-IE" dirty="0"/>
            </a:p>
          </p:txBody>
        </p:sp>
        <p:cxnSp>
          <p:nvCxnSpPr>
            <p:cNvPr id="67" name="Straight Arrow Connector 66"/>
            <p:cNvCxnSpPr/>
            <p:nvPr/>
          </p:nvCxnSpPr>
          <p:spPr>
            <a:xfrm>
              <a:off x="251520" y="3140968"/>
              <a:ext cx="0" cy="172819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1403648" y="4365104"/>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43" idx="2"/>
            </p:cNvCxnSpPr>
            <p:nvPr/>
          </p:nvCxnSpPr>
          <p:spPr>
            <a:xfrm>
              <a:off x="1619672"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7236296"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4427984" y="4365104"/>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7308304"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1475656"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4427984" y="5877272"/>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596146" y="3861048"/>
              <a:ext cx="455574" cy="369332"/>
            </a:xfrm>
            <a:prstGeom prst="rect">
              <a:avLst/>
            </a:prstGeom>
            <a:noFill/>
          </p:spPr>
          <p:txBody>
            <a:bodyPr wrap="none" rtlCol="0">
              <a:spAutoFit/>
            </a:bodyPr>
            <a:lstStyle/>
            <a:p>
              <a:r>
                <a:rPr lang="en-IE" dirty="0" smtClean="0"/>
                <a:t>No</a:t>
              </a:r>
              <a:endParaRPr lang="en-IE" dirty="0"/>
            </a:p>
          </p:txBody>
        </p:sp>
        <p:sp>
          <p:nvSpPr>
            <p:cNvPr id="33" name="TextBox 32"/>
            <p:cNvSpPr txBox="1"/>
            <p:nvPr/>
          </p:nvSpPr>
          <p:spPr>
            <a:xfrm>
              <a:off x="5580112" y="2744477"/>
              <a:ext cx="455574" cy="369332"/>
            </a:xfrm>
            <a:prstGeom prst="rect">
              <a:avLst/>
            </a:prstGeom>
            <a:noFill/>
          </p:spPr>
          <p:txBody>
            <a:bodyPr wrap="none" rtlCol="0">
              <a:spAutoFit/>
            </a:bodyPr>
            <a:lstStyle/>
            <a:p>
              <a:r>
                <a:rPr lang="en-IE" dirty="0" smtClean="0"/>
                <a:t>No</a:t>
              </a:r>
              <a:endParaRPr lang="en-IE" dirty="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Diamond 42"/>
          <p:cNvSpPr/>
          <p:nvPr/>
        </p:nvSpPr>
        <p:spPr>
          <a:xfrm>
            <a:off x="3275856" y="342900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A&gt;C?</a:t>
            </a:r>
            <a:endParaRPr lang="en-IE" sz="2000" dirty="0">
              <a:solidFill>
                <a:schemeClr val="tx1"/>
              </a:solidFill>
            </a:endParaRPr>
          </a:p>
        </p:txBody>
      </p:sp>
      <p:sp>
        <p:nvSpPr>
          <p:cNvPr id="44" name="Diamond 43"/>
          <p:cNvSpPr/>
          <p:nvPr/>
        </p:nvSpPr>
        <p:spPr>
          <a:xfrm>
            <a:off x="3275856" y="1700808"/>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B&gt;C?</a:t>
            </a:r>
            <a:endParaRPr lang="en-IE" sz="2000" dirty="0">
              <a:solidFill>
                <a:schemeClr val="tx1"/>
              </a:solidFill>
            </a:endParaRPr>
          </a:p>
        </p:txBody>
      </p:sp>
      <p:sp>
        <p:nvSpPr>
          <p:cNvPr id="60" name="Parallelogram 59"/>
          <p:cNvSpPr/>
          <p:nvPr/>
        </p:nvSpPr>
        <p:spPr>
          <a:xfrm>
            <a:off x="6444208" y="191683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
        <p:nvSpPr>
          <p:cNvPr id="61" name="Parallelogram 60"/>
          <p:cNvSpPr/>
          <p:nvPr/>
        </p:nvSpPr>
        <p:spPr>
          <a:xfrm>
            <a:off x="6228184" y="5373216"/>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C</a:t>
            </a:r>
            <a:endParaRPr lang="en-IE" dirty="0">
              <a:solidFill>
                <a:schemeClr val="tx1"/>
              </a:solidFill>
            </a:endParaRPr>
          </a:p>
        </p:txBody>
      </p:sp>
      <p:sp>
        <p:nvSpPr>
          <p:cNvPr id="62" name="Parallelogram 61"/>
          <p:cNvSpPr/>
          <p:nvPr/>
        </p:nvSpPr>
        <p:spPr>
          <a:xfrm>
            <a:off x="6372200" y="3573016"/>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B</a:t>
            </a:r>
            <a:endParaRPr lang="en-IE" dirty="0">
              <a:solidFill>
                <a:schemeClr val="tx1"/>
              </a:solidFill>
            </a:endParaRPr>
          </a:p>
        </p:txBody>
      </p:sp>
      <p:sp>
        <p:nvSpPr>
          <p:cNvPr id="34" name="Diamond 33"/>
          <p:cNvSpPr/>
          <p:nvPr/>
        </p:nvSpPr>
        <p:spPr>
          <a:xfrm>
            <a:off x="3275856" y="5085184"/>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sp>
        <p:nvSpPr>
          <p:cNvPr id="35" name="Diamond 34"/>
          <p:cNvSpPr/>
          <p:nvPr/>
        </p:nvSpPr>
        <p:spPr>
          <a:xfrm>
            <a:off x="683568" y="342900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A&lt;C?</a:t>
            </a:r>
            <a:endParaRPr lang="en-IE" sz="2000" dirty="0">
              <a:solidFill>
                <a:schemeClr val="tx1"/>
              </a:solidFill>
            </a:endParaRPr>
          </a:p>
        </p:txBody>
      </p:sp>
      <p:sp>
        <p:nvSpPr>
          <p:cNvPr id="37" name="Diamond 36"/>
          <p:cNvSpPr/>
          <p:nvPr/>
        </p:nvSpPr>
        <p:spPr>
          <a:xfrm>
            <a:off x="683568" y="1700808"/>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B&lt;C?</a:t>
            </a:r>
            <a:endParaRPr lang="en-IE" sz="2000" dirty="0">
              <a:solidFill>
                <a:schemeClr val="tx1"/>
              </a:solidFill>
            </a:endParaRPr>
          </a:p>
        </p:txBody>
      </p:sp>
      <p:sp>
        <p:nvSpPr>
          <p:cNvPr id="38" name="Diamond 37"/>
          <p:cNvSpPr/>
          <p:nvPr/>
        </p:nvSpPr>
        <p:spPr>
          <a:xfrm>
            <a:off x="683568" y="5085184"/>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A&lt;B?</a:t>
            </a:r>
            <a:endParaRPr lang="en-IE" sz="2000" dirty="0">
              <a:solidFill>
                <a:schemeClr val="tx1"/>
              </a:solidFill>
            </a:endParaRPr>
          </a:p>
        </p:txBody>
      </p:sp>
      <p:sp>
        <p:nvSpPr>
          <p:cNvPr id="12" name="Content Placeholder 2"/>
          <p:cNvSpPr txBox="1">
            <a:spLocks/>
          </p:cNvSpPr>
          <p:nvPr/>
        </p:nvSpPr>
        <p:spPr>
          <a:xfrm>
            <a:off x="467544" y="260648"/>
            <a:ext cx="8136904" cy="187220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Pick the appropriate</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three of the following</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boxes</a:t>
            </a:r>
            <a:r>
              <a:rPr lang="en-IE" sz="2400" i="1" dirty="0" smtClean="0"/>
              <a:t> that describe the algorithm as described.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Copy</a:t>
            </a:r>
            <a:r>
              <a:rPr kumimoji="0" lang="en-IE" sz="2400" b="0" i="1" u="none" strike="noStrike" kern="1200" cap="none" spc="0" normalizeH="0" noProof="0" dirty="0" smtClean="0">
                <a:ln>
                  <a:noFill/>
                </a:ln>
                <a:solidFill>
                  <a:schemeClr val="tx1"/>
                </a:solidFill>
                <a:effectLst/>
                <a:uLnTx/>
                <a:uFillTx/>
                <a:latin typeface="+mn-lt"/>
                <a:ea typeface="+mn-ea"/>
                <a:cs typeface="+mn-cs"/>
              </a:rPr>
              <a:t> and paste them into the previous slide.</a:t>
            </a:r>
            <a:endParaRPr kumimoji="0" lang="en-IE" sz="24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IE" dirty="0" smtClean="0"/>
              <a:t>Exercise #4</a:t>
            </a:r>
            <a:endParaRPr lang="en-IE" dirty="0"/>
          </a:p>
        </p:txBody>
      </p:sp>
      <p:sp>
        <p:nvSpPr>
          <p:cNvPr id="7" name="Content Placeholder 6"/>
          <p:cNvSpPr>
            <a:spLocks noGrp="1"/>
          </p:cNvSpPr>
          <p:nvPr>
            <p:ph idx="1"/>
          </p:nvPr>
        </p:nvSpPr>
        <p:spPr/>
        <p:txBody>
          <a:bodyPr>
            <a:normAutofit fontScale="92500" lnSpcReduction="10000"/>
          </a:bodyPr>
          <a:lstStyle/>
          <a:p>
            <a:r>
              <a:rPr lang="en-IE" dirty="0" smtClean="0"/>
              <a:t>We want to create a flowchart that prints out the word “Honour” is the number input is 70, if the number is less than 40 print out the word “Fail”, otherwise print out the word “Pass”.</a:t>
            </a:r>
          </a:p>
          <a:p>
            <a:r>
              <a:rPr lang="en-IE" dirty="0" smtClean="0"/>
              <a:t>On the next slide is a flowchart with some blacked out boxes.</a:t>
            </a:r>
          </a:p>
          <a:p>
            <a:r>
              <a:rPr lang="en-IE" dirty="0" smtClean="0"/>
              <a:t>On the following slide is a number of potential boxes you could use to correctly implement the algorithm.</a:t>
            </a:r>
          </a:p>
          <a:p>
            <a:r>
              <a:rPr lang="en-IE" dirty="0" smtClean="0"/>
              <a:t>Copy and paste the boxes into the flowchart.</a:t>
            </a:r>
            <a:endParaRPr lang="en-I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107504" y="44624"/>
            <a:ext cx="8928992" cy="6696744"/>
            <a:chOff x="107504" y="44624"/>
            <a:chExt cx="8928992" cy="6696744"/>
          </a:xfrm>
        </p:grpSpPr>
        <p:sp>
          <p:nvSpPr>
            <p:cNvPr id="4" name="Rounded Rectangle 3"/>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275856" y="6165304"/>
              <a:ext cx="2232248"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427984" y="764704"/>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2060848"/>
              <a:ext cx="2016224" cy="1512168"/>
            </a:xfrm>
            <a:prstGeom prst="diamond">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000" dirty="0">
                <a:solidFill>
                  <a:schemeClr val="tx1"/>
                </a:solidFill>
              </a:endParaRPr>
            </a:p>
          </p:txBody>
        </p:sp>
        <p:sp>
          <p:nvSpPr>
            <p:cNvPr id="21" name="TextBox 20"/>
            <p:cNvSpPr txBox="1"/>
            <p:nvPr/>
          </p:nvSpPr>
          <p:spPr>
            <a:xfrm>
              <a:off x="4836506" y="3501008"/>
              <a:ext cx="455574" cy="369332"/>
            </a:xfrm>
            <a:prstGeom prst="rect">
              <a:avLst/>
            </a:prstGeom>
            <a:noFill/>
          </p:spPr>
          <p:txBody>
            <a:bodyPr wrap="none" rtlCol="0">
              <a:spAutoFit/>
            </a:bodyPr>
            <a:lstStyle/>
            <a:p>
              <a:r>
                <a:rPr lang="en-IE" dirty="0" smtClean="0"/>
                <a:t>No</a:t>
              </a:r>
              <a:endParaRPr lang="en-IE" dirty="0"/>
            </a:p>
          </p:txBody>
        </p:sp>
        <p:sp>
          <p:nvSpPr>
            <p:cNvPr id="25" name="Parallelogram 24"/>
            <p:cNvSpPr/>
            <p:nvPr/>
          </p:nvSpPr>
          <p:spPr>
            <a:xfrm>
              <a:off x="3203848" y="1052736"/>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sp>
          <p:nvSpPr>
            <p:cNvPr id="31" name="TextBox 30"/>
            <p:cNvSpPr txBox="1"/>
            <p:nvPr/>
          </p:nvSpPr>
          <p:spPr>
            <a:xfrm>
              <a:off x="2915816" y="2483604"/>
              <a:ext cx="485518" cy="369332"/>
            </a:xfrm>
            <a:prstGeom prst="rect">
              <a:avLst/>
            </a:prstGeom>
            <a:noFill/>
          </p:spPr>
          <p:txBody>
            <a:bodyPr wrap="none" rtlCol="0">
              <a:spAutoFit/>
            </a:bodyPr>
            <a:lstStyle/>
            <a:p>
              <a:r>
                <a:rPr lang="en-IE" dirty="0" smtClean="0"/>
                <a:t>Yes</a:t>
              </a:r>
              <a:endParaRPr lang="en-IE" dirty="0"/>
            </a:p>
          </p:txBody>
        </p:sp>
        <p:cxnSp>
          <p:nvCxnSpPr>
            <p:cNvPr id="36" name="Straight Connector 35"/>
            <p:cNvCxnSpPr/>
            <p:nvPr/>
          </p:nvCxnSpPr>
          <p:spPr>
            <a:xfrm flipH="1">
              <a:off x="1403648" y="5877272"/>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4427984"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Diamond 43"/>
            <p:cNvSpPr/>
            <p:nvPr/>
          </p:nvSpPr>
          <p:spPr>
            <a:xfrm>
              <a:off x="5364088" y="3140968"/>
              <a:ext cx="2016224" cy="1512168"/>
            </a:xfrm>
            <a:prstGeom prst="diamond">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000" dirty="0">
                <a:solidFill>
                  <a:schemeClr val="tx1"/>
                </a:solidFill>
              </a:endParaRPr>
            </a:p>
          </p:txBody>
        </p:sp>
        <p:cxnSp>
          <p:nvCxnSpPr>
            <p:cNvPr id="50" name="Straight Connector 49"/>
            <p:cNvCxnSpPr/>
            <p:nvPr/>
          </p:nvCxnSpPr>
          <p:spPr>
            <a:xfrm>
              <a:off x="5436096" y="2825777"/>
              <a:ext cx="93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6372200" y="2825029"/>
              <a:ext cx="0" cy="324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Parallelogram 59"/>
            <p:cNvSpPr/>
            <p:nvPr/>
          </p:nvSpPr>
          <p:spPr>
            <a:xfrm>
              <a:off x="107504" y="4869160"/>
              <a:ext cx="2448272" cy="720080"/>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sp>
          <p:nvSpPr>
            <p:cNvPr id="61" name="Parallelogram 60"/>
            <p:cNvSpPr/>
            <p:nvPr/>
          </p:nvSpPr>
          <p:spPr>
            <a:xfrm>
              <a:off x="3203848" y="4869160"/>
              <a:ext cx="2448272" cy="720080"/>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sp>
          <p:nvSpPr>
            <p:cNvPr id="62" name="Parallelogram 61"/>
            <p:cNvSpPr/>
            <p:nvPr/>
          </p:nvSpPr>
          <p:spPr>
            <a:xfrm>
              <a:off x="6588224" y="4869160"/>
              <a:ext cx="2448272" cy="720080"/>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cxnSp>
          <p:nvCxnSpPr>
            <p:cNvPr id="67" name="Straight Arrow Connector 66"/>
            <p:cNvCxnSpPr/>
            <p:nvPr/>
          </p:nvCxnSpPr>
          <p:spPr>
            <a:xfrm>
              <a:off x="1259632" y="2780928"/>
              <a:ext cx="18854" cy="2052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4451510" y="3897160"/>
              <a:ext cx="0" cy="972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7308304"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1475656"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4427984" y="5877272"/>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580112" y="2456445"/>
              <a:ext cx="455574" cy="369332"/>
            </a:xfrm>
            <a:prstGeom prst="rect">
              <a:avLst/>
            </a:prstGeom>
            <a:noFill/>
          </p:spPr>
          <p:txBody>
            <a:bodyPr wrap="none" rtlCol="0">
              <a:spAutoFit/>
            </a:bodyPr>
            <a:lstStyle/>
            <a:p>
              <a:r>
                <a:rPr lang="en-IE" dirty="0" smtClean="0"/>
                <a:t>No</a:t>
              </a:r>
              <a:endParaRPr lang="en-IE" dirty="0"/>
            </a:p>
          </p:txBody>
        </p:sp>
        <p:cxnSp>
          <p:nvCxnSpPr>
            <p:cNvPr id="45" name="Straight Arrow Connector 44"/>
            <p:cNvCxnSpPr/>
            <p:nvPr/>
          </p:nvCxnSpPr>
          <p:spPr>
            <a:xfrm>
              <a:off x="4427984" y="1772816"/>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7884368" y="3933160"/>
              <a:ext cx="0" cy="936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7326842" y="3491716"/>
              <a:ext cx="485518" cy="369332"/>
            </a:xfrm>
            <a:prstGeom prst="rect">
              <a:avLst/>
            </a:prstGeom>
            <a:noFill/>
          </p:spPr>
          <p:txBody>
            <a:bodyPr wrap="none" rtlCol="0">
              <a:spAutoFit/>
            </a:bodyPr>
            <a:lstStyle/>
            <a:p>
              <a:r>
                <a:rPr lang="en-IE" dirty="0" smtClean="0"/>
                <a:t>Yes</a:t>
              </a:r>
              <a:endParaRPr lang="en-IE" dirty="0"/>
            </a:p>
          </p:txBody>
        </p:sp>
        <p:cxnSp>
          <p:nvCxnSpPr>
            <p:cNvPr id="52" name="Straight Connector 51"/>
            <p:cNvCxnSpPr/>
            <p:nvPr/>
          </p:nvCxnSpPr>
          <p:spPr>
            <a:xfrm>
              <a:off x="1259632" y="2809209"/>
              <a:ext cx="216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8088" y="3904775"/>
              <a:ext cx="93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7368378" y="3914202"/>
              <a:ext cx="50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iamond 16"/>
          <p:cNvSpPr/>
          <p:nvPr/>
        </p:nvSpPr>
        <p:spPr>
          <a:xfrm>
            <a:off x="395536" y="1844824"/>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&lt; 70?</a:t>
            </a:r>
            <a:endParaRPr lang="en-IE" dirty="0">
              <a:solidFill>
                <a:schemeClr val="tx1"/>
              </a:solidFill>
            </a:endParaRPr>
          </a:p>
        </p:txBody>
      </p:sp>
      <p:sp>
        <p:nvSpPr>
          <p:cNvPr id="44" name="Diamond 43"/>
          <p:cNvSpPr/>
          <p:nvPr/>
        </p:nvSpPr>
        <p:spPr>
          <a:xfrm>
            <a:off x="395536" y="3501008"/>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&lt; 40?</a:t>
            </a:r>
            <a:endParaRPr lang="en-IE" dirty="0">
              <a:solidFill>
                <a:schemeClr val="tx1"/>
              </a:solidFill>
            </a:endParaRPr>
          </a:p>
        </p:txBody>
      </p:sp>
      <p:sp>
        <p:nvSpPr>
          <p:cNvPr id="60" name="Parallelogram 59"/>
          <p:cNvSpPr/>
          <p:nvPr/>
        </p:nvSpPr>
        <p:spPr>
          <a:xfrm>
            <a:off x="6300192" y="2204864"/>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“Honour”</a:t>
            </a:r>
            <a:endParaRPr lang="en-IE" dirty="0">
              <a:solidFill>
                <a:schemeClr val="tx1"/>
              </a:solidFill>
            </a:endParaRPr>
          </a:p>
        </p:txBody>
      </p:sp>
      <p:sp>
        <p:nvSpPr>
          <p:cNvPr id="61" name="Parallelogram 60"/>
          <p:cNvSpPr/>
          <p:nvPr/>
        </p:nvSpPr>
        <p:spPr>
          <a:xfrm>
            <a:off x="6300192" y="3861048"/>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“Fail”</a:t>
            </a:r>
            <a:endParaRPr lang="en-IE" dirty="0">
              <a:solidFill>
                <a:schemeClr val="tx1"/>
              </a:solidFill>
            </a:endParaRPr>
          </a:p>
        </p:txBody>
      </p:sp>
      <p:sp>
        <p:nvSpPr>
          <p:cNvPr id="62" name="Parallelogram 61"/>
          <p:cNvSpPr/>
          <p:nvPr/>
        </p:nvSpPr>
        <p:spPr>
          <a:xfrm>
            <a:off x="6300192" y="551723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“Pass”</a:t>
            </a:r>
            <a:endParaRPr lang="en-IE" dirty="0">
              <a:solidFill>
                <a:schemeClr val="tx1"/>
              </a:solidFill>
            </a:endParaRPr>
          </a:p>
        </p:txBody>
      </p:sp>
      <p:sp>
        <p:nvSpPr>
          <p:cNvPr id="29" name="Diamond 28"/>
          <p:cNvSpPr/>
          <p:nvPr/>
        </p:nvSpPr>
        <p:spPr>
          <a:xfrm>
            <a:off x="395536" y="522920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A &gt; Pass?</a:t>
            </a:r>
            <a:endParaRPr lang="en-IE" sz="1600" dirty="0">
              <a:solidFill>
                <a:schemeClr val="tx1"/>
              </a:solidFill>
            </a:endParaRPr>
          </a:p>
        </p:txBody>
      </p:sp>
      <p:sp>
        <p:nvSpPr>
          <p:cNvPr id="30" name="Diamond 29"/>
          <p:cNvSpPr/>
          <p:nvPr/>
        </p:nvSpPr>
        <p:spPr>
          <a:xfrm>
            <a:off x="3059832" y="1844824"/>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&gt; 70?</a:t>
            </a:r>
            <a:endParaRPr lang="en-IE" dirty="0">
              <a:solidFill>
                <a:schemeClr val="tx1"/>
              </a:solidFill>
            </a:endParaRPr>
          </a:p>
        </p:txBody>
      </p:sp>
      <p:sp>
        <p:nvSpPr>
          <p:cNvPr id="32" name="Diamond 31"/>
          <p:cNvSpPr/>
          <p:nvPr/>
        </p:nvSpPr>
        <p:spPr>
          <a:xfrm>
            <a:off x="3059832" y="3501008"/>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&gt; 40?</a:t>
            </a:r>
            <a:endParaRPr lang="en-IE" dirty="0">
              <a:solidFill>
                <a:schemeClr val="tx1"/>
              </a:solidFill>
            </a:endParaRPr>
          </a:p>
        </p:txBody>
      </p:sp>
      <p:sp>
        <p:nvSpPr>
          <p:cNvPr id="34" name="Diamond 33"/>
          <p:cNvSpPr/>
          <p:nvPr/>
        </p:nvSpPr>
        <p:spPr>
          <a:xfrm>
            <a:off x="2915816" y="5229200"/>
            <a:ext cx="2448272"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A &gt; Honour?</a:t>
            </a:r>
            <a:endParaRPr lang="en-IE" sz="1600" dirty="0">
              <a:solidFill>
                <a:schemeClr val="tx1"/>
              </a:solidFill>
            </a:endParaRPr>
          </a:p>
        </p:txBody>
      </p:sp>
      <p:sp>
        <p:nvSpPr>
          <p:cNvPr id="12" name="Content Placeholder 2"/>
          <p:cNvSpPr txBox="1">
            <a:spLocks/>
          </p:cNvSpPr>
          <p:nvPr/>
        </p:nvSpPr>
        <p:spPr>
          <a:xfrm>
            <a:off x="467544" y="260648"/>
            <a:ext cx="8136904" cy="187220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Pick the appropriate</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three of the following</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boxes</a:t>
            </a:r>
            <a:r>
              <a:rPr lang="en-IE" sz="2400" i="1" dirty="0" smtClean="0"/>
              <a:t> that describe the algorithm as described.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Copy</a:t>
            </a:r>
            <a:r>
              <a:rPr kumimoji="0" lang="en-IE" sz="2400" b="0" i="1" u="none" strike="noStrike" kern="1200" cap="none" spc="0" normalizeH="0" noProof="0" dirty="0" smtClean="0">
                <a:ln>
                  <a:noFill/>
                </a:ln>
                <a:solidFill>
                  <a:schemeClr val="tx1"/>
                </a:solidFill>
                <a:effectLst/>
                <a:uLnTx/>
                <a:uFillTx/>
                <a:latin typeface="+mn-lt"/>
                <a:ea typeface="+mn-ea"/>
                <a:cs typeface="+mn-cs"/>
              </a:rPr>
              <a:t> and paste them into the previous slide.</a:t>
            </a:r>
            <a:endParaRPr kumimoji="0" lang="en-IE" sz="24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IE" dirty="0" smtClean="0"/>
              <a:t>Exercise #5</a:t>
            </a:r>
            <a:endParaRPr lang="en-IE" dirty="0"/>
          </a:p>
        </p:txBody>
      </p:sp>
      <p:sp>
        <p:nvSpPr>
          <p:cNvPr id="7" name="Content Placeholder 6"/>
          <p:cNvSpPr>
            <a:spLocks noGrp="1"/>
          </p:cNvSpPr>
          <p:nvPr>
            <p:ph idx="1"/>
          </p:nvPr>
        </p:nvSpPr>
        <p:spPr/>
        <p:txBody>
          <a:bodyPr>
            <a:normAutofit/>
          </a:bodyPr>
          <a:lstStyle/>
          <a:p>
            <a:r>
              <a:rPr lang="en-IE" dirty="0" smtClean="0"/>
              <a:t>We want to create a flowchart that prints out the average value of five numbers input in.</a:t>
            </a:r>
          </a:p>
          <a:p>
            <a:r>
              <a:rPr lang="en-IE" dirty="0" smtClean="0"/>
              <a:t>On the next slide is a flowchart with some blacked out boxes.</a:t>
            </a:r>
          </a:p>
          <a:p>
            <a:r>
              <a:rPr lang="en-IE" dirty="0" smtClean="0"/>
              <a:t>On the following slide is a number of potential boxes you could use to correctly implement the algorithm.</a:t>
            </a:r>
          </a:p>
          <a:p>
            <a:r>
              <a:rPr lang="en-IE" dirty="0" smtClean="0"/>
              <a:t>Copy and paste the boxes into the flowchart.</a:t>
            </a:r>
            <a:endParaRPr lang="en-I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2987824" y="188640"/>
            <a:ext cx="5301849" cy="6408712"/>
            <a:chOff x="2987824" y="188640"/>
            <a:chExt cx="5301849" cy="6408712"/>
          </a:xfrm>
        </p:grpSpPr>
        <p:sp>
          <p:nvSpPr>
            <p:cNvPr id="4" name="Rounded Rectangle 3"/>
            <p:cNvSpPr/>
            <p:nvPr/>
          </p:nvSpPr>
          <p:spPr>
            <a:xfrm>
              <a:off x="3105097" y="18864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105097" y="6093296"/>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185217" y="69269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2987824" y="3536804"/>
              <a:ext cx="2376264" cy="1188340"/>
            </a:xfrm>
            <a:prstGeom prst="diamond">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000" dirty="0">
                <a:solidFill>
                  <a:schemeClr val="tx1"/>
                </a:solidFill>
              </a:endParaRPr>
            </a:p>
          </p:txBody>
        </p:sp>
        <p:cxnSp>
          <p:nvCxnSpPr>
            <p:cNvPr id="20" name="Straight Arrow Connector 19"/>
            <p:cNvCxnSpPr/>
            <p:nvPr/>
          </p:nvCxnSpPr>
          <p:spPr>
            <a:xfrm>
              <a:off x="5362098" y="4159797"/>
              <a:ext cx="76733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06114" y="3799757"/>
              <a:ext cx="576064" cy="369332"/>
            </a:xfrm>
            <a:prstGeom prst="rect">
              <a:avLst/>
            </a:prstGeom>
            <a:noFill/>
          </p:spPr>
          <p:txBody>
            <a:bodyPr wrap="square" rtlCol="0">
              <a:spAutoFit/>
            </a:bodyPr>
            <a:lstStyle/>
            <a:p>
              <a:r>
                <a:rPr lang="en-IE" dirty="0" smtClean="0"/>
                <a:t>No</a:t>
              </a:r>
              <a:endParaRPr lang="en-IE" dirty="0"/>
            </a:p>
          </p:txBody>
        </p:sp>
        <p:sp>
          <p:nvSpPr>
            <p:cNvPr id="25" name="Parallelogram 24"/>
            <p:cNvSpPr/>
            <p:nvPr/>
          </p:nvSpPr>
          <p:spPr>
            <a:xfrm>
              <a:off x="3069301" y="1772816"/>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sp>
          <p:nvSpPr>
            <p:cNvPr id="31" name="TextBox 30"/>
            <p:cNvSpPr txBox="1"/>
            <p:nvPr/>
          </p:nvSpPr>
          <p:spPr>
            <a:xfrm>
              <a:off x="3753169" y="4715852"/>
              <a:ext cx="936104" cy="369332"/>
            </a:xfrm>
            <a:prstGeom prst="rect">
              <a:avLst/>
            </a:prstGeom>
            <a:noFill/>
          </p:spPr>
          <p:txBody>
            <a:bodyPr wrap="square" rtlCol="0">
              <a:spAutoFit/>
            </a:bodyPr>
            <a:lstStyle/>
            <a:p>
              <a:r>
                <a:rPr lang="en-IE" dirty="0" smtClean="0"/>
                <a:t>Yes</a:t>
              </a:r>
              <a:endParaRPr lang="en-IE" dirty="0"/>
            </a:p>
          </p:txBody>
        </p:sp>
        <p:sp>
          <p:nvSpPr>
            <p:cNvPr id="33" name="Parallelogram 32"/>
            <p:cNvSpPr/>
            <p:nvPr/>
          </p:nvSpPr>
          <p:spPr>
            <a:xfrm>
              <a:off x="6057425" y="3151685"/>
              <a:ext cx="2232248" cy="504056"/>
            </a:xfrm>
            <a:prstGeom prst="parallelogram">
              <a:avLst>
                <a:gd name="adj" fmla="val 0"/>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cxnSp>
          <p:nvCxnSpPr>
            <p:cNvPr id="37" name="Straight Arrow Connector 36"/>
            <p:cNvCxnSpPr/>
            <p:nvPr/>
          </p:nvCxnSpPr>
          <p:spPr>
            <a:xfrm>
              <a:off x="4185217" y="4689200"/>
              <a:ext cx="0" cy="540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4175956" y="2277024"/>
              <a:ext cx="9261" cy="1296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7209553" y="3670143"/>
              <a:ext cx="0" cy="2736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4185217" y="2636912"/>
              <a:ext cx="1872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Parallelogram 37"/>
            <p:cNvSpPr/>
            <p:nvPr/>
          </p:nvSpPr>
          <p:spPr>
            <a:xfrm>
              <a:off x="3105097" y="980728"/>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0</a:t>
              </a:r>
              <a:endParaRPr lang="en-IE" dirty="0">
                <a:solidFill>
                  <a:schemeClr val="tx1"/>
                </a:solidFill>
              </a:endParaRPr>
            </a:p>
          </p:txBody>
        </p:sp>
        <p:cxnSp>
          <p:nvCxnSpPr>
            <p:cNvPr id="40" name="Straight Arrow Connector 39"/>
            <p:cNvCxnSpPr/>
            <p:nvPr/>
          </p:nvCxnSpPr>
          <p:spPr>
            <a:xfrm>
              <a:off x="4185217" y="148478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Parallelogram 18"/>
            <p:cNvSpPr/>
            <p:nvPr/>
          </p:nvSpPr>
          <p:spPr>
            <a:xfrm>
              <a:off x="3059832" y="5229200"/>
              <a:ext cx="2232248" cy="504056"/>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cxnSp>
          <p:nvCxnSpPr>
            <p:cNvPr id="23" name="Straight Arrow Connector 22"/>
            <p:cNvCxnSpPr/>
            <p:nvPr/>
          </p:nvCxnSpPr>
          <p:spPr>
            <a:xfrm>
              <a:off x="4185217" y="5697296"/>
              <a:ext cx="0" cy="396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6057425" y="2348880"/>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A + 1</a:t>
              </a:r>
              <a:endParaRPr lang="en-IE" dirty="0">
                <a:solidFill>
                  <a:schemeClr val="tx1"/>
                </a:solidFill>
              </a:endParaRPr>
            </a:p>
          </p:txBody>
        </p:sp>
        <p:cxnSp>
          <p:nvCxnSpPr>
            <p:cNvPr id="26" name="Straight Arrow Connector 25"/>
            <p:cNvCxnSpPr/>
            <p:nvPr/>
          </p:nvCxnSpPr>
          <p:spPr>
            <a:xfrm flipV="1">
              <a:off x="7209553" y="2867338"/>
              <a:ext cx="0" cy="2736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Parallelogram 26"/>
            <p:cNvSpPr/>
            <p:nvPr/>
          </p:nvSpPr>
          <p:spPr>
            <a:xfrm>
              <a:off x="6012160" y="3933056"/>
              <a:ext cx="2232248" cy="504056"/>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iamond 16"/>
          <p:cNvSpPr/>
          <p:nvPr/>
        </p:nvSpPr>
        <p:spPr>
          <a:xfrm>
            <a:off x="395536" y="1952628"/>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sp>
        <p:nvSpPr>
          <p:cNvPr id="33" name="Parallelogram 32"/>
          <p:cNvSpPr/>
          <p:nvPr/>
        </p:nvSpPr>
        <p:spPr>
          <a:xfrm>
            <a:off x="6228184" y="4653136"/>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Total + X</a:t>
            </a:r>
            <a:endParaRPr lang="en-IE" dirty="0">
              <a:solidFill>
                <a:schemeClr val="tx1"/>
              </a:solidFill>
            </a:endParaRPr>
          </a:p>
        </p:txBody>
      </p:sp>
      <p:sp>
        <p:nvSpPr>
          <p:cNvPr id="19" name="Parallelogram 18"/>
          <p:cNvSpPr/>
          <p:nvPr/>
        </p:nvSpPr>
        <p:spPr>
          <a:xfrm>
            <a:off x="3491880" y="3573016"/>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Total / 5</a:t>
            </a:r>
            <a:endParaRPr lang="en-IE" dirty="0">
              <a:solidFill>
                <a:schemeClr val="tx1"/>
              </a:solidFill>
            </a:endParaRPr>
          </a:p>
        </p:txBody>
      </p:sp>
      <p:sp>
        <p:nvSpPr>
          <p:cNvPr id="22" name="Diamond 21"/>
          <p:cNvSpPr/>
          <p:nvPr/>
        </p:nvSpPr>
        <p:spPr>
          <a:xfrm>
            <a:off x="3347864" y="1952628"/>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A==5?</a:t>
            </a:r>
            <a:endParaRPr lang="en-IE" sz="2000" dirty="0">
              <a:solidFill>
                <a:schemeClr val="tx1"/>
              </a:solidFill>
            </a:endParaRPr>
          </a:p>
        </p:txBody>
      </p:sp>
      <p:sp>
        <p:nvSpPr>
          <p:cNvPr id="27" name="Diamond 26"/>
          <p:cNvSpPr/>
          <p:nvPr/>
        </p:nvSpPr>
        <p:spPr>
          <a:xfrm>
            <a:off x="6300192" y="1952628"/>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A==0?</a:t>
            </a:r>
            <a:endParaRPr lang="en-IE" sz="2000" dirty="0">
              <a:solidFill>
                <a:schemeClr val="tx1"/>
              </a:solidFill>
            </a:endParaRPr>
          </a:p>
        </p:txBody>
      </p:sp>
      <p:sp>
        <p:nvSpPr>
          <p:cNvPr id="29" name="Parallelogram 28"/>
          <p:cNvSpPr/>
          <p:nvPr/>
        </p:nvSpPr>
        <p:spPr>
          <a:xfrm>
            <a:off x="539552" y="3573016"/>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Total</a:t>
            </a:r>
            <a:endParaRPr lang="en-IE" dirty="0">
              <a:solidFill>
                <a:schemeClr val="tx1"/>
              </a:solidFill>
            </a:endParaRPr>
          </a:p>
        </p:txBody>
      </p:sp>
      <p:sp>
        <p:nvSpPr>
          <p:cNvPr id="30" name="Parallelogram 29"/>
          <p:cNvSpPr/>
          <p:nvPr/>
        </p:nvSpPr>
        <p:spPr>
          <a:xfrm>
            <a:off x="6228184" y="3573016"/>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Total++</a:t>
            </a:r>
            <a:endParaRPr lang="en-IE" dirty="0">
              <a:solidFill>
                <a:schemeClr val="tx1"/>
              </a:solidFill>
            </a:endParaRPr>
          </a:p>
        </p:txBody>
      </p:sp>
      <p:sp>
        <p:nvSpPr>
          <p:cNvPr id="34" name="Parallelogram 33"/>
          <p:cNvSpPr/>
          <p:nvPr/>
        </p:nvSpPr>
        <p:spPr>
          <a:xfrm>
            <a:off x="539552" y="4653136"/>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X</a:t>
            </a:r>
            <a:endParaRPr lang="en-IE" dirty="0">
              <a:solidFill>
                <a:schemeClr val="tx1"/>
              </a:solidFill>
            </a:endParaRPr>
          </a:p>
        </p:txBody>
      </p:sp>
      <p:sp>
        <p:nvSpPr>
          <p:cNvPr id="35" name="Parallelogram 34"/>
          <p:cNvSpPr/>
          <p:nvPr/>
        </p:nvSpPr>
        <p:spPr>
          <a:xfrm>
            <a:off x="3491880" y="4653136"/>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Total</a:t>
            </a:r>
            <a:endParaRPr lang="en-IE" dirty="0">
              <a:solidFill>
                <a:schemeClr val="tx1"/>
              </a:solidFill>
            </a:endParaRPr>
          </a:p>
        </p:txBody>
      </p:sp>
      <p:sp>
        <p:nvSpPr>
          <p:cNvPr id="43" name="Parallelogram 42"/>
          <p:cNvSpPr/>
          <p:nvPr/>
        </p:nvSpPr>
        <p:spPr>
          <a:xfrm>
            <a:off x="6228184" y="5733256"/>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X</a:t>
            </a:r>
            <a:endParaRPr lang="en-IE" dirty="0">
              <a:solidFill>
                <a:schemeClr val="tx1"/>
              </a:solidFill>
            </a:endParaRPr>
          </a:p>
        </p:txBody>
      </p:sp>
      <p:sp>
        <p:nvSpPr>
          <p:cNvPr id="44" name="Parallelogram 43"/>
          <p:cNvSpPr/>
          <p:nvPr/>
        </p:nvSpPr>
        <p:spPr>
          <a:xfrm>
            <a:off x="3347864" y="5733256"/>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Total</a:t>
            </a:r>
            <a:endParaRPr lang="en-IE" dirty="0">
              <a:solidFill>
                <a:schemeClr val="tx1"/>
              </a:solidFill>
            </a:endParaRPr>
          </a:p>
        </p:txBody>
      </p:sp>
      <p:sp>
        <p:nvSpPr>
          <p:cNvPr id="45" name="Parallelogram 44"/>
          <p:cNvSpPr/>
          <p:nvPr/>
        </p:nvSpPr>
        <p:spPr>
          <a:xfrm>
            <a:off x="539552" y="5733256"/>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sp>
        <p:nvSpPr>
          <p:cNvPr id="15" name="Content Placeholder 2"/>
          <p:cNvSpPr txBox="1">
            <a:spLocks/>
          </p:cNvSpPr>
          <p:nvPr/>
        </p:nvSpPr>
        <p:spPr>
          <a:xfrm>
            <a:off x="467544" y="260648"/>
            <a:ext cx="8136904" cy="187220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Pick the appropriate</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three of the following</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boxes</a:t>
            </a:r>
            <a:r>
              <a:rPr lang="en-IE" sz="2400" i="1" dirty="0" smtClean="0"/>
              <a:t> that describe the algorithm as described.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Copy</a:t>
            </a:r>
            <a:r>
              <a:rPr kumimoji="0" lang="en-IE" sz="2400" b="0" i="1" u="none" strike="noStrike" kern="1200" cap="none" spc="0" normalizeH="0" noProof="0" dirty="0" smtClean="0">
                <a:ln>
                  <a:noFill/>
                </a:ln>
                <a:solidFill>
                  <a:schemeClr val="tx1"/>
                </a:solidFill>
                <a:effectLst/>
                <a:uLnTx/>
                <a:uFillTx/>
                <a:latin typeface="+mn-lt"/>
                <a:ea typeface="+mn-ea"/>
                <a:cs typeface="+mn-cs"/>
              </a:rPr>
              <a:t> and paste them into the previous slide.</a:t>
            </a:r>
            <a:endParaRPr kumimoji="0" lang="en-IE" sz="24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32656"/>
            <a:ext cx="8229600" cy="1143000"/>
          </a:xfrm>
        </p:spPr>
        <p:txBody>
          <a:bodyPr/>
          <a:lstStyle/>
          <a:p>
            <a:r>
              <a:rPr lang="en-IE" dirty="0" smtClean="0"/>
              <a:t>Exercise #6</a:t>
            </a:r>
            <a:endParaRPr lang="en-IE" dirty="0"/>
          </a:p>
        </p:txBody>
      </p:sp>
      <p:sp>
        <p:nvSpPr>
          <p:cNvPr id="7" name="Content Placeholder 6"/>
          <p:cNvSpPr>
            <a:spLocks noGrp="1"/>
          </p:cNvSpPr>
          <p:nvPr>
            <p:ph idx="1"/>
          </p:nvPr>
        </p:nvSpPr>
        <p:spPr/>
        <p:txBody>
          <a:bodyPr>
            <a:normAutofit fontScale="92500" lnSpcReduction="10000"/>
          </a:bodyPr>
          <a:lstStyle/>
          <a:p>
            <a:r>
              <a:rPr lang="en-IE" dirty="0" smtClean="0"/>
              <a:t>We want to create a flowchart that allows a user to input a number and the program checks if that number is an element in an array, if it is we print “Found”, if not we print “Not Found”.</a:t>
            </a:r>
          </a:p>
          <a:p>
            <a:r>
              <a:rPr lang="en-IE" dirty="0" smtClean="0"/>
              <a:t>On the next slide is a flowchart with some blacked out boxes.</a:t>
            </a:r>
          </a:p>
          <a:p>
            <a:r>
              <a:rPr lang="en-IE" dirty="0" smtClean="0"/>
              <a:t>On the following slide is a number of potential boxes you could use to correctly implement the algorithm.</a:t>
            </a:r>
          </a:p>
          <a:p>
            <a:r>
              <a:rPr lang="en-IE" dirty="0" smtClean="0"/>
              <a:t>Copy and paste the boxes into the flowchart.</a:t>
            </a:r>
            <a:endParaRPr lang="en-I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IE" dirty="0" smtClean="0"/>
              <a:t>Lab #6</a:t>
            </a:r>
            <a:endParaRPr lang="en-IE" dirty="0"/>
          </a:p>
        </p:txBody>
      </p:sp>
      <p:sp>
        <p:nvSpPr>
          <p:cNvPr id="7" name="Content Placeholder 6"/>
          <p:cNvSpPr>
            <a:spLocks noGrp="1"/>
          </p:cNvSpPr>
          <p:nvPr>
            <p:ph idx="1"/>
          </p:nvPr>
        </p:nvSpPr>
        <p:spPr/>
        <p:txBody>
          <a:bodyPr>
            <a:normAutofit lnSpcReduction="10000"/>
          </a:bodyPr>
          <a:lstStyle/>
          <a:p>
            <a:r>
              <a:rPr lang="en-IE" sz="2000" dirty="0" smtClean="0"/>
              <a:t>You are presented with six exercises where you have to fill-in-the-blanks. For each exercise you are presented with a flowchart with some blank boxes, and on the following page a number of potential answers are provided, including the correct answers. </a:t>
            </a:r>
          </a:p>
          <a:p>
            <a:r>
              <a:rPr lang="en-IE" sz="2000" dirty="0" smtClean="0"/>
              <a:t>In </a:t>
            </a:r>
            <a:r>
              <a:rPr lang="en-IE" sz="2000" dirty="0" smtClean="0"/>
              <a:t>the Word document you have all your labs and tutorials in: </a:t>
            </a:r>
            <a:endParaRPr lang="en-IE" sz="2000" dirty="0" smtClean="0"/>
          </a:p>
          <a:p>
            <a:pPr>
              <a:buNone/>
            </a:pPr>
            <a:r>
              <a:rPr lang="en-IE" sz="2000" dirty="0" smtClean="0">
                <a:latin typeface="Courier" pitchFamily="49" charset="0"/>
              </a:rPr>
              <a:t>   PROGRAM-DESIGN-PORTFOLIO.DOC </a:t>
            </a:r>
            <a:r>
              <a:rPr lang="en-IE" sz="2000" dirty="0" smtClean="0">
                <a:latin typeface="Courier" pitchFamily="49" charset="0"/>
              </a:rPr>
              <a:t>(</a:t>
            </a:r>
            <a:r>
              <a:rPr lang="en-IE" sz="2000" dirty="0" smtClean="0">
                <a:latin typeface="Courier" pitchFamily="49" charset="0"/>
              </a:rPr>
              <a:t>or </a:t>
            </a:r>
            <a:r>
              <a:rPr lang="en-IE" sz="2000" dirty="0" smtClean="0">
                <a:latin typeface="Courier" pitchFamily="49" charset="0"/>
              </a:rPr>
              <a:t>.DOCX)</a:t>
            </a:r>
          </a:p>
          <a:p>
            <a:r>
              <a:rPr lang="en-IE" sz="2000" dirty="0" smtClean="0"/>
              <a:t>add in </a:t>
            </a:r>
            <a:r>
              <a:rPr lang="en-IE" sz="2000" dirty="0" smtClean="0"/>
              <a:t>the </a:t>
            </a:r>
            <a:r>
              <a:rPr lang="en-IE" sz="2000" dirty="0" err="1" smtClean="0"/>
              <a:t>screengrabs</a:t>
            </a:r>
            <a:r>
              <a:rPr lang="en-IE" sz="2000" dirty="0" smtClean="0"/>
              <a:t> from this. </a:t>
            </a:r>
            <a:r>
              <a:rPr lang="en-IE" sz="2000" dirty="0" smtClean="0"/>
              <a:t>Now e-mail your document to Damian.Gordon@dit.ie with a subject heading of PROGRAM DESIGN </a:t>
            </a:r>
            <a:r>
              <a:rPr lang="en-IE" sz="2000" dirty="0" smtClean="0"/>
              <a:t>LAB #6 </a:t>
            </a:r>
            <a:r>
              <a:rPr lang="en-IE" sz="2000" dirty="0" smtClean="0"/>
              <a:t>and in the message of your e-mail please let me know your full name, your student number, the name of your programme, the programme code, the name of the module, the year you are in (first year), and your assignment.</a:t>
            </a:r>
          </a:p>
          <a:p>
            <a:r>
              <a:rPr lang="en-IE" sz="2000" b="1" dirty="0" smtClean="0"/>
              <a:t>PLEASE NOTE: If you do not have the correct subject heading on your e-mail, or the correct filename, your submission WILL be rejected.</a:t>
            </a:r>
            <a:endParaRPr lang="en-IE"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395536" y="197693"/>
            <a:ext cx="8280920" cy="6615683"/>
            <a:chOff x="395536" y="197693"/>
            <a:chExt cx="8280920" cy="6615683"/>
          </a:xfrm>
        </p:grpSpPr>
        <p:sp>
          <p:nvSpPr>
            <p:cNvPr id="4" name="Rounded Rectangle 3"/>
            <p:cNvSpPr/>
            <p:nvPr/>
          </p:nvSpPr>
          <p:spPr>
            <a:xfrm>
              <a:off x="4355976" y="197693"/>
              <a:ext cx="2232248" cy="54006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4355976" y="6381328"/>
              <a:ext cx="2232248" cy="43204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5508104" y="764704"/>
              <a:ext cx="0" cy="21602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4499992" y="2636912"/>
              <a:ext cx="2016224" cy="1134126"/>
            </a:xfrm>
            <a:prstGeom prst="diamond">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600" b="1" dirty="0">
                <a:solidFill>
                  <a:schemeClr val="tx1"/>
                </a:solidFill>
              </a:endParaRPr>
            </a:p>
          </p:txBody>
        </p:sp>
        <p:sp>
          <p:nvSpPr>
            <p:cNvPr id="21" name="TextBox 20"/>
            <p:cNvSpPr txBox="1"/>
            <p:nvPr/>
          </p:nvSpPr>
          <p:spPr>
            <a:xfrm>
              <a:off x="2100202" y="3681236"/>
              <a:ext cx="455574" cy="369332"/>
            </a:xfrm>
            <a:prstGeom prst="rect">
              <a:avLst/>
            </a:prstGeom>
            <a:noFill/>
          </p:spPr>
          <p:txBody>
            <a:bodyPr wrap="square" rtlCol="0">
              <a:spAutoFit/>
            </a:bodyPr>
            <a:lstStyle/>
            <a:p>
              <a:r>
                <a:rPr lang="en-IE" dirty="0" smtClean="0"/>
                <a:t>No</a:t>
              </a:r>
              <a:endParaRPr lang="en-IE" dirty="0"/>
            </a:p>
          </p:txBody>
        </p:sp>
        <p:sp>
          <p:nvSpPr>
            <p:cNvPr id="25" name="Parallelogram 24"/>
            <p:cNvSpPr/>
            <p:nvPr/>
          </p:nvSpPr>
          <p:spPr>
            <a:xfrm>
              <a:off x="4283968" y="980728"/>
              <a:ext cx="2448272" cy="54006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sp>
          <p:nvSpPr>
            <p:cNvPr id="31" name="TextBox 30"/>
            <p:cNvSpPr txBox="1"/>
            <p:nvPr/>
          </p:nvSpPr>
          <p:spPr>
            <a:xfrm>
              <a:off x="6660232" y="2906838"/>
              <a:ext cx="485518" cy="369332"/>
            </a:xfrm>
            <a:prstGeom prst="rect">
              <a:avLst/>
            </a:prstGeom>
            <a:noFill/>
          </p:spPr>
          <p:txBody>
            <a:bodyPr wrap="square" rtlCol="0">
              <a:spAutoFit/>
            </a:bodyPr>
            <a:lstStyle/>
            <a:p>
              <a:r>
                <a:rPr lang="en-IE" dirty="0" smtClean="0"/>
                <a:t>Yes</a:t>
              </a:r>
              <a:endParaRPr lang="en-IE" dirty="0"/>
            </a:p>
          </p:txBody>
        </p:sp>
        <p:cxnSp>
          <p:nvCxnSpPr>
            <p:cNvPr id="36" name="Straight Connector 35"/>
            <p:cNvCxnSpPr/>
            <p:nvPr/>
          </p:nvCxnSpPr>
          <p:spPr>
            <a:xfrm flipH="1">
              <a:off x="2483768" y="6165304"/>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5076056" y="5265084"/>
              <a:ext cx="0" cy="864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Diamond 43"/>
            <p:cNvSpPr/>
            <p:nvPr/>
          </p:nvSpPr>
          <p:spPr>
            <a:xfrm>
              <a:off x="2555776" y="3465212"/>
              <a:ext cx="2016224" cy="1134126"/>
            </a:xfrm>
            <a:prstGeom prst="diamond">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400" b="1" dirty="0">
                <a:solidFill>
                  <a:schemeClr val="tx1"/>
                </a:solidFill>
              </a:endParaRPr>
            </a:p>
          </p:txBody>
        </p:sp>
        <p:cxnSp>
          <p:nvCxnSpPr>
            <p:cNvPr id="50" name="Straight Connector 49"/>
            <p:cNvCxnSpPr/>
            <p:nvPr/>
          </p:nvCxnSpPr>
          <p:spPr>
            <a:xfrm>
              <a:off x="6516216" y="3221405"/>
              <a:ext cx="93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7452320" y="3220657"/>
              <a:ext cx="0" cy="243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Parallelogram 60"/>
            <p:cNvSpPr/>
            <p:nvPr/>
          </p:nvSpPr>
          <p:spPr>
            <a:xfrm>
              <a:off x="3851920" y="4725144"/>
              <a:ext cx="2448272" cy="540060"/>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sp>
          <p:nvSpPr>
            <p:cNvPr id="62" name="Parallelogram 61"/>
            <p:cNvSpPr/>
            <p:nvPr/>
          </p:nvSpPr>
          <p:spPr>
            <a:xfrm>
              <a:off x="6228184" y="3501008"/>
              <a:ext cx="2448272" cy="540060"/>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cxnSp>
          <p:nvCxnSpPr>
            <p:cNvPr id="67" name="Straight Arrow Connector 66"/>
            <p:cNvCxnSpPr/>
            <p:nvPr/>
          </p:nvCxnSpPr>
          <p:spPr>
            <a:xfrm>
              <a:off x="7452320" y="4050240"/>
              <a:ext cx="28270" cy="2124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2051720" y="4041276"/>
              <a:ext cx="0" cy="729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5508104" y="6165304"/>
              <a:ext cx="0" cy="21602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900402" y="2924944"/>
              <a:ext cx="455574" cy="369332"/>
            </a:xfrm>
            <a:prstGeom prst="rect">
              <a:avLst/>
            </a:prstGeom>
            <a:noFill/>
          </p:spPr>
          <p:txBody>
            <a:bodyPr wrap="square" rtlCol="0">
              <a:spAutoFit/>
            </a:bodyPr>
            <a:lstStyle/>
            <a:p>
              <a:r>
                <a:rPr lang="en-IE" dirty="0" smtClean="0"/>
                <a:t>No</a:t>
              </a:r>
              <a:endParaRPr lang="en-IE" dirty="0"/>
            </a:p>
          </p:txBody>
        </p:sp>
        <p:cxnSp>
          <p:nvCxnSpPr>
            <p:cNvPr id="45" name="Straight Arrow Connector 44"/>
            <p:cNvCxnSpPr/>
            <p:nvPr/>
          </p:nvCxnSpPr>
          <p:spPr>
            <a:xfrm>
              <a:off x="5508104" y="1556792"/>
              <a:ext cx="0" cy="21602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5076056" y="4032223"/>
              <a:ext cx="0" cy="702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4499992" y="3645024"/>
              <a:ext cx="485518" cy="369332"/>
            </a:xfrm>
            <a:prstGeom prst="rect">
              <a:avLst/>
            </a:prstGeom>
            <a:noFill/>
          </p:spPr>
          <p:txBody>
            <a:bodyPr wrap="square" rtlCol="0">
              <a:spAutoFit/>
            </a:bodyPr>
            <a:lstStyle/>
            <a:p>
              <a:r>
                <a:rPr lang="en-IE" dirty="0" smtClean="0"/>
                <a:t>Yes</a:t>
              </a:r>
              <a:endParaRPr lang="en-IE" dirty="0"/>
            </a:p>
          </p:txBody>
        </p:sp>
        <p:cxnSp>
          <p:nvCxnSpPr>
            <p:cNvPr id="54" name="Straight Connector 53"/>
            <p:cNvCxnSpPr/>
            <p:nvPr/>
          </p:nvCxnSpPr>
          <p:spPr>
            <a:xfrm>
              <a:off x="2051720" y="4041276"/>
              <a:ext cx="50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Parallelogram 55"/>
            <p:cNvSpPr/>
            <p:nvPr/>
          </p:nvSpPr>
          <p:spPr>
            <a:xfrm>
              <a:off x="4283968" y="1772816"/>
              <a:ext cx="2448272" cy="504056"/>
            </a:xfrm>
            <a:prstGeom prst="parallelogram">
              <a:avLst>
                <a:gd name="adj" fmla="val 0"/>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cxnSp>
          <p:nvCxnSpPr>
            <p:cNvPr id="57" name="Straight Arrow Connector 56"/>
            <p:cNvCxnSpPr/>
            <p:nvPr/>
          </p:nvCxnSpPr>
          <p:spPr>
            <a:xfrm>
              <a:off x="5508104" y="2276872"/>
              <a:ext cx="0" cy="360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563888" y="3221405"/>
              <a:ext cx="93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3563888" y="3220657"/>
              <a:ext cx="0" cy="243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Parallelogram 65"/>
            <p:cNvSpPr/>
            <p:nvPr/>
          </p:nvSpPr>
          <p:spPr>
            <a:xfrm>
              <a:off x="899592" y="4761356"/>
              <a:ext cx="2448272" cy="504056"/>
            </a:xfrm>
            <a:prstGeom prst="parallelogram">
              <a:avLst>
                <a:gd name="adj" fmla="val 0"/>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cxnSp>
          <p:nvCxnSpPr>
            <p:cNvPr id="68" name="Straight Connector 67"/>
            <p:cNvCxnSpPr/>
            <p:nvPr/>
          </p:nvCxnSpPr>
          <p:spPr>
            <a:xfrm>
              <a:off x="395536" y="5013176"/>
              <a:ext cx="50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395896" y="2420888"/>
              <a:ext cx="5112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95536" y="2420888"/>
              <a:ext cx="0" cy="2592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4572056" y="4032223"/>
              <a:ext cx="50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iamond 16"/>
          <p:cNvSpPr/>
          <p:nvPr/>
        </p:nvSpPr>
        <p:spPr>
          <a:xfrm>
            <a:off x="899592" y="3645024"/>
            <a:ext cx="2016224" cy="1134126"/>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1"/>
                </a:solidFill>
              </a:rPr>
              <a:t>Current == A?</a:t>
            </a:r>
            <a:endParaRPr lang="en-IE" sz="1600" b="1" dirty="0">
              <a:solidFill>
                <a:schemeClr val="tx1"/>
              </a:solidFill>
            </a:endParaRPr>
          </a:p>
        </p:txBody>
      </p:sp>
      <p:sp>
        <p:nvSpPr>
          <p:cNvPr id="44" name="Diamond 43"/>
          <p:cNvSpPr/>
          <p:nvPr/>
        </p:nvSpPr>
        <p:spPr>
          <a:xfrm>
            <a:off x="3779912" y="3663026"/>
            <a:ext cx="2016224" cy="1134126"/>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b="1" dirty="0" smtClean="0">
                <a:solidFill>
                  <a:schemeClr val="tx1"/>
                </a:solidFill>
              </a:rPr>
              <a:t>Current == Middle?</a:t>
            </a:r>
            <a:endParaRPr lang="en-IE" sz="1400" b="1" dirty="0">
              <a:solidFill>
                <a:schemeClr val="tx1"/>
              </a:solidFill>
            </a:endParaRPr>
          </a:p>
        </p:txBody>
      </p:sp>
      <p:sp>
        <p:nvSpPr>
          <p:cNvPr id="61" name="Parallelogram 60"/>
          <p:cNvSpPr/>
          <p:nvPr/>
        </p:nvSpPr>
        <p:spPr>
          <a:xfrm>
            <a:off x="3563888" y="5445224"/>
            <a:ext cx="2448272" cy="54006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“Not Found”</a:t>
            </a:r>
            <a:endParaRPr lang="en-IE" dirty="0">
              <a:solidFill>
                <a:schemeClr val="tx1"/>
              </a:solidFill>
            </a:endParaRPr>
          </a:p>
        </p:txBody>
      </p:sp>
      <p:sp>
        <p:nvSpPr>
          <p:cNvPr id="56" name="Parallelogram 55"/>
          <p:cNvSpPr/>
          <p:nvPr/>
        </p:nvSpPr>
        <p:spPr>
          <a:xfrm>
            <a:off x="611560" y="2708920"/>
            <a:ext cx="2448272"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Current = First Item</a:t>
            </a:r>
            <a:endParaRPr lang="en-IE" dirty="0">
              <a:solidFill>
                <a:schemeClr val="tx1"/>
              </a:solidFill>
            </a:endParaRPr>
          </a:p>
        </p:txBody>
      </p:sp>
      <p:sp>
        <p:nvSpPr>
          <p:cNvPr id="66" name="Parallelogram 65"/>
          <p:cNvSpPr/>
          <p:nvPr/>
        </p:nvSpPr>
        <p:spPr>
          <a:xfrm>
            <a:off x="3419872" y="2708920"/>
            <a:ext cx="2448272"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Current = Next Item</a:t>
            </a:r>
            <a:endParaRPr lang="en-IE" dirty="0">
              <a:solidFill>
                <a:schemeClr val="tx1"/>
              </a:solidFill>
            </a:endParaRPr>
          </a:p>
        </p:txBody>
      </p:sp>
      <p:sp>
        <p:nvSpPr>
          <p:cNvPr id="34" name="Parallelogram 33"/>
          <p:cNvSpPr/>
          <p:nvPr/>
        </p:nvSpPr>
        <p:spPr>
          <a:xfrm>
            <a:off x="6228184" y="2708920"/>
            <a:ext cx="2448272"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Current = Last Item</a:t>
            </a:r>
            <a:endParaRPr lang="en-IE" dirty="0">
              <a:solidFill>
                <a:schemeClr val="tx1"/>
              </a:solidFill>
            </a:endParaRPr>
          </a:p>
        </p:txBody>
      </p:sp>
      <p:sp>
        <p:nvSpPr>
          <p:cNvPr id="37" name="Diamond 36"/>
          <p:cNvSpPr/>
          <p:nvPr/>
        </p:nvSpPr>
        <p:spPr>
          <a:xfrm>
            <a:off x="6516216" y="3645024"/>
            <a:ext cx="2016224" cy="1134126"/>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400" b="1" dirty="0" smtClean="0">
                <a:solidFill>
                  <a:schemeClr val="tx1"/>
                </a:solidFill>
              </a:rPr>
              <a:t>Current == </a:t>
            </a:r>
            <a:r>
              <a:rPr lang="en-IE" sz="1400" b="1" dirty="0" err="1" smtClean="0">
                <a:solidFill>
                  <a:schemeClr val="tx1"/>
                </a:solidFill>
              </a:rPr>
              <a:t>EndofList</a:t>
            </a:r>
            <a:r>
              <a:rPr lang="en-IE" sz="1400" b="1" dirty="0" smtClean="0">
                <a:solidFill>
                  <a:schemeClr val="tx1"/>
                </a:solidFill>
              </a:rPr>
              <a:t>?</a:t>
            </a:r>
            <a:endParaRPr lang="en-IE" sz="1400" b="1" dirty="0">
              <a:solidFill>
                <a:schemeClr val="tx1"/>
              </a:solidFill>
            </a:endParaRPr>
          </a:p>
        </p:txBody>
      </p:sp>
      <p:sp>
        <p:nvSpPr>
          <p:cNvPr id="38" name="Parallelogram 37"/>
          <p:cNvSpPr/>
          <p:nvPr/>
        </p:nvSpPr>
        <p:spPr>
          <a:xfrm>
            <a:off x="6372200" y="5445224"/>
            <a:ext cx="2448272" cy="54006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“Found”</a:t>
            </a:r>
            <a:endParaRPr lang="en-IE" dirty="0">
              <a:solidFill>
                <a:schemeClr val="tx1"/>
              </a:solidFill>
            </a:endParaRPr>
          </a:p>
        </p:txBody>
      </p:sp>
      <p:sp>
        <p:nvSpPr>
          <p:cNvPr id="39" name="Parallelogram 38"/>
          <p:cNvSpPr/>
          <p:nvPr/>
        </p:nvSpPr>
        <p:spPr>
          <a:xfrm>
            <a:off x="539552" y="5445224"/>
            <a:ext cx="2736304" cy="54006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“Maybe Found”</a:t>
            </a:r>
            <a:endParaRPr lang="en-IE" dirty="0">
              <a:solidFill>
                <a:schemeClr val="tx1"/>
              </a:solidFill>
            </a:endParaRPr>
          </a:p>
        </p:txBody>
      </p:sp>
      <p:sp>
        <p:nvSpPr>
          <p:cNvPr id="12" name="Content Placeholder 2"/>
          <p:cNvSpPr txBox="1">
            <a:spLocks/>
          </p:cNvSpPr>
          <p:nvPr/>
        </p:nvSpPr>
        <p:spPr>
          <a:xfrm>
            <a:off x="467544" y="260648"/>
            <a:ext cx="8136904" cy="187220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Pick the appropriate</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three of the following</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boxes</a:t>
            </a:r>
            <a:r>
              <a:rPr lang="en-IE" sz="2400" i="1" dirty="0" smtClean="0"/>
              <a:t> that describe the algorithm as described.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Copy</a:t>
            </a:r>
            <a:r>
              <a:rPr kumimoji="0" lang="en-IE" sz="2400" b="0" i="1" u="none" strike="noStrike" kern="1200" cap="none" spc="0" normalizeH="0" noProof="0" dirty="0" smtClean="0">
                <a:ln>
                  <a:noFill/>
                </a:ln>
                <a:solidFill>
                  <a:schemeClr val="tx1"/>
                </a:solidFill>
                <a:effectLst/>
                <a:uLnTx/>
                <a:uFillTx/>
                <a:latin typeface="+mn-lt"/>
                <a:ea typeface="+mn-ea"/>
                <a:cs typeface="+mn-cs"/>
              </a:rPr>
              <a:t> and paste them into the previous slide.</a:t>
            </a:r>
            <a:endParaRPr kumimoji="0" lang="en-IE" sz="24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ounded Rectangle 54"/>
          <p:cNvSpPr/>
          <p:nvPr/>
        </p:nvSpPr>
        <p:spPr>
          <a:xfrm>
            <a:off x="2987824" y="2492896"/>
            <a:ext cx="1224136" cy="432048"/>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2400"/>
          </a:p>
        </p:txBody>
      </p:sp>
      <p:sp>
        <p:nvSpPr>
          <p:cNvPr id="32" name="AutoShape 5"/>
          <p:cNvSpPr>
            <a:spLocks noChangeArrowheads="1"/>
          </p:cNvSpPr>
          <p:nvPr/>
        </p:nvSpPr>
        <p:spPr bwMode="auto">
          <a:xfrm>
            <a:off x="2792164" y="3237582"/>
            <a:ext cx="1485900" cy="927100"/>
          </a:xfrm>
          <a:prstGeom prst="flowChartInputOutput">
            <a:avLst/>
          </a:prstGeom>
          <a:noFill/>
          <a:ln w="19050">
            <a:solidFill>
              <a:schemeClr val="tx1"/>
            </a:solidFill>
            <a:miter lim="800000"/>
            <a:headEnd/>
            <a:tailEnd/>
          </a:ln>
        </p:spPr>
        <p:txBody>
          <a:bodyPr wrap="none" anchor="ctr"/>
          <a:lstStyle/>
          <a:p>
            <a:endParaRPr lang="en-IE" sz="2400"/>
          </a:p>
        </p:txBody>
      </p:sp>
      <p:sp>
        <p:nvSpPr>
          <p:cNvPr id="35" name="Rectangle 6"/>
          <p:cNvSpPr>
            <a:spLocks noChangeArrowheads="1"/>
          </p:cNvSpPr>
          <p:nvPr/>
        </p:nvSpPr>
        <p:spPr bwMode="auto">
          <a:xfrm>
            <a:off x="2754064" y="4463132"/>
            <a:ext cx="1612900" cy="1054100"/>
          </a:xfrm>
          <a:prstGeom prst="rect">
            <a:avLst/>
          </a:prstGeom>
          <a:noFill/>
          <a:ln w="19050">
            <a:solidFill>
              <a:schemeClr val="tx1"/>
            </a:solidFill>
            <a:miter lim="800000"/>
            <a:headEnd/>
            <a:tailEnd/>
          </a:ln>
        </p:spPr>
        <p:txBody>
          <a:bodyPr wrap="none" anchor="ctr"/>
          <a:lstStyle/>
          <a:p>
            <a:endParaRPr lang="en-IE" sz="2400"/>
          </a:p>
        </p:txBody>
      </p:sp>
      <p:sp>
        <p:nvSpPr>
          <p:cNvPr id="37" name="AutoShape 7"/>
          <p:cNvSpPr>
            <a:spLocks noChangeArrowheads="1"/>
          </p:cNvSpPr>
          <p:nvPr/>
        </p:nvSpPr>
        <p:spPr bwMode="auto">
          <a:xfrm>
            <a:off x="5230564" y="2329532"/>
            <a:ext cx="1447800" cy="977900"/>
          </a:xfrm>
          <a:prstGeom prst="flowChartDecision">
            <a:avLst/>
          </a:prstGeom>
          <a:noFill/>
          <a:ln w="19050">
            <a:solidFill>
              <a:schemeClr val="tx1"/>
            </a:solidFill>
            <a:miter lim="800000"/>
            <a:headEnd/>
            <a:tailEnd/>
          </a:ln>
        </p:spPr>
        <p:txBody>
          <a:bodyPr wrap="none" anchor="ctr"/>
          <a:lstStyle/>
          <a:p>
            <a:endParaRPr lang="en-IE" sz="2400"/>
          </a:p>
        </p:txBody>
      </p:sp>
      <p:sp>
        <p:nvSpPr>
          <p:cNvPr id="38" name="AutoShape 8"/>
          <p:cNvSpPr>
            <a:spLocks noChangeArrowheads="1"/>
          </p:cNvSpPr>
          <p:nvPr/>
        </p:nvSpPr>
        <p:spPr bwMode="auto">
          <a:xfrm>
            <a:off x="5624264" y="3510632"/>
            <a:ext cx="711200" cy="711200"/>
          </a:xfrm>
          <a:prstGeom prst="flowChartConnector">
            <a:avLst/>
          </a:prstGeom>
          <a:noFill/>
          <a:ln w="19050">
            <a:solidFill>
              <a:schemeClr val="tx1"/>
            </a:solidFill>
            <a:round/>
            <a:headEnd/>
            <a:tailEnd/>
          </a:ln>
        </p:spPr>
        <p:txBody>
          <a:bodyPr wrap="none" anchor="ctr"/>
          <a:lstStyle/>
          <a:p>
            <a:endParaRPr lang="en-IE" sz="2400"/>
          </a:p>
        </p:txBody>
      </p:sp>
      <p:sp>
        <p:nvSpPr>
          <p:cNvPr id="39" name="Text Box 10"/>
          <p:cNvSpPr txBox="1">
            <a:spLocks noChangeArrowheads="1"/>
          </p:cNvSpPr>
          <p:nvPr/>
        </p:nvSpPr>
        <p:spPr bwMode="auto">
          <a:xfrm>
            <a:off x="755576" y="2564904"/>
            <a:ext cx="1952128" cy="523220"/>
          </a:xfrm>
          <a:prstGeom prst="rect">
            <a:avLst/>
          </a:prstGeom>
          <a:noFill/>
          <a:ln w="19050">
            <a:noFill/>
            <a:miter lim="800000"/>
            <a:headEnd/>
            <a:tailEnd/>
          </a:ln>
        </p:spPr>
        <p:txBody>
          <a:bodyPr wrap="square">
            <a:spAutoFit/>
          </a:bodyPr>
          <a:lstStyle/>
          <a:p>
            <a:pPr>
              <a:spcBef>
                <a:spcPct val="50000"/>
              </a:spcBef>
            </a:pPr>
            <a:r>
              <a:rPr lang="en-US" sz="2800" dirty="0">
                <a:solidFill>
                  <a:srgbClr val="FF0000"/>
                </a:solidFill>
              </a:rPr>
              <a:t>Terminal</a:t>
            </a:r>
          </a:p>
        </p:txBody>
      </p:sp>
      <p:sp>
        <p:nvSpPr>
          <p:cNvPr id="40" name="Text Box 11"/>
          <p:cNvSpPr txBox="1">
            <a:spLocks noChangeArrowheads="1"/>
          </p:cNvSpPr>
          <p:nvPr/>
        </p:nvSpPr>
        <p:spPr bwMode="auto">
          <a:xfrm>
            <a:off x="467544" y="3338989"/>
            <a:ext cx="2426344" cy="954107"/>
          </a:xfrm>
          <a:prstGeom prst="rect">
            <a:avLst/>
          </a:prstGeom>
          <a:noFill/>
          <a:ln w="19050">
            <a:noFill/>
            <a:miter lim="800000"/>
            <a:headEnd/>
            <a:tailEnd/>
          </a:ln>
        </p:spPr>
        <p:txBody>
          <a:bodyPr wrap="square">
            <a:spAutoFit/>
          </a:bodyPr>
          <a:lstStyle/>
          <a:p>
            <a:pPr>
              <a:spcBef>
                <a:spcPct val="50000"/>
              </a:spcBef>
            </a:pPr>
            <a:r>
              <a:rPr lang="en-US" sz="2800" dirty="0" err="1">
                <a:solidFill>
                  <a:srgbClr val="FF0000"/>
                </a:solidFill>
              </a:rPr>
              <a:t>Input/Output</a:t>
            </a:r>
            <a:r>
              <a:rPr lang="en-US" sz="2800" dirty="0">
                <a:solidFill>
                  <a:srgbClr val="FF0000"/>
                </a:solidFill>
              </a:rPr>
              <a:t> Operation</a:t>
            </a:r>
          </a:p>
        </p:txBody>
      </p:sp>
      <p:sp>
        <p:nvSpPr>
          <p:cNvPr id="42" name="Text Box 12"/>
          <p:cNvSpPr txBox="1">
            <a:spLocks noChangeArrowheads="1"/>
          </p:cNvSpPr>
          <p:nvPr/>
        </p:nvSpPr>
        <p:spPr bwMode="auto">
          <a:xfrm>
            <a:off x="828328" y="4780632"/>
            <a:ext cx="1295400" cy="523220"/>
          </a:xfrm>
          <a:prstGeom prst="rect">
            <a:avLst/>
          </a:prstGeom>
          <a:noFill/>
          <a:ln w="19050">
            <a:noFill/>
            <a:miter lim="800000"/>
            <a:headEnd/>
            <a:tailEnd/>
          </a:ln>
        </p:spPr>
        <p:txBody>
          <a:bodyPr>
            <a:spAutoFit/>
          </a:bodyPr>
          <a:lstStyle/>
          <a:p>
            <a:pPr>
              <a:spcBef>
                <a:spcPct val="50000"/>
              </a:spcBef>
            </a:pPr>
            <a:r>
              <a:rPr lang="en-US" sz="2800" dirty="0">
                <a:solidFill>
                  <a:srgbClr val="FF0000"/>
                </a:solidFill>
              </a:rPr>
              <a:t>Process</a:t>
            </a:r>
          </a:p>
        </p:txBody>
      </p:sp>
      <p:sp>
        <p:nvSpPr>
          <p:cNvPr id="43" name="Text Box 13"/>
          <p:cNvSpPr txBox="1">
            <a:spLocks noChangeArrowheads="1"/>
          </p:cNvSpPr>
          <p:nvPr/>
        </p:nvSpPr>
        <p:spPr bwMode="auto">
          <a:xfrm>
            <a:off x="7110164" y="2520032"/>
            <a:ext cx="1638300" cy="523220"/>
          </a:xfrm>
          <a:prstGeom prst="rect">
            <a:avLst/>
          </a:prstGeom>
          <a:noFill/>
          <a:ln w="19050">
            <a:noFill/>
            <a:miter lim="800000"/>
            <a:headEnd/>
            <a:tailEnd/>
          </a:ln>
        </p:spPr>
        <p:txBody>
          <a:bodyPr wrap="square">
            <a:spAutoFit/>
          </a:bodyPr>
          <a:lstStyle/>
          <a:p>
            <a:pPr>
              <a:spcBef>
                <a:spcPct val="50000"/>
              </a:spcBef>
            </a:pPr>
            <a:r>
              <a:rPr lang="en-US" sz="2800" dirty="0">
                <a:solidFill>
                  <a:srgbClr val="FF0000"/>
                </a:solidFill>
              </a:rPr>
              <a:t>Decision</a:t>
            </a:r>
          </a:p>
        </p:txBody>
      </p:sp>
      <p:sp>
        <p:nvSpPr>
          <p:cNvPr id="44" name="Text Box 14"/>
          <p:cNvSpPr txBox="1">
            <a:spLocks noChangeArrowheads="1"/>
          </p:cNvSpPr>
          <p:nvPr/>
        </p:nvSpPr>
        <p:spPr bwMode="auto">
          <a:xfrm>
            <a:off x="7059364" y="3624932"/>
            <a:ext cx="1833116" cy="523220"/>
          </a:xfrm>
          <a:prstGeom prst="rect">
            <a:avLst/>
          </a:prstGeom>
          <a:noFill/>
          <a:ln w="19050">
            <a:noFill/>
            <a:miter lim="800000"/>
            <a:headEnd/>
            <a:tailEnd/>
          </a:ln>
        </p:spPr>
        <p:txBody>
          <a:bodyPr wrap="square">
            <a:spAutoFit/>
          </a:bodyPr>
          <a:lstStyle/>
          <a:p>
            <a:pPr>
              <a:spcBef>
                <a:spcPct val="50000"/>
              </a:spcBef>
            </a:pPr>
            <a:r>
              <a:rPr lang="en-US" sz="2800" dirty="0">
                <a:solidFill>
                  <a:srgbClr val="FF0000"/>
                </a:solidFill>
              </a:rPr>
              <a:t>Connector</a:t>
            </a:r>
          </a:p>
        </p:txBody>
      </p:sp>
      <p:sp>
        <p:nvSpPr>
          <p:cNvPr id="45" name="Line 15"/>
          <p:cNvSpPr>
            <a:spLocks noChangeShapeType="1"/>
          </p:cNvSpPr>
          <p:nvPr/>
        </p:nvSpPr>
        <p:spPr bwMode="auto">
          <a:xfrm flipV="1">
            <a:off x="2195264" y="2748632"/>
            <a:ext cx="965200" cy="127000"/>
          </a:xfrm>
          <a:prstGeom prst="line">
            <a:avLst/>
          </a:prstGeom>
          <a:noFill/>
          <a:ln w="19050">
            <a:solidFill>
              <a:srgbClr val="FF0000"/>
            </a:solidFill>
            <a:round/>
            <a:headEnd/>
            <a:tailEnd type="triangle" w="med" len="med"/>
          </a:ln>
        </p:spPr>
        <p:txBody>
          <a:bodyPr wrap="none" anchor="ctr"/>
          <a:lstStyle/>
          <a:p>
            <a:endParaRPr lang="en-IE" sz="2400"/>
          </a:p>
        </p:txBody>
      </p:sp>
      <p:sp>
        <p:nvSpPr>
          <p:cNvPr id="46" name="Line 16"/>
          <p:cNvSpPr>
            <a:spLocks noChangeShapeType="1"/>
          </p:cNvSpPr>
          <p:nvPr/>
        </p:nvSpPr>
        <p:spPr bwMode="auto">
          <a:xfrm flipV="1">
            <a:off x="2284164" y="3701132"/>
            <a:ext cx="1016000" cy="88900"/>
          </a:xfrm>
          <a:prstGeom prst="line">
            <a:avLst/>
          </a:prstGeom>
          <a:noFill/>
          <a:ln w="19050">
            <a:solidFill>
              <a:srgbClr val="FF0000"/>
            </a:solidFill>
            <a:round/>
            <a:headEnd/>
            <a:tailEnd type="triangle" w="med" len="med"/>
          </a:ln>
        </p:spPr>
        <p:txBody>
          <a:bodyPr wrap="none" anchor="ctr"/>
          <a:lstStyle/>
          <a:p>
            <a:endParaRPr lang="en-IE" sz="2400"/>
          </a:p>
        </p:txBody>
      </p:sp>
      <p:sp>
        <p:nvSpPr>
          <p:cNvPr id="47" name="Line 17"/>
          <p:cNvSpPr>
            <a:spLocks noChangeShapeType="1"/>
          </p:cNvSpPr>
          <p:nvPr/>
        </p:nvSpPr>
        <p:spPr bwMode="auto">
          <a:xfrm flipV="1">
            <a:off x="2080964" y="5021932"/>
            <a:ext cx="939800" cy="25400"/>
          </a:xfrm>
          <a:prstGeom prst="line">
            <a:avLst/>
          </a:prstGeom>
          <a:noFill/>
          <a:ln w="19050">
            <a:solidFill>
              <a:srgbClr val="FF0000"/>
            </a:solidFill>
            <a:round/>
            <a:headEnd/>
            <a:tailEnd type="triangle" w="med" len="med"/>
          </a:ln>
        </p:spPr>
        <p:txBody>
          <a:bodyPr wrap="none" anchor="ctr"/>
          <a:lstStyle/>
          <a:p>
            <a:endParaRPr lang="en-IE" sz="2400"/>
          </a:p>
        </p:txBody>
      </p:sp>
      <p:sp>
        <p:nvSpPr>
          <p:cNvPr id="48" name="Line 18"/>
          <p:cNvSpPr>
            <a:spLocks noChangeShapeType="1"/>
          </p:cNvSpPr>
          <p:nvPr/>
        </p:nvSpPr>
        <p:spPr bwMode="auto">
          <a:xfrm flipH="1">
            <a:off x="6284664" y="2748632"/>
            <a:ext cx="863600" cy="101600"/>
          </a:xfrm>
          <a:prstGeom prst="line">
            <a:avLst/>
          </a:prstGeom>
          <a:noFill/>
          <a:ln w="19050">
            <a:solidFill>
              <a:srgbClr val="FF0000"/>
            </a:solidFill>
            <a:round/>
            <a:headEnd/>
            <a:tailEnd type="triangle" w="med" len="med"/>
          </a:ln>
        </p:spPr>
        <p:txBody>
          <a:bodyPr wrap="none" anchor="ctr"/>
          <a:lstStyle/>
          <a:p>
            <a:endParaRPr lang="en-IE" sz="2400"/>
          </a:p>
        </p:txBody>
      </p:sp>
      <p:sp>
        <p:nvSpPr>
          <p:cNvPr id="49" name="Line 19"/>
          <p:cNvSpPr>
            <a:spLocks noChangeShapeType="1"/>
          </p:cNvSpPr>
          <p:nvPr/>
        </p:nvSpPr>
        <p:spPr bwMode="auto">
          <a:xfrm flipH="1">
            <a:off x="6132264" y="3853532"/>
            <a:ext cx="901700" cy="12700"/>
          </a:xfrm>
          <a:prstGeom prst="line">
            <a:avLst/>
          </a:prstGeom>
          <a:noFill/>
          <a:ln w="19050">
            <a:solidFill>
              <a:srgbClr val="FF0000"/>
            </a:solidFill>
            <a:round/>
            <a:headEnd/>
            <a:tailEnd type="triangle" w="med" len="med"/>
          </a:ln>
        </p:spPr>
        <p:txBody>
          <a:bodyPr wrap="none" anchor="ctr"/>
          <a:lstStyle/>
          <a:p>
            <a:endParaRPr lang="en-IE" sz="2400"/>
          </a:p>
        </p:txBody>
      </p:sp>
      <p:sp>
        <p:nvSpPr>
          <p:cNvPr id="50" name="AutoShape 20"/>
          <p:cNvSpPr>
            <a:spLocks noChangeArrowheads="1"/>
          </p:cNvSpPr>
          <p:nvPr/>
        </p:nvSpPr>
        <p:spPr bwMode="auto">
          <a:xfrm>
            <a:off x="5154364" y="4450432"/>
            <a:ext cx="1981200" cy="1003300"/>
          </a:xfrm>
          <a:prstGeom prst="flowChartPredefinedProcess">
            <a:avLst/>
          </a:prstGeom>
          <a:noFill/>
          <a:ln w="19050">
            <a:solidFill>
              <a:schemeClr val="tx1"/>
            </a:solidFill>
            <a:miter lim="800000"/>
            <a:headEnd/>
            <a:tailEnd/>
          </a:ln>
        </p:spPr>
        <p:txBody>
          <a:bodyPr wrap="none" anchor="ctr"/>
          <a:lstStyle/>
          <a:p>
            <a:endParaRPr lang="en-IE" sz="2400"/>
          </a:p>
        </p:txBody>
      </p:sp>
      <p:sp>
        <p:nvSpPr>
          <p:cNvPr id="52" name="Text Box 21"/>
          <p:cNvSpPr txBox="1">
            <a:spLocks noChangeArrowheads="1"/>
          </p:cNvSpPr>
          <p:nvPr/>
        </p:nvSpPr>
        <p:spPr bwMode="auto">
          <a:xfrm>
            <a:off x="7453064" y="4729832"/>
            <a:ext cx="1511424" cy="523220"/>
          </a:xfrm>
          <a:prstGeom prst="rect">
            <a:avLst/>
          </a:prstGeom>
          <a:noFill/>
          <a:ln w="19050">
            <a:noFill/>
            <a:miter lim="800000"/>
            <a:headEnd/>
            <a:tailEnd/>
          </a:ln>
        </p:spPr>
        <p:txBody>
          <a:bodyPr wrap="square">
            <a:spAutoFit/>
          </a:bodyPr>
          <a:lstStyle/>
          <a:p>
            <a:pPr>
              <a:spcBef>
                <a:spcPct val="50000"/>
              </a:spcBef>
            </a:pPr>
            <a:r>
              <a:rPr lang="en-US" sz="2800" dirty="0">
                <a:solidFill>
                  <a:srgbClr val="FF0000"/>
                </a:solidFill>
              </a:rPr>
              <a:t>Module</a:t>
            </a:r>
          </a:p>
        </p:txBody>
      </p:sp>
      <p:sp>
        <p:nvSpPr>
          <p:cNvPr id="54" name="Line 22"/>
          <p:cNvSpPr>
            <a:spLocks noChangeShapeType="1"/>
          </p:cNvSpPr>
          <p:nvPr/>
        </p:nvSpPr>
        <p:spPr bwMode="auto">
          <a:xfrm flipH="1">
            <a:off x="6525964" y="4958432"/>
            <a:ext cx="901700" cy="12700"/>
          </a:xfrm>
          <a:prstGeom prst="line">
            <a:avLst/>
          </a:prstGeom>
          <a:noFill/>
          <a:ln w="19050">
            <a:solidFill>
              <a:srgbClr val="FF0000"/>
            </a:solidFill>
            <a:round/>
            <a:headEnd/>
            <a:tailEnd type="triangle" w="med" len="med"/>
          </a:ln>
        </p:spPr>
        <p:txBody>
          <a:bodyPr wrap="none" anchor="ctr"/>
          <a:lstStyle/>
          <a:p>
            <a:endParaRPr lang="en-IE" sz="2400"/>
          </a:p>
        </p:txBody>
      </p:sp>
      <p:sp>
        <p:nvSpPr>
          <p:cNvPr id="56" name="Title 55"/>
          <p:cNvSpPr>
            <a:spLocks noGrp="1"/>
          </p:cNvSpPr>
          <p:nvPr>
            <p:ph type="title"/>
          </p:nvPr>
        </p:nvSpPr>
        <p:spPr/>
        <p:txBody>
          <a:bodyPr/>
          <a:lstStyle/>
          <a:p>
            <a:r>
              <a:rPr lang="en-IE" dirty="0" smtClean="0"/>
              <a:t>Symbols</a:t>
            </a:r>
            <a:endParaRPr lang="en-I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IE" dirty="0" smtClean="0"/>
              <a:t>Exercise #1</a:t>
            </a:r>
            <a:endParaRPr lang="en-IE" dirty="0"/>
          </a:p>
        </p:txBody>
      </p:sp>
      <p:sp>
        <p:nvSpPr>
          <p:cNvPr id="7" name="Content Placeholder 6"/>
          <p:cNvSpPr>
            <a:spLocks noGrp="1"/>
          </p:cNvSpPr>
          <p:nvPr>
            <p:ph idx="1"/>
          </p:nvPr>
        </p:nvSpPr>
        <p:spPr/>
        <p:txBody>
          <a:bodyPr/>
          <a:lstStyle/>
          <a:p>
            <a:r>
              <a:rPr lang="en-IE" dirty="0" smtClean="0"/>
              <a:t>We want to create a flowchart that prints out double the number of the inputted value.</a:t>
            </a:r>
          </a:p>
          <a:p>
            <a:r>
              <a:rPr lang="en-IE" dirty="0" smtClean="0"/>
              <a:t>On the next slide is a flowchart with some blacked out boxes.</a:t>
            </a:r>
          </a:p>
          <a:p>
            <a:r>
              <a:rPr lang="en-IE" dirty="0" smtClean="0"/>
              <a:t>On the following slide is a number of potential boxes you could use to correctly implement the algorithm.</a:t>
            </a:r>
          </a:p>
          <a:p>
            <a:r>
              <a:rPr lang="en-IE" dirty="0" smtClean="0"/>
              <a:t>Copy and paste the boxes into the flowchart.</a:t>
            </a:r>
            <a:endParaRPr lang="en-I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987824" y="116632"/>
            <a:ext cx="2304256" cy="6480720"/>
            <a:chOff x="2987824" y="116632"/>
            <a:chExt cx="2304256" cy="6480720"/>
          </a:xfrm>
        </p:grpSpPr>
        <p:sp>
          <p:nvSpPr>
            <p:cNvPr id="4" name="Rounded Rectangle 3"/>
            <p:cNvSpPr/>
            <p:nvPr/>
          </p:nvSpPr>
          <p:spPr>
            <a:xfrm>
              <a:off x="2987824" y="116632"/>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2987824" y="5877272"/>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139952" y="83671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139952" y="227687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2987824" y="1556792"/>
              <a:ext cx="2304256" cy="720080"/>
            </a:xfrm>
            <a:prstGeom prst="parallelogram">
              <a:avLst/>
            </a:prstGeom>
            <a:solidFill>
              <a:schemeClr val="bg2">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cxnSp>
          <p:nvCxnSpPr>
            <p:cNvPr id="37" name="Straight Arrow Connector 36"/>
            <p:cNvCxnSpPr/>
            <p:nvPr/>
          </p:nvCxnSpPr>
          <p:spPr>
            <a:xfrm>
              <a:off x="4139952" y="371703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139952" y="515719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Parallelogram 9"/>
            <p:cNvSpPr/>
            <p:nvPr/>
          </p:nvSpPr>
          <p:spPr>
            <a:xfrm>
              <a:off x="2987824" y="4437112"/>
              <a:ext cx="2304256" cy="720080"/>
            </a:xfrm>
            <a:prstGeom prst="parallelogram">
              <a:avLst/>
            </a:prstGeom>
            <a:solidFill>
              <a:schemeClr val="bg2">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sp>
          <p:nvSpPr>
            <p:cNvPr id="12" name="Rectangle 11"/>
            <p:cNvSpPr/>
            <p:nvPr/>
          </p:nvSpPr>
          <p:spPr>
            <a:xfrm>
              <a:off x="3059832" y="2996952"/>
              <a:ext cx="2160240" cy="720080"/>
            </a:xfrm>
            <a:prstGeom prst="rect">
              <a:avLst/>
            </a:prstGeom>
            <a:solidFill>
              <a:schemeClr val="bg2">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rallelogram 12"/>
          <p:cNvSpPr/>
          <p:nvPr/>
        </p:nvSpPr>
        <p:spPr>
          <a:xfrm>
            <a:off x="539552" y="2780928"/>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sp>
        <p:nvSpPr>
          <p:cNvPr id="14" name="Parallelogram 13"/>
          <p:cNvSpPr/>
          <p:nvPr/>
        </p:nvSpPr>
        <p:spPr>
          <a:xfrm>
            <a:off x="467544" y="400506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B</a:t>
            </a:r>
            <a:endParaRPr lang="en-IE" dirty="0">
              <a:solidFill>
                <a:schemeClr val="tx1"/>
              </a:solidFill>
            </a:endParaRPr>
          </a:p>
        </p:txBody>
      </p:sp>
      <p:sp>
        <p:nvSpPr>
          <p:cNvPr id="15" name="Rectangle 14"/>
          <p:cNvSpPr/>
          <p:nvPr/>
        </p:nvSpPr>
        <p:spPr>
          <a:xfrm>
            <a:off x="3563888" y="2780928"/>
            <a:ext cx="2160240" cy="7200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A*2</a:t>
            </a:r>
            <a:endParaRPr lang="en-IE" dirty="0">
              <a:solidFill>
                <a:schemeClr val="tx1"/>
              </a:solidFill>
            </a:endParaRPr>
          </a:p>
        </p:txBody>
      </p:sp>
      <p:sp>
        <p:nvSpPr>
          <p:cNvPr id="16" name="Rectangle 15"/>
          <p:cNvSpPr/>
          <p:nvPr/>
        </p:nvSpPr>
        <p:spPr>
          <a:xfrm>
            <a:off x="3563888" y="4005064"/>
            <a:ext cx="2160240" cy="7200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 2</a:t>
            </a:r>
            <a:endParaRPr lang="en-IE" dirty="0">
              <a:solidFill>
                <a:schemeClr val="tx1"/>
              </a:solidFill>
            </a:endParaRPr>
          </a:p>
        </p:txBody>
      </p:sp>
      <p:sp>
        <p:nvSpPr>
          <p:cNvPr id="19" name="Parallelogram 18"/>
          <p:cNvSpPr/>
          <p:nvPr/>
        </p:nvSpPr>
        <p:spPr>
          <a:xfrm>
            <a:off x="6300192" y="400506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B</a:t>
            </a:r>
            <a:endParaRPr lang="en-IE" dirty="0">
              <a:solidFill>
                <a:schemeClr val="tx1"/>
              </a:solidFill>
            </a:endParaRPr>
          </a:p>
        </p:txBody>
      </p:sp>
      <p:sp>
        <p:nvSpPr>
          <p:cNvPr id="20" name="Parallelogram 19"/>
          <p:cNvSpPr/>
          <p:nvPr/>
        </p:nvSpPr>
        <p:spPr>
          <a:xfrm>
            <a:off x="6372200" y="2780928"/>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
        <p:nvSpPr>
          <p:cNvPr id="23" name="Parallelogram 22"/>
          <p:cNvSpPr/>
          <p:nvPr/>
        </p:nvSpPr>
        <p:spPr>
          <a:xfrm>
            <a:off x="467544" y="5301208"/>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C</a:t>
            </a:r>
            <a:endParaRPr lang="en-IE" dirty="0">
              <a:solidFill>
                <a:schemeClr val="tx1"/>
              </a:solidFill>
            </a:endParaRPr>
          </a:p>
        </p:txBody>
      </p:sp>
      <p:sp>
        <p:nvSpPr>
          <p:cNvPr id="24" name="Rectangle 23"/>
          <p:cNvSpPr/>
          <p:nvPr/>
        </p:nvSpPr>
        <p:spPr>
          <a:xfrm>
            <a:off x="3563888" y="5301208"/>
            <a:ext cx="2160240" cy="7200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+ 2</a:t>
            </a:r>
            <a:endParaRPr lang="en-IE" dirty="0">
              <a:solidFill>
                <a:schemeClr val="tx1"/>
              </a:solidFill>
            </a:endParaRPr>
          </a:p>
        </p:txBody>
      </p:sp>
      <p:sp>
        <p:nvSpPr>
          <p:cNvPr id="26" name="Parallelogram 25"/>
          <p:cNvSpPr/>
          <p:nvPr/>
        </p:nvSpPr>
        <p:spPr>
          <a:xfrm>
            <a:off x="6300192" y="5301208"/>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C</a:t>
            </a:r>
            <a:endParaRPr lang="en-IE" dirty="0">
              <a:solidFill>
                <a:schemeClr val="tx1"/>
              </a:solidFill>
            </a:endParaRPr>
          </a:p>
        </p:txBody>
      </p:sp>
      <p:sp>
        <p:nvSpPr>
          <p:cNvPr id="12" name="Content Placeholder 2"/>
          <p:cNvSpPr txBox="1">
            <a:spLocks/>
          </p:cNvSpPr>
          <p:nvPr/>
        </p:nvSpPr>
        <p:spPr>
          <a:xfrm>
            <a:off x="467544" y="260648"/>
            <a:ext cx="8136904" cy="187220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Pick the appropriate</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three of the following</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boxes</a:t>
            </a:r>
            <a:r>
              <a:rPr lang="en-IE" sz="2400" i="1" dirty="0" smtClean="0"/>
              <a:t> that describe the algorithm as described.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Copy</a:t>
            </a:r>
            <a:r>
              <a:rPr kumimoji="0" lang="en-IE" sz="2400" b="0" i="1" u="none" strike="noStrike" kern="1200" cap="none" spc="0" normalizeH="0" noProof="0" dirty="0" smtClean="0">
                <a:ln>
                  <a:noFill/>
                </a:ln>
                <a:solidFill>
                  <a:schemeClr val="tx1"/>
                </a:solidFill>
                <a:effectLst/>
                <a:uLnTx/>
                <a:uFillTx/>
                <a:latin typeface="+mn-lt"/>
                <a:ea typeface="+mn-ea"/>
                <a:cs typeface="+mn-cs"/>
              </a:rPr>
              <a:t> and paste them into the previous slide.</a:t>
            </a:r>
            <a:endParaRPr kumimoji="0" lang="en-IE" sz="24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IE" dirty="0" smtClean="0"/>
              <a:t>Exercise #2</a:t>
            </a:r>
            <a:endParaRPr lang="en-IE" dirty="0"/>
          </a:p>
        </p:txBody>
      </p:sp>
      <p:sp>
        <p:nvSpPr>
          <p:cNvPr id="7" name="Content Placeholder 6"/>
          <p:cNvSpPr>
            <a:spLocks noGrp="1"/>
          </p:cNvSpPr>
          <p:nvPr>
            <p:ph idx="1"/>
          </p:nvPr>
        </p:nvSpPr>
        <p:spPr/>
        <p:txBody>
          <a:bodyPr>
            <a:normAutofit/>
          </a:bodyPr>
          <a:lstStyle/>
          <a:p>
            <a:r>
              <a:rPr lang="en-IE" dirty="0" smtClean="0"/>
              <a:t>We want to create a flowchart that reads in a number, and checks if it is odd or even.</a:t>
            </a:r>
          </a:p>
          <a:p>
            <a:r>
              <a:rPr lang="en-IE" dirty="0" smtClean="0"/>
              <a:t>On the next slide is a flowchart with some blacked out boxes.</a:t>
            </a:r>
          </a:p>
          <a:p>
            <a:r>
              <a:rPr lang="en-IE" dirty="0" smtClean="0"/>
              <a:t>On the following slide is a number of potential boxes you could use to correctly implement the algorithm.</a:t>
            </a:r>
          </a:p>
          <a:p>
            <a:r>
              <a:rPr lang="en-IE" dirty="0" smtClean="0"/>
              <a:t>Copy and paste the boxes into the flowchart.</a:t>
            </a:r>
            <a:endParaRPr lang="en-I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431748" y="332656"/>
            <a:ext cx="8010578" cy="6120680"/>
            <a:chOff x="431748" y="332656"/>
            <a:chExt cx="8010578" cy="612068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275856" y="57332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203848" y="3212976"/>
              <a:ext cx="2448272" cy="1512168"/>
            </a:xfrm>
            <a:prstGeom prst="diamond">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600" dirty="0">
                <a:solidFill>
                  <a:schemeClr val="tx1"/>
                </a:solidFill>
              </a:endParaRPr>
            </a:p>
          </p:txBody>
        </p:sp>
        <p:cxnSp>
          <p:nvCxnSpPr>
            <p:cNvPr id="18" name="Straight Arrow Connector 17"/>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700602" y="3617865"/>
              <a:ext cx="455574" cy="369332"/>
            </a:xfrm>
            <a:prstGeom prst="rect">
              <a:avLst/>
            </a:prstGeom>
            <a:noFill/>
          </p:spPr>
          <p:txBody>
            <a:bodyPr wrap="none" rtlCol="0">
              <a:spAutoFit/>
            </a:bodyPr>
            <a:lstStyle/>
            <a:p>
              <a:r>
                <a:rPr lang="en-IE" dirty="0" smtClean="0"/>
                <a:t>No</a:t>
              </a:r>
              <a:endParaRPr lang="en-IE" dirty="0"/>
            </a:p>
          </p:txBody>
        </p:sp>
        <p:cxnSp>
          <p:nvCxnSpPr>
            <p:cNvPr id="22" name="Straight Arrow Connector 21"/>
            <p:cNvCxnSpPr/>
            <p:nvPr/>
          </p:nvCxnSpPr>
          <p:spPr>
            <a:xfrm>
              <a:off x="1475656" y="42930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26" name="Straight Arrow Connector 25"/>
            <p:cNvCxnSpPr>
              <a:stCxn id="17" idx="1"/>
            </p:cNvCxnSpPr>
            <p:nvPr/>
          </p:nvCxnSpPr>
          <p:spPr>
            <a:xfrm flipH="1">
              <a:off x="2627784" y="3969060"/>
              <a:ext cx="576064" cy="88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771800" y="3645024"/>
              <a:ext cx="485518" cy="369332"/>
            </a:xfrm>
            <a:prstGeom prst="rect">
              <a:avLst/>
            </a:prstGeom>
            <a:noFill/>
          </p:spPr>
          <p:txBody>
            <a:bodyPr wrap="none" rtlCol="0">
              <a:spAutoFit/>
            </a:bodyPr>
            <a:lstStyle/>
            <a:p>
              <a:r>
                <a:rPr lang="en-IE" dirty="0" smtClean="0"/>
                <a:t>Yes</a:t>
              </a:r>
              <a:endParaRPr lang="en-IE" dirty="0"/>
            </a:p>
          </p:txBody>
        </p:sp>
        <p:sp>
          <p:nvSpPr>
            <p:cNvPr id="32" name="Parallelogram 31"/>
            <p:cNvSpPr/>
            <p:nvPr/>
          </p:nvSpPr>
          <p:spPr>
            <a:xfrm>
              <a:off x="431748" y="3573016"/>
              <a:ext cx="2304256" cy="720080"/>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sp>
          <p:nvSpPr>
            <p:cNvPr id="33" name="Parallelogram 32"/>
            <p:cNvSpPr/>
            <p:nvPr/>
          </p:nvSpPr>
          <p:spPr>
            <a:xfrm>
              <a:off x="6138070" y="3573016"/>
              <a:ext cx="2304256" cy="720080"/>
            </a:xfrm>
            <a:prstGeom prst="parallelogram">
              <a:avLst/>
            </a:prstGeom>
            <a:solidFill>
              <a:schemeClr val="tx1">
                <a:lumMod val="95000"/>
                <a:lumOff val="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tx1"/>
                </a:solidFill>
              </a:endParaRPr>
            </a:p>
          </p:txBody>
        </p:sp>
        <p:cxnSp>
          <p:nvCxnSpPr>
            <p:cNvPr id="34" name="Straight Arrow Connector 33"/>
            <p:cNvCxnSpPr/>
            <p:nvPr/>
          </p:nvCxnSpPr>
          <p:spPr>
            <a:xfrm>
              <a:off x="7236296" y="42930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403648" y="5013176"/>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4427984" y="501317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652120" y="3951162"/>
              <a:ext cx="57606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iamond 16"/>
          <p:cNvSpPr/>
          <p:nvPr/>
        </p:nvSpPr>
        <p:spPr>
          <a:xfrm>
            <a:off x="3293962" y="1772816"/>
            <a:ext cx="2448272"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Is A &gt; B?</a:t>
            </a:r>
            <a:endParaRPr lang="en-IE" sz="1600" dirty="0">
              <a:solidFill>
                <a:schemeClr val="tx1"/>
              </a:solidFill>
            </a:endParaRPr>
          </a:p>
        </p:txBody>
      </p:sp>
      <p:sp>
        <p:nvSpPr>
          <p:cNvPr id="32" name="Parallelogram 31"/>
          <p:cNvSpPr/>
          <p:nvPr/>
        </p:nvSpPr>
        <p:spPr>
          <a:xfrm>
            <a:off x="521862" y="213285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B</a:t>
            </a:r>
            <a:endParaRPr lang="en-IE" dirty="0">
              <a:solidFill>
                <a:schemeClr val="tx1"/>
              </a:solidFill>
            </a:endParaRPr>
          </a:p>
        </p:txBody>
      </p:sp>
      <p:sp>
        <p:nvSpPr>
          <p:cNvPr id="33" name="Parallelogram 32"/>
          <p:cNvSpPr/>
          <p:nvPr/>
        </p:nvSpPr>
        <p:spPr>
          <a:xfrm>
            <a:off x="6228184" y="213285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“It’s Even”</a:t>
            </a:r>
            <a:endParaRPr lang="en-IE" dirty="0">
              <a:solidFill>
                <a:schemeClr val="tx1"/>
              </a:solidFill>
            </a:endParaRPr>
          </a:p>
        </p:txBody>
      </p:sp>
      <p:sp>
        <p:nvSpPr>
          <p:cNvPr id="19" name="Diamond 18"/>
          <p:cNvSpPr/>
          <p:nvPr/>
        </p:nvSpPr>
        <p:spPr>
          <a:xfrm>
            <a:off x="3311652" y="3501008"/>
            <a:ext cx="2448272"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Does A/2 give a remainder?</a:t>
            </a:r>
            <a:endParaRPr lang="en-IE" sz="1600" dirty="0">
              <a:solidFill>
                <a:schemeClr val="tx1"/>
              </a:solidFill>
            </a:endParaRPr>
          </a:p>
        </p:txBody>
      </p:sp>
      <p:sp>
        <p:nvSpPr>
          <p:cNvPr id="20" name="Parallelogram 19"/>
          <p:cNvSpPr/>
          <p:nvPr/>
        </p:nvSpPr>
        <p:spPr>
          <a:xfrm>
            <a:off x="539552" y="3861048"/>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“It’s Odd”</a:t>
            </a:r>
            <a:endParaRPr lang="en-IE" dirty="0">
              <a:solidFill>
                <a:schemeClr val="tx1"/>
              </a:solidFill>
            </a:endParaRPr>
          </a:p>
        </p:txBody>
      </p:sp>
      <p:sp>
        <p:nvSpPr>
          <p:cNvPr id="23" name="Parallelogram 22"/>
          <p:cNvSpPr/>
          <p:nvPr/>
        </p:nvSpPr>
        <p:spPr>
          <a:xfrm>
            <a:off x="6245874" y="3861048"/>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 /2</a:t>
            </a:r>
            <a:endParaRPr lang="en-IE" dirty="0">
              <a:solidFill>
                <a:schemeClr val="tx1"/>
              </a:solidFill>
            </a:endParaRPr>
          </a:p>
        </p:txBody>
      </p:sp>
      <p:sp>
        <p:nvSpPr>
          <p:cNvPr id="24" name="Diamond 23"/>
          <p:cNvSpPr/>
          <p:nvPr/>
        </p:nvSpPr>
        <p:spPr>
          <a:xfrm>
            <a:off x="3311652" y="5157192"/>
            <a:ext cx="2448272"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Is A = = B?</a:t>
            </a:r>
            <a:endParaRPr lang="en-IE" sz="1600" dirty="0">
              <a:solidFill>
                <a:schemeClr val="tx1"/>
              </a:solidFill>
            </a:endParaRPr>
          </a:p>
        </p:txBody>
      </p:sp>
      <p:sp>
        <p:nvSpPr>
          <p:cNvPr id="27" name="Parallelogram 26"/>
          <p:cNvSpPr/>
          <p:nvPr/>
        </p:nvSpPr>
        <p:spPr>
          <a:xfrm>
            <a:off x="539552" y="5517232"/>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C</a:t>
            </a:r>
            <a:endParaRPr lang="en-IE" dirty="0">
              <a:solidFill>
                <a:schemeClr val="tx1"/>
              </a:solidFill>
            </a:endParaRPr>
          </a:p>
        </p:txBody>
      </p:sp>
      <p:sp>
        <p:nvSpPr>
          <p:cNvPr id="29" name="Parallelogram 28"/>
          <p:cNvSpPr/>
          <p:nvPr/>
        </p:nvSpPr>
        <p:spPr>
          <a:xfrm>
            <a:off x="6245874" y="5517232"/>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“I </a:t>
            </a:r>
            <a:r>
              <a:rPr lang="en-IE" dirty="0" err="1" smtClean="0">
                <a:solidFill>
                  <a:schemeClr val="tx1"/>
                </a:solidFill>
              </a:rPr>
              <a:t>dunno</a:t>
            </a:r>
            <a:r>
              <a:rPr lang="en-IE" dirty="0" smtClean="0">
                <a:solidFill>
                  <a:schemeClr val="tx1"/>
                </a:solidFill>
              </a:rPr>
              <a:t>”</a:t>
            </a:r>
            <a:endParaRPr lang="en-IE" dirty="0">
              <a:solidFill>
                <a:schemeClr val="tx1"/>
              </a:solidFill>
            </a:endParaRPr>
          </a:p>
        </p:txBody>
      </p:sp>
      <p:sp>
        <p:nvSpPr>
          <p:cNvPr id="12" name="Content Placeholder 2"/>
          <p:cNvSpPr txBox="1">
            <a:spLocks/>
          </p:cNvSpPr>
          <p:nvPr/>
        </p:nvSpPr>
        <p:spPr>
          <a:xfrm>
            <a:off x="467544" y="260648"/>
            <a:ext cx="8136904" cy="187220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Pick the appropriate</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three of the following</a:t>
            </a:r>
            <a:r>
              <a:rPr kumimoji="0" lang="en-IE" sz="2400" b="0" i="1" u="none" strike="noStrike" kern="1200" cap="none" spc="0" normalizeH="0" noProof="0" dirty="0" smtClean="0">
                <a:ln>
                  <a:noFill/>
                </a:ln>
                <a:solidFill>
                  <a:schemeClr val="tx1"/>
                </a:solidFill>
                <a:effectLst/>
                <a:uLnTx/>
                <a:uFillTx/>
                <a:latin typeface="+mn-lt"/>
                <a:ea typeface="+mn-ea"/>
                <a:cs typeface="+mn-cs"/>
              </a:rPr>
              <a:t> </a:t>
            </a:r>
            <a:r>
              <a:rPr kumimoji="0" lang="en-IE" sz="2400" b="0" i="1" u="none" strike="noStrike" kern="1200" cap="none" spc="0" normalizeH="0" baseline="0" noProof="0" dirty="0" smtClean="0">
                <a:ln>
                  <a:noFill/>
                </a:ln>
                <a:solidFill>
                  <a:schemeClr val="tx1"/>
                </a:solidFill>
                <a:effectLst/>
                <a:uLnTx/>
                <a:uFillTx/>
                <a:latin typeface="+mn-lt"/>
                <a:ea typeface="+mn-ea"/>
                <a:cs typeface="+mn-cs"/>
              </a:rPr>
              <a:t>boxes</a:t>
            </a:r>
            <a:r>
              <a:rPr lang="en-IE" sz="2400" i="1" dirty="0" smtClean="0"/>
              <a:t> that describe the algorithm as described.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2400" b="0" i="1" u="none" strike="noStrike" kern="1200" cap="none" spc="0" normalizeH="0" baseline="0" noProof="0" dirty="0" smtClean="0">
                <a:ln>
                  <a:noFill/>
                </a:ln>
                <a:solidFill>
                  <a:schemeClr val="tx1"/>
                </a:solidFill>
                <a:effectLst/>
                <a:uLnTx/>
                <a:uFillTx/>
                <a:latin typeface="+mn-lt"/>
                <a:ea typeface="+mn-ea"/>
                <a:cs typeface="+mn-cs"/>
              </a:rPr>
              <a:t>Copy</a:t>
            </a:r>
            <a:r>
              <a:rPr kumimoji="0" lang="en-IE" sz="2400" b="0" i="1" u="none" strike="noStrike" kern="1200" cap="none" spc="0" normalizeH="0" noProof="0" dirty="0" smtClean="0">
                <a:ln>
                  <a:noFill/>
                </a:ln>
                <a:solidFill>
                  <a:schemeClr val="tx1"/>
                </a:solidFill>
                <a:effectLst/>
                <a:uLnTx/>
                <a:uFillTx/>
                <a:latin typeface="+mn-lt"/>
                <a:ea typeface="+mn-ea"/>
                <a:cs typeface="+mn-cs"/>
              </a:rPr>
              <a:t> and paste them into the previous slide.</a:t>
            </a:r>
            <a:endParaRPr kumimoji="0" lang="en-IE" sz="2400" b="0" i="1"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560</TotalTime>
  <Words>1016</Words>
  <Application>Microsoft Office PowerPoint</Application>
  <PresentationFormat>On-screen Show (4:3)</PresentationFormat>
  <Paragraphs>160</Paragraphs>
  <Slides>21</Slides>
  <Notes>8</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Lab #6</vt:lpstr>
      <vt:lpstr>Lab #6</vt:lpstr>
      <vt:lpstr>Symbols</vt:lpstr>
      <vt:lpstr>Exercise #1</vt:lpstr>
      <vt:lpstr>Slide 5</vt:lpstr>
      <vt:lpstr>Slide 6</vt:lpstr>
      <vt:lpstr>Exercise #2</vt:lpstr>
      <vt:lpstr>Slide 8</vt:lpstr>
      <vt:lpstr>Slide 9</vt:lpstr>
      <vt:lpstr>Exercise #3</vt:lpstr>
      <vt:lpstr>Slide 11</vt:lpstr>
      <vt:lpstr>Slide 12</vt:lpstr>
      <vt:lpstr>Exercise #4</vt:lpstr>
      <vt:lpstr>Slide 14</vt:lpstr>
      <vt:lpstr>Slide 15</vt:lpstr>
      <vt:lpstr>Exercise #5</vt:lpstr>
      <vt:lpstr>Slide 17</vt:lpstr>
      <vt:lpstr>Slide 18</vt:lpstr>
      <vt:lpstr>Exercise #6</vt:lpstr>
      <vt:lpstr>Slide 20</vt:lpstr>
      <vt:lpstr>Slide 21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Flow Charting</dc:title>
  <dc:creator>dgordon</dc:creator>
  <cp:lastModifiedBy>dgordon</cp:lastModifiedBy>
  <cp:revision>59</cp:revision>
  <dcterms:created xsi:type="dcterms:W3CDTF">2011-10-08T11:06:39Z</dcterms:created>
  <dcterms:modified xsi:type="dcterms:W3CDTF">2011-11-11T00:47:41Z</dcterms:modified>
</cp:coreProperties>
</file>