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75" r:id="rId2"/>
    <p:sldId id="257" r:id="rId3"/>
    <p:sldId id="277" r:id="rId4"/>
    <p:sldId id="278" r:id="rId5"/>
    <p:sldId id="279" r:id="rId6"/>
    <p:sldId id="280" r:id="rId7"/>
    <p:sldId id="281" r:id="rId8"/>
    <p:sldId id="282" r:id="rId9"/>
    <p:sldId id="283" r:id="rId10"/>
    <p:sldId id="284" r:id="rId11"/>
    <p:sldId id="285" r:id="rId12"/>
    <p:sldId id="287" r:id="rId13"/>
    <p:sldId id="288" r:id="rId14"/>
    <p:sldId id="289" r:id="rId15"/>
    <p:sldId id="290" r:id="rId16"/>
    <p:sldId id="291" r:id="rId17"/>
    <p:sldId id="292" r:id="rId18"/>
    <p:sldId id="29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AB676F-6CB4-44D7-8B60-A49E9C6BE91C}" type="datetimeFigureOut">
              <a:rPr lang="en-IE" smtClean="0"/>
              <a:pPr/>
              <a:t>30/11/2012</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7E9D0F-991E-443E-8AA6-6B7D257D810E}" type="slidenum">
              <a:rPr lang="en-IE" smtClean="0"/>
              <a:pPr/>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D47E9D0F-991E-443E-8AA6-6B7D257D810E}" type="slidenum">
              <a:rPr lang="en-IE" smtClean="0"/>
              <a:pPr/>
              <a:t>1</a:t>
            </a:fld>
            <a:endParaRPr lang="en-I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CBE489AF-703D-426D-9EE6-68BB63FD4980}" type="slidenum">
              <a:rPr lang="en-US" smtClean="0"/>
              <a:pPr/>
              <a:t>4</a:t>
            </a:fld>
            <a:endParaRPr lang="en-U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xfrm>
            <a:off x="685800" y="4343520"/>
            <a:ext cx="5486400" cy="4114246"/>
          </a:xfrm>
          <a:noFill/>
          <a:ln/>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B5CD08-1BBB-4E4B-AF3E-C9C6AEA260BC}" type="slidenum">
              <a:rPr lang="en-GB"/>
              <a:pPr/>
              <a:t>5</a:t>
            </a:fld>
            <a:endParaRPr lang="en-GB"/>
          </a:p>
        </p:txBody>
      </p:sp>
      <p:sp>
        <p:nvSpPr>
          <p:cNvPr id="173058" name="Rectangle 2"/>
          <p:cNvSpPr>
            <a:spLocks noGrp="1" noRot="1" noChangeAspect="1" noChangeArrowheads="1" noTextEdit="1"/>
          </p:cNvSpPr>
          <p:nvPr>
            <p:ph type="sldImg"/>
          </p:nvPr>
        </p:nvSpPr>
        <p:spPr bwMode="auto">
          <a:xfrm>
            <a:off x="1144588" y="687388"/>
            <a:ext cx="4568825" cy="3427412"/>
          </a:xfrm>
          <a:prstGeom prst="rect">
            <a:avLst/>
          </a:prstGeom>
          <a:solidFill>
            <a:srgbClr val="FFFFFF"/>
          </a:solidFill>
          <a:ln>
            <a:solidFill>
              <a:srgbClr val="000000"/>
            </a:solidFill>
            <a:miter lim="800000"/>
            <a:headEnd/>
            <a:tailEnd/>
          </a:ln>
        </p:spPr>
      </p:sp>
      <p:sp>
        <p:nvSpPr>
          <p:cNvPr id="173059" name="Rectangle 3"/>
          <p:cNvSpPr>
            <a:spLocks noGrp="1" noChangeArrowheads="1"/>
          </p:cNvSpPr>
          <p:nvPr>
            <p:ph type="body" idx="1"/>
          </p:nvPr>
        </p:nvSpPr>
        <p:spPr bwMode="auto">
          <a:xfrm>
            <a:off x="534225" y="4343110"/>
            <a:ext cx="5873318" cy="4114221"/>
          </a:xfrm>
          <a:prstGeom prst="rect">
            <a:avLst/>
          </a:prstGeom>
          <a:solidFill>
            <a:srgbClr val="FFFFFF"/>
          </a:solidFill>
          <a:ln>
            <a:solidFill>
              <a:srgbClr val="000000"/>
            </a:solidFill>
            <a:miter lim="800000"/>
            <a:headEnd/>
            <a:tailEnd/>
          </a:ln>
        </p:spPr>
        <p:txBody>
          <a:bodyPr lIns="86928" tIns="43464" rIns="86928" bIns="43464"/>
          <a:lstStyle/>
          <a:p>
            <a:r>
              <a:rPr lang="en-US"/>
              <a:t>SMART Objectives – very common in industry and are used extensively for appraisals and form a simple test of whether the objective is truly a good objective.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64C4D0-ADEE-4F36-A513-D1032CAE60D7}" type="slidenum">
              <a:rPr lang="en-GB"/>
              <a:pPr/>
              <a:t>6</a:t>
            </a:fld>
            <a:endParaRPr lang="en-GB"/>
          </a:p>
        </p:txBody>
      </p:sp>
      <p:sp>
        <p:nvSpPr>
          <p:cNvPr id="175106" name="Rectangle 2"/>
          <p:cNvSpPr>
            <a:spLocks noGrp="1" noRot="1" noChangeAspect="1" noChangeArrowheads="1" noTextEdit="1"/>
          </p:cNvSpPr>
          <p:nvPr>
            <p:ph type="sldImg"/>
          </p:nvPr>
        </p:nvSpPr>
        <p:spPr bwMode="auto">
          <a:xfrm>
            <a:off x="1144588" y="687388"/>
            <a:ext cx="4568825" cy="3427412"/>
          </a:xfrm>
          <a:prstGeom prst="rect">
            <a:avLst/>
          </a:prstGeom>
          <a:solidFill>
            <a:srgbClr val="FFFFFF"/>
          </a:solidFill>
          <a:ln>
            <a:solidFill>
              <a:srgbClr val="000000"/>
            </a:solidFill>
            <a:miter lim="800000"/>
            <a:headEnd/>
            <a:tailEnd/>
          </a:ln>
        </p:spPr>
      </p:sp>
      <p:sp>
        <p:nvSpPr>
          <p:cNvPr id="175107" name="Rectangle 3"/>
          <p:cNvSpPr>
            <a:spLocks noGrp="1" noChangeArrowheads="1"/>
          </p:cNvSpPr>
          <p:nvPr>
            <p:ph type="body" idx="1"/>
          </p:nvPr>
        </p:nvSpPr>
        <p:spPr bwMode="auto">
          <a:xfrm>
            <a:off x="534225" y="4343110"/>
            <a:ext cx="5873318" cy="4114221"/>
          </a:xfrm>
          <a:prstGeom prst="rect">
            <a:avLst/>
          </a:prstGeom>
          <a:solidFill>
            <a:srgbClr val="FFFFFF"/>
          </a:solidFill>
          <a:ln>
            <a:solidFill>
              <a:srgbClr val="000000"/>
            </a:solidFill>
            <a:miter lim="800000"/>
            <a:headEnd/>
            <a:tailEnd/>
          </a:ln>
        </p:spPr>
        <p:txBody>
          <a:bodyPr lIns="86928" tIns="43464" rIns="86928" bIns="43464"/>
          <a:lstStyle/>
          <a:p>
            <a:r>
              <a:rPr lang="en-US"/>
              <a:t>Specific – this ties back to the project management module where work breakdown structures where used to split large tasks into much smaller tasks.  The aim of doing this allows the objective to be specific. The classic final year PhD student objective is write my PhD.  The question of where to start is a difficult one and therefore splitting the task up can make the objective more specific and also achievable within a sensible time frame can help with motivation.  Think of other examples of specific objectives.   On the previous slide the aim make myself more employable is not at all specific – what is meant by employable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8EE5AE-675B-411D-8CE6-0D51633BFEF4}" type="slidenum">
              <a:rPr lang="en-GB"/>
              <a:pPr/>
              <a:t>7</a:t>
            </a:fld>
            <a:endParaRPr lang="en-GB"/>
          </a:p>
        </p:txBody>
      </p:sp>
      <p:sp>
        <p:nvSpPr>
          <p:cNvPr id="177154" name="Rectangle 1026"/>
          <p:cNvSpPr>
            <a:spLocks noGrp="1" noRot="1" noChangeAspect="1" noChangeArrowheads="1" noTextEdit="1"/>
          </p:cNvSpPr>
          <p:nvPr>
            <p:ph type="sldImg"/>
          </p:nvPr>
        </p:nvSpPr>
        <p:spPr bwMode="auto">
          <a:xfrm>
            <a:off x="1144588" y="687388"/>
            <a:ext cx="4568825" cy="3427412"/>
          </a:xfrm>
          <a:prstGeom prst="rect">
            <a:avLst/>
          </a:prstGeom>
          <a:solidFill>
            <a:srgbClr val="FFFFFF"/>
          </a:solidFill>
          <a:ln>
            <a:solidFill>
              <a:srgbClr val="000000"/>
            </a:solidFill>
            <a:miter lim="800000"/>
            <a:headEnd/>
            <a:tailEnd/>
          </a:ln>
        </p:spPr>
      </p:sp>
      <p:sp>
        <p:nvSpPr>
          <p:cNvPr id="177155" name="Rectangle 1027"/>
          <p:cNvSpPr>
            <a:spLocks noGrp="1" noChangeArrowheads="1"/>
          </p:cNvSpPr>
          <p:nvPr>
            <p:ph type="body" idx="1"/>
          </p:nvPr>
        </p:nvSpPr>
        <p:spPr bwMode="auto">
          <a:xfrm>
            <a:off x="534225" y="4343110"/>
            <a:ext cx="5873318" cy="4114221"/>
          </a:xfrm>
          <a:prstGeom prst="rect">
            <a:avLst/>
          </a:prstGeom>
          <a:solidFill>
            <a:srgbClr val="FFFFFF"/>
          </a:solidFill>
          <a:ln>
            <a:solidFill>
              <a:srgbClr val="000000"/>
            </a:solidFill>
            <a:miter lim="800000"/>
            <a:headEnd/>
            <a:tailEnd/>
          </a:ln>
        </p:spPr>
        <p:txBody>
          <a:bodyPr lIns="86928" tIns="43464" rIns="86928" bIns="43464"/>
          <a:lstStyle/>
          <a:p>
            <a:r>
              <a:rPr lang="en-US"/>
              <a:t>Measurable – You need to know when you have finished the objective / completed the task.  There is two elements therefore to writing measurable objectives.  They should not include words like more – when do you know when you have made more contacts.  Is it one or is it a million.  The second element relates to actually having something which you can provide as evidence.  Therefore deliverables attached to the objective is good (e.g. Short reports) as these can help you prove that you have achieved the objective (this will be important when you start work!).</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F8944D-F701-49A8-B552-382C1FB29AAD}" type="slidenum">
              <a:rPr lang="en-GB"/>
              <a:pPr/>
              <a:t>8</a:t>
            </a:fld>
            <a:endParaRPr lang="en-GB"/>
          </a:p>
        </p:txBody>
      </p:sp>
      <p:sp>
        <p:nvSpPr>
          <p:cNvPr id="179202" name="Rectangle 2"/>
          <p:cNvSpPr>
            <a:spLocks noGrp="1" noRot="1" noChangeAspect="1" noChangeArrowheads="1" noTextEdit="1"/>
          </p:cNvSpPr>
          <p:nvPr>
            <p:ph type="sldImg"/>
          </p:nvPr>
        </p:nvSpPr>
        <p:spPr bwMode="auto">
          <a:xfrm>
            <a:off x="1144588" y="687388"/>
            <a:ext cx="4568825" cy="3427412"/>
          </a:xfrm>
          <a:prstGeom prst="rect">
            <a:avLst/>
          </a:prstGeom>
          <a:solidFill>
            <a:srgbClr val="FFFFFF"/>
          </a:solidFill>
          <a:ln>
            <a:solidFill>
              <a:srgbClr val="000000"/>
            </a:solidFill>
            <a:miter lim="800000"/>
            <a:headEnd/>
            <a:tailEnd/>
          </a:ln>
        </p:spPr>
      </p:sp>
      <p:sp>
        <p:nvSpPr>
          <p:cNvPr id="179203" name="Rectangle 3"/>
          <p:cNvSpPr>
            <a:spLocks noGrp="1" noChangeArrowheads="1"/>
          </p:cNvSpPr>
          <p:nvPr>
            <p:ph type="body" idx="1"/>
          </p:nvPr>
        </p:nvSpPr>
        <p:spPr bwMode="auto">
          <a:xfrm>
            <a:off x="534225" y="4343110"/>
            <a:ext cx="5873318" cy="4114221"/>
          </a:xfrm>
          <a:prstGeom prst="rect">
            <a:avLst/>
          </a:prstGeom>
          <a:solidFill>
            <a:srgbClr val="FFFFFF"/>
          </a:solidFill>
          <a:ln>
            <a:solidFill>
              <a:srgbClr val="000000"/>
            </a:solidFill>
            <a:miter lim="800000"/>
            <a:headEnd/>
            <a:tailEnd/>
          </a:ln>
        </p:spPr>
        <p:txBody>
          <a:bodyPr lIns="86928" tIns="43464" rIns="86928" bIns="43464"/>
          <a:lstStyle/>
          <a:p>
            <a:r>
              <a:rPr lang="en-US"/>
              <a:t>Agreed – In the project management sessions we talked about stakeholders and involving them in the project.  Setting your objectives and agreeing them with your supervisor is important.  This might take some negotiation but it worth doing this as everybody will be committed to the plan. </a:t>
            </a:r>
          </a:p>
          <a:p>
            <a:endParaRPr lang="en-US"/>
          </a:p>
          <a:p>
            <a:r>
              <a:rPr lang="en-US"/>
              <a:t>Note that if you ever set objectives for someone else make sure you discuss them with them as setting unachievable objectives for someone can prove a source of conflict.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EDA407-65AA-4F66-AB8C-5F4D0A587310}" type="slidenum">
              <a:rPr lang="en-GB"/>
              <a:pPr/>
              <a:t>9</a:t>
            </a:fld>
            <a:endParaRPr lang="en-GB"/>
          </a:p>
        </p:txBody>
      </p:sp>
      <p:sp>
        <p:nvSpPr>
          <p:cNvPr id="181250" name="Rectangle 1026"/>
          <p:cNvSpPr>
            <a:spLocks noGrp="1" noRot="1" noChangeAspect="1" noChangeArrowheads="1" noTextEdit="1"/>
          </p:cNvSpPr>
          <p:nvPr>
            <p:ph type="sldImg"/>
          </p:nvPr>
        </p:nvSpPr>
        <p:spPr bwMode="auto">
          <a:xfrm>
            <a:off x="1144588" y="687388"/>
            <a:ext cx="4568825" cy="3427412"/>
          </a:xfrm>
          <a:prstGeom prst="rect">
            <a:avLst/>
          </a:prstGeom>
          <a:solidFill>
            <a:srgbClr val="FFFFFF"/>
          </a:solidFill>
          <a:ln>
            <a:solidFill>
              <a:srgbClr val="000000"/>
            </a:solidFill>
            <a:miter lim="800000"/>
            <a:headEnd/>
            <a:tailEnd/>
          </a:ln>
        </p:spPr>
      </p:sp>
      <p:sp>
        <p:nvSpPr>
          <p:cNvPr id="181251" name="Rectangle 1027"/>
          <p:cNvSpPr>
            <a:spLocks noGrp="1" noChangeArrowheads="1"/>
          </p:cNvSpPr>
          <p:nvPr>
            <p:ph type="body" idx="1"/>
          </p:nvPr>
        </p:nvSpPr>
        <p:spPr bwMode="auto">
          <a:xfrm>
            <a:off x="534225" y="4343110"/>
            <a:ext cx="5873318" cy="4114221"/>
          </a:xfrm>
          <a:prstGeom prst="rect">
            <a:avLst/>
          </a:prstGeom>
          <a:solidFill>
            <a:srgbClr val="FFFFFF"/>
          </a:solidFill>
          <a:ln>
            <a:solidFill>
              <a:srgbClr val="000000"/>
            </a:solidFill>
            <a:miter lim="800000"/>
            <a:headEnd/>
            <a:tailEnd/>
          </a:ln>
        </p:spPr>
        <p:txBody>
          <a:bodyPr lIns="86928" tIns="43464" rIns="86928" bIns="43464"/>
          <a:lstStyle/>
          <a:p>
            <a:r>
              <a:rPr lang="en-US"/>
              <a:t>Realistic Objectives – It is important that the objectives you set are realistic.  All too often people will set very unrealistic objectives and the end result is that the project is not delivered on time, resentment develops within the project stakeholders etc.  Furthermore if you are being assessed against the objectives which are set, if they are unrealistic you may not achieve any of them!  It is however important to set your self challenging objectives which you could achieve if you apply yourself – these are often referred to as stretch targets and are used to motivate staff.</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2ADB21-8994-4342-B96C-A220B378842C}" type="slidenum">
              <a:rPr lang="en-GB"/>
              <a:pPr/>
              <a:t>10</a:t>
            </a:fld>
            <a:endParaRPr lang="en-GB"/>
          </a:p>
        </p:txBody>
      </p:sp>
      <p:sp>
        <p:nvSpPr>
          <p:cNvPr id="183298" name="Rectangle 2"/>
          <p:cNvSpPr>
            <a:spLocks noGrp="1" noRot="1" noChangeAspect="1" noChangeArrowheads="1" noTextEdit="1"/>
          </p:cNvSpPr>
          <p:nvPr>
            <p:ph type="sldImg"/>
          </p:nvPr>
        </p:nvSpPr>
        <p:spPr bwMode="auto">
          <a:xfrm>
            <a:off x="1144588" y="687388"/>
            <a:ext cx="4568825" cy="3427412"/>
          </a:xfrm>
          <a:prstGeom prst="rect">
            <a:avLst/>
          </a:prstGeom>
          <a:solidFill>
            <a:srgbClr val="FFFFFF"/>
          </a:solidFill>
          <a:ln>
            <a:solidFill>
              <a:srgbClr val="000000"/>
            </a:solidFill>
            <a:miter lim="800000"/>
            <a:headEnd/>
            <a:tailEnd/>
          </a:ln>
        </p:spPr>
      </p:sp>
      <p:sp>
        <p:nvSpPr>
          <p:cNvPr id="183299" name="Rectangle 3"/>
          <p:cNvSpPr>
            <a:spLocks noGrp="1" noChangeArrowheads="1"/>
          </p:cNvSpPr>
          <p:nvPr>
            <p:ph type="body" idx="1"/>
          </p:nvPr>
        </p:nvSpPr>
        <p:spPr bwMode="auto">
          <a:xfrm>
            <a:off x="534225" y="4343110"/>
            <a:ext cx="5873318" cy="4114221"/>
          </a:xfrm>
          <a:prstGeom prst="rect">
            <a:avLst/>
          </a:prstGeom>
          <a:solidFill>
            <a:srgbClr val="FFFFFF"/>
          </a:solidFill>
          <a:ln>
            <a:solidFill>
              <a:srgbClr val="000000"/>
            </a:solidFill>
            <a:miter lim="800000"/>
            <a:headEnd/>
            <a:tailEnd/>
          </a:ln>
        </p:spPr>
        <p:txBody>
          <a:bodyPr lIns="86928" tIns="43464" rIns="86928" bIns="43464"/>
          <a:lstStyle/>
          <a:p>
            <a:r>
              <a:rPr lang="en-US"/>
              <a:t>Time Bound – It is important that there is an element of time linked to the objective.  Again if the objective is open ended when do you when you have achieved the objective.  Therefore set yourself deadlines and review yourself against them – don’t let the deadlines slip as the progress of the project overall could be in jeopardy.   These can also be a useful time management tool as often people will work on something when little value is being added (80% of the value is provided by 20% of the effort) and a dealine can be used to force you to move on to the next objective.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A1900-36D3-4DE2-B416-AD07113539DB}" type="slidenum">
              <a:rPr lang="en-GB"/>
              <a:pPr/>
              <a:t>11</a:t>
            </a:fld>
            <a:endParaRPr lang="en-GB"/>
          </a:p>
        </p:txBody>
      </p:sp>
      <p:sp>
        <p:nvSpPr>
          <p:cNvPr id="185346" name="Rectangle 2"/>
          <p:cNvSpPr>
            <a:spLocks noGrp="1" noRot="1" noChangeAspect="1" noChangeArrowheads="1" noTextEdit="1"/>
          </p:cNvSpPr>
          <p:nvPr>
            <p:ph type="sldImg"/>
          </p:nvPr>
        </p:nvSpPr>
        <p:spPr bwMode="auto">
          <a:xfrm>
            <a:off x="1144588" y="687388"/>
            <a:ext cx="4568825" cy="3427412"/>
          </a:xfrm>
          <a:prstGeom prst="rect">
            <a:avLst/>
          </a:prstGeom>
          <a:solidFill>
            <a:srgbClr val="FFFFFF"/>
          </a:solidFill>
          <a:ln>
            <a:solidFill>
              <a:srgbClr val="000000"/>
            </a:solidFill>
            <a:miter lim="800000"/>
            <a:headEnd/>
            <a:tailEnd/>
          </a:ln>
        </p:spPr>
      </p:sp>
      <p:sp>
        <p:nvSpPr>
          <p:cNvPr id="185347" name="Rectangle 3"/>
          <p:cNvSpPr>
            <a:spLocks noGrp="1" noChangeArrowheads="1"/>
          </p:cNvSpPr>
          <p:nvPr>
            <p:ph type="body" idx="1"/>
          </p:nvPr>
        </p:nvSpPr>
        <p:spPr bwMode="auto">
          <a:xfrm>
            <a:off x="534225" y="4343110"/>
            <a:ext cx="5873318" cy="4114221"/>
          </a:xfrm>
          <a:prstGeom prst="rect">
            <a:avLst/>
          </a:prstGeom>
          <a:solidFill>
            <a:srgbClr val="FFFFFF"/>
          </a:solidFill>
          <a:ln>
            <a:solidFill>
              <a:srgbClr val="000000"/>
            </a:solidFill>
            <a:miter lim="800000"/>
            <a:headEnd/>
            <a:tailEnd/>
          </a:ln>
        </p:spPr>
        <p:txBody>
          <a:bodyPr lIns="86928" tIns="43464" rIns="86928" bIns="43464"/>
          <a:lstStyle/>
          <a:p>
            <a:r>
              <a:rPr lang="en-US"/>
              <a:t>Time scales -  It is useful to set objectives at multiple levels – one week, one month, 6 months – 1 year.  This will let you focus on the big picture as well as on the short-term tasks.  A useful technique which can be used to improve your time management is to set weekly SMART objectives to help organise your time.   The objectives at a number of timescales can be linked back to the WBS discussed in the project management session – the bottom level tasks may be weekly objectives whilst the higher level tasks are longer term.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38189A39-DA37-41E1-8546-5FC59BAA83DB}" type="datetimeFigureOut">
              <a:rPr lang="en-IE" smtClean="0"/>
              <a:pPr/>
              <a:t>30/11/2012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7BD784CE-A8FC-481D-89E4-CFFE8A6B3350}"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38189A39-DA37-41E1-8546-5FC59BAA83DB}" type="datetimeFigureOut">
              <a:rPr lang="en-IE" smtClean="0"/>
              <a:pPr/>
              <a:t>30/11/2012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7BD784CE-A8FC-481D-89E4-CFFE8A6B3350}"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38189A39-DA37-41E1-8546-5FC59BAA83DB}" type="datetimeFigureOut">
              <a:rPr lang="en-IE" smtClean="0"/>
              <a:pPr/>
              <a:t>30/11/2012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7BD784CE-A8FC-481D-89E4-CFFE8A6B3350}"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38189A39-DA37-41E1-8546-5FC59BAA83DB}" type="datetimeFigureOut">
              <a:rPr lang="en-IE" smtClean="0"/>
              <a:pPr/>
              <a:t>30/11/2012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7BD784CE-A8FC-481D-89E4-CFFE8A6B3350}" type="slidenum">
              <a:rPr lang="en-IE" smtClean="0"/>
              <a:pPr/>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189A39-DA37-41E1-8546-5FC59BAA83DB}" type="datetimeFigureOut">
              <a:rPr lang="en-IE" smtClean="0"/>
              <a:pPr/>
              <a:t>30/11/2012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7BD784CE-A8FC-481D-89E4-CFFE8A6B3350}" type="slidenum">
              <a:rPr lang="en-IE" smtClean="0"/>
              <a:pPr/>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38189A39-DA37-41E1-8546-5FC59BAA83DB}" type="datetimeFigureOut">
              <a:rPr lang="en-IE" smtClean="0"/>
              <a:pPr/>
              <a:t>30/11/2012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7BD784CE-A8FC-481D-89E4-CFFE8A6B3350}" type="slidenum">
              <a:rPr lang="en-IE" smtClean="0"/>
              <a:pPr/>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38189A39-DA37-41E1-8546-5FC59BAA83DB}" type="datetimeFigureOut">
              <a:rPr lang="en-IE" smtClean="0"/>
              <a:pPr/>
              <a:t>30/11/2012</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7BD784CE-A8FC-481D-89E4-CFFE8A6B3350}" type="slidenum">
              <a:rPr lang="en-IE" smtClean="0"/>
              <a:pPr/>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38189A39-DA37-41E1-8546-5FC59BAA83DB}" type="datetimeFigureOut">
              <a:rPr lang="en-IE" smtClean="0"/>
              <a:pPr/>
              <a:t>30/11/2012</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7BD784CE-A8FC-481D-89E4-CFFE8A6B3350}" type="slidenum">
              <a:rPr lang="en-IE" smtClean="0"/>
              <a:pPr/>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189A39-DA37-41E1-8546-5FC59BAA83DB}" type="datetimeFigureOut">
              <a:rPr lang="en-IE" smtClean="0"/>
              <a:pPr/>
              <a:t>30/11/2012</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7BD784CE-A8FC-481D-89E4-CFFE8A6B3350}"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189A39-DA37-41E1-8546-5FC59BAA83DB}" type="datetimeFigureOut">
              <a:rPr lang="en-IE" smtClean="0"/>
              <a:pPr/>
              <a:t>30/11/2012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7BD784CE-A8FC-481D-89E4-CFFE8A6B3350}" type="slidenum">
              <a:rPr lang="en-IE" smtClean="0"/>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189A39-DA37-41E1-8546-5FC59BAA83DB}" type="datetimeFigureOut">
              <a:rPr lang="en-IE" smtClean="0"/>
              <a:pPr/>
              <a:t>30/11/2012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7BD784CE-A8FC-481D-89E4-CFFE8A6B3350}" type="slidenum">
              <a:rPr lang="en-IE" smtClean="0"/>
              <a:pPr/>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189A39-DA37-41E1-8546-5FC59BAA83DB}" type="datetimeFigureOut">
              <a:rPr lang="en-IE" smtClean="0"/>
              <a:pPr/>
              <a:t>30/11/2012</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D784CE-A8FC-481D-89E4-CFFE8A6B3350}"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hyperlink" Target="http://www.uknec.org.uk/Individual"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IE" b="1" dirty="0" smtClean="0"/>
              <a:t>Personal Development Plans</a:t>
            </a:r>
            <a:endParaRPr lang="en-IE" dirty="0"/>
          </a:p>
        </p:txBody>
      </p:sp>
      <p:sp>
        <p:nvSpPr>
          <p:cNvPr id="3" name="Subtitle 2"/>
          <p:cNvSpPr>
            <a:spLocks noGrp="1"/>
          </p:cNvSpPr>
          <p:nvPr>
            <p:ph type="subTitle" idx="1"/>
          </p:nvPr>
        </p:nvSpPr>
        <p:spPr/>
        <p:txBody>
          <a:bodyPr/>
          <a:lstStyle/>
          <a:p>
            <a:r>
              <a:rPr lang="en-IE" dirty="0" smtClean="0"/>
              <a:t>Damian Gordon</a:t>
            </a:r>
            <a:endParaRPr lang="en-I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7" name="Rectangle 1029"/>
          <p:cNvSpPr>
            <a:spLocks noGrp="1" noChangeArrowheads="1"/>
          </p:cNvSpPr>
          <p:nvPr>
            <p:ph type="body" idx="1"/>
          </p:nvPr>
        </p:nvSpPr>
        <p:spPr/>
        <p:txBody>
          <a:bodyPr>
            <a:normAutofit/>
          </a:bodyPr>
          <a:lstStyle/>
          <a:p>
            <a:r>
              <a:rPr lang="en-GB" sz="4000" dirty="0"/>
              <a:t>Set timescales on your objectives</a:t>
            </a:r>
          </a:p>
          <a:p>
            <a:pPr lvl="1"/>
            <a:r>
              <a:rPr lang="en-GB" sz="3600" dirty="0"/>
              <a:t>Deadlines and Milestones</a:t>
            </a:r>
          </a:p>
          <a:p>
            <a:r>
              <a:rPr lang="en-GB" sz="4000" dirty="0"/>
              <a:t>Review progress against these </a:t>
            </a:r>
            <a:r>
              <a:rPr lang="en-GB" sz="4000" dirty="0" smtClean="0"/>
              <a:t>deadlines</a:t>
            </a:r>
            <a:endParaRPr lang="en-GB" sz="4000" dirty="0"/>
          </a:p>
        </p:txBody>
      </p:sp>
      <p:sp>
        <p:nvSpPr>
          <p:cNvPr id="4" name="Rounded Rectangle 3"/>
          <p:cNvSpPr/>
          <p:nvPr/>
        </p:nvSpPr>
        <p:spPr>
          <a:xfrm>
            <a:off x="251520" y="764704"/>
            <a:ext cx="8640960" cy="583264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Rounded Rectangle 5"/>
          <p:cNvSpPr/>
          <p:nvPr/>
        </p:nvSpPr>
        <p:spPr>
          <a:xfrm>
            <a:off x="2267744" y="332656"/>
            <a:ext cx="4392488" cy="1008112"/>
          </a:xfrm>
          <a:prstGeom prst="roundRect">
            <a:avLst/>
          </a:prstGeom>
          <a:solidFill>
            <a:srgbClr val="FF0000"/>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600" b="1" dirty="0" smtClean="0"/>
              <a:t>T</a:t>
            </a:r>
            <a:r>
              <a:rPr lang="en-IE" sz="3600" dirty="0" smtClean="0"/>
              <a:t>IME BASED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5" name="Rectangle 2053"/>
          <p:cNvSpPr>
            <a:spLocks noGrp="1" noChangeArrowheads="1"/>
          </p:cNvSpPr>
          <p:nvPr>
            <p:ph type="body" idx="1"/>
          </p:nvPr>
        </p:nvSpPr>
        <p:spPr/>
        <p:txBody>
          <a:bodyPr>
            <a:noAutofit/>
          </a:bodyPr>
          <a:lstStyle/>
          <a:p>
            <a:pPr>
              <a:lnSpc>
                <a:spcPct val="90000"/>
              </a:lnSpc>
            </a:pPr>
            <a:r>
              <a:rPr lang="en-GB" sz="4000" dirty="0"/>
              <a:t>Set objectives at multiple timescales</a:t>
            </a:r>
          </a:p>
          <a:p>
            <a:pPr lvl="1">
              <a:lnSpc>
                <a:spcPct val="90000"/>
              </a:lnSpc>
            </a:pPr>
            <a:r>
              <a:rPr lang="en-GB" sz="3600" dirty="0"/>
              <a:t>This week I will read </a:t>
            </a:r>
            <a:r>
              <a:rPr lang="en-GB" sz="3600" dirty="0" smtClean="0"/>
              <a:t>4 </a:t>
            </a:r>
            <a:r>
              <a:rPr lang="en-GB" sz="3600" dirty="0"/>
              <a:t>papers on </a:t>
            </a:r>
            <a:r>
              <a:rPr lang="en-GB" sz="3600" dirty="0" smtClean="0"/>
              <a:t>modelling</a:t>
            </a:r>
            <a:endParaRPr lang="en-GB" sz="3600" dirty="0"/>
          </a:p>
          <a:p>
            <a:pPr lvl="1">
              <a:lnSpc>
                <a:spcPct val="90000"/>
              </a:lnSpc>
            </a:pPr>
            <a:r>
              <a:rPr lang="en-GB" sz="3600" dirty="0"/>
              <a:t>This month I will prepare a short report on </a:t>
            </a:r>
            <a:r>
              <a:rPr lang="en-GB" sz="3600" dirty="0" smtClean="0"/>
              <a:t>modelling</a:t>
            </a:r>
            <a:endParaRPr lang="en-GB" sz="3600" dirty="0"/>
          </a:p>
          <a:p>
            <a:pPr lvl="1">
              <a:lnSpc>
                <a:spcPct val="90000"/>
              </a:lnSpc>
            </a:pPr>
            <a:r>
              <a:rPr lang="en-GB" sz="3600" dirty="0"/>
              <a:t>In the next </a:t>
            </a:r>
            <a:r>
              <a:rPr lang="en-GB" sz="3600" dirty="0" smtClean="0"/>
              <a:t>2 </a:t>
            </a:r>
            <a:r>
              <a:rPr lang="en-GB" sz="3600" dirty="0"/>
              <a:t>months I will review the three principle modelling techniques and write the literature review of these techniques for my </a:t>
            </a:r>
            <a:r>
              <a:rPr lang="en-GB" sz="3600" dirty="0" smtClean="0"/>
              <a:t>thesis</a:t>
            </a:r>
            <a:endParaRPr lang="en-GB" sz="3600" dirty="0"/>
          </a:p>
        </p:txBody>
      </p:sp>
      <p:sp>
        <p:nvSpPr>
          <p:cNvPr id="4" name="Rounded Rectangle 3"/>
          <p:cNvSpPr/>
          <p:nvPr/>
        </p:nvSpPr>
        <p:spPr>
          <a:xfrm>
            <a:off x="251520" y="764704"/>
            <a:ext cx="8640960" cy="583264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Rounded Rectangle 5"/>
          <p:cNvSpPr/>
          <p:nvPr/>
        </p:nvSpPr>
        <p:spPr>
          <a:xfrm>
            <a:off x="2267744" y="332656"/>
            <a:ext cx="4392488" cy="1008112"/>
          </a:xfrm>
          <a:prstGeom prst="roundRect">
            <a:avLst/>
          </a:prstGeom>
          <a:solidFill>
            <a:srgbClr val="FF0000"/>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600" b="1" dirty="0" smtClean="0"/>
              <a:t>T</a:t>
            </a:r>
            <a:r>
              <a:rPr lang="en-IE" sz="3600" dirty="0" smtClean="0"/>
              <a:t>IME SCALES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europass template5 (2)"/>
          <p:cNvPicPr>
            <a:picLocks noChangeAspect="1" noChangeArrowheads="1"/>
          </p:cNvPicPr>
          <p:nvPr/>
        </p:nvPicPr>
        <p:blipFill>
          <a:blip r:embed="rId2" cstate="print"/>
          <a:srcRect/>
          <a:stretch>
            <a:fillRect/>
          </a:stretch>
        </p:blipFill>
        <p:spPr bwMode="auto">
          <a:xfrm>
            <a:off x="-28312" y="0"/>
            <a:ext cx="9172312" cy="6858000"/>
          </a:xfrm>
          <a:prstGeom prst="rect">
            <a:avLst/>
          </a:prstGeom>
          <a:noFill/>
          <a:ln w="9525">
            <a:noFill/>
            <a:miter lim="800000"/>
            <a:headEnd/>
            <a:tailEnd/>
          </a:ln>
        </p:spPr>
      </p:pic>
      <p:sp>
        <p:nvSpPr>
          <p:cNvPr id="3" name="Rectangle 5"/>
          <p:cNvSpPr>
            <a:spLocks noChangeArrowheads="1"/>
          </p:cNvSpPr>
          <p:nvPr/>
        </p:nvSpPr>
        <p:spPr bwMode="auto">
          <a:xfrm>
            <a:off x="962289" y="1981200"/>
            <a:ext cx="8090475" cy="1491358"/>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4000" b="0" i="0" u="none" strike="noStrike" kern="0" cap="none" spc="0" normalizeH="0" baseline="0" noProof="0" dirty="0">
                <a:ln>
                  <a:noFill/>
                </a:ln>
                <a:solidFill>
                  <a:schemeClr val="accent1">
                    <a:lumMod val="75000"/>
                  </a:schemeClr>
                </a:solidFill>
                <a:effectLst/>
                <a:uLnTx/>
                <a:uFillTx/>
                <a:latin typeface="Verdana" pitchFamily="34" charset="0"/>
                <a:ea typeface="Verdana" pitchFamily="34" charset="0"/>
                <a:cs typeface="Verdana" pitchFamily="34" charset="0"/>
              </a:rPr>
              <a:t>Europass</a:t>
            </a:r>
          </a:p>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a:ln>
                <a:noFill/>
              </a:ln>
              <a:solidFill>
                <a:schemeClr val="accent1">
                  <a:lumMod val="75000"/>
                </a:schemeClr>
              </a:solidFill>
              <a:effectLst/>
              <a:uLnTx/>
              <a:uFillTx/>
              <a:latin typeface="Verdana" pitchFamily="34" charset="0"/>
              <a:ea typeface="Verdana" pitchFamily="34" charset="0"/>
              <a:cs typeface="Verdana"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chemeClr val="accent1">
                    <a:lumMod val="75000"/>
                  </a:schemeClr>
                </a:solidFill>
                <a:effectLst/>
                <a:uLnTx/>
                <a:uFillTx/>
                <a:latin typeface="Verdana" pitchFamily="34" charset="0"/>
                <a:ea typeface="Verdana" pitchFamily="34" charset="0"/>
                <a:cs typeface="Verdana" pitchFamily="34" charset="0"/>
              </a:rPr>
              <a:t>increasing</a:t>
            </a:r>
            <a:r>
              <a:rPr kumimoji="0" lang="en-US" sz="2400" b="1" i="0" u="none" strike="noStrike" kern="0" cap="none" spc="0" normalizeH="0" baseline="0" noProof="0" dirty="0">
                <a:ln>
                  <a:noFill/>
                </a:ln>
                <a:solidFill>
                  <a:schemeClr val="accent1">
                    <a:lumMod val="75000"/>
                  </a:schemeClr>
                </a:solidFill>
                <a:effectLst/>
                <a:uLnTx/>
                <a:uFillTx/>
                <a:latin typeface="Verdana" pitchFamily="34" charset="0"/>
                <a:ea typeface="Verdana" pitchFamily="34" charset="0"/>
                <a:cs typeface="Verdana" pitchFamily="34" charset="0"/>
              </a:rPr>
              <a:t> mobility, </a:t>
            </a:r>
            <a:r>
              <a:rPr kumimoji="0" lang="en-US" sz="2400" b="0" i="0" u="none" strike="noStrike" kern="0" cap="none" spc="0" normalizeH="0" baseline="0" noProof="0" dirty="0">
                <a:ln>
                  <a:noFill/>
                </a:ln>
                <a:solidFill>
                  <a:schemeClr val="accent1">
                    <a:lumMod val="75000"/>
                  </a:schemeClr>
                </a:solidFill>
                <a:effectLst/>
                <a:uLnTx/>
                <a:uFillTx/>
                <a:latin typeface="Verdana" pitchFamily="34" charset="0"/>
                <a:ea typeface="Verdana" pitchFamily="34" charset="0"/>
                <a:cs typeface="Verdana" pitchFamily="34" charset="0"/>
              </a:rPr>
              <a:t>releasing</a:t>
            </a:r>
            <a:r>
              <a:rPr kumimoji="0" lang="en-US" sz="2400" b="1" i="0" u="none" strike="noStrike" kern="0" cap="none" spc="0" normalizeH="0" baseline="0" noProof="0" dirty="0">
                <a:ln>
                  <a:noFill/>
                </a:ln>
                <a:solidFill>
                  <a:schemeClr val="accent1">
                    <a:lumMod val="75000"/>
                  </a:schemeClr>
                </a:solidFill>
                <a:effectLst/>
                <a:uLnTx/>
                <a:uFillTx/>
                <a:latin typeface="Verdana" pitchFamily="34" charset="0"/>
                <a:ea typeface="Verdana" pitchFamily="34" charset="0"/>
                <a:cs typeface="Verdana" pitchFamily="34" charset="0"/>
              </a:rPr>
              <a:t> potential</a:t>
            </a:r>
            <a:r>
              <a:rPr kumimoji="0" lang="en-US" sz="2400" b="0" i="0" u="none" strike="noStrike" kern="0" cap="none" spc="0" normalizeH="0" baseline="0" noProof="0" dirty="0">
                <a:ln>
                  <a:noFill/>
                </a:ln>
                <a:solidFill>
                  <a:schemeClr val="accent1">
                    <a:lumMod val="75000"/>
                  </a:schemeClr>
                </a:solidFill>
                <a:effectLst/>
                <a:uLnTx/>
                <a:uFillTx/>
                <a:latin typeface="Verdana" pitchFamily="34" charset="0"/>
                <a:ea typeface="Verdana" pitchFamily="34" charset="0"/>
                <a:cs typeface="Verdana" pitchFamily="34" charset="0"/>
              </a:rPr>
              <a:t> </a:t>
            </a:r>
            <a:endParaRPr kumimoji="0" lang="en-GB" sz="2400" b="0" i="0" u="none" strike="noStrike" kern="0" cap="none" spc="0" normalizeH="0" baseline="0" noProof="0" dirty="0">
              <a:ln>
                <a:noFill/>
              </a:ln>
              <a:solidFill>
                <a:schemeClr val="accent1">
                  <a:lumMod val="75000"/>
                </a:schemeClr>
              </a:solidFill>
              <a:effectLst/>
              <a:uLnTx/>
              <a:uFillTx/>
              <a:latin typeface="Verdana" pitchFamily="34" charset="0"/>
              <a:ea typeface="Verdana" pitchFamily="34" charset="0"/>
              <a:cs typeface="Verdana" pitchFamily="34" charset="0"/>
            </a:endParaRPr>
          </a:p>
        </p:txBody>
      </p:sp>
    </p:spTree>
    <p:extLst>
      <p:ext uri="{BB962C8B-B14F-4D97-AF65-F5344CB8AC3E}">
        <p14:creationId xmlns="" xmlns:p14="http://schemas.microsoft.com/office/powerpoint/2010/main" val="1614567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6389" y="479187"/>
            <a:ext cx="7711378" cy="1019304"/>
          </a:xfrm>
        </p:spPr>
        <p:txBody>
          <a:bodyPr/>
          <a:lstStyle/>
          <a:p>
            <a:endParaRPr lang="en-GB"/>
          </a:p>
        </p:txBody>
      </p:sp>
      <p:sp>
        <p:nvSpPr>
          <p:cNvPr id="3" name="Content Placeholder 2"/>
          <p:cNvSpPr>
            <a:spLocks noGrp="1"/>
          </p:cNvSpPr>
          <p:nvPr>
            <p:ph idx="1"/>
          </p:nvPr>
        </p:nvSpPr>
        <p:spPr>
          <a:xfrm>
            <a:off x="786389" y="1804750"/>
            <a:ext cx="7711378" cy="4036162"/>
          </a:xfrm>
        </p:spPr>
        <p:txBody>
          <a:bodyPr/>
          <a:lstStyle/>
          <a:p>
            <a:endParaRPr lang="en-GB"/>
          </a:p>
        </p:txBody>
      </p:sp>
      <p:pic>
        <p:nvPicPr>
          <p:cNvPr id="4" name="Picture 4" descr="europass template5 (2)"/>
          <p:cNvPicPr>
            <a:picLocks noChangeAspect="1" noChangeArrowheads="1"/>
          </p:cNvPicPr>
          <p:nvPr/>
        </p:nvPicPr>
        <p:blipFill>
          <a:blip r:embed="rId2" cstate="print"/>
          <a:srcRect/>
          <a:stretch>
            <a:fillRect/>
          </a:stretch>
        </p:blipFill>
        <p:spPr bwMode="auto">
          <a:xfrm>
            <a:off x="4589" y="0"/>
            <a:ext cx="9144000" cy="6858000"/>
          </a:xfrm>
          <a:prstGeom prst="rect">
            <a:avLst/>
          </a:prstGeom>
          <a:noFill/>
          <a:ln w="9525">
            <a:noFill/>
            <a:miter lim="800000"/>
            <a:headEnd/>
            <a:tailEnd/>
          </a:ln>
        </p:spPr>
      </p:pic>
      <p:sp>
        <p:nvSpPr>
          <p:cNvPr id="5" name="Rectangle 4"/>
          <p:cNvSpPr/>
          <p:nvPr/>
        </p:nvSpPr>
        <p:spPr>
          <a:xfrm>
            <a:off x="1084764" y="321182"/>
            <a:ext cx="7422098" cy="65200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3600" b="0" i="0" u="none" strike="noStrike" kern="0" cap="none" spc="0" normalizeH="0" baseline="0" noProof="0" dirty="0" smtClean="0">
                <a:ln>
                  <a:noFill/>
                </a:ln>
                <a:solidFill>
                  <a:srgbClr val="165788"/>
                </a:solidFill>
                <a:effectLst/>
                <a:uLnTx/>
                <a:uFillTx/>
                <a:latin typeface="Verdana" pitchFamily="34" charset="0"/>
                <a:cs typeface="Arial" charset="0"/>
              </a:rPr>
              <a:t>Europass – Why</a:t>
            </a:r>
            <a:r>
              <a:rPr kumimoji="0" lang="en-GB" sz="3600" b="0" i="0" u="none" strike="noStrike" kern="0" cap="none" spc="0" normalizeH="0" noProof="0" dirty="0" smtClean="0">
                <a:ln>
                  <a:noFill/>
                </a:ln>
                <a:solidFill>
                  <a:srgbClr val="165788"/>
                </a:solidFill>
                <a:effectLst/>
                <a:uLnTx/>
                <a:uFillTx/>
                <a:latin typeface="Verdana" pitchFamily="34" charset="0"/>
                <a:cs typeface="Arial" charset="0"/>
              </a:rPr>
              <a:t> the need</a:t>
            </a:r>
            <a:r>
              <a:rPr kumimoji="0" lang="en-GB" sz="3600" b="0" i="0" u="none" strike="noStrike" kern="0" cap="none" spc="0" normalizeH="0" baseline="0" noProof="0" dirty="0" smtClean="0">
                <a:ln>
                  <a:noFill/>
                </a:ln>
                <a:solidFill>
                  <a:srgbClr val="165788"/>
                </a:solidFill>
                <a:effectLst/>
                <a:uLnTx/>
                <a:uFillTx/>
                <a:latin typeface="Verdana" pitchFamily="34" charset="0"/>
                <a:cs typeface="Arial" charset="0"/>
              </a:rPr>
              <a:t>?</a:t>
            </a:r>
            <a:endParaRPr kumimoji="0" lang="en-GB" sz="1800" b="0" i="0" u="none" strike="noStrike" kern="0" cap="none" spc="0" normalizeH="0" baseline="0" noProof="0" dirty="0" smtClean="0">
              <a:ln>
                <a:noFill/>
              </a:ln>
              <a:solidFill>
                <a:sysClr val="windowText" lastClr="000000"/>
              </a:solidFill>
              <a:effectLst/>
              <a:uLnTx/>
              <a:uFillTx/>
            </a:endParaRPr>
          </a:p>
        </p:txBody>
      </p:sp>
      <p:sp>
        <p:nvSpPr>
          <p:cNvPr id="7" name="Rectangle 6"/>
          <p:cNvSpPr/>
          <p:nvPr/>
        </p:nvSpPr>
        <p:spPr>
          <a:xfrm>
            <a:off x="1156772" y="1689334"/>
            <a:ext cx="7017257" cy="274469"/>
          </a:xfrm>
          <a:prstGeom prst="rect">
            <a:avLst/>
          </a:prstGeom>
        </p:spPr>
        <p:txBody>
          <a:bodyPr wrap="square">
            <a:spAutoFit/>
          </a:bodyPr>
          <a:lstStyle/>
          <a:p>
            <a:pPr lvl="0" fontAlgn="base">
              <a:spcBef>
                <a:spcPct val="0"/>
              </a:spcBef>
              <a:spcAft>
                <a:spcPct val="0"/>
              </a:spcAft>
            </a:pPr>
            <a:endParaRPr lang="en-GB" sz="1400" dirty="0">
              <a:solidFill>
                <a:srgbClr val="165788"/>
              </a:solidFill>
              <a:latin typeface="Verdana" pitchFamily="34" charset="0"/>
              <a:ea typeface="Verdana" pitchFamily="34" charset="0"/>
              <a:cs typeface="Verdana" pitchFamily="34" charset="0"/>
            </a:endParaRPr>
          </a:p>
        </p:txBody>
      </p:sp>
      <p:sp>
        <p:nvSpPr>
          <p:cNvPr id="6" name="TextBox 5"/>
          <p:cNvSpPr txBox="1"/>
          <p:nvPr/>
        </p:nvSpPr>
        <p:spPr>
          <a:xfrm>
            <a:off x="1084764" y="973186"/>
            <a:ext cx="3159135" cy="738664"/>
          </a:xfrm>
          <a:prstGeom prst="rect">
            <a:avLst/>
          </a:prstGeom>
          <a:noFill/>
        </p:spPr>
        <p:txBody>
          <a:bodyPr wrap="square" rtlCol="0">
            <a:spAutoFit/>
          </a:bodyPr>
          <a:lstStyle/>
          <a:p>
            <a:r>
              <a:rPr lang="en-GB" sz="1400" b="1" dirty="0" smtClean="0">
                <a:solidFill>
                  <a:schemeClr val="accent1">
                    <a:lumMod val="75000"/>
                  </a:schemeClr>
                </a:solidFill>
                <a:latin typeface="Verdana" pitchFamily="34" charset="0"/>
                <a:ea typeface="Verdana" pitchFamily="34" charset="0"/>
                <a:cs typeface="Verdana" pitchFamily="34" charset="0"/>
              </a:rPr>
              <a:t>Some Statistics:</a:t>
            </a:r>
          </a:p>
          <a:p>
            <a:endParaRPr lang="en-GB" sz="1400" b="1" dirty="0">
              <a:solidFill>
                <a:schemeClr val="accent1">
                  <a:lumMod val="75000"/>
                </a:schemeClr>
              </a:solidFill>
              <a:latin typeface="Verdana" pitchFamily="34" charset="0"/>
              <a:ea typeface="Verdana" pitchFamily="34" charset="0"/>
              <a:cs typeface="Verdana" pitchFamily="34" charset="0"/>
            </a:endParaRPr>
          </a:p>
          <a:p>
            <a:endParaRPr lang="en-GB" sz="1400" b="1" dirty="0">
              <a:solidFill>
                <a:schemeClr val="accent1">
                  <a:lumMod val="75000"/>
                </a:schemeClr>
              </a:solidFill>
              <a:latin typeface="Verdana" pitchFamily="34" charset="0"/>
              <a:ea typeface="Verdana" pitchFamily="34" charset="0"/>
              <a:cs typeface="Verdana" pitchFamily="34" charset="0"/>
            </a:endParaRPr>
          </a:p>
        </p:txBody>
      </p:sp>
      <p:sp>
        <p:nvSpPr>
          <p:cNvPr id="8" name="Rectangular Callout 7"/>
          <p:cNvSpPr/>
          <p:nvPr/>
        </p:nvSpPr>
        <p:spPr>
          <a:xfrm>
            <a:off x="1084764" y="1512494"/>
            <a:ext cx="2839163" cy="1052410"/>
          </a:xfrm>
          <a:prstGeom prst="wedgeRect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400" dirty="0">
                <a:solidFill>
                  <a:schemeClr val="accent1">
                    <a:lumMod val="75000"/>
                  </a:schemeClr>
                </a:solidFill>
                <a:latin typeface="Verdana" pitchFamily="34" charset="0"/>
                <a:ea typeface="Verdana" pitchFamily="34" charset="0"/>
                <a:cs typeface="Verdana" pitchFamily="34" charset="0"/>
              </a:rPr>
              <a:t>2.3% of Europeans (11.3 million people) live and work in a European country that is not their Member State</a:t>
            </a:r>
            <a:r>
              <a:rPr lang="en-GB" sz="1400" dirty="0">
                <a:solidFill>
                  <a:prstClr val="black"/>
                </a:solidFill>
                <a:latin typeface="Verdana" pitchFamily="34" charset="0"/>
                <a:ea typeface="Verdana" pitchFamily="34" charset="0"/>
                <a:cs typeface="Verdana" pitchFamily="34" charset="0"/>
              </a:rPr>
              <a:t>.</a:t>
            </a:r>
          </a:p>
        </p:txBody>
      </p:sp>
      <p:sp>
        <p:nvSpPr>
          <p:cNvPr id="9" name="Rectangular Callout 8"/>
          <p:cNvSpPr/>
          <p:nvPr/>
        </p:nvSpPr>
        <p:spPr>
          <a:xfrm>
            <a:off x="1060784" y="2780928"/>
            <a:ext cx="2854054" cy="1063324"/>
          </a:xfrm>
          <a:prstGeom prst="wedgeRect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400" dirty="0">
                <a:solidFill>
                  <a:schemeClr val="accent1">
                    <a:lumMod val="75000"/>
                  </a:schemeClr>
                </a:solidFill>
                <a:latin typeface="Verdana" pitchFamily="34" charset="0"/>
                <a:ea typeface="Verdana" pitchFamily="34" charset="0"/>
                <a:cs typeface="Verdana" pitchFamily="34" charset="0"/>
              </a:rPr>
              <a:t>Approximately 17% of Europeans consider that they will work in another </a:t>
            </a:r>
            <a:r>
              <a:rPr lang="en-GB" sz="1400" dirty="0" smtClean="0">
                <a:solidFill>
                  <a:schemeClr val="accent1">
                    <a:lumMod val="75000"/>
                  </a:schemeClr>
                </a:solidFill>
                <a:latin typeface="Verdana" pitchFamily="34" charset="0"/>
                <a:ea typeface="Verdana" pitchFamily="34" charset="0"/>
                <a:cs typeface="Verdana" pitchFamily="34" charset="0"/>
              </a:rPr>
              <a:t>Member State </a:t>
            </a:r>
            <a:r>
              <a:rPr lang="en-GB" sz="1400" dirty="0">
                <a:solidFill>
                  <a:schemeClr val="accent1">
                    <a:lumMod val="75000"/>
                  </a:schemeClr>
                </a:solidFill>
                <a:latin typeface="Verdana" pitchFamily="34" charset="0"/>
                <a:ea typeface="Verdana" pitchFamily="34" charset="0"/>
                <a:cs typeface="Verdana" pitchFamily="34" charset="0"/>
              </a:rPr>
              <a:t>in the future</a:t>
            </a:r>
            <a:r>
              <a:rPr lang="en-GB" dirty="0">
                <a:solidFill>
                  <a:schemeClr val="accent1">
                    <a:lumMod val="75000"/>
                  </a:schemeClr>
                </a:solidFill>
              </a:rPr>
              <a:t>.</a:t>
            </a:r>
          </a:p>
        </p:txBody>
      </p:sp>
      <p:sp>
        <p:nvSpPr>
          <p:cNvPr id="11" name="Rectangular Callout 10"/>
          <p:cNvSpPr/>
          <p:nvPr/>
        </p:nvSpPr>
        <p:spPr>
          <a:xfrm>
            <a:off x="994042" y="4054669"/>
            <a:ext cx="2889856" cy="858931"/>
          </a:xfrm>
          <a:prstGeom prst="wedgeRect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400" dirty="0">
                <a:solidFill>
                  <a:schemeClr val="accent1">
                    <a:lumMod val="75000"/>
                  </a:schemeClr>
                </a:solidFill>
                <a:latin typeface="Verdana" pitchFamily="34" charset="0"/>
                <a:ea typeface="Verdana" pitchFamily="34" charset="0"/>
                <a:cs typeface="Verdana" pitchFamily="34" charset="0"/>
              </a:rPr>
              <a:t>34% of Europeans rate their chances of finding a job as better abroad than at home.</a:t>
            </a:r>
          </a:p>
        </p:txBody>
      </p:sp>
      <p:sp>
        <p:nvSpPr>
          <p:cNvPr id="12" name="Rectangular Callout 11"/>
          <p:cNvSpPr/>
          <p:nvPr/>
        </p:nvSpPr>
        <p:spPr>
          <a:xfrm>
            <a:off x="4195999" y="5005658"/>
            <a:ext cx="2360539" cy="1087638"/>
          </a:xfrm>
          <a:prstGeom prst="wedgeRect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400" dirty="0">
                <a:solidFill>
                  <a:schemeClr val="accent1">
                    <a:lumMod val="75000"/>
                  </a:schemeClr>
                </a:solidFill>
                <a:latin typeface="Verdana" pitchFamily="34" charset="0"/>
                <a:ea typeface="Verdana" pitchFamily="34" charset="0"/>
                <a:cs typeface="Verdana" pitchFamily="34" charset="0"/>
              </a:rPr>
              <a:t>13</a:t>
            </a:r>
            <a:r>
              <a:rPr lang="en-GB" sz="1400" dirty="0" smtClean="0">
                <a:solidFill>
                  <a:schemeClr val="accent1">
                    <a:lumMod val="75000"/>
                  </a:schemeClr>
                </a:solidFill>
                <a:latin typeface="Verdana" pitchFamily="34" charset="0"/>
                <a:ea typeface="Verdana" pitchFamily="34" charset="0"/>
                <a:cs typeface="Verdana" pitchFamily="34" charset="0"/>
              </a:rPr>
              <a:t>% of Europeans have lived abroad for the purposes of </a:t>
            </a:r>
            <a:r>
              <a:rPr lang="en-GB" sz="1400" dirty="0">
                <a:solidFill>
                  <a:schemeClr val="accent1">
                    <a:lumMod val="75000"/>
                  </a:schemeClr>
                </a:solidFill>
                <a:latin typeface="Verdana" pitchFamily="34" charset="0"/>
                <a:ea typeface="Verdana" pitchFamily="34" charset="0"/>
                <a:cs typeface="Verdana" pitchFamily="34" charset="0"/>
              </a:rPr>
              <a:t>education and </a:t>
            </a:r>
            <a:r>
              <a:rPr lang="en-GB" sz="1400" dirty="0" smtClean="0">
                <a:solidFill>
                  <a:schemeClr val="accent1">
                    <a:lumMod val="75000"/>
                  </a:schemeClr>
                </a:solidFill>
                <a:latin typeface="Verdana" pitchFamily="34" charset="0"/>
                <a:ea typeface="Verdana" pitchFamily="34" charset="0"/>
                <a:cs typeface="Verdana" pitchFamily="34" charset="0"/>
              </a:rPr>
              <a:t>training.</a:t>
            </a:r>
            <a:endParaRPr lang="en-GB" sz="1400" dirty="0">
              <a:solidFill>
                <a:schemeClr val="accent1">
                  <a:lumMod val="75000"/>
                </a:schemeClr>
              </a:solidFill>
              <a:latin typeface="Verdana" pitchFamily="34" charset="0"/>
              <a:ea typeface="Verdana" pitchFamily="34" charset="0"/>
              <a:cs typeface="Verdana" pitchFamily="34" charset="0"/>
            </a:endParaRPr>
          </a:p>
        </p:txBody>
      </p:sp>
      <p:sp>
        <p:nvSpPr>
          <p:cNvPr id="13" name="Rectangular Callout 12"/>
          <p:cNvSpPr/>
          <p:nvPr/>
        </p:nvSpPr>
        <p:spPr>
          <a:xfrm>
            <a:off x="1046433" y="5132507"/>
            <a:ext cx="2812385" cy="1096093"/>
          </a:xfrm>
          <a:prstGeom prst="wedgeRect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400" dirty="0">
                <a:solidFill>
                  <a:schemeClr val="accent1">
                    <a:lumMod val="75000"/>
                  </a:schemeClr>
                </a:solidFill>
                <a:latin typeface="Verdana" pitchFamily="34" charset="0"/>
                <a:ea typeface="Verdana" pitchFamily="34" charset="0"/>
                <a:cs typeface="Verdana" pitchFamily="34" charset="0"/>
              </a:rPr>
              <a:t>17% of Europeans envisage working abroad in the future, ranging from 51% in Denmark to just 4% in Italy.</a:t>
            </a:r>
          </a:p>
        </p:txBody>
      </p:sp>
      <p:sp>
        <p:nvSpPr>
          <p:cNvPr id="14" name="Rectangular Callout 13"/>
          <p:cNvSpPr/>
          <p:nvPr/>
        </p:nvSpPr>
        <p:spPr>
          <a:xfrm>
            <a:off x="4241075" y="1513248"/>
            <a:ext cx="4655680" cy="1123664"/>
          </a:xfrm>
          <a:prstGeom prst="wedgeRect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400" dirty="0">
                <a:solidFill>
                  <a:schemeClr val="accent1">
                    <a:lumMod val="75000"/>
                  </a:schemeClr>
                </a:solidFill>
                <a:latin typeface="Verdana" pitchFamily="34" charset="0"/>
                <a:ea typeface="Verdana" pitchFamily="34" charset="0"/>
                <a:cs typeface="Verdana" pitchFamily="34" charset="0"/>
              </a:rPr>
              <a:t>Although 52% of respondents indicated that they had had or expected to have practical difficulties finding work   (only 19% said that the need to learn a new language would be a discouraging factor). </a:t>
            </a:r>
          </a:p>
        </p:txBody>
      </p:sp>
      <p:sp>
        <p:nvSpPr>
          <p:cNvPr id="15" name="Rectangular Callout 14"/>
          <p:cNvSpPr/>
          <p:nvPr/>
        </p:nvSpPr>
        <p:spPr>
          <a:xfrm>
            <a:off x="4217787" y="3129492"/>
            <a:ext cx="4678968" cy="1354641"/>
          </a:xfrm>
          <a:prstGeom prst="wedgeRect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400" dirty="0">
                <a:solidFill>
                  <a:schemeClr val="accent1">
                    <a:lumMod val="75000"/>
                  </a:schemeClr>
                </a:solidFill>
                <a:latin typeface="Verdana" pitchFamily="34" charset="0"/>
                <a:ea typeface="Verdana" pitchFamily="34" charset="0"/>
                <a:cs typeface="Verdana" pitchFamily="34" charset="0"/>
              </a:rPr>
              <a:t>When asked </a:t>
            </a:r>
            <a:r>
              <a:rPr lang="en-GB" sz="1400" dirty="0" smtClean="0">
                <a:solidFill>
                  <a:schemeClr val="accent1">
                    <a:lumMod val="75000"/>
                  </a:schemeClr>
                </a:solidFill>
                <a:latin typeface="Verdana" pitchFamily="34" charset="0"/>
                <a:ea typeface="Verdana" pitchFamily="34" charset="0"/>
                <a:cs typeface="Verdana" pitchFamily="34" charset="0"/>
              </a:rPr>
              <a:t>about the practical difficulties that had, </a:t>
            </a:r>
            <a:r>
              <a:rPr lang="en-GB" sz="1400" dirty="0">
                <a:solidFill>
                  <a:schemeClr val="accent1">
                    <a:lumMod val="75000"/>
                  </a:schemeClr>
                </a:solidFill>
                <a:latin typeface="Verdana" pitchFamily="34" charset="0"/>
                <a:ea typeface="Verdana" pitchFamily="34" charset="0"/>
                <a:cs typeface="Verdana" pitchFamily="34" charset="0"/>
              </a:rPr>
              <a:t>or were expected to </a:t>
            </a:r>
            <a:r>
              <a:rPr lang="en-GB" sz="1400" dirty="0" smtClean="0">
                <a:solidFill>
                  <a:schemeClr val="accent1">
                    <a:lumMod val="75000"/>
                  </a:schemeClr>
                </a:solidFill>
                <a:latin typeface="Verdana" pitchFamily="34" charset="0"/>
                <a:ea typeface="Verdana" pitchFamily="34" charset="0"/>
                <a:cs typeface="Verdana" pitchFamily="34" charset="0"/>
              </a:rPr>
              <a:t>be, </a:t>
            </a:r>
            <a:r>
              <a:rPr lang="en-GB" sz="1400" dirty="0">
                <a:solidFill>
                  <a:schemeClr val="accent1">
                    <a:lumMod val="75000"/>
                  </a:schemeClr>
                </a:solidFill>
                <a:latin typeface="Verdana" pitchFamily="34" charset="0"/>
                <a:ea typeface="Verdana" pitchFamily="34" charset="0"/>
                <a:cs typeface="Verdana" pitchFamily="34" charset="0"/>
              </a:rPr>
              <a:t>encountered when going to work </a:t>
            </a:r>
            <a:r>
              <a:rPr lang="en-GB" sz="1400" dirty="0" smtClean="0">
                <a:solidFill>
                  <a:schemeClr val="accent1">
                    <a:lumMod val="75000"/>
                  </a:schemeClr>
                </a:solidFill>
                <a:latin typeface="Verdana" pitchFamily="34" charset="0"/>
                <a:ea typeface="Verdana" pitchFamily="34" charset="0"/>
                <a:cs typeface="Verdana" pitchFamily="34" charset="0"/>
              </a:rPr>
              <a:t>abroad, 10</a:t>
            </a:r>
            <a:r>
              <a:rPr lang="en-GB" sz="1400" dirty="0">
                <a:solidFill>
                  <a:schemeClr val="accent1">
                    <a:lumMod val="75000"/>
                  </a:schemeClr>
                </a:solidFill>
                <a:latin typeface="Verdana" pitchFamily="34" charset="0"/>
                <a:ea typeface="Verdana" pitchFamily="34" charset="0"/>
                <a:cs typeface="Verdana" pitchFamily="34" charset="0"/>
              </a:rPr>
              <a:t>% answered that they had experienced or expected to experience </a:t>
            </a:r>
            <a:r>
              <a:rPr lang="en-GB" sz="1400" dirty="0" smtClean="0">
                <a:solidFill>
                  <a:schemeClr val="accent1">
                    <a:lumMod val="75000"/>
                  </a:schemeClr>
                </a:solidFill>
                <a:latin typeface="Verdana" pitchFamily="34" charset="0"/>
                <a:ea typeface="Verdana" pitchFamily="34" charset="0"/>
                <a:cs typeface="Verdana" pitchFamily="34" charset="0"/>
              </a:rPr>
              <a:t>difficulties </a:t>
            </a:r>
            <a:r>
              <a:rPr lang="en-GB" sz="1400" dirty="0">
                <a:solidFill>
                  <a:schemeClr val="accent1">
                    <a:lumMod val="75000"/>
                  </a:schemeClr>
                </a:solidFill>
                <a:latin typeface="Verdana" pitchFamily="34" charset="0"/>
                <a:ea typeface="Verdana" pitchFamily="34" charset="0"/>
                <a:cs typeface="Verdana" pitchFamily="34" charset="0"/>
              </a:rPr>
              <a:t>having their </a:t>
            </a:r>
            <a:r>
              <a:rPr lang="en-GB" sz="1400" dirty="0" smtClean="0">
                <a:solidFill>
                  <a:schemeClr val="accent1">
                    <a:lumMod val="75000"/>
                  </a:schemeClr>
                </a:solidFill>
                <a:latin typeface="Verdana" pitchFamily="34" charset="0"/>
                <a:ea typeface="Verdana" pitchFamily="34" charset="0"/>
                <a:cs typeface="Verdana" pitchFamily="34" charset="0"/>
              </a:rPr>
              <a:t>education </a:t>
            </a:r>
            <a:r>
              <a:rPr lang="en-GB" sz="1400" dirty="0">
                <a:solidFill>
                  <a:schemeClr val="accent1">
                    <a:lumMod val="75000"/>
                  </a:schemeClr>
                </a:solidFill>
                <a:latin typeface="Verdana" pitchFamily="34" charset="0"/>
                <a:ea typeface="Verdana" pitchFamily="34" charset="0"/>
                <a:cs typeface="Verdana" pitchFamily="34" charset="0"/>
              </a:rPr>
              <a:t>and </a:t>
            </a:r>
            <a:r>
              <a:rPr lang="en-GB" sz="1400" dirty="0" smtClean="0">
                <a:solidFill>
                  <a:schemeClr val="accent1">
                    <a:lumMod val="75000"/>
                  </a:schemeClr>
                </a:solidFill>
                <a:latin typeface="Verdana" pitchFamily="34" charset="0"/>
                <a:ea typeface="Verdana" pitchFamily="34" charset="0"/>
                <a:cs typeface="Verdana" pitchFamily="34" charset="0"/>
              </a:rPr>
              <a:t>professional </a:t>
            </a:r>
            <a:r>
              <a:rPr lang="en-GB" sz="1400" dirty="0">
                <a:solidFill>
                  <a:schemeClr val="accent1">
                    <a:lumMod val="75000"/>
                  </a:schemeClr>
                </a:solidFill>
                <a:latin typeface="Verdana" pitchFamily="34" charset="0"/>
                <a:ea typeface="Verdana" pitchFamily="34" charset="0"/>
                <a:cs typeface="Verdana" pitchFamily="34" charset="0"/>
              </a:rPr>
              <a:t>qualifications </a:t>
            </a:r>
            <a:r>
              <a:rPr lang="en-GB" sz="1400" dirty="0" smtClean="0">
                <a:solidFill>
                  <a:schemeClr val="accent1">
                    <a:lumMod val="75000"/>
                  </a:schemeClr>
                </a:solidFill>
                <a:latin typeface="Verdana" pitchFamily="34" charset="0"/>
                <a:ea typeface="Verdana" pitchFamily="34" charset="0"/>
                <a:cs typeface="Verdana" pitchFamily="34" charset="0"/>
              </a:rPr>
              <a:t>recognised</a:t>
            </a:r>
            <a:r>
              <a:rPr lang="en-GB" sz="1400" dirty="0">
                <a:solidFill>
                  <a:schemeClr val="accent1">
                    <a:lumMod val="75000"/>
                  </a:schemeClr>
                </a:solidFill>
                <a:latin typeface="Verdana" pitchFamily="34" charset="0"/>
                <a:ea typeface="Verdana" pitchFamily="34" charset="0"/>
                <a:cs typeface="Verdana" pitchFamily="34" charset="0"/>
              </a:rPr>
              <a:t>. </a:t>
            </a:r>
          </a:p>
        </p:txBody>
      </p:sp>
      <p:sp>
        <p:nvSpPr>
          <p:cNvPr id="10" name="TextBox 9"/>
          <p:cNvSpPr txBox="1"/>
          <p:nvPr/>
        </p:nvSpPr>
        <p:spPr>
          <a:xfrm>
            <a:off x="6709660" y="4868601"/>
            <a:ext cx="2342543" cy="527813"/>
          </a:xfrm>
          <a:prstGeom prst="rect">
            <a:avLst/>
          </a:prstGeom>
          <a:noFill/>
        </p:spPr>
        <p:txBody>
          <a:bodyPr wrap="square" rtlCol="0">
            <a:spAutoFit/>
          </a:bodyPr>
          <a:lstStyle/>
          <a:p>
            <a:r>
              <a:rPr lang="en-GB" sz="1400" dirty="0" smtClean="0">
                <a:solidFill>
                  <a:schemeClr val="accent1">
                    <a:lumMod val="75000"/>
                  </a:schemeClr>
                </a:solidFill>
                <a:latin typeface="Verdana" pitchFamily="34" charset="0"/>
                <a:ea typeface="Verdana" pitchFamily="34" charset="0"/>
                <a:cs typeface="Verdana" pitchFamily="34" charset="0"/>
              </a:rPr>
              <a:t>Source: Special EUROBAROMETER 337</a:t>
            </a:r>
            <a:endParaRPr lang="en-GB" sz="1400" dirty="0">
              <a:solidFill>
                <a:schemeClr val="accent1">
                  <a:lumMod val="75000"/>
                </a:schemeClr>
              </a:solidFill>
              <a:latin typeface="Verdana" pitchFamily="34" charset="0"/>
              <a:ea typeface="Verdana" pitchFamily="34" charset="0"/>
              <a:cs typeface="Verdana" pitchFamily="34" charset="0"/>
            </a:endParaRPr>
          </a:p>
        </p:txBody>
      </p:sp>
    </p:spTree>
    <p:extLst>
      <p:ext uri="{BB962C8B-B14F-4D97-AF65-F5344CB8AC3E}">
        <p14:creationId xmlns="" xmlns:p14="http://schemas.microsoft.com/office/powerpoint/2010/main" val="31003446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4" descr="europass template5 (2)"/>
          <p:cNvPicPr>
            <a:picLocks noChangeAspect="1" noChangeArrowheads="1"/>
          </p:cNvPicPr>
          <p:nvPr/>
        </p:nvPicPr>
        <p:blipFill>
          <a:blip r:embed="rId2" cstate="print"/>
          <a:srcRect/>
          <a:stretch>
            <a:fillRect/>
          </a:stretch>
        </p:blipFill>
        <p:spPr bwMode="auto">
          <a:xfrm>
            <a:off x="0" y="2030"/>
            <a:ext cx="9144000" cy="6858000"/>
          </a:xfrm>
          <a:prstGeom prst="rect">
            <a:avLst/>
          </a:prstGeom>
          <a:noFill/>
          <a:ln w="9525">
            <a:noFill/>
            <a:miter lim="800000"/>
            <a:headEnd/>
            <a:tailEnd/>
          </a:ln>
        </p:spPr>
      </p:pic>
      <p:sp>
        <p:nvSpPr>
          <p:cNvPr id="5" name="Rectangle 4"/>
          <p:cNvSpPr/>
          <p:nvPr/>
        </p:nvSpPr>
        <p:spPr>
          <a:xfrm>
            <a:off x="1115616" y="332656"/>
            <a:ext cx="7920880" cy="64633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3600" b="0" i="0" u="none" strike="noStrike" kern="0" cap="none" spc="0" normalizeH="0" baseline="0" noProof="0" dirty="0" smtClean="0">
                <a:ln>
                  <a:noFill/>
                </a:ln>
                <a:solidFill>
                  <a:srgbClr val="165788"/>
                </a:solidFill>
                <a:effectLst/>
                <a:uLnTx/>
                <a:uFillTx/>
                <a:latin typeface="Verdana" pitchFamily="34" charset="0"/>
                <a:cs typeface="Arial" charset="0"/>
              </a:rPr>
              <a:t>Europass – What is it?</a:t>
            </a:r>
            <a:endParaRPr kumimoji="0" lang="en-GB" sz="1800" b="0" i="0" u="none" strike="noStrike" kern="0" cap="none" spc="0" normalizeH="0" baseline="0" noProof="0" dirty="0" smtClean="0">
              <a:ln>
                <a:noFill/>
              </a:ln>
              <a:solidFill>
                <a:sysClr val="windowText" lastClr="000000"/>
              </a:solidFill>
              <a:effectLst/>
              <a:uLnTx/>
              <a:uFillTx/>
            </a:endParaRPr>
          </a:p>
        </p:txBody>
      </p:sp>
      <p:sp>
        <p:nvSpPr>
          <p:cNvPr id="7" name="Rectangle 6"/>
          <p:cNvSpPr/>
          <p:nvPr/>
        </p:nvSpPr>
        <p:spPr>
          <a:xfrm>
            <a:off x="827584" y="1484784"/>
            <a:ext cx="7488832" cy="307777"/>
          </a:xfrm>
          <a:prstGeom prst="rect">
            <a:avLst/>
          </a:prstGeom>
        </p:spPr>
        <p:txBody>
          <a:bodyPr wrap="square">
            <a:spAutoFit/>
          </a:bodyPr>
          <a:lstStyle/>
          <a:p>
            <a:pPr lvl="0" fontAlgn="base">
              <a:spcBef>
                <a:spcPct val="0"/>
              </a:spcBef>
              <a:spcAft>
                <a:spcPct val="0"/>
              </a:spcAft>
            </a:pPr>
            <a:endParaRPr lang="en-GB" sz="1400" dirty="0">
              <a:solidFill>
                <a:srgbClr val="165788"/>
              </a:solidFill>
              <a:latin typeface="Verdana" pitchFamily="34" charset="0"/>
              <a:ea typeface="Verdana" pitchFamily="34" charset="0"/>
              <a:cs typeface="Verdana" pitchFamily="34" charset="0"/>
            </a:endParaRPr>
          </a:p>
        </p:txBody>
      </p:sp>
      <p:sp>
        <p:nvSpPr>
          <p:cNvPr id="6" name="TextBox 5"/>
          <p:cNvSpPr txBox="1"/>
          <p:nvPr/>
        </p:nvSpPr>
        <p:spPr>
          <a:xfrm>
            <a:off x="827584" y="847479"/>
            <a:ext cx="184731" cy="523220"/>
          </a:xfrm>
          <a:prstGeom prst="rect">
            <a:avLst/>
          </a:prstGeom>
          <a:noFill/>
        </p:spPr>
        <p:txBody>
          <a:bodyPr wrap="none" rtlCol="0">
            <a:spAutoFit/>
          </a:bodyPr>
          <a:lstStyle/>
          <a:p>
            <a:endParaRPr lang="en-GB" sz="1400" b="1" dirty="0">
              <a:solidFill>
                <a:schemeClr val="accent1">
                  <a:lumMod val="75000"/>
                </a:schemeClr>
              </a:solidFill>
              <a:latin typeface="Verdana" pitchFamily="34" charset="0"/>
              <a:ea typeface="Verdana" pitchFamily="34" charset="0"/>
              <a:cs typeface="Verdana" pitchFamily="34" charset="0"/>
            </a:endParaRPr>
          </a:p>
          <a:p>
            <a:endParaRPr lang="en-GB" sz="1400" b="1" dirty="0">
              <a:solidFill>
                <a:schemeClr val="accent1">
                  <a:lumMod val="75000"/>
                </a:schemeClr>
              </a:solidFill>
              <a:latin typeface="Verdana" pitchFamily="34" charset="0"/>
              <a:ea typeface="Verdana" pitchFamily="34" charset="0"/>
              <a:cs typeface="Verdana" pitchFamily="34" charset="0"/>
            </a:endParaRPr>
          </a:p>
        </p:txBody>
      </p:sp>
      <p:sp>
        <p:nvSpPr>
          <p:cNvPr id="16" name="Rectangle 15"/>
          <p:cNvSpPr/>
          <p:nvPr/>
        </p:nvSpPr>
        <p:spPr>
          <a:xfrm>
            <a:off x="1012315" y="1196752"/>
            <a:ext cx="7744385" cy="4185761"/>
          </a:xfrm>
          <a:prstGeom prst="rect">
            <a:avLst/>
          </a:prstGeom>
        </p:spPr>
        <p:txBody>
          <a:bodyPr wrap="squar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lang="en-GB" sz="1400" b="1" kern="0" dirty="0" smtClean="0">
                <a:solidFill>
                  <a:srgbClr val="165788"/>
                </a:solidFill>
                <a:latin typeface="Verdana" pitchFamily="34" charset="0"/>
                <a:cs typeface="Arial" charset="0"/>
              </a:rPr>
              <a:t>How did it come about?</a:t>
            </a:r>
            <a:endParaRPr kumimoji="0" lang="en-GB" sz="1400" b="1" i="0" u="none" strike="noStrike" kern="0" cap="none" spc="0" normalizeH="0" baseline="0" noProof="0" dirty="0" smtClean="0">
              <a:ln>
                <a:noFill/>
              </a:ln>
              <a:solidFill>
                <a:srgbClr val="165788"/>
              </a:solidFill>
              <a:effectLst/>
              <a:uLnTx/>
              <a:uFillTx/>
              <a:latin typeface="Verdana" pitchFamily="34" charset="0"/>
              <a:cs typeface="Arial" charset="0"/>
            </a:endParaRPr>
          </a:p>
          <a:p>
            <a:pPr marL="0" marR="0" lvl="0" indent="0" algn="just" defTabSz="914400" eaLnBrk="1" fontAlgn="base" latinLnBrk="0" hangingPunct="1">
              <a:lnSpc>
                <a:spcPct val="100000"/>
              </a:lnSpc>
              <a:spcBef>
                <a:spcPct val="0"/>
              </a:spcBef>
              <a:spcAft>
                <a:spcPct val="0"/>
              </a:spcAft>
              <a:buClrTx/>
              <a:buSzTx/>
              <a:buFontTx/>
              <a:buNone/>
              <a:tabLst/>
              <a:defRPr/>
            </a:pPr>
            <a:endParaRPr lang="en-GB" sz="1400" kern="0" dirty="0">
              <a:solidFill>
                <a:srgbClr val="165788"/>
              </a:solidFill>
              <a:latin typeface="Verdana" pitchFamily="34" charset="0"/>
              <a:cs typeface="Arial" charset="0"/>
            </a:endParaRPr>
          </a:p>
          <a:p>
            <a:pPr marL="0" marR="0" lvl="0" indent="0" algn="just"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smtClean="0">
                <a:ln>
                  <a:noFill/>
                </a:ln>
                <a:solidFill>
                  <a:srgbClr val="165788"/>
                </a:solidFill>
                <a:effectLst/>
                <a:uLnTx/>
                <a:uFillTx/>
                <a:latin typeface="Verdana" pitchFamily="34" charset="0"/>
                <a:cs typeface="Arial" charset="0"/>
              </a:rPr>
              <a:t>A tool developed by the European Commission and launched in 2005 following Council</a:t>
            </a:r>
            <a:r>
              <a:rPr kumimoji="0" lang="en-GB" sz="1400" b="0" i="0" u="none" strike="noStrike" kern="0" cap="none" spc="0" normalizeH="0" noProof="0" dirty="0" smtClean="0">
                <a:ln>
                  <a:noFill/>
                </a:ln>
                <a:solidFill>
                  <a:srgbClr val="165788"/>
                </a:solidFill>
                <a:effectLst/>
                <a:uLnTx/>
                <a:uFillTx/>
                <a:latin typeface="Verdana" pitchFamily="34" charset="0"/>
                <a:cs typeface="Arial" charset="0"/>
              </a:rPr>
              <a:t> Decision No 2241/2004/EC</a:t>
            </a:r>
            <a:r>
              <a:rPr kumimoji="0" lang="en-GB" sz="1400" b="0" i="0" u="none" strike="noStrike" kern="0" cap="none" spc="0" normalizeH="0" baseline="0" noProof="0" dirty="0" smtClean="0">
                <a:ln>
                  <a:noFill/>
                </a:ln>
                <a:solidFill>
                  <a:srgbClr val="165788"/>
                </a:solidFill>
                <a:effectLst/>
                <a:uLnTx/>
                <a:uFillTx/>
                <a:latin typeface="Verdana" pitchFamily="34" charset="0"/>
                <a:cs typeface="Arial" charset="0"/>
              </a:rPr>
              <a:t>.</a:t>
            </a:r>
          </a:p>
          <a:p>
            <a:pPr marL="0" marR="0" lvl="0" indent="0" algn="just"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smtClean="0">
              <a:ln>
                <a:noFill/>
              </a:ln>
              <a:solidFill>
                <a:srgbClr val="165788"/>
              </a:solidFill>
              <a:effectLst/>
              <a:uLnTx/>
              <a:uFillTx/>
              <a:latin typeface="Verdana" pitchFamily="34" charset="0"/>
              <a:cs typeface="Arial" charset="0"/>
            </a:endParaRPr>
          </a:p>
          <a:p>
            <a:pPr marL="0" marR="0" lvl="0" indent="0" algn="just"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smtClean="0">
                <a:ln>
                  <a:noFill/>
                </a:ln>
                <a:solidFill>
                  <a:srgbClr val="165788"/>
                </a:solidFill>
                <a:effectLst/>
                <a:uLnTx/>
                <a:uFillTx/>
                <a:latin typeface="Verdana" pitchFamily="34" charset="0"/>
                <a:cs typeface="Arial" charset="0"/>
              </a:rPr>
              <a:t>It was designed to facilitate one</a:t>
            </a:r>
            <a:r>
              <a:rPr kumimoji="0" lang="en-GB" sz="1400" b="0" i="0" u="none" strike="noStrike" kern="0" cap="none" spc="0" normalizeH="0" noProof="0" dirty="0" smtClean="0">
                <a:ln>
                  <a:noFill/>
                </a:ln>
                <a:solidFill>
                  <a:srgbClr val="165788"/>
                </a:solidFill>
                <a:effectLst/>
                <a:uLnTx/>
                <a:uFillTx/>
                <a:latin typeface="Verdana" pitchFamily="34" charset="0"/>
                <a:cs typeface="Arial" charset="0"/>
              </a:rPr>
              <a:t> of the fundamental principles of the Treaty of Rome, namely</a:t>
            </a:r>
            <a:r>
              <a:rPr kumimoji="0" lang="en-GB" sz="1400" b="0" i="0" u="none" strike="noStrike" kern="0" cap="none" spc="0" normalizeH="0" baseline="0" noProof="0" dirty="0" smtClean="0">
                <a:ln>
                  <a:noFill/>
                </a:ln>
                <a:solidFill>
                  <a:srgbClr val="165788"/>
                </a:solidFill>
                <a:effectLst/>
                <a:uLnTx/>
                <a:uFillTx/>
                <a:latin typeface="Verdana" pitchFamily="34" charset="0"/>
                <a:cs typeface="Arial" charset="0"/>
              </a:rPr>
              <a:t> the free movement of workers across Europe, by making it easier for individuals to find employment or study abroad.</a:t>
            </a:r>
          </a:p>
          <a:p>
            <a:pPr marL="0" marR="0" lvl="0" indent="0" algn="just" defTabSz="914400" eaLnBrk="1" fontAlgn="base" latinLnBrk="0" hangingPunct="1">
              <a:lnSpc>
                <a:spcPct val="100000"/>
              </a:lnSpc>
              <a:spcBef>
                <a:spcPct val="0"/>
              </a:spcBef>
              <a:spcAft>
                <a:spcPct val="0"/>
              </a:spcAft>
              <a:buClrTx/>
              <a:buSzTx/>
              <a:buFontTx/>
              <a:buNone/>
              <a:tabLst/>
              <a:defRPr/>
            </a:pPr>
            <a:endParaRPr lang="en-GB" sz="1400" kern="0" dirty="0">
              <a:solidFill>
                <a:srgbClr val="165788"/>
              </a:solidFill>
              <a:latin typeface="Verdana" pitchFamily="34" charset="0"/>
              <a:cs typeface="Arial" charset="0"/>
            </a:endParaRPr>
          </a:p>
          <a:p>
            <a:pPr marL="0" marR="0" lvl="0" indent="0" algn="just" defTabSz="914400" eaLnBrk="1" fontAlgn="base" latinLnBrk="0" hangingPunct="1">
              <a:lnSpc>
                <a:spcPct val="100000"/>
              </a:lnSpc>
              <a:spcBef>
                <a:spcPct val="0"/>
              </a:spcBef>
              <a:spcAft>
                <a:spcPct val="0"/>
              </a:spcAft>
              <a:buClrTx/>
              <a:buSzTx/>
              <a:buFontTx/>
              <a:buNone/>
              <a:tabLst/>
              <a:defRPr/>
            </a:pPr>
            <a:r>
              <a:rPr kumimoji="0" lang="en-GB" sz="1400" b="0" i="0" u="none" strike="noStrike" kern="0" cap="none" spc="0" normalizeH="0" baseline="0" noProof="0" dirty="0" smtClean="0">
                <a:ln>
                  <a:noFill/>
                </a:ln>
                <a:solidFill>
                  <a:srgbClr val="165788"/>
                </a:solidFill>
                <a:effectLst/>
                <a:uLnTx/>
                <a:uFillTx/>
                <a:latin typeface="Verdana" pitchFamily="34" charset="0"/>
                <a:cs typeface="Arial" charset="0"/>
              </a:rPr>
              <a:t>It provides</a:t>
            </a:r>
            <a:r>
              <a:rPr kumimoji="0" lang="en-GB" sz="1400" b="0" i="0" u="none" strike="noStrike" kern="0" cap="none" spc="0" normalizeH="0" noProof="0" dirty="0" smtClean="0">
                <a:ln>
                  <a:noFill/>
                </a:ln>
                <a:solidFill>
                  <a:srgbClr val="165788"/>
                </a:solidFill>
                <a:effectLst/>
                <a:uLnTx/>
                <a:uFillTx/>
                <a:latin typeface="Verdana" pitchFamily="34" charset="0"/>
                <a:cs typeface="Arial" charset="0"/>
              </a:rPr>
              <a:t> a number of documentary tools to increase the transparency of qualifications, experience and competences. </a:t>
            </a:r>
            <a:endParaRPr kumimoji="0" lang="en-GB" sz="1400" b="0" i="0" u="none" strike="noStrike" kern="0" cap="none" spc="0" normalizeH="0" baseline="0" noProof="0" dirty="0" smtClean="0">
              <a:ln>
                <a:noFill/>
              </a:ln>
              <a:solidFill>
                <a:srgbClr val="165788"/>
              </a:solidFill>
              <a:effectLst/>
              <a:uLnTx/>
              <a:uFillTx/>
              <a:latin typeface="Verdana" pitchFamily="34" charset="0"/>
              <a:cs typeface="Arial"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smtClean="0">
              <a:ln>
                <a:noFill/>
              </a:ln>
              <a:solidFill>
                <a:srgbClr val="165788"/>
              </a:solidFill>
              <a:effectLst/>
              <a:uLnTx/>
              <a:uFillTx/>
              <a:latin typeface="Verdana" pitchFamily="34" charset="0"/>
              <a:cs typeface="Arial" charset="0"/>
            </a:endParaRPr>
          </a:p>
          <a:p>
            <a:pPr marL="0" marR="0" lvl="0" indent="0" defTabSz="914400" eaLnBrk="1" fontAlgn="base" latinLnBrk="0" hangingPunct="1">
              <a:lnSpc>
                <a:spcPct val="100000"/>
              </a:lnSpc>
              <a:spcBef>
                <a:spcPct val="0"/>
              </a:spcBef>
              <a:spcAft>
                <a:spcPct val="0"/>
              </a:spcAft>
              <a:buClrTx/>
              <a:buSzTx/>
              <a:buFontTx/>
              <a:buNone/>
              <a:tabLst/>
              <a:defRPr/>
            </a:pPr>
            <a:r>
              <a:rPr lang="en-GB" sz="1400" b="1" kern="0" dirty="0" smtClean="0">
                <a:solidFill>
                  <a:srgbClr val="165788"/>
                </a:solidFill>
                <a:latin typeface="Verdana" pitchFamily="34" charset="0"/>
                <a:cs typeface="Arial" charset="0"/>
              </a:rPr>
              <a:t>How does it facilitate mobility?</a:t>
            </a:r>
            <a:endParaRPr lang="en-GB" sz="1400" b="1" kern="0" dirty="0">
              <a:solidFill>
                <a:srgbClr val="165788"/>
              </a:solidFill>
              <a:latin typeface="Verdana" pitchFamily="34" charset="0"/>
              <a:cs typeface="Arial" charset="0"/>
            </a:endParaRPr>
          </a:p>
          <a:p>
            <a:pPr marL="0" marR="0" lvl="0" indent="0" algn="just"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smtClean="0">
              <a:ln>
                <a:noFill/>
              </a:ln>
              <a:solidFill>
                <a:srgbClr val="165788"/>
              </a:solidFill>
              <a:effectLst/>
              <a:uLnTx/>
              <a:uFillTx/>
              <a:latin typeface="Verdana" pitchFamily="34" charset="0"/>
              <a:cs typeface="Arial" charset="0"/>
            </a:endParaRPr>
          </a:p>
          <a:p>
            <a:pPr marL="285750" marR="0" lvl="0" indent="-285750" algn="just" defTabSz="914400" eaLnBrk="1" fontAlgn="base" latinLnBrk="0" hangingPunct="1">
              <a:lnSpc>
                <a:spcPct val="100000"/>
              </a:lnSpc>
              <a:spcBef>
                <a:spcPct val="0"/>
              </a:spcBef>
              <a:spcAft>
                <a:spcPct val="0"/>
              </a:spcAft>
              <a:buClrTx/>
              <a:buSzTx/>
              <a:buFont typeface="Arial" pitchFamily="34" charset="0"/>
              <a:buChar char="•"/>
              <a:tabLst/>
              <a:defRPr/>
            </a:pPr>
            <a:r>
              <a:rPr kumimoji="0" lang="en-GB" sz="1400" b="1" i="0" u="none" strike="noStrike" kern="0" cap="none" spc="0" normalizeH="0" baseline="0" noProof="0" dirty="0" smtClean="0">
                <a:ln>
                  <a:noFill/>
                </a:ln>
                <a:solidFill>
                  <a:srgbClr val="165788"/>
                </a:solidFill>
                <a:effectLst/>
                <a:uLnTx/>
                <a:uFillTx/>
                <a:latin typeface="Verdana" pitchFamily="34" charset="0"/>
                <a:cs typeface="Arial" charset="0"/>
              </a:rPr>
              <a:t>Helps Employers and HEIs</a:t>
            </a:r>
            <a:r>
              <a:rPr kumimoji="0" lang="en-GB" sz="1400" b="0" i="0" u="none" strike="noStrike" kern="0" cap="none" spc="0" normalizeH="0" baseline="0" noProof="0" dirty="0" smtClean="0">
                <a:ln>
                  <a:noFill/>
                </a:ln>
                <a:solidFill>
                  <a:srgbClr val="165788"/>
                </a:solidFill>
                <a:effectLst/>
                <a:uLnTx/>
                <a:uFillTx/>
                <a:latin typeface="Verdana" pitchFamily="34" charset="0"/>
                <a:cs typeface="Arial" charset="0"/>
              </a:rPr>
              <a:t>, to understand the skills, competences and qualifications of individuals, particularly those from other EU Member States.</a:t>
            </a:r>
          </a:p>
          <a:p>
            <a:pPr marL="0" marR="0" lvl="0" indent="0" algn="just"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smtClean="0">
              <a:ln>
                <a:noFill/>
              </a:ln>
              <a:solidFill>
                <a:srgbClr val="165788"/>
              </a:solidFill>
              <a:effectLst/>
              <a:uLnTx/>
              <a:uFillTx/>
              <a:latin typeface="Verdana" pitchFamily="34" charset="0"/>
              <a:cs typeface="Arial" charset="0"/>
            </a:endParaRPr>
          </a:p>
          <a:p>
            <a:pPr marL="285750" marR="0" lvl="0" indent="-285750" algn="just" defTabSz="914400" eaLnBrk="1" fontAlgn="base" latinLnBrk="0" hangingPunct="1">
              <a:lnSpc>
                <a:spcPct val="100000"/>
              </a:lnSpc>
              <a:spcBef>
                <a:spcPct val="0"/>
              </a:spcBef>
              <a:spcAft>
                <a:spcPct val="0"/>
              </a:spcAft>
              <a:buClrTx/>
              <a:buSzTx/>
              <a:buFont typeface="Arial" pitchFamily="34" charset="0"/>
              <a:buChar char="•"/>
              <a:tabLst/>
              <a:defRPr/>
            </a:pPr>
            <a:r>
              <a:rPr kumimoji="0" lang="en-GB" sz="1400" b="1" i="0" u="none" strike="noStrike" kern="0" cap="none" spc="0" normalizeH="0" baseline="0" noProof="0" dirty="0" smtClean="0">
                <a:ln>
                  <a:noFill/>
                </a:ln>
                <a:solidFill>
                  <a:srgbClr val="165788"/>
                </a:solidFill>
                <a:effectLst/>
                <a:uLnTx/>
                <a:uFillTx/>
                <a:latin typeface="Verdana" pitchFamily="34" charset="0"/>
                <a:cs typeface="Arial" charset="0"/>
              </a:rPr>
              <a:t>Helps Individuals</a:t>
            </a:r>
            <a:r>
              <a:rPr kumimoji="0" lang="en-GB" sz="1400" b="0" i="0" u="none" strike="noStrike" kern="0" cap="none" spc="0" normalizeH="0" baseline="0" noProof="0" dirty="0" smtClean="0">
                <a:ln>
                  <a:noFill/>
                </a:ln>
                <a:solidFill>
                  <a:srgbClr val="165788"/>
                </a:solidFill>
                <a:effectLst/>
                <a:uLnTx/>
                <a:uFillTx/>
                <a:latin typeface="Verdana" pitchFamily="34" charset="0"/>
                <a:cs typeface="Arial" charset="0"/>
              </a:rPr>
              <a:t>, by providing a means to clearly demonstrate their skills and experiences in a transparent fashion.</a:t>
            </a:r>
            <a:endParaRPr kumimoji="0" lang="en-GB" sz="14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 xmlns:p14="http://schemas.microsoft.com/office/powerpoint/2010/main" val="11443219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4" descr="europass template5 (2)"/>
          <p:cNvPicPr>
            <a:picLocks noChangeAspect="1" noChangeArrowheads="1"/>
          </p:cNvPicPr>
          <p:nvPr/>
        </p:nvPicPr>
        <p:blipFill>
          <a:blip r:embed="rId2" cstate="print"/>
          <a:srcRect/>
          <a:stretch>
            <a:fillRect/>
          </a:stretch>
        </p:blipFill>
        <p:spPr bwMode="auto">
          <a:xfrm>
            <a:off x="-304800" y="-315416"/>
            <a:ext cx="9753600" cy="7315200"/>
          </a:xfrm>
          <a:prstGeom prst="rect">
            <a:avLst/>
          </a:prstGeom>
          <a:noFill/>
          <a:ln w="9525">
            <a:noFill/>
            <a:miter lim="800000"/>
            <a:headEnd/>
            <a:tailEnd/>
          </a:ln>
        </p:spPr>
      </p:pic>
      <p:sp>
        <p:nvSpPr>
          <p:cNvPr id="5" name="Rectangle 4"/>
          <p:cNvSpPr/>
          <p:nvPr/>
        </p:nvSpPr>
        <p:spPr>
          <a:xfrm>
            <a:off x="755576" y="116631"/>
            <a:ext cx="7920880" cy="64633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3600" b="0" i="0" u="none" strike="noStrike" kern="0" cap="none" spc="0" normalizeH="0" baseline="0" noProof="0" dirty="0" smtClean="0">
                <a:ln>
                  <a:noFill/>
                </a:ln>
                <a:solidFill>
                  <a:srgbClr val="165788"/>
                </a:solidFill>
                <a:effectLst/>
                <a:uLnTx/>
                <a:uFillTx/>
                <a:latin typeface="Verdana" pitchFamily="34" charset="0"/>
                <a:cs typeface="Arial" charset="0"/>
              </a:rPr>
              <a:t>Europass – What is it?</a:t>
            </a:r>
            <a:endParaRPr kumimoji="0" lang="en-GB" sz="1800" b="0" i="0" u="none" strike="noStrike" kern="0" cap="none" spc="0" normalizeH="0" baseline="0" noProof="0" dirty="0" smtClean="0">
              <a:ln>
                <a:noFill/>
              </a:ln>
              <a:solidFill>
                <a:sysClr val="windowText" lastClr="000000"/>
              </a:solidFill>
              <a:effectLst/>
              <a:uLnTx/>
              <a:uFillTx/>
            </a:endParaRPr>
          </a:p>
        </p:txBody>
      </p:sp>
      <p:sp>
        <p:nvSpPr>
          <p:cNvPr id="7" name="Rectangle 6"/>
          <p:cNvSpPr/>
          <p:nvPr/>
        </p:nvSpPr>
        <p:spPr>
          <a:xfrm>
            <a:off x="827584" y="1484784"/>
            <a:ext cx="7488832" cy="307777"/>
          </a:xfrm>
          <a:prstGeom prst="rect">
            <a:avLst/>
          </a:prstGeom>
        </p:spPr>
        <p:txBody>
          <a:bodyPr wrap="square">
            <a:spAutoFit/>
          </a:bodyPr>
          <a:lstStyle/>
          <a:p>
            <a:pPr lvl="0" fontAlgn="base">
              <a:spcBef>
                <a:spcPct val="0"/>
              </a:spcBef>
              <a:spcAft>
                <a:spcPct val="0"/>
              </a:spcAft>
            </a:pPr>
            <a:endParaRPr lang="en-GB" sz="1400" dirty="0">
              <a:solidFill>
                <a:srgbClr val="165788"/>
              </a:solidFill>
              <a:latin typeface="Verdana" pitchFamily="34" charset="0"/>
              <a:ea typeface="Verdana" pitchFamily="34" charset="0"/>
              <a:cs typeface="Verdana" pitchFamily="34" charset="0"/>
            </a:endParaRPr>
          </a:p>
        </p:txBody>
      </p:sp>
      <p:sp>
        <p:nvSpPr>
          <p:cNvPr id="6" name="TextBox 5"/>
          <p:cNvSpPr txBox="1"/>
          <p:nvPr/>
        </p:nvSpPr>
        <p:spPr>
          <a:xfrm>
            <a:off x="827584" y="847479"/>
            <a:ext cx="184731" cy="523220"/>
          </a:xfrm>
          <a:prstGeom prst="rect">
            <a:avLst/>
          </a:prstGeom>
          <a:noFill/>
        </p:spPr>
        <p:txBody>
          <a:bodyPr wrap="none" rtlCol="0">
            <a:spAutoFit/>
          </a:bodyPr>
          <a:lstStyle/>
          <a:p>
            <a:endParaRPr lang="en-GB" sz="1400" b="1" dirty="0">
              <a:solidFill>
                <a:schemeClr val="accent1">
                  <a:lumMod val="75000"/>
                </a:schemeClr>
              </a:solidFill>
              <a:latin typeface="Verdana" pitchFamily="34" charset="0"/>
              <a:ea typeface="Verdana" pitchFamily="34" charset="0"/>
              <a:cs typeface="Verdana" pitchFamily="34" charset="0"/>
            </a:endParaRPr>
          </a:p>
          <a:p>
            <a:endParaRPr lang="en-GB" sz="1400" b="1" dirty="0">
              <a:solidFill>
                <a:schemeClr val="accent1">
                  <a:lumMod val="75000"/>
                </a:schemeClr>
              </a:solidFill>
              <a:latin typeface="Verdana" pitchFamily="34" charset="0"/>
              <a:ea typeface="Verdana" pitchFamily="34" charset="0"/>
              <a:cs typeface="Verdana" pitchFamily="34" charset="0"/>
            </a:endParaRPr>
          </a:p>
        </p:txBody>
      </p:sp>
      <p:sp>
        <p:nvSpPr>
          <p:cNvPr id="8" name="Rectangle 7"/>
          <p:cNvSpPr/>
          <p:nvPr/>
        </p:nvSpPr>
        <p:spPr>
          <a:xfrm>
            <a:off x="919949" y="612845"/>
            <a:ext cx="6532371" cy="830997"/>
          </a:xfrm>
          <a:prstGeom prst="rect">
            <a:avLst/>
          </a:prstGeom>
        </p:spPr>
        <p:txBody>
          <a:bodyPr wrap="square">
            <a:spAutoFit/>
          </a:bodyPr>
          <a:lstStyle/>
          <a:p>
            <a:pPr lvl="0" fontAlgn="base">
              <a:spcBef>
                <a:spcPct val="0"/>
              </a:spcBef>
              <a:spcAft>
                <a:spcPct val="0"/>
              </a:spcAft>
            </a:pPr>
            <a:endParaRPr lang="en-GB" sz="2400" dirty="0" smtClean="0">
              <a:solidFill>
                <a:srgbClr val="165788"/>
              </a:solidFill>
              <a:latin typeface="Verdana" pitchFamily="34" charset="0"/>
              <a:cs typeface="Arial" charset="0"/>
            </a:endParaRPr>
          </a:p>
          <a:p>
            <a:pPr lvl="0" fontAlgn="base">
              <a:spcBef>
                <a:spcPct val="0"/>
              </a:spcBef>
              <a:spcAft>
                <a:spcPct val="0"/>
              </a:spcAft>
            </a:pPr>
            <a:r>
              <a:rPr lang="en-GB" sz="2400" dirty="0" smtClean="0">
                <a:solidFill>
                  <a:srgbClr val="165788"/>
                </a:solidFill>
                <a:latin typeface="Verdana" pitchFamily="34" charset="0"/>
                <a:cs typeface="Arial" charset="0"/>
              </a:rPr>
              <a:t> </a:t>
            </a:r>
            <a:endParaRPr lang="en-GB" sz="2400" dirty="0">
              <a:solidFill>
                <a:srgbClr val="165788"/>
              </a:solidFill>
              <a:latin typeface="Verdana" pitchFamily="34" charset="0"/>
              <a:cs typeface="Arial" charset="0"/>
            </a:endParaRPr>
          </a:p>
        </p:txBody>
      </p:sp>
      <p:pic>
        <p:nvPicPr>
          <p:cNvPr id="1037" name="Picture 13" descr="\\nas1\naric\IT\Logos - Photos - Graphics\Photos\Europass 2010\CV.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55576" y="1836837"/>
            <a:ext cx="1513906" cy="1009271"/>
          </a:xfrm>
          <a:prstGeom prst="rect">
            <a:avLst/>
          </a:prstGeom>
          <a:noFill/>
          <a:extLst>
            <a:ext uri="{909E8E84-426E-40DD-AFC4-6F175D3DCCD1}">
              <a14:hiddenFill xmlns="" xmlns:a14="http://schemas.microsoft.com/office/drawing/2010/main">
                <a:solidFill>
                  <a:srgbClr val="FFFFFF"/>
                </a:solidFill>
              </a14:hiddenFill>
            </a:ext>
          </a:extLst>
        </p:spPr>
      </p:pic>
      <p:pic>
        <p:nvPicPr>
          <p:cNvPr id="1038" name="Picture 14" descr="\\nas1\naric\IT\Logos - Photos - Graphics\Photos\Europass 2010\Diploma Supplement.jpg"/>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t="6018" b="6293"/>
          <a:stretch/>
        </p:blipFill>
        <p:spPr bwMode="auto">
          <a:xfrm>
            <a:off x="5724127" y="1837440"/>
            <a:ext cx="1533705" cy="1008668"/>
          </a:xfrm>
          <a:prstGeom prst="rect">
            <a:avLst/>
          </a:prstGeom>
          <a:noFill/>
          <a:extLst>
            <a:ext uri="{909E8E84-426E-40DD-AFC4-6F175D3DCCD1}">
              <a14:hiddenFill xmlns="" xmlns:a14="http://schemas.microsoft.com/office/drawing/2010/main">
                <a:solidFill>
                  <a:srgbClr val="FFFFFF"/>
                </a:solidFill>
              </a14:hiddenFill>
            </a:ext>
          </a:extLst>
        </p:spPr>
      </p:pic>
      <p:pic>
        <p:nvPicPr>
          <p:cNvPr id="1039" name="Picture 15" descr="\\nas1\naric\IT\Logos - Photos - Graphics\Photos\Europass 2010\Langauge Passport.jpg"/>
          <p:cNvPicPr>
            <a:picLocks noChangeAspect="1" noChangeArrowheads="1"/>
          </p:cNvPicPr>
          <p:nvPr/>
        </p:nvPicPr>
        <p:blipFill rotWithShape="1">
          <a:blip r:embed="rId5" cstate="print">
            <a:extLst>
              <a:ext uri="{28A0092B-C50C-407E-A947-70E740481C1C}">
                <a14:useLocalDpi xmlns="" xmlns:a14="http://schemas.microsoft.com/office/drawing/2010/main" val="0"/>
              </a:ext>
            </a:extLst>
          </a:blip>
          <a:srcRect t="1" b="55451"/>
          <a:stretch/>
        </p:blipFill>
        <p:spPr bwMode="auto">
          <a:xfrm>
            <a:off x="2427392" y="1836836"/>
            <a:ext cx="1512168" cy="1009271"/>
          </a:xfrm>
          <a:prstGeom prst="rect">
            <a:avLst/>
          </a:prstGeom>
          <a:noFill/>
          <a:extLst>
            <a:ext uri="{909E8E84-426E-40DD-AFC4-6F175D3DCCD1}">
              <a14:hiddenFill xmlns="" xmlns:a14="http://schemas.microsoft.com/office/drawing/2010/main">
                <a:solidFill>
                  <a:srgbClr val="FFFFFF"/>
                </a:solidFill>
              </a14:hiddenFill>
            </a:ext>
          </a:extLst>
        </p:spPr>
      </p:pic>
      <p:pic>
        <p:nvPicPr>
          <p:cNvPr id="1040" name="Picture 16" descr="\\nas1\naric\IT\Logos - Photos - Graphics\Photos\Europass 2010\Mobility Supplement.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4067944" y="1828578"/>
            <a:ext cx="1533705" cy="1025789"/>
          </a:xfrm>
          <a:prstGeom prst="rect">
            <a:avLst/>
          </a:prstGeom>
          <a:noFill/>
          <a:extLst>
            <a:ext uri="{909E8E84-426E-40DD-AFC4-6F175D3DCCD1}">
              <a14:hiddenFill xmlns="" xmlns:a14="http://schemas.microsoft.com/office/drawing/2010/main">
                <a:solidFill>
                  <a:srgbClr val="FFFFFF"/>
                </a:solidFill>
              </a14:hiddenFill>
            </a:ext>
          </a:extLst>
        </p:spPr>
      </p:pic>
      <p:pic>
        <p:nvPicPr>
          <p:cNvPr id="1041" name="Picture 17" descr="\\nas1\naric\IT\Logos - Photos - Graphics\Photos\Europass 2010\iStock_000011760366Medium.jp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7393426" y="1836835"/>
            <a:ext cx="1520611" cy="1009271"/>
          </a:xfrm>
          <a:prstGeom prst="rect">
            <a:avLst/>
          </a:prstGeom>
          <a:noFill/>
          <a:extLst>
            <a:ext uri="{909E8E84-426E-40DD-AFC4-6F175D3DCCD1}">
              <a14:hiddenFill xmlns="" xmlns:a14="http://schemas.microsoft.com/office/drawing/2010/main">
                <a:solidFill>
                  <a:srgbClr val="FFFFFF"/>
                </a:solidFill>
              </a14:hiddenFill>
            </a:ext>
          </a:extLst>
        </p:spPr>
      </p:pic>
      <p:sp>
        <p:nvSpPr>
          <p:cNvPr id="9" name="TextBox 8"/>
          <p:cNvSpPr txBox="1"/>
          <p:nvPr/>
        </p:nvSpPr>
        <p:spPr>
          <a:xfrm>
            <a:off x="924733" y="2846108"/>
            <a:ext cx="1172116" cy="523220"/>
          </a:xfrm>
          <a:prstGeom prst="rect">
            <a:avLst/>
          </a:prstGeom>
          <a:noFill/>
        </p:spPr>
        <p:txBody>
          <a:bodyPr wrap="none" rtlCol="0">
            <a:spAutoFit/>
          </a:bodyPr>
          <a:lstStyle/>
          <a:p>
            <a:r>
              <a:rPr lang="en-GB" sz="1400" dirty="0" smtClean="0">
                <a:solidFill>
                  <a:schemeClr val="accent1">
                    <a:lumMod val="75000"/>
                  </a:schemeClr>
                </a:solidFill>
                <a:latin typeface="Verdana" pitchFamily="34" charset="0"/>
                <a:ea typeface="Verdana" pitchFamily="34" charset="0"/>
                <a:cs typeface="Verdana" pitchFamily="34" charset="0"/>
              </a:rPr>
              <a:t>Curriculum</a:t>
            </a:r>
          </a:p>
          <a:p>
            <a:pPr algn="ctr"/>
            <a:r>
              <a:rPr lang="en-GB" sz="1400" dirty="0" smtClean="0">
                <a:solidFill>
                  <a:schemeClr val="accent1">
                    <a:lumMod val="75000"/>
                  </a:schemeClr>
                </a:solidFill>
                <a:latin typeface="Verdana" pitchFamily="34" charset="0"/>
                <a:ea typeface="Verdana" pitchFamily="34" charset="0"/>
                <a:cs typeface="Verdana" pitchFamily="34" charset="0"/>
              </a:rPr>
              <a:t>Vitae</a:t>
            </a:r>
            <a:endParaRPr lang="en-GB" sz="1400" dirty="0">
              <a:solidFill>
                <a:schemeClr val="accent1">
                  <a:lumMod val="75000"/>
                </a:schemeClr>
              </a:solidFill>
              <a:latin typeface="Verdana" pitchFamily="34" charset="0"/>
              <a:ea typeface="Verdana" pitchFamily="34" charset="0"/>
              <a:cs typeface="Verdana" pitchFamily="34" charset="0"/>
            </a:endParaRPr>
          </a:p>
        </p:txBody>
      </p:sp>
      <p:sp>
        <p:nvSpPr>
          <p:cNvPr id="23" name="TextBox 22"/>
          <p:cNvSpPr txBox="1"/>
          <p:nvPr/>
        </p:nvSpPr>
        <p:spPr>
          <a:xfrm>
            <a:off x="2581786" y="2846108"/>
            <a:ext cx="1120820" cy="523220"/>
          </a:xfrm>
          <a:prstGeom prst="rect">
            <a:avLst/>
          </a:prstGeom>
          <a:noFill/>
        </p:spPr>
        <p:txBody>
          <a:bodyPr wrap="none" rtlCol="0">
            <a:spAutoFit/>
          </a:bodyPr>
          <a:lstStyle/>
          <a:p>
            <a:pPr algn="ctr"/>
            <a:r>
              <a:rPr lang="en-GB" sz="1400" dirty="0" smtClean="0">
                <a:solidFill>
                  <a:schemeClr val="accent1">
                    <a:lumMod val="75000"/>
                  </a:schemeClr>
                </a:solidFill>
                <a:latin typeface="Verdana" pitchFamily="34" charset="0"/>
                <a:ea typeface="Verdana" pitchFamily="34" charset="0"/>
                <a:cs typeface="Verdana" pitchFamily="34" charset="0"/>
              </a:rPr>
              <a:t>Language </a:t>
            </a:r>
            <a:endParaRPr lang="en-GB" sz="1400" dirty="0">
              <a:solidFill>
                <a:schemeClr val="accent1">
                  <a:lumMod val="75000"/>
                </a:schemeClr>
              </a:solidFill>
              <a:latin typeface="Verdana" pitchFamily="34" charset="0"/>
              <a:ea typeface="Verdana" pitchFamily="34" charset="0"/>
              <a:cs typeface="Verdana" pitchFamily="34" charset="0"/>
            </a:endParaRPr>
          </a:p>
          <a:p>
            <a:pPr algn="ctr"/>
            <a:r>
              <a:rPr lang="en-GB" sz="1400" dirty="0" smtClean="0">
                <a:solidFill>
                  <a:schemeClr val="accent1">
                    <a:lumMod val="75000"/>
                  </a:schemeClr>
                </a:solidFill>
                <a:latin typeface="Verdana" pitchFamily="34" charset="0"/>
                <a:ea typeface="Verdana" pitchFamily="34" charset="0"/>
                <a:cs typeface="Verdana" pitchFamily="34" charset="0"/>
              </a:rPr>
              <a:t>Passport</a:t>
            </a:r>
          </a:p>
        </p:txBody>
      </p:sp>
      <p:sp>
        <p:nvSpPr>
          <p:cNvPr id="24" name="TextBox 23"/>
          <p:cNvSpPr txBox="1"/>
          <p:nvPr/>
        </p:nvSpPr>
        <p:spPr>
          <a:xfrm>
            <a:off x="4165810" y="2846108"/>
            <a:ext cx="1269899" cy="523220"/>
          </a:xfrm>
          <a:prstGeom prst="rect">
            <a:avLst/>
          </a:prstGeom>
          <a:noFill/>
        </p:spPr>
        <p:txBody>
          <a:bodyPr wrap="none" rtlCol="0">
            <a:spAutoFit/>
          </a:bodyPr>
          <a:lstStyle/>
          <a:p>
            <a:pPr algn="ctr"/>
            <a:r>
              <a:rPr lang="en-GB" sz="1400" dirty="0" smtClean="0">
                <a:solidFill>
                  <a:schemeClr val="accent1">
                    <a:lumMod val="75000"/>
                  </a:schemeClr>
                </a:solidFill>
                <a:latin typeface="Verdana" pitchFamily="34" charset="0"/>
                <a:ea typeface="Verdana" pitchFamily="34" charset="0"/>
                <a:cs typeface="Verdana" pitchFamily="34" charset="0"/>
              </a:rPr>
              <a:t>Mobility</a:t>
            </a:r>
          </a:p>
          <a:p>
            <a:pPr algn="ctr"/>
            <a:r>
              <a:rPr lang="en-GB" sz="1400" dirty="0" smtClean="0">
                <a:solidFill>
                  <a:schemeClr val="accent1">
                    <a:lumMod val="75000"/>
                  </a:schemeClr>
                </a:solidFill>
                <a:latin typeface="Verdana" pitchFamily="34" charset="0"/>
                <a:ea typeface="Verdana" pitchFamily="34" charset="0"/>
                <a:cs typeface="Verdana" pitchFamily="34" charset="0"/>
              </a:rPr>
              <a:t>Supplement</a:t>
            </a:r>
          </a:p>
        </p:txBody>
      </p:sp>
      <p:sp>
        <p:nvSpPr>
          <p:cNvPr id="25" name="TextBox 24"/>
          <p:cNvSpPr txBox="1"/>
          <p:nvPr/>
        </p:nvSpPr>
        <p:spPr>
          <a:xfrm>
            <a:off x="5904922" y="2846108"/>
            <a:ext cx="1269899" cy="523220"/>
          </a:xfrm>
          <a:prstGeom prst="rect">
            <a:avLst/>
          </a:prstGeom>
          <a:noFill/>
        </p:spPr>
        <p:txBody>
          <a:bodyPr wrap="none" rtlCol="0">
            <a:spAutoFit/>
          </a:bodyPr>
          <a:lstStyle/>
          <a:p>
            <a:pPr algn="ctr"/>
            <a:r>
              <a:rPr lang="en-GB" sz="1400" dirty="0" smtClean="0">
                <a:solidFill>
                  <a:schemeClr val="accent1">
                    <a:lumMod val="75000"/>
                  </a:schemeClr>
                </a:solidFill>
                <a:latin typeface="Verdana" pitchFamily="34" charset="0"/>
                <a:ea typeface="Verdana" pitchFamily="34" charset="0"/>
                <a:cs typeface="Verdana" pitchFamily="34" charset="0"/>
              </a:rPr>
              <a:t>Diploma</a:t>
            </a:r>
          </a:p>
          <a:p>
            <a:pPr algn="ctr"/>
            <a:r>
              <a:rPr lang="en-GB" sz="1400" dirty="0" smtClean="0">
                <a:solidFill>
                  <a:schemeClr val="accent1">
                    <a:lumMod val="75000"/>
                  </a:schemeClr>
                </a:solidFill>
                <a:latin typeface="Verdana" pitchFamily="34" charset="0"/>
                <a:ea typeface="Verdana" pitchFamily="34" charset="0"/>
                <a:cs typeface="Verdana" pitchFamily="34" charset="0"/>
              </a:rPr>
              <a:t>Supplement</a:t>
            </a:r>
            <a:endParaRPr lang="en-GB" sz="1400" dirty="0">
              <a:solidFill>
                <a:schemeClr val="accent1">
                  <a:lumMod val="75000"/>
                </a:schemeClr>
              </a:solidFill>
              <a:latin typeface="Verdana" pitchFamily="34" charset="0"/>
              <a:ea typeface="Verdana" pitchFamily="34" charset="0"/>
              <a:cs typeface="Verdana" pitchFamily="34" charset="0"/>
            </a:endParaRPr>
          </a:p>
        </p:txBody>
      </p:sp>
      <p:sp>
        <p:nvSpPr>
          <p:cNvPr id="26" name="TextBox 25"/>
          <p:cNvSpPr txBox="1"/>
          <p:nvPr/>
        </p:nvSpPr>
        <p:spPr>
          <a:xfrm>
            <a:off x="7554557" y="2846108"/>
            <a:ext cx="1269899" cy="523220"/>
          </a:xfrm>
          <a:prstGeom prst="rect">
            <a:avLst/>
          </a:prstGeom>
          <a:noFill/>
        </p:spPr>
        <p:txBody>
          <a:bodyPr wrap="none" rtlCol="0">
            <a:spAutoFit/>
          </a:bodyPr>
          <a:lstStyle/>
          <a:p>
            <a:pPr algn="ctr"/>
            <a:r>
              <a:rPr lang="en-GB" sz="1400" dirty="0" smtClean="0">
                <a:solidFill>
                  <a:schemeClr val="accent1">
                    <a:lumMod val="75000"/>
                  </a:schemeClr>
                </a:solidFill>
                <a:latin typeface="Verdana" pitchFamily="34" charset="0"/>
                <a:ea typeface="Verdana" pitchFamily="34" charset="0"/>
                <a:cs typeface="Verdana" pitchFamily="34" charset="0"/>
              </a:rPr>
              <a:t>Certificate</a:t>
            </a:r>
          </a:p>
          <a:p>
            <a:pPr algn="ctr"/>
            <a:r>
              <a:rPr lang="en-GB" sz="1400" dirty="0" smtClean="0">
                <a:solidFill>
                  <a:schemeClr val="accent1">
                    <a:lumMod val="75000"/>
                  </a:schemeClr>
                </a:solidFill>
                <a:latin typeface="Verdana" pitchFamily="34" charset="0"/>
                <a:ea typeface="Verdana" pitchFamily="34" charset="0"/>
                <a:cs typeface="Verdana" pitchFamily="34" charset="0"/>
              </a:rPr>
              <a:t>Supplement</a:t>
            </a:r>
            <a:endParaRPr lang="en-GB" sz="1400" dirty="0">
              <a:solidFill>
                <a:schemeClr val="accent1">
                  <a:lumMod val="75000"/>
                </a:schemeClr>
              </a:solidFill>
              <a:latin typeface="Verdana" pitchFamily="34" charset="0"/>
              <a:ea typeface="Verdana" pitchFamily="34" charset="0"/>
              <a:cs typeface="Verdana" pitchFamily="34" charset="0"/>
            </a:endParaRPr>
          </a:p>
        </p:txBody>
      </p:sp>
      <p:sp>
        <p:nvSpPr>
          <p:cNvPr id="10" name="TextBox 9"/>
          <p:cNvSpPr txBox="1"/>
          <p:nvPr/>
        </p:nvSpPr>
        <p:spPr>
          <a:xfrm>
            <a:off x="827584" y="955200"/>
            <a:ext cx="1818126" cy="307777"/>
          </a:xfrm>
          <a:prstGeom prst="rect">
            <a:avLst/>
          </a:prstGeom>
          <a:noFill/>
        </p:spPr>
        <p:txBody>
          <a:bodyPr wrap="none" rtlCol="0">
            <a:spAutoFit/>
          </a:bodyPr>
          <a:lstStyle/>
          <a:p>
            <a:r>
              <a:rPr lang="en-GB" sz="1400" b="1" dirty="0" smtClean="0">
                <a:solidFill>
                  <a:schemeClr val="accent1">
                    <a:lumMod val="75000"/>
                  </a:schemeClr>
                </a:solidFill>
                <a:latin typeface="Verdana" pitchFamily="34" charset="0"/>
                <a:ea typeface="Verdana" pitchFamily="34" charset="0"/>
                <a:cs typeface="Verdana" pitchFamily="34" charset="0"/>
              </a:rPr>
              <a:t>The Documents:</a:t>
            </a:r>
          </a:p>
        </p:txBody>
      </p:sp>
      <p:sp>
        <p:nvSpPr>
          <p:cNvPr id="11" name="TextBox 10"/>
          <p:cNvSpPr txBox="1"/>
          <p:nvPr/>
        </p:nvSpPr>
        <p:spPr>
          <a:xfrm>
            <a:off x="831231" y="1370699"/>
            <a:ext cx="4488729" cy="307777"/>
          </a:xfrm>
          <a:prstGeom prst="rect">
            <a:avLst/>
          </a:prstGeom>
          <a:noFill/>
        </p:spPr>
        <p:txBody>
          <a:bodyPr wrap="none" rtlCol="0">
            <a:spAutoFit/>
          </a:bodyPr>
          <a:lstStyle/>
          <a:p>
            <a:r>
              <a:rPr lang="en-GB" sz="1400" dirty="0" smtClean="0">
                <a:solidFill>
                  <a:schemeClr val="accent1">
                    <a:lumMod val="75000"/>
                  </a:schemeClr>
                </a:solidFill>
                <a:latin typeface="Verdana" pitchFamily="34" charset="0"/>
                <a:ea typeface="Verdana" pitchFamily="34" charset="0"/>
                <a:cs typeface="Verdana" pitchFamily="34" charset="0"/>
              </a:rPr>
              <a:t>The Europass portfolio comprises 5 documents:</a:t>
            </a:r>
            <a:endParaRPr lang="en-GB" sz="1400" dirty="0">
              <a:solidFill>
                <a:schemeClr val="accent1">
                  <a:lumMod val="75000"/>
                </a:schemeClr>
              </a:solidFill>
              <a:latin typeface="Verdana" pitchFamily="34" charset="0"/>
              <a:ea typeface="Verdana" pitchFamily="34" charset="0"/>
              <a:cs typeface="Verdana" pitchFamily="34" charset="0"/>
            </a:endParaRPr>
          </a:p>
        </p:txBody>
      </p:sp>
      <p:sp>
        <p:nvSpPr>
          <p:cNvPr id="12" name="TextBox 11"/>
          <p:cNvSpPr txBox="1"/>
          <p:nvPr/>
        </p:nvSpPr>
        <p:spPr>
          <a:xfrm>
            <a:off x="827584" y="3548362"/>
            <a:ext cx="7848872" cy="1169551"/>
          </a:xfrm>
          <a:prstGeom prst="rect">
            <a:avLst/>
          </a:prstGeom>
          <a:noFill/>
        </p:spPr>
        <p:txBody>
          <a:bodyPr wrap="square" rtlCol="0">
            <a:spAutoFit/>
          </a:bodyPr>
          <a:lstStyle/>
          <a:p>
            <a:pPr algn="just"/>
            <a:r>
              <a:rPr lang="en-GB" sz="1400" dirty="0">
                <a:solidFill>
                  <a:srgbClr val="165788"/>
                </a:solidFill>
                <a:latin typeface="Verdana" pitchFamily="34" charset="0"/>
                <a:cs typeface="Arial" charset="0"/>
              </a:rPr>
              <a:t>The component parts are distinct and separate and can be used individually or in association with one another</a:t>
            </a:r>
            <a:r>
              <a:rPr lang="en-GB" sz="1400" dirty="0" smtClean="0">
                <a:solidFill>
                  <a:srgbClr val="165788"/>
                </a:solidFill>
                <a:latin typeface="Verdana" pitchFamily="34" charset="0"/>
                <a:cs typeface="Arial" charset="0"/>
              </a:rPr>
              <a:t>.</a:t>
            </a:r>
          </a:p>
          <a:p>
            <a:pPr algn="just"/>
            <a:endParaRPr lang="en-GB" sz="1400" dirty="0">
              <a:solidFill>
                <a:srgbClr val="165788"/>
              </a:solidFill>
              <a:latin typeface="Verdana" pitchFamily="34" charset="0"/>
              <a:cs typeface="Arial" charset="0"/>
            </a:endParaRPr>
          </a:p>
          <a:p>
            <a:pPr algn="just"/>
            <a:r>
              <a:rPr lang="en-GB" sz="1400" dirty="0" smtClean="0">
                <a:solidFill>
                  <a:srgbClr val="165788"/>
                </a:solidFill>
                <a:latin typeface="Verdana" pitchFamily="34" charset="0"/>
                <a:cs typeface="Arial" charset="0"/>
              </a:rPr>
              <a:t>There is a National Europass Centre in each European Member State, whose job it is to promote the use of the Europass Portfolio in that country.</a:t>
            </a:r>
            <a:endParaRPr lang="en-GB" sz="1400" dirty="0"/>
          </a:p>
        </p:txBody>
      </p:sp>
    </p:spTree>
    <p:extLst>
      <p:ext uri="{BB962C8B-B14F-4D97-AF65-F5344CB8AC3E}">
        <p14:creationId xmlns="" xmlns:p14="http://schemas.microsoft.com/office/powerpoint/2010/main" val="25502480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4" descr="europass template5 (2)"/>
          <p:cNvPicPr>
            <a:picLocks noChangeAspect="1" noChangeArrowheads="1"/>
          </p:cNvPicPr>
          <p:nvPr/>
        </p:nvPicPr>
        <p:blipFill>
          <a:blip r:embed="rId2" cstate="print"/>
          <a:srcRect/>
          <a:stretch>
            <a:fillRect/>
          </a:stretch>
        </p:blipFill>
        <p:spPr bwMode="auto">
          <a:xfrm>
            <a:off x="-324599" y="-204549"/>
            <a:ext cx="9753600" cy="7315200"/>
          </a:xfrm>
          <a:prstGeom prst="rect">
            <a:avLst/>
          </a:prstGeom>
          <a:noFill/>
          <a:ln w="9525">
            <a:noFill/>
            <a:miter lim="800000"/>
            <a:headEnd/>
            <a:tailEnd/>
          </a:ln>
        </p:spPr>
      </p:pic>
      <p:sp>
        <p:nvSpPr>
          <p:cNvPr id="5" name="Rectangle 4"/>
          <p:cNvSpPr/>
          <p:nvPr/>
        </p:nvSpPr>
        <p:spPr>
          <a:xfrm>
            <a:off x="755576" y="116632"/>
            <a:ext cx="7920880" cy="120032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3600" b="0" i="0" u="none" strike="noStrike" kern="0" cap="none" spc="0" normalizeH="0" baseline="0" noProof="0" dirty="0" smtClean="0">
                <a:ln>
                  <a:noFill/>
                </a:ln>
                <a:solidFill>
                  <a:srgbClr val="165788"/>
                </a:solidFill>
                <a:effectLst/>
                <a:uLnTx/>
                <a:uFillTx/>
                <a:latin typeface="Verdana" pitchFamily="34" charset="0"/>
                <a:cs typeface="Arial" charset="0"/>
              </a:rPr>
              <a:t>Europass Curriculum Vitae (CV)</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3600" b="0" i="0" u="none" strike="noStrike" kern="0" cap="none" spc="0" normalizeH="0" baseline="0" noProof="0" dirty="0" smtClean="0">
                <a:ln>
                  <a:noFill/>
                </a:ln>
                <a:solidFill>
                  <a:srgbClr val="165788"/>
                </a:solidFill>
                <a:effectLst/>
                <a:uLnTx/>
                <a:uFillTx/>
                <a:latin typeface="Verdana" pitchFamily="34" charset="0"/>
                <a:cs typeface="Arial" charset="0"/>
              </a:rPr>
              <a:t>– what is it for?</a:t>
            </a:r>
            <a:endParaRPr kumimoji="0" lang="en-GB" sz="1800" b="0" i="0" u="none" strike="noStrike" kern="0" cap="none" spc="0" normalizeH="0" baseline="0" noProof="0" dirty="0" smtClean="0">
              <a:ln>
                <a:noFill/>
              </a:ln>
              <a:solidFill>
                <a:sysClr val="windowText" lastClr="000000"/>
              </a:solidFill>
              <a:effectLst/>
              <a:uLnTx/>
              <a:uFillTx/>
            </a:endParaRPr>
          </a:p>
        </p:txBody>
      </p:sp>
      <p:sp>
        <p:nvSpPr>
          <p:cNvPr id="8" name="TextBox 7"/>
          <p:cNvSpPr txBox="1"/>
          <p:nvPr/>
        </p:nvSpPr>
        <p:spPr>
          <a:xfrm>
            <a:off x="971601" y="1278802"/>
            <a:ext cx="7848872" cy="6340197"/>
          </a:xfrm>
          <a:prstGeom prst="rect">
            <a:avLst/>
          </a:prstGeom>
          <a:noFill/>
        </p:spPr>
        <p:txBody>
          <a:bodyPr wrap="square" rtlCol="0">
            <a:spAutoFit/>
          </a:bodyPr>
          <a:lstStyle/>
          <a:p>
            <a:r>
              <a:rPr lang="en-GB" sz="1400" b="1" dirty="0" smtClean="0">
                <a:solidFill>
                  <a:schemeClr val="accent1">
                    <a:lumMod val="75000"/>
                  </a:schemeClr>
                </a:solidFill>
                <a:latin typeface="Verdana" pitchFamily="34" charset="0"/>
                <a:ea typeface="Verdana" pitchFamily="34" charset="0"/>
                <a:cs typeface="Verdana" pitchFamily="34" charset="0"/>
              </a:rPr>
              <a:t>What does it do?</a:t>
            </a:r>
          </a:p>
          <a:p>
            <a:endParaRPr lang="en-GB" sz="1400" b="1" dirty="0">
              <a:solidFill>
                <a:schemeClr val="accent1">
                  <a:lumMod val="75000"/>
                </a:schemeClr>
              </a:solidFill>
              <a:latin typeface="Verdana" pitchFamily="34" charset="0"/>
              <a:ea typeface="Verdana" pitchFamily="34" charset="0"/>
              <a:cs typeface="Verdana" pitchFamily="34" charset="0"/>
            </a:endParaRPr>
          </a:p>
          <a:p>
            <a:pPr algn="just"/>
            <a:r>
              <a:rPr lang="en-GB" sz="1400" dirty="0" smtClean="0">
                <a:solidFill>
                  <a:schemeClr val="accent1">
                    <a:lumMod val="75000"/>
                  </a:schemeClr>
                </a:solidFill>
                <a:latin typeface="Verdana" pitchFamily="34" charset="0"/>
                <a:ea typeface="Verdana" pitchFamily="34" charset="0"/>
                <a:cs typeface="Verdana" pitchFamily="34" charset="0"/>
              </a:rPr>
              <a:t>The Europass CV helps users highlight their skills, qualifications and work experience. It is free of charge, available to all and can be downloaded or completed and edited online.</a:t>
            </a:r>
          </a:p>
          <a:p>
            <a:endParaRPr lang="en-GB" sz="1400" dirty="0">
              <a:solidFill>
                <a:schemeClr val="accent1">
                  <a:lumMod val="75000"/>
                </a:schemeClr>
              </a:solidFill>
              <a:latin typeface="Verdana" pitchFamily="34" charset="0"/>
              <a:ea typeface="Verdana" pitchFamily="34" charset="0"/>
              <a:cs typeface="Verdana" pitchFamily="34" charset="0"/>
            </a:endParaRPr>
          </a:p>
          <a:p>
            <a:r>
              <a:rPr lang="en-GB" sz="1400" b="1" dirty="0" smtClean="0">
                <a:solidFill>
                  <a:schemeClr val="accent1">
                    <a:lumMod val="75000"/>
                  </a:schemeClr>
                </a:solidFill>
                <a:latin typeface="Verdana" pitchFamily="34" charset="0"/>
                <a:ea typeface="Verdana" pitchFamily="34" charset="0"/>
                <a:cs typeface="Verdana" pitchFamily="34" charset="0"/>
              </a:rPr>
              <a:t>How can it help the individual?</a:t>
            </a:r>
          </a:p>
          <a:p>
            <a:endParaRPr lang="en-GB" sz="1400" b="1" dirty="0">
              <a:solidFill>
                <a:schemeClr val="accent1">
                  <a:lumMod val="75000"/>
                </a:schemeClr>
              </a:solidFill>
              <a:latin typeface="Verdana" pitchFamily="34" charset="0"/>
              <a:ea typeface="Verdana" pitchFamily="34" charset="0"/>
              <a:cs typeface="Verdana" pitchFamily="34" charset="0"/>
            </a:endParaRPr>
          </a:p>
          <a:p>
            <a:pPr marL="285750" indent="-285750" algn="just">
              <a:buFont typeface="Arial" pitchFamily="34" charset="0"/>
              <a:buChar char="•"/>
            </a:pPr>
            <a:r>
              <a:rPr lang="en-GB" sz="1400" dirty="0" smtClean="0">
                <a:solidFill>
                  <a:schemeClr val="accent1">
                    <a:lumMod val="75000"/>
                  </a:schemeClr>
                </a:solidFill>
                <a:latin typeface="Verdana" pitchFamily="34" charset="0"/>
                <a:ea typeface="Verdana" pitchFamily="34" charset="0"/>
                <a:cs typeface="Verdana" pitchFamily="34" charset="0"/>
              </a:rPr>
              <a:t>It provides a standardised template recognisable across the EU to help users draw attention to the attributes that will set them apart from others.</a:t>
            </a:r>
          </a:p>
          <a:p>
            <a:pPr marL="285750" indent="-285750" algn="just">
              <a:buFont typeface="Arial" pitchFamily="34" charset="0"/>
              <a:buChar char="•"/>
            </a:pPr>
            <a:r>
              <a:rPr lang="en-GB" sz="1400" dirty="0" smtClean="0">
                <a:solidFill>
                  <a:schemeClr val="accent1">
                    <a:lumMod val="75000"/>
                  </a:schemeClr>
                </a:solidFill>
                <a:latin typeface="Verdana" pitchFamily="34" charset="0"/>
                <a:ea typeface="Verdana" pitchFamily="34" charset="0"/>
                <a:cs typeface="Verdana" pitchFamily="34" charset="0"/>
              </a:rPr>
              <a:t>It contains a language section designed to promote the user’s language skills to potential employers.</a:t>
            </a:r>
          </a:p>
          <a:p>
            <a:pPr marL="285750" indent="-285750">
              <a:buFont typeface="Arial" pitchFamily="34" charset="0"/>
              <a:buChar char="•"/>
            </a:pPr>
            <a:endParaRPr lang="en-GB" sz="1400" dirty="0">
              <a:solidFill>
                <a:schemeClr val="accent1">
                  <a:lumMod val="75000"/>
                </a:schemeClr>
              </a:solidFill>
              <a:latin typeface="Verdana" pitchFamily="34" charset="0"/>
              <a:ea typeface="Verdana" pitchFamily="34" charset="0"/>
              <a:cs typeface="Verdana" pitchFamily="34" charset="0"/>
            </a:endParaRPr>
          </a:p>
          <a:p>
            <a:r>
              <a:rPr lang="en-GB" sz="1400" b="1" dirty="0" smtClean="0">
                <a:solidFill>
                  <a:schemeClr val="accent1">
                    <a:lumMod val="75000"/>
                  </a:schemeClr>
                </a:solidFill>
                <a:latin typeface="Verdana" pitchFamily="34" charset="0"/>
                <a:ea typeface="Verdana" pitchFamily="34" charset="0"/>
                <a:cs typeface="Verdana" pitchFamily="34" charset="0"/>
              </a:rPr>
              <a:t>How does it help organisations?</a:t>
            </a:r>
          </a:p>
          <a:p>
            <a:endParaRPr lang="en-GB" sz="1400" b="1" dirty="0">
              <a:solidFill>
                <a:schemeClr val="accent1">
                  <a:lumMod val="75000"/>
                </a:schemeClr>
              </a:solidFill>
              <a:latin typeface="Verdana" pitchFamily="34" charset="0"/>
              <a:ea typeface="Verdana" pitchFamily="34" charset="0"/>
              <a:cs typeface="Verdana" pitchFamily="34" charset="0"/>
            </a:endParaRPr>
          </a:p>
          <a:p>
            <a:pPr marL="285750" indent="-285750" algn="just">
              <a:buFont typeface="Arial" pitchFamily="34" charset="0"/>
              <a:buChar char="•"/>
            </a:pPr>
            <a:r>
              <a:rPr lang="en-GB" sz="1400" dirty="0" smtClean="0">
                <a:solidFill>
                  <a:schemeClr val="accent1">
                    <a:lumMod val="75000"/>
                  </a:schemeClr>
                </a:solidFill>
                <a:latin typeface="Verdana" pitchFamily="34" charset="0"/>
                <a:ea typeface="Verdana" pitchFamily="34" charset="0"/>
                <a:cs typeface="Verdana" pitchFamily="34" charset="0"/>
              </a:rPr>
              <a:t>If used as standard, it allows employers to easily compare applicants’ attributes as the CVs can be easily cross referenced.</a:t>
            </a:r>
          </a:p>
          <a:p>
            <a:pPr marL="285750" indent="-285750" algn="just">
              <a:buFont typeface="Arial" pitchFamily="34" charset="0"/>
              <a:buChar char="•"/>
            </a:pPr>
            <a:r>
              <a:rPr lang="en-GB" sz="1400" dirty="0" smtClean="0">
                <a:solidFill>
                  <a:schemeClr val="accent1">
                    <a:lumMod val="75000"/>
                  </a:schemeClr>
                </a:solidFill>
                <a:latin typeface="Verdana" pitchFamily="34" charset="0"/>
                <a:ea typeface="Verdana" pitchFamily="34" charset="0"/>
                <a:cs typeface="Verdana" pitchFamily="34" charset="0"/>
              </a:rPr>
              <a:t>It gives an even playing field to applicants from all member states, thereby aiding equal opportunities policies.</a:t>
            </a:r>
          </a:p>
          <a:p>
            <a:pPr algn="just"/>
            <a:endParaRPr lang="en-GB" sz="1400" dirty="0">
              <a:solidFill>
                <a:schemeClr val="accent1">
                  <a:lumMod val="75000"/>
                </a:schemeClr>
              </a:solidFill>
              <a:latin typeface="Verdana" pitchFamily="34" charset="0"/>
              <a:ea typeface="Verdana" pitchFamily="34" charset="0"/>
              <a:cs typeface="Verdana" pitchFamily="34" charset="0"/>
            </a:endParaRPr>
          </a:p>
          <a:p>
            <a:pPr algn="just"/>
            <a:r>
              <a:rPr lang="en-GB" sz="1400" b="1" dirty="0" smtClean="0">
                <a:solidFill>
                  <a:schemeClr val="accent1">
                    <a:lumMod val="75000"/>
                  </a:schemeClr>
                </a:solidFill>
                <a:latin typeface="Verdana" pitchFamily="34" charset="0"/>
                <a:ea typeface="Verdana" pitchFamily="34" charset="0"/>
                <a:cs typeface="Verdana" pitchFamily="34" charset="0"/>
              </a:rPr>
              <a:t>Who applies?</a:t>
            </a:r>
          </a:p>
          <a:p>
            <a:pPr algn="just"/>
            <a:endParaRPr lang="en-GB" sz="1400" b="1" dirty="0">
              <a:solidFill>
                <a:schemeClr val="accent1">
                  <a:lumMod val="75000"/>
                </a:schemeClr>
              </a:solidFill>
              <a:latin typeface="Verdana" pitchFamily="34" charset="0"/>
              <a:ea typeface="Verdana" pitchFamily="34" charset="0"/>
              <a:cs typeface="Verdana" pitchFamily="34" charset="0"/>
            </a:endParaRPr>
          </a:p>
          <a:p>
            <a:pPr algn="just"/>
            <a:r>
              <a:rPr lang="en-GB" sz="1400" dirty="0" smtClean="0">
                <a:solidFill>
                  <a:schemeClr val="accent1">
                    <a:lumMod val="75000"/>
                  </a:schemeClr>
                </a:solidFill>
                <a:latin typeface="Verdana" pitchFamily="34" charset="0"/>
                <a:ea typeface="Verdana" pitchFamily="34" charset="0"/>
                <a:cs typeface="Verdana" pitchFamily="34" charset="0"/>
              </a:rPr>
              <a:t>The individual can find out more, and complete the CV online or </a:t>
            </a:r>
          </a:p>
          <a:p>
            <a:pPr algn="just"/>
            <a:r>
              <a:rPr lang="en-GB" sz="1400" dirty="0" smtClean="0">
                <a:solidFill>
                  <a:schemeClr val="accent1">
                    <a:lumMod val="75000"/>
                  </a:schemeClr>
                </a:solidFill>
                <a:latin typeface="Verdana" pitchFamily="34" charset="0"/>
                <a:ea typeface="Verdana" pitchFamily="34" charset="0"/>
                <a:cs typeface="Verdana" pitchFamily="34" charset="0"/>
              </a:rPr>
              <a:t>download the template </a:t>
            </a:r>
            <a:r>
              <a:rPr lang="en-GB" sz="1400" dirty="0">
                <a:solidFill>
                  <a:schemeClr val="accent1">
                    <a:lumMod val="75000"/>
                  </a:schemeClr>
                </a:solidFill>
                <a:latin typeface="Verdana" pitchFamily="34" charset="0"/>
                <a:ea typeface="Verdana" pitchFamily="34" charset="0"/>
                <a:cs typeface="Verdana" pitchFamily="34" charset="0"/>
              </a:rPr>
              <a:t>at </a:t>
            </a:r>
            <a:r>
              <a:rPr lang="en-GB" sz="1400" dirty="0">
                <a:solidFill>
                  <a:schemeClr val="accent1">
                    <a:lumMod val="75000"/>
                  </a:schemeClr>
                </a:solidFill>
                <a:latin typeface="Verdana" pitchFamily="34" charset="0"/>
                <a:ea typeface="Verdana" pitchFamily="34" charset="0"/>
                <a:cs typeface="Verdana" pitchFamily="34" charset="0"/>
                <a:hlinkClick r:id="rId3"/>
              </a:rPr>
              <a:t>http://</a:t>
            </a:r>
            <a:r>
              <a:rPr lang="en-GB" sz="1400" dirty="0" smtClean="0">
                <a:solidFill>
                  <a:schemeClr val="accent1">
                    <a:lumMod val="75000"/>
                  </a:schemeClr>
                </a:solidFill>
                <a:latin typeface="Verdana" pitchFamily="34" charset="0"/>
                <a:ea typeface="Verdana" pitchFamily="34" charset="0"/>
                <a:cs typeface="Verdana" pitchFamily="34" charset="0"/>
                <a:hlinkClick r:id="rId3"/>
              </a:rPr>
              <a:t>www.uknec.org.uk/Individuals</a:t>
            </a:r>
            <a:endParaRPr lang="en-GB" sz="1400" dirty="0" smtClean="0">
              <a:solidFill>
                <a:schemeClr val="accent1">
                  <a:lumMod val="75000"/>
                </a:schemeClr>
              </a:solidFill>
              <a:latin typeface="Verdana" pitchFamily="34" charset="0"/>
              <a:ea typeface="Verdana" pitchFamily="34" charset="0"/>
              <a:cs typeface="Verdana" pitchFamily="34" charset="0"/>
            </a:endParaRPr>
          </a:p>
          <a:p>
            <a:pPr algn="just"/>
            <a:endParaRPr lang="en-GB" sz="1400" dirty="0">
              <a:solidFill>
                <a:schemeClr val="accent1">
                  <a:lumMod val="75000"/>
                </a:schemeClr>
              </a:solidFill>
              <a:latin typeface="Verdana" pitchFamily="34" charset="0"/>
              <a:ea typeface="Verdana" pitchFamily="34" charset="0"/>
              <a:cs typeface="Verdana" pitchFamily="34" charset="0"/>
            </a:endParaRPr>
          </a:p>
          <a:p>
            <a:pPr algn="just"/>
            <a:endParaRPr lang="en-GB" sz="1400" dirty="0" smtClean="0">
              <a:solidFill>
                <a:schemeClr val="accent1">
                  <a:lumMod val="75000"/>
                </a:schemeClr>
              </a:solidFill>
              <a:latin typeface="Verdana" pitchFamily="34" charset="0"/>
              <a:ea typeface="Verdana" pitchFamily="34" charset="0"/>
              <a:cs typeface="Verdana" pitchFamily="34" charset="0"/>
            </a:endParaRPr>
          </a:p>
          <a:p>
            <a:r>
              <a:rPr lang="en-GB" sz="1400" dirty="0" smtClean="0">
                <a:solidFill>
                  <a:schemeClr val="accent1">
                    <a:lumMod val="75000"/>
                  </a:schemeClr>
                </a:solidFill>
                <a:latin typeface="Verdana" pitchFamily="34" charset="0"/>
                <a:ea typeface="Verdana" pitchFamily="34" charset="0"/>
                <a:cs typeface="Verdana" pitchFamily="34" charset="0"/>
              </a:rPr>
              <a:t> </a:t>
            </a:r>
          </a:p>
          <a:p>
            <a:endParaRPr lang="en-GB" sz="1400" dirty="0">
              <a:solidFill>
                <a:schemeClr val="accent1">
                  <a:lumMod val="75000"/>
                </a:schemeClr>
              </a:solidFill>
              <a:latin typeface="Verdana" pitchFamily="34" charset="0"/>
              <a:ea typeface="Verdana" pitchFamily="34" charset="0"/>
              <a:cs typeface="Verdana" pitchFamily="34" charset="0"/>
            </a:endParaRPr>
          </a:p>
          <a:p>
            <a:r>
              <a:rPr lang="en-GB" sz="1400" dirty="0" smtClean="0">
                <a:solidFill>
                  <a:schemeClr val="accent1">
                    <a:lumMod val="75000"/>
                  </a:schemeClr>
                </a:solidFill>
                <a:latin typeface="Verdana" pitchFamily="34" charset="0"/>
                <a:ea typeface="Verdana" pitchFamily="34" charset="0"/>
                <a:cs typeface="Verdana" pitchFamily="34" charset="0"/>
              </a:rPr>
              <a:t>  </a:t>
            </a:r>
            <a:endParaRPr lang="en-GB" sz="1400" dirty="0">
              <a:solidFill>
                <a:schemeClr val="accent1">
                  <a:lumMod val="75000"/>
                </a:schemeClr>
              </a:solidFill>
              <a:latin typeface="Verdana" pitchFamily="34" charset="0"/>
              <a:ea typeface="Verdana" pitchFamily="34" charset="0"/>
              <a:cs typeface="Verdana" pitchFamily="34" charset="0"/>
            </a:endParaRPr>
          </a:p>
        </p:txBody>
      </p:sp>
    </p:spTree>
    <p:extLst>
      <p:ext uri="{BB962C8B-B14F-4D97-AF65-F5344CB8AC3E}">
        <p14:creationId xmlns="" xmlns:p14="http://schemas.microsoft.com/office/powerpoint/2010/main" val="8526007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4" descr="europass template5 (2)"/>
          <p:cNvPicPr>
            <a:picLocks noChangeAspect="1" noChangeArrowheads="1"/>
          </p:cNvPicPr>
          <p:nvPr/>
        </p:nvPicPr>
        <p:blipFill>
          <a:blip r:embed="rId2" cstate="print"/>
          <a:srcRect/>
          <a:stretch>
            <a:fillRect/>
          </a:stretch>
        </p:blipFill>
        <p:spPr bwMode="auto">
          <a:xfrm>
            <a:off x="-257229" y="-219030"/>
            <a:ext cx="9753600" cy="7315200"/>
          </a:xfrm>
          <a:prstGeom prst="rect">
            <a:avLst/>
          </a:prstGeom>
          <a:noFill/>
          <a:ln w="9525">
            <a:noFill/>
            <a:miter lim="800000"/>
            <a:headEnd/>
            <a:tailEnd/>
          </a:ln>
        </p:spPr>
      </p:pic>
      <p:sp>
        <p:nvSpPr>
          <p:cNvPr id="5" name="Rectangle 4"/>
          <p:cNvSpPr/>
          <p:nvPr/>
        </p:nvSpPr>
        <p:spPr>
          <a:xfrm>
            <a:off x="755576" y="116632"/>
            <a:ext cx="7416824" cy="1200329"/>
          </a:xfrm>
          <a:prstGeom prst="rect">
            <a:avLst/>
          </a:prstGeom>
        </p:spPr>
        <p:txBody>
          <a:bodyPr wrap="square">
            <a:spAutoFit/>
          </a:bodyPr>
          <a:lstStyle/>
          <a:p>
            <a:pPr lvl="0">
              <a:defRPr/>
            </a:pPr>
            <a:r>
              <a:rPr lang="en-GB" sz="3600" kern="0" dirty="0">
                <a:solidFill>
                  <a:schemeClr val="accent1">
                    <a:lumMod val="75000"/>
                  </a:schemeClr>
                </a:solidFill>
                <a:latin typeface="Verdana" pitchFamily="34" charset="0"/>
                <a:cs typeface="Arial" charset="0"/>
              </a:rPr>
              <a:t>Europass </a:t>
            </a:r>
            <a:r>
              <a:rPr lang="en-GB" sz="3600" kern="0" dirty="0" smtClean="0">
                <a:solidFill>
                  <a:schemeClr val="accent1">
                    <a:lumMod val="75000"/>
                  </a:schemeClr>
                </a:solidFill>
                <a:latin typeface="Verdana" pitchFamily="34" charset="0"/>
                <a:cs typeface="Arial" charset="0"/>
              </a:rPr>
              <a:t>Curriculum Vitae</a:t>
            </a:r>
            <a:endParaRPr lang="en-GB" sz="3600" kern="0" dirty="0">
              <a:solidFill>
                <a:schemeClr val="accent1">
                  <a:lumMod val="75000"/>
                </a:schemeClr>
              </a:solidFill>
              <a:latin typeface="Verdana" pitchFamily="34" charset="0"/>
              <a:cs typeface="Arial" charset="0"/>
            </a:endParaRPr>
          </a:p>
          <a:p>
            <a:pPr lvl="0">
              <a:defRPr/>
            </a:pPr>
            <a:r>
              <a:rPr lang="en-GB" sz="3600" kern="0" dirty="0">
                <a:solidFill>
                  <a:schemeClr val="accent1">
                    <a:lumMod val="75000"/>
                  </a:schemeClr>
                </a:solidFill>
                <a:latin typeface="Verdana" pitchFamily="34" charset="0"/>
                <a:cs typeface="Arial" charset="0"/>
              </a:rPr>
              <a:t>– </a:t>
            </a:r>
            <a:r>
              <a:rPr lang="en-GB" sz="3600" kern="0" dirty="0" smtClean="0">
                <a:solidFill>
                  <a:schemeClr val="accent1">
                    <a:lumMod val="75000"/>
                  </a:schemeClr>
                </a:solidFill>
                <a:latin typeface="Verdana" pitchFamily="34" charset="0"/>
                <a:cs typeface="Arial" charset="0"/>
              </a:rPr>
              <a:t>who uses it?</a:t>
            </a:r>
            <a:endParaRPr lang="en-GB" kern="0" dirty="0">
              <a:solidFill>
                <a:schemeClr val="accent1">
                  <a:lumMod val="75000"/>
                </a:schemeClr>
              </a:solidFill>
            </a:endParaRPr>
          </a:p>
        </p:txBody>
      </p:sp>
      <p:sp>
        <p:nvSpPr>
          <p:cNvPr id="6" name="TextBox 5"/>
          <p:cNvSpPr txBox="1"/>
          <p:nvPr/>
        </p:nvSpPr>
        <p:spPr>
          <a:xfrm>
            <a:off x="803349" y="1609697"/>
            <a:ext cx="2435282" cy="307777"/>
          </a:xfrm>
          <a:prstGeom prst="rect">
            <a:avLst/>
          </a:prstGeom>
          <a:noFill/>
        </p:spPr>
        <p:txBody>
          <a:bodyPr wrap="none" rtlCol="0">
            <a:spAutoFit/>
          </a:bodyPr>
          <a:lstStyle/>
          <a:p>
            <a:r>
              <a:rPr lang="en-GB" sz="1400" b="1" dirty="0" smtClean="0">
                <a:solidFill>
                  <a:schemeClr val="accent1">
                    <a:lumMod val="75000"/>
                  </a:schemeClr>
                </a:solidFill>
                <a:latin typeface="Verdana" pitchFamily="34" charset="0"/>
                <a:ea typeface="Verdana" pitchFamily="34" charset="0"/>
                <a:cs typeface="Verdana" pitchFamily="34" charset="0"/>
              </a:rPr>
              <a:t>How widely used is it?</a:t>
            </a:r>
          </a:p>
        </p:txBody>
      </p:sp>
      <p:sp>
        <p:nvSpPr>
          <p:cNvPr id="8" name="TextBox 7"/>
          <p:cNvSpPr txBox="1"/>
          <p:nvPr/>
        </p:nvSpPr>
        <p:spPr>
          <a:xfrm>
            <a:off x="2501818" y="2049522"/>
            <a:ext cx="441146" cy="307777"/>
          </a:xfrm>
          <a:prstGeom prst="rect">
            <a:avLst/>
          </a:prstGeom>
          <a:noFill/>
        </p:spPr>
        <p:txBody>
          <a:bodyPr wrap="none" rtlCol="0">
            <a:spAutoFit/>
          </a:bodyPr>
          <a:lstStyle/>
          <a:p>
            <a:r>
              <a:rPr lang="en-GB" sz="1400" dirty="0" smtClean="0">
                <a:solidFill>
                  <a:schemeClr val="accent1">
                    <a:lumMod val="75000"/>
                  </a:schemeClr>
                </a:solidFill>
                <a:latin typeface="Verdana" pitchFamily="34" charset="0"/>
                <a:ea typeface="Verdana" pitchFamily="34" charset="0"/>
                <a:cs typeface="Verdana" pitchFamily="34" charset="0"/>
              </a:rPr>
              <a:t>UK</a:t>
            </a:r>
            <a:endParaRPr lang="en-GB" sz="1400" dirty="0">
              <a:solidFill>
                <a:schemeClr val="accent1">
                  <a:lumMod val="75000"/>
                </a:schemeClr>
              </a:solidFill>
              <a:latin typeface="Verdana" pitchFamily="34" charset="0"/>
              <a:ea typeface="Verdana" pitchFamily="34" charset="0"/>
              <a:cs typeface="Verdana" pitchFamily="34" charset="0"/>
            </a:endParaRPr>
          </a:p>
        </p:txBody>
      </p:sp>
      <p:sp>
        <p:nvSpPr>
          <p:cNvPr id="9" name="TextBox 8"/>
          <p:cNvSpPr txBox="1"/>
          <p:nvPr/>
        </p:nvSpPr>
        <p:spPr>
          <a:xfrm>
            <a:off x="6369777" y="2049522"/>
            <a:ext cx="429926" cy="307777"/>
          </a:xfrm>
          <a:prstGeom prst="rect">
            <a:avLst/>
          </a:prstGeom>
          <a:noFill/>
        </p:spPr>
        <p:txBody>
          <a:bodyPr wrap="none" rtlCol="0">
            <a:spAutoFit/>
          </a:bodyPr>
          <a:lstStyle/>
          <a:p>
            <a:r>
              <a:rPr lang="en-GB" sz="1400" dirty="0" smtClean="0">
                <a:solidFill>
                  <a:schemeClr val="accent1">
                    <a:lumMod val="75000"/>
                  </a:schemeClr>
                </a:solidFill>
                <a:latin typeface="Verdana" pitchFamily="34" charset="0"/>
                <a:ea typeface="Verdana" pitchFamily="34" charset="0"/>
                <a:cs typeface="Verdana" pitchFamily="34" charset="0"/>
              </a:rPr>
              <a:t>EU</a:t>
            </a:r>
            <a:endParaRPr lang="en-GB" sz="1400" dirty="0">
              <a:solidFill>
                <a:schemeClr val="accent1">
                  <a:lumMod val="75000"/>
                </a:schemeClr>
              </a:solidFill>
              <a:latin typeface="Verdana" pitchFamily="34" charset="0"/>
              <a:ea typeface="Verdana" pitchFamily="34" charset="0"/>
              <a:cs typeface="Verdana" pitchFamily="34" charset="0"/>
            </a:endParaRPr>
          </a:p>
        </p:txBody>
      </p:sp>
      <p:pic>
        <p:nvPicPr>
          <p:cNvPr id="2052"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716016" y="2420888"/>
            <a:ext cx="3737447" cy="29523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4284" y="2420888"/>
            <a:ext cx="3736214" cy="29523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3766308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4" descr="europass template5 (2)"/>
          <p:cNvPicPr>
            <a:picLocks noChangeAspect="1" noChangeArrowheads="1"/>
          </p:cNvPicPr>
          <p:nvPr/>
        </p:nvPicPr>
        <p:blipFill>
          <a:blip r:embed="rId2" cstate="print"/>
          <a:srcRect/>
          <a:stretch>
            <a:fillRect/>
          </a:stretch>
        </p:blipFill>
        <p:spPr bwMode="auto">
          <a:xfrm>
            <a:off x="-257229" y="-219030"/>
            <a:ext cx="9753600" cy="7315200"/>
          </a:xfrm>
          <a:prstGeom prst="rect">
            <a:avLst/>
          </a:prstGeom>
          <a:noFill/>
          <a:ln w="9525">
            <a:noFill/>
            <a:miter lim="800000"/>
            <a:headEnd/>
            <a:tailEnd/>
          </a:ln>
        </p:spPr>
      </p:pic>
      <p:sp>
        <p:nvSpPr>
          <p:cNvPr id="5" name="Rectangle 4"/>
          <p:cNvSpPr/>
          <p:nvPr/>
        </p:nvSpPr>
        <p:spPr>
          <a:xfrm>
            <a:off x="755576" y="116632"/>
            <a:ext cx="7416824" cy="1200329"/>
          </a:xfrm>
          <a:prstGeom prst="rect">
            <a:avLst/>
          </a:prstGeom>
        </p:spPr>
        <p:txBody>
          <a:bodyPr wrap="square">
            <a:spAutoFit/>
          </a:bodyPr>
          <a:lstStyle/>
          <a:p>
            <a:pPr lvl="0">
              <a:defRPr/>
            </a:pPr>
            <a:r>
              <a:rPr lang="en-GB" sz="3600" kern="0" dirty="0">
                <a:solidFill>
                  <a:schemeClr val="accent1">
                    <a:lumMod val="75000"/>
                  </a:schemeClr>
                </a:solidFill>
                <a:latin typeface="Verdana" pitchFamily="34" charset="0"/>
                <a:cs typeface="Arial" charset="0"/>
              </a:rPr>
              <a:t>Europass </a:t>
            </a:r>
            <a:r>
              <a:rPr lang="en-GB" sz="3600" kern="0" dirty="0" smtClean="0">
                <a:solidFill>
                  <a:schemeClr val="accent1">
                    <a:lumMod val="75000"/>
                  </a:schemeClr>
                </a:solidFill>
                <a:latin typeface="Verdana" pitchFamily="34" charset="0"/>
                <a:cs typeface="Arial" charset="0"/>
              </a:rPr>
              <a:t>Curriculum Vitae</a:t>
            </a:r>
            <a:endParaRPr lang="en-GB" sz="3600" kern="0" dirty="0">
              <a:solidFill>
                <a:schemeClr val="accent1">
                  <a:lumMod val="75000"/>
                </a:schemeClr>
              </a:solidFill>
              <a:latin typeface="Verdana" pitchFamily="34" charset="0"/>
              <a:cs typeface="Arial" charset="0"/>
            </a:endParaRPr>
          </a:p>
          <a:p>
            <a:pPr lvl="0">
              <a:defRPr/>
            </a:pPr>
            <a:r>
              <a:rPr lang="en-GB" sz="3600" kern="0" dirty="0">
                <a:solidFill>
                  <a:schemeClr val="accent1">
                    <a:lumMod val="75000"/>
                  </a:schemeClr>
                </a:solidFill>
                <a:latin typeface="Verdana" pitchFamily="34" charset="0"/>
                <a:cs typeface="Arial" charset="0"/>
              </a:rPr>
              <a:t>– </a:t>
            </a:r>
            <a:r>
              <a:rPr lang="en-GB" sz="3600" kern="0" dirty="0" smtClean="0">
                <a:solidFill>
                  <a:schemeClr val="accent1">
                    <a:lumMod val="75000"/>
                  </a:schemeClr>
                </a:solidFill>
                <a:latin typeface="Verdana" pitchFamily="34" charset="0"/>
                <a:cs typeface="Arial" charset="0"/>
              </a:rPr>
              <a:t>what does it look like?</a:t>
            </a:r>
            <a:endParaRPr lang="en-GB" kern="0" dirty="0">
              <a:solidFill>
                <a:schemeClr val="accent1">
                  <a:lumMod val="75000"/>
                </a:schemeClr>
              </a:solidFill>
            </a:endParaRPr>
          </a:p>
        </p:txBody>
      </p:sp>
      <p:pic>
        <p:nvPicPr>
          <p:cNvPr id="307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72189" y="1298127"/>
            <a:ext cx="3064052" cy="45071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283969" y="1298127"/>
            <a:ext cx="3069062" cy="45071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2974874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orizontal Scroll 3"/>
          <p:cNvSpPr/>
          <p:nvPr/>
        </p:nvSpPr>
        <p:spPr>
          <a:xfrm>
            <a:off x="395536" y="1340768"/>
            <a:ext cx="7992888" cy="4464496"/>
          </a:xfrm>
          <a:prstGeom prst="horizontalScroll">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 name="Title 1"/>
          <p:cNvSpPr>
            <a:spLocks noGrp="1"/>
          </p:cNvSpPr>
          <p:nvPr>
            <p:ph type="title"/>
          </p:nvPr>
        </p:nvSpPr>
        <p:spPr/>
        <p:txBody>
          <a:bodyPr/>
          <a:lstStyle/>
          <a:p>
            <a:r>
              <a:rPr lang="en-IE" dirty="0" smtClean="0"/>
              <a:t>Introduction</a:t>
            </a:r>
            <a:endParaRPr lang="en-IE" dirty="0"/>
          </a:p>
        </p:txBody>
      </p:sp>
      <p:sp>
        <p:nvSpPr>
          <p:cNvPr id="3" name="Content Placeholder 2"/>
          <p:cNvSpPr>
            <a:spLocks noGrp="1"/>
          </p:cNvSpPr>
          <p:nvPr>
            <p:ph idx="1"/>
          </p:nvPr>
        </p:nvSpPr>
        <p:spPr>
          <a:xfrm>
            <a:off x="1537320" y="2359421"/>
            <a:ext cx="6851104" cy="2869779"/>
          </a:xfrm>
        </p:spPr>
        <p:txBody>
          <a:bodyPr>
            <a:normAutofit/>
          </a:bodyPr>
          <a:lstStyle/>
          <a:p>
            <a:pPr>
              <a:buNone/>
            </a:pPr>
            <a:r>
              <a:rPr lang="en-IE" i="1" dirty="0" smtClean="0"/>
              <a:t>And the end of all our exploring</a:t>
            </a:r>
          </a:p>
          <a:p>
            <a:pPr>
              <a:buNone/>
            </a:pPr>
            <a:r>
              <a:rPr lang="en-IE" i="1" dirty="0" smtClean="0"/>
              <a:t>Will be to arrive where we started</a:t>
            </a:r>
          </a:p>
          <a:p>
            <a:pPr>
              <a:buNone/>
            </a:pPr>
            <a:r>
              <a:rPr lang="en-IE" i="1" dirty="0" smtClean="0"/>
              <a:t>And know the place for the first time.</a:t>
            </a:r>
          </a:p>
          <a:p>
            <a:r>
              <a:rPr lang="en-IE" b="1" dirty="0" smtClean="0"/>
              <a:t>T. S. Eliot</a:t>
            </a:r>
            <a:endParaRPr lang="en-IE"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t>The Personal Mission Statement</a:t>
            </a:r>
          </a:p>
        </p:txBody>
      </p:sp>
      <p:sp>
        <p:nvSpPr>
          <p:cNvPr id="3" name="Content Placeholder 2"/>
          <p:cNvSpPr>
            <a:spLocks noGrp="1"/>
          </p:cNvSpPr>
          <p:nvPr>
            <p:ph idx="1"/>
          </p:nvPr>
        </p:nvSpPr>
        <p:spPr/>
        <p:txBody>
          <a:bodyPr>
            <a:normAutofit/>
          </a:bodyPr>
          <a:lstStyle/>
          <a:p>
            <a:r>
              <a:rPr lang="en-IE" dirty="0" smtClean="0"/>
              <a:t>Develop a statement or several statements that describe success for you.  </a:t>
            </a:r>
          </a:p>
          <a:p>
            <a:endParaRPr lang="en-IE" dirty="0" smtClean="0"/>
          </a:p>
          <a:p>
            <a:r>
              <a:rPr lang="en-IE" dirty="0" smtClean="0"/>
              <a:t>This may not be a quantifiable destination or goal, but rather a description of your personal purpose or “reason for being” as you would like it to be. </a:t>
            </a:r>
            <a:endParaRPr lang="en-IE"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marL="609600" indent="-609600">
              <a:lnSpc>
                <a:spcPct val="90000"/>
              </a:lnSpc>
            </a:pPr>
            <a:r>
              <a:rPr lang="en-IE" dirty="0" smtClean="0"/>
              <a:t>Ten Power Questions</a:t>
            </a:r>
          </a:p>
        </p:txBody>
      </p:sp>
      <p:sp>
        <p:nvSpPr>
          <p:cNvPr id="33795" name="Rectangle 3"/>
          <p:cNvSpPr>
            <a:spLocks noGrp="1" noChangeArrowheads="1"/>
          </p:cNvSpPr>
          <p:nvPr>
            <p:ph type="body" idx="1"/>
          </p:nvPr>
        </p:nvSpPr>
        <p:spPr>
          <a:xfrm>
            <a:off x="395288" y="1700213"/>
            <a:ext cx="8497887" cy="4897437"/>
          </a:xfrm>
        </p:spPr>
        <p:txBody>
          <a:bodyPr/>
          <a:lstStyle/>
          <a:p>
            <a:pPr marL="982663" lvl="1" indent="-533400" eaLnBrk="1" hangingPunct="1">
              <a:lnSpc>
                <a:spcPct val="90000"/>
              </a:lnSpc>
              <a:buClr>
                <a:schemeClr val="tx1"/>
              </a:buClr>
              <a:buFont typeface="Wingdings" pitchFamily="2" charset="2"/>
              <a:buAutoNum type="arabicPeriod"/>
            </a:pPr>
            <a:r>
              <a:rPr lang="en-IE" sz="2000" dirty="0" smtClean="0"/>
              <a:t>When am I most naturally myself? What people, and activities allow me to feel like myself?</a:t>
            </a:r>
          </a:p>
          <a:p>
            <a:pPr marL="982663" lvl="1" indent="-533400" eaLnBrk="1" hangingPunct="1">
              <a:lnSpc>
                <a:spcPct val="90000"/>
              </a:lnSpc>
              <a:buClr>
                <a:schemeClr val="tx1"/>
              </a:buClr>
              <a:buFont typeface="Wingdings" pitchFamily="2" charset="2"/>
              <a:buAutoNum type="arabicPeriod"/>
            </a:pPr>
            <a:r>
              <a:rPr lang="en-IE" sz="2000" dirty="0" smtClean="0"/>
              <a:t>What one thing could I stop doing, start doing, or do differently, starting today, that would improve the </a:t>
            </a:r>
            <a:r>
              <a:rPr lang="en-IE" sz="2000" i="1" dirty="0" smtClean="0"/>
              <a:t>quality of my life</a:t>
            </a:r>
            <a:r>
              <a:rPr lang="en-IE" sz="2000" dirty="0" smtClean="0"/>
              <a:t>?</a:t>
            </a:r>
          </a:p>
          <a:p>
            <a:pPr marL="982663" lvl="1" indent="-533400" eaLnBrk="1" hangingPunct="1">
              <a:lnSpc>
                <a:spcPct val="90000"/>
              </a:lnSpc>
              <a:buClr>
                <a:schemeClr val="tx1"/>
              </a:buClr>
              <a:buFont typeface="Wingdings" pitchFamily="2" charset="2"/>
              <a:buAutoNum type="arabicPeriod"/>
            </a:pPr>
            <a:r>
              <a:rPr lang="en-IE" sz="2000" dirty="0" smtClean="0"/>
              <a:t>What is my greatest talent?</a:t>
            </a:r>
          </a:p>
          <a:p>
            <a:pPr marL="982663" lvl="1" indent="-533400" eaLnBrk="1" hangingPunct="1">
              <a:lnSpc>
                <a:spcPct val="90000"/>
              </a:lnSpc>
              <a:buClr>
                <a:schemeClr val="tx1"/>
              </a:buClr>
              <a:buFont typeface="Wingdings" pitchFamily="2" charset="2"/>
              <a:buAutoNum type="arabicPeriod"/>
            </a:pPr>
            <a:r>
              <a:rPr lang="en-IE" sz="2000" dirty="0" smtClean="0"/>
              <a:t>How can I get paid for what I love?</a:t>
            </a:r>
          </a:p>
          <a:p>
            <a:pPr marL="982663" lvl="1" indent="-533400" eaLnBrk="1" hangingPunct="1">
              <a:lnSpc>
                <a:spcPct val="90000"/>
              </a:lnSpc>
              <a:buClr>
                <a:schemeClr val="tx1"/>
              </a:buClr>
              <a:buFont typeface="Wingdings" pitchFamily="2" charset="2"/>
              <a:buAutoNum type="arabicPeriod"/>
            </a:pPr>
            <a:r>
              <a:rPr lang="en-IE" sz="2000" dirty="0" smtClean="0"/>
              <a:t>Who are my most inspiring role models?</a:t>
            </a:r>
          </a:p>
          <a:p>
            <a:pPr marL="982663" lvl="1" indent="-533400" eaLnBrk="1" hangingPunct="1">
              <a:lnSpc>
                <a:spcPct val="90000"/>
              </a:lnSpc>
              <a:buClr>
                <a:schemeClr val="tx1"/>
              </a:buClr>
              <a:buFont typeface="Wingdings" pitchFamily="2" charset="2"/>
              <a:buAutoNum type="arabicPeriod"/>
            </a:pPr>
            <a:r>
              <a:rPr lang="en-IE" sz="2000" dirty="0" smtClean="0"/>
              <a:t>How can I best be of service to others?</a:t>
            </a:r>
          </a:p>
          <a:p>
            <a:pPr marL="982663" lvl="1" indent="-533400" eaLnBrk="1" hangingPunct="1">
              <a:lnSpc>
                <a:spcPct val="90000"/>
              </a:lnSpc>
              <a:buClr>
                <a:schemeClr val="tx1"/>
              </a:buClr>
              <a:buFont typeface="Wingdings" pitchFamily="2" charset="2"/>
              <a:buAutoNum type="arabicPeriod"/>
            </a:pPr>
            <a:r>
              <a:rPr lang="en-IE" sz="2000" dirty="0" smtClean="0"/>
              <a:t>What is my deepest heart’s desire?</a:t>
            </a:r>
          </a:p>
          <a:p>
            <a:pPr marL="982663" lvl="1" indent="-533400" eaLnBrk="1" hangingPunct="1">
              <a:lnSpc>
                <a:spcPct val="90000"/>
              </a:lnSpc>
              <a:buClr>
                <a:schemeClr val="tx1"/>
              </a:buClr>
              <a:buFont typeface="Wingdings" pitchFamily="2" charset="2"/>
              <a:buAutoNum type="arabicPeriod"/>
            </a:pPr>
            <a:r>
              <a:rPr lang="en-IE" sz="2000" dirty="0" smtClean="0"/>
              <a:t>How am I perceived by my best friend, my worst enemy, my boss, my friends, my family, etc.?</a:t>
            </a:r>
          </a:p>
          <a:p>
            <a:pPr marL="982663" lvl="1" indent="-533400" eaLnBrk="1" hangingPunct="1">
              <a:lnSpc>
                <a:spcPct val="90000"/>
              </a:lnSpc>
              <a:buClr>
                <a:schemeClr val="tx1"/>
              </a:buClr>
              <a:buFont typeface="Wingdings" pitchFamily="2" charset="2"/>
              <a:buAutoNum type="arabicPeriod"/>
            </a:pPr>
            <a:r>
              <a:rPr lang="en-IE" sz="2000" dirty="0" smtClean="0"/>
              <a:t>What are the blessings of my life?</a:t>
            </a:r>
          </a:p>
          <a:p>
            <a:pPr marL="982663" lvl="1" indent="-533400" eaLnBrk="1" hangingPunct="1">
              <a:lnSpc>
                <a:spcPct val="90000"/>
              </a:lnSpc>
              <a:buClr>
                <a:schemeClr val="tx1"/>
              </a:buClr>
              <a:buFont typeface="Wingdings" pitchFamily="2" charset="2"/>
              <a:buAutoNum type="arabicPeriod"/>
            </a:pPr>
            <a:r>
              <a:rPr lang="en-IE" sz="2000" dirty="0" smtClean="0"/>
              <a:t>What legacy would I like to leave?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050"/>
          <p:cNvSpPr>
            <a:spLocks noGrp="1" noChangeArrowheads="1"/>
          </p:cNvSpPr>
          <p:nvPr>
            <p:ph type="title"/>
          </p:nvPr>
        </p:nvSpPr>
        <p:spPr/>
        <p:txBody>
          <a:bodyPr/>
          <a:lstStyle/>
          <a:p>
            <a:r>
              <a:rPr lang="en-GB"/>
              <a:t>SMART Objectives</a:t>
            </a:r>
          </a:p>
        </p:txBody>
      </p:sp>
      <p:sp>
        <p:nvSpPr>
          <p:cNvPr id="6" name="Rounded Rectangle 5"/>
          <p:cNvSpPr/>
          <p:nvPr/>
        </p:nvSpPr>
        <p:spPr>
          <a:xfrm>
            <a:off x="2267744" y="1412776"/>
            <a:ext cx="4392488" cy="4824536"/>
          </a:xfrm>
          <a:prstGeom prst="roundRect">
            <a:avLst/>
          </a:prstGeom>
          <a:solidFill>
            <a:srgbClr val="FF0000"/>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dirty="0" smtClean="0"/>
              <a:t>Objectives must be</a:t>
            </a:r>
          </a:p>
          <a:p>
            <a:pPr algn="ctr"/>
            <a:r>
              <a:rPr lang="en-IE" sz="8000" b="1" dirty="0" smtClean="0"/>
              <a:t>SMART</a:t>
            </a:r>
          </a:p>
          <a:p>
            <a:pPr algn="ctr"/>
            <a:r>
              <a:rPr lang="en-IE" sz="3600" b="1" dirty="0" smtClean="0"/>
              <a:t>S</a:t>
            </a:r>
            <a:r>
              <a:rPr lang="en-IE" sz="3600" dirty="0" smtClean="0"/>
              <a:t>PECIFIC</a:t>
            </a:r>
          </a:p>
          <a:p>
            <a:pPr algn="ctr"/>
            <a:r>
              <a:rPr lang="en-IE" sz="3600" b="1" dirty="0" smtClean="0"/>
              <a:t>M</a:t>
            </a:r>
            <a:r>
              <a:rPr lang="en-IE" sz="3600" dirty="0" smtClean="0"/>
              <a:t>EASURABLE</a:t>
            </a:r>
          </a:p>
          <a:p>
            <a:pPr algn="ctr"/>
            <a:r>
              <a:rPr lang="en-IE" sz="3600" b="1" dirty="0" smtClean="0"/>
              <a:t>A</a:t>
            </a:r>
            <a:r>
              <a:rPr lang="en-IE" sz="3600" dirty="0" smtClean="0"/>
              <a:t>GREED</a:t>
            </a:r>
          </a:p>
          <a:p>
            <a:pPr algn="ctr"/>
            <a:r>
              <a:rPr lang="en-IE" sz="3600" b="1" dirty="0" smtClean="0"/>
              <a:t>R</a:t>
            </a:r>
            <a:r>
              <a:rPr lang="en-IE" sz="3600" dirty="0" smtClean="0"/>
              <a:t>EALISTIC</a:t>
            </a:r>
          </a:p>
          <a:p>
            <a:pPr algn="ctr"/>
            <a:r>
              <a:rPr lang="en-IE" sz="3600" b="1" dirty="0" smtClean="0"/>
              <a:t>T</a:t>
            </a:r>
            <a:r>
              <a:rPr lang="en-IE" sz="3600" dirty="0" smtClean="0"/>
              <a:t>IME BASED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251520" y="764704"/>
            <a:ext cx="8640960" cy="583264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74085" name="Rectangle 1029"/>
          <p:cNvSpPr>
            <a:spLocks noGrp="1" noChangeArrowheads="1"/>
          </p:cNvSpPr>
          <p:nvPr>
            <p:ph type="body" idx="1"/>
          </p:nvPr>
        </p:nvSpPr>
        <p:spPr/>
        <p:txBody>
          <a:bodyPr>
            <a:normAutofit/>
          </a:bodyPr>
          <a:lstStyle/>
          <a:p>
            <a:r>
              <a:rPr lang="en-GB" sz="3600" dirty="0"/>
              <a:t>Make the objective specific</a:t>
            </a:r>
          </a:p>
          <a:p>
            <a:pPr lvl="1"/>
            <a:r>
              <a:rPr lang="en-GB" sz="3200" dirty="0"/>
              <a:t>Break large tasks down into smaller </a:t>
            </a:r>
            <a:r>
              <a:rPr lang="en-GB" sz="3200" dirty="0" smtClean="0"/>
              <a:t>tasks</a:t>
            </a:r>
          </a:p>
          <a:p>
            <a:pPr lvl="1"/>
            <a:endParaRPr lang="en-GB" sz="3200" dirty="0"/>
          </a:p>
          <a:p>
            <a:r>
              <a:rPr lang="en-GB" sz="3600" dirty="0"/>
              <a:t>Breaking large tasks into smaller ones makes it easier to assess progress</a:t>
            </a:r>
          </a:p>
        </p:txBody>
      </p:sp>
      <p:sp>
        <p:nvSpPr>
          <p:cNvPr id="6" name="Rounded Rectangle 5"/>
          <p:cNvSpPr/>
          <p:nvPr/>
        </p:nvSpPr>
        <p:spPr>
          <a:xfrm>
            <a:off x="2267744" y="332656"/>
            <a:ext cx="4392488" cy="1008112"/>
          </a:xfrm>
          <a:prstGeom prst="roundRect">
            <a:avLst/>
          </a:prstGeom>
          <a:solidFill>
            <a:srgbClr val="FF0000"/>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600" b="1" dirty="0" smtClean="0"/>
              <a:t>S</a:t>
            </a:r>
            <a:r>
              <a:rPr lang="en-IE" sz="3600" dirty="0" smtClean="0"/>
              <a:t>PECIFIC</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3" name="Rectangle 2053"/>
          <p:cNvSpPr>
            <a:spLocks noGrp="1" noChangeArrowheads="1"/>
          </p:cNvSpPr>
          <p:nvPr>
            <p:ph type="body" idx="1"/>
          </p:nvPr>
        </p:nvSpPr>
        <p:spPr/>
        <p:txBody>
          <a:bodyPr>
            <a:normAutofit/>
          </a:bodyPr>
          <a:lstStyle/>
          <a:p>
            <a:r>
              <a:rPr lang="en-GB" sz="3600" dirty="0"/>
              <a:t>How do you know when you have completed the work</a:t>
            </a:r>
          </a:p>
          <a:p>
            <a:pPr lvl="1"/>
            <a:endParaRPr lang="en-GB" sz="3200" dirty="0"/>
          </a:p>
          <a:p>
            <a:r>
              <a:rPr lang="en-GB" sz="3600" dirty="0"/>
              <a:t>Make sure they are evidenced based </a:t>
            </a:r>
            <a:r>
              <a:rPr lang="en-GB" sz="3600" dirty="0">
                <a:latin typeface="Times New Roman"/>
              </a:rPr>
              <a:t>–</a:t>
            </a:r>
            <a:r>
              <a:rPr lang="en-GB" sz="3600" dirty="0"/>
              <a:t> you should have a deliverable attached to the objective</a:t>
            </a:r>
          </a:p>
          <a:p>
            <a:pPr lvl="1"/>
            <a:endParaRPr lang="en-GB" sz="3200" dirty="0"/>
          </a:p>
        </p:txBody>
      </p:sp>
      <p:sp>
        <p:nvSpPr>
          <p:cNvPr id="4" name="Rounded Rectangle 3"/>
          <p:cNvSpPr/>
          <p:nvPr/>
        </p:nvSpPr>
        <p:spPr>
          <a:xfrm>
            <a:off x="251520" y="764704"/>
            <a:ext cx="8640960" cy="583264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Rounded Rectangle 6"/>
          <p:cNvSpPr/>
          <p:nvPr/>
        </p:nvSpPr>
        <p:spPr>
          <a:xfrm>
            <a:off x="2267744" y="332656"/>
            <a:ext cx="4392488" cy="1008112"/>
          </a:xfrm>
          <a:prstGeom prst="roundRect">
            <a:avLst/>
          </a:prstGeom>
          <a:solidFill>
            <a:srgbClr val="FF0000"/>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600" b="1" dirty="0" smtClean="0"/>
              <a:t>M</a:t>
            </a:r>
            <a:r>
              <a:rPr lang="en-IE" sz="3600" dirty="0" smtClean="0"/>
              <a:t>EASURABLE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81" name="Rectangle 1029"/>
          <p:cNvSpPr>
            <a:spLocks noGrp="1" noChangeArrowheads="1"/>
          </p:cNvSpPr>
          <p:nvPr>
            <p:ph type="body" idx="1"/>
          </p:nvPr>
        </p:nvSpPr>
        <p:spPr/>
        <p:txBody>
          <a:bodyPr>
            <a:normAutofit/>
          </a:bodyPr>
          <a:lstStyle/>
          <a:p>
            <a:r>
              <a:rPr lang="en-GB" sz="4000" dirty="0"/>
              <a:t>Get the agreement of the stakeholders in the project</a:t>
            </a:r>
          </a:p>
          <a:p>
            <a:pPr lvl="1"/>
            <a:r>
              <a:rPr lang="en-GB" sz="3600" dirty="0"/>
              <a:t>Especially your supervisor</a:t>
            </a:r>
            <a:r>
              <a:rPr lang="en-GB" sz="3600" dirty="0" smtClean="0"/>
              <a:t>!</a:t>
            </a:r>
            <a:endParaRPr lang="en-GB" sz="3600" dirty="0"/>
          </a:p>
        </p:txBody>
      </p:sp>
      <p:sp>
        <p:nvSpPr>
          <p:cNvPr id="4" name="Rounded Rectangle 3"/>
          <p:cNvSpPr/>
          <p:nvPr/>
        </p:nvSpPr>
        <p:spPr>
          <a:xfrm>
            <a:off x="251520" y="764704"/>
            <a:ext cx="8640960" cy="583264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Rounded Rectangle 5"/>
          <p:cNvSpPr/>
          <p:nvPr/>
        </p:nvSpPr>
        <p:spPr>
          <a:xfrm>
            <a:off x="2267744" y="332656"/>
            <a:ext cx="4392488" cy="1008112"/>
          </a:xfrm>
          <a:prstGeom prst="roundRect">
            <a:avLst/>
          </a:prstGeom>
          <a:solidFill>
            <a:srgbClr val="FF0000"/>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600" b="1" dirty="0" smtClean="0"/>
              <a:t>A</a:t>
            </a:r>
            <a:r>
              <a:rPr lang="en-IE" sz="3600" dirty="0" smtClean="0"/>
              <a:t>GREED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9" name="Rectangle 2053"/>
          <p:cNvSpPr>
            <a:spLocks noGrp="1" noChangeArrowheads="1"/>
          </p:cNvSpPr>
          <p:nvPr>
            <p:ph type="body" idx="1"/>
          </p:nvPr>
        </p:nvSpPr>
        <p:spPr/>
        <p:txBody>
          <a:bodyPr>
            <a:normAutofit/>
          </a:bodyPr>
          <a:lstStyle/>
          <a:p>
            <a:r>
              <a:rPr lang="en-GB" sz="4000" dirty="0"/>
              <a:t>Will you achieve the objective?</a:t>
            </a:r>
          </a:p>
          <a:p>
            <a:pPr lvl="1"/>
            <a:r>
              <a:rPr lang="en-GB" sz="3600" dirty="0"/>
              <a:t>Unrealistic objectives can be very de-motivating</a:t>
            </a:r>
          </a:p>
          <a:p>
            <a:pPr lvl="1"/>
            <a:r>
              <a:rPr lang="en-GB" sz="3600" dirty="0"/>
              <a:t>Challenging objectives which are realistic can be </a:t>
            </a:r>
            <a:r>
              <a:rPr lang="en-GB" sz="3600" dirty="0" smtClean="0"/>
              <a:t>motivating</a:t>
            </a:r>
            <a:endParaRPr lang="en-GB" sz="3600" dirty="0"/>
          </a:p>
        </p:txBody>
      </p:sp>
      <p:sp>
        <p:nvSpPr>
          <p:cNvPr id="4" name="Rounded Rectangle 3"/>
          <p:cNvSpPr/>
          <p:nvPr/>
        </p:nvSpPr>
        <p:spPr>
          <a:xfrm>
            <a:off x="251520" y="764704"/>
            <a:ext cx="8640960" cy="583264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Rounded Rectangle 5"/>
          <p:cNvSpPr/>
          <p:nvPr/>
        </p:nvSpPr>
        <p:spPr>
          <a:xfrm>
            <a:off x="2267744" y="332656"/>
            <a:ext cx="4392488" cy="1008112"/>
          </a:xfrm>
          <a:prstGeom prst="roundRect">
            <a:avLst/>
          </a:prstGeom>
          <a:solidFill>
            <a:srgbClr val="FF0000"/>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600" b="1" dirty="0" smtClean="0"/>
              <a:t>R</a:t>
            </a:r>
            <a:r>
              <a:rPr lang="en-IE" sz="3600" dirty="0" smtClean="0"/>
              <a:t>EALISTIC</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1637</Words>
  <Application>Microsoft Office PowerPoint</Application>
  <PresentationFormat>On-screen Show (4:3)</PresentationFormat>
  <Paragraphs>150</Paragraphs>
  <Slides>18</Slides>
  <Notes>9</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Personal Development Plans</vt:lpstr>
      <vt:lpstr>Introduction</vt:lpstr>
      <vt:lpstr>The Personal Mission Statement</vt:lpstr>
      <vt:lpstr>Ten Power Questions</vt:lpstr>
      <vt:lpstr>SMART Objectives</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Belbin Test for assessing team roles</dc:title>
  <dc:creator>dgordon</dc:creator>
  <cp:lastModifiedBy>DIT</cp:lastModifiedBy>
  <cp:revision>7</cp:revision>
  <dcterms:created xsi:type="dcterms:W3CDTF">2011-11-25T21:42:43Z</dcterms:created>
  <dcterms:modified xsi:type="dcterms:W3CDTF">2012-11-30T16:22:30Z</dcterms:modified>
</cp:coreProperties>
</file>