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1" r:id="rId1"/>
  </p:sldMasterIdLst>
  <p:notesMasterIdLst>
    <p:notesMasterId r:id="rId22"/>
  </p:notesMasterIdLst>
  <p:handoutMasterIdLst>
    <p:handoutMasterId r:id="rId23"/>
  </p:handoutMasterIdLst>
  <p:sldIdLst>
    <p:sldId id="762" r:id="rId2"/>
    <p:sldId id="790" r:id="rId3"/>
    <p:sldId id="804" r:id="rId4"/>
    <p:sldId id="789" r:id="rId5"/>
    <p:sldId id="792" r:id="rId6"/>
    <p:sldId id="795" r:id="rId7"/>
    <p:sldId id="806" r:id="rId8"/>
    <p:sldId id="805" r:id="rId9"/>
    <p:sldId id="797" r:id="rId10"/>
    <p:sldId id="807" r:id="rId11"/>
    <p:sldId id="809" r:id="rId12"/>
    <p:sldId id="803" r:id="rId13"/>
    <p:sldId id="798" r:id="rId14"/>
    <p:sldId id="816" r:id="rId15"/>
    <p:sldId id="810" r:id="rId16"/>
    <p:sldId id="815" r:id="rId17"/>
    <p:sldId id="811" r:id="rId18"/>
    <p:sldId id="812" r:id="rId19"/>
    <p:sldId id="813" r:id="rId20"/>
    <p:sldId id="814" r:id="rId21"/>
  </p:sldIdLst>
  <p:sldSz cx="9144000" cy="6858000" type="screen4x3"/>
  <p:notesSz cx="6858000" cy="10012363"/>
  <p:defaultTextStyle>
    <a:defPPr>
      <a:defRPr lang="en-US"/>
    </a:defPPr>
    <a:lvl1pPr algn="l" rtl="0" fontAlgn="base">
      <a:spcBef>
        <a:spcPct val="0"/>
      </a:spcBef>
      <a:spcAft>
        <a:spcPct val="0"/>
      </a:spcAft>
      <a:defRPr sz="4000" kern="1200">
        <a:solidFill>
          <a:schemeClr val="tx1"/>
        </a:solidFill>
        <a:latin typeface="Arial" charset="0"/>
        <a:ea typeface="+mn-ea"/>
        <a:cs typeface="Arial" charset="0"/>
      </a:defRPr>
    </a:lvl1pPr>
    <a:lvl2pPr marL="457200" algn="l" rtl="0" fontAlgn="base">
      <a:spcBef>
        <a:spcPct val="0"/>
      </a:spcBef>
      <a:spcAft>
        <a:spcPct val="0"/>
      </a:spcAft>
      <a:defRPr sz="4000" kern="1200">
        <a:solidFill>
          <a:schemeClr val="tx1"/>
        </a:solidFill>
        <a:latin typeface="Arial" charset="0"/>
        <a:ea typeface="+mn-ea"/>
        <a:cs typeface="Arial" charset="0"/>
      </a:defRPr>
    </a:lvl2pPr>
    <a:lvl3pPr marL="914400" algn="l" rtl="0" fontAlgn="base">
      <a:spcBef>
        <a:spcPct val="0"/>
      </a:spcBef>
      <a:spcAft>
        <a:spcPct val="0"/>
      </a:spcAft>
      <a:defRPr sz="4000" kern="1200">
        <a:solidFill>
          <a:schemeClr val="tx1"/>
        </a:solidFill>
        <a:latin typeface="Arial" charset="0"/>
        <a:ea typeface="+mn-ea"/>
        <a:cs typeface="Arial" charset="0"/>
      </a:defRPr>
    </a:lvl3pPr>
    <a:lvl4pPr marL="1371600" algn="l" rtl="0" fontAlgn="base">
      <a:spcBef>
        <a:spcPct val="0"/>
      </a:spcBef>
      <a:spcAft>
        <a:spcPct val="0"/>
      </a:spcAft>
      <a:defRPr sz="4000" kern="1200">
        <a:solidFill>
          <a:schemeClr val="tx1"/>
        </a:solidFill>
        <a:latin typeface="Arial" charset="0"/>
        <a:ea typeface="+mn-ea"/>
        <a:cs typeface="Arial" charset="0"/>
      </a:defRPr>
    </a:lvl4pPr>
    <a:lvl5pPr marL="1828800" algn="l" rtl="0" fontAlgn="base">
      <a:spcBef>
        <a:spcPct val="0"/>
      </a:spcBef>
      <a:spcAft>
        <a:spcPct val="0"/>
      </a:spcAft>
      <a:defRPr sz="4000" kern="1200">
        <a:solidFill>
          <a:schemeClr val="tx1"/>
        </a:solidFill>
        <a:latin typeface="Arial" charset="0"/>
        <a:ea typeface="+mn-ea"/>
        <a:cs typeface="Arial" charset="0"/>
      </a:defRPr>
    </a:lvl5pPr>
    <a:lvl6pPr marL="2286000" algn="l" defTabSz="914400" rtl="0" eaLnBrk="1" latinLnBrk="0" hangingPunct="1">
      <a:defRPr sz="4000" kern="1200">
        <a:solidFill>
          <a:schemeClr val="tx1"/>
        </a:solidFill>
        <a:latin typeface="Arial" charset="0"/>
        <a:ea typeface="+mn-ea"/>
        <a:cs typeface="Arial" charset="0"/>
      </a:defRPr>
    </a:lvl6pPr>
    <a:lvl7pPr marL="2743200" algn="l" defTabSz="914400" rtl="0" eaLnBrk="1" latinLnBrk="0" hangingPunct="1">
      <a:defRPr sz="4000" kern="1200">
        <a:solidFill>
          <a:schemeClr val="tx1"/>
        </a:solidFill>
        <a:latin typeface="Arial" charset="0"/>
        <a:ea typeface="+mn-ea"/>
        <a:cs typeface="Arial" charset="0"/>
      </a:defRPr>
    </a:lvl7pPr>
    <a:lvl8pPr marL="3200400" algn="l" defTabSz="914400" rtl="0" eaLnBrk="1" latinLnBrk="0" hangingPunct="1">
      <a:defRPr sz="4000" kern="1200">
        <a:solidFill>
          <a:schemeClr val="tx1"/>
        </a:solidFill>
        <a:latin typeface="Arial" charset="0"/>
        <a:ea typeface="+mn-ea"/>
        <a:cs typeface="Arial" charset="0"/>
      </a:defRPr>
    </a:lvl8pPr>
    <a:lvl9pPr marL="3657600" algn="l" defTabSz="914400" rtl="0" eaLnBrk="1" latinLnBrk="0" hangingPunct="1">
      <a:defRPr sz="40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FF99"/>
    <a:srgbClr val="000000"/>
    <a:srgbClr val="009999"/>
    <a:srgbClr val="FF99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27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500063"/>
          </a:xfrm>
          <a:prstGeom prst="rect">
            <a:avLst/>
          </a:prstGeom>
        </p:spPr>
        <p:txBody>
          <a:bodyPr vert="horz" lIns="91440" tIns="45720" rIns="91440" bIns="45720" rtlCol="0"/>
          <a:lstStyle>
            <a:lvl1pPr algn="l">
              <a:defRPr sz="1200">
                <a:cs typeface="+mn-cs"/>
              </a:defRPr>
            </a:lvl1pPr>
          </a:lstStyle>
          <a:p>
            <a:pPr>
              <a:defRPr/>
            </a:pPr>
            <a:endParaRPr lang="en-US"/>
          </a:p>
        </p:txBody>
      </p:sp>
      <p:sp>
        <p:nvSpPr>
          <p:cNvPr id="3" name="Date Placeholder 2"/>
          <p:cNvSpPr>
            <a:spLocks noGrp="1"/>
          </p:cNvSpPr>
          <p:nvPr>
            <p:ph type="dt" sz="quarter" idx="1"/>
          </p:nvPr>
        </p:nvSpPr>
        <p:spPr>
          <a:xfrm>
            <a:off x="3884613" y="0"/>
            <a:ext cx="2971800" cy="500063"/>
          </a:xfrm>
          <a:prstGeom prst="rect">
            <a:avLst/>
          </a:prstGeom>
        </p:spPr>
        <p:txBody>
          <a:bodyPr vert="horz" lIns="91440" tIns="45720" rIns="91440" bIns="45720" rtlCol="0"/>
          <a:lstStyle>
            <a:lvl1pPr algn="r">
              <a:defRPr sz="1200">
                <a:cs typeface="+mn-cs"/>
              </a:defRPr>
            </a:lvl1pPr>
          </a:lstStyle>
          <a:p>
            <a:pPr>
              <a:defRPr/>
            </a:pPr>
            <a:fld id="{59DA401A-7256-4D4F-9D69-1219279338FE}" type="datetimeFigureOut">
              <a:rPr lang="en-US"/>
              <a:pPr>
                <a:defRPr/>
              </a:pPr>
              <a:t>5/3/2013</a:t>
            </a:fld>
            <a:endParaRPr lang="en-US"/>
          </a:p>
        </p:txBody>
      </p:sp>
      <p:sp>
        <p:nvSpPr>
          <p:cNvPr id="4" name="Footer Placeholder 3"/>
          <p:cNvSpPr>
            <a:spLocks noGrp="1"/>
          </p:cNvSpPr>
          <p:nvPr>
            <p:ph type="ftr" sz="quarter" idx="2"/>
          </p:nvPr>
        </p:nvSpPr>
        <p:spPr>
          <a:xfrm>
            <a:off x="0" y="9510713"/>
            <a:ext cx="2971800" cy="500062"/>
          </a:xfrm>
          <a:prstGeom prst="rect">
            <a:avLst/>
          </a:prstGeom>
        </p:spPr>
        <p:txBody>
          <a:bodyPr vert="horz" lIns="91440" tIns="45720" rIns="91440" bIns="45720" rtlCol="0" anchor="b"/>
          <a:lstStyle>
            <a:lvl1pPr algn="l">
              <a:defRPr sz="1200">
                <a:cs typeface="+mn-cs"/>
              </a:defRPr>
            </a:lvl1pPr>
          </a:lstStyle>
          <a:p>
            <a:pPr>
              <a:defRPr/>
            </a:pPr>
            <a:endParaRPr lang="en-US"/>
          </a:p>
        </p:txBody>
      </p:sp>
      <p:sp>
        <p:nvSpPr>
          <p:cNvPr id="5" name="Slide Number Placeholder 4"/>
          <p:cNvSpPr>
            <a:spLocks noGrp="1"/>
          </p:cNvSpPr>
          <p:nvPr>
            <p:ph type="sldNum" sz="quarter" idx="3"/>
          </p:nvPr>
        </p:nvSpPr>
        <p:spPr>
          <a:xfrm>
            <a:off x="3884613" y="9510713"/>
            <a:ext cx="2971800" cy="500062"/>
          </a:xfrm>
          <a:prstGeom prst="rect">
            <a:avLst/>
          </a:prstGeom>
        </p:spPr>
        <p:txBody>
          <a:bodyPr vert="horz" lIns="91440" tIns="45720" rIns="91440" bIns="45720" rtlCol="0" anchor="b"/>
          <a:lstStyle>
            <a:lvl1pPr algn="r">
              <a:defRPr sz="1200">
                <a:cs typeface="+mn-cs"/>
              </a:defRPr>
            </a:lvl1pPr>
          </a:lstStyle>
          <a:p>
            <a:pPr>
              <a:defRPr/>
            </a:pPr>
            <a:fld id="{634DEA3C-1B60-4B52-B49B-F637AA636560}" type="slidenum">
              <a:rPr lang="en-US"/>
              <a:pPr>
                <a:defRPr/>
              </a:pPr>
              <a:t>‹#›</a:t>
            </a:fld>
            <a:endParaRPr lang="en-US"/>
          </a:p>
        </p:txBody>
      </p:sp>
    </p:spTree>
    <p:extLst>
      <p:ext uri="{BB962C8B-B14F-4D97-AF65-F5344CB8AC3E}">
        <p14:creationId xmlns:p14="http://schemas.microsoft.com/office/powerpoint/2010/main" xmlns="" val="612769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71800" cy="500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GB"/>
          </a:p>
        </p:txBody>
      </p:sp>
      <p:sp>
        <p:nvSpPr>
          <p:cNvPr id="47107" name="Rectangle 3"/>
          <p:cNvSpPr>
            <a:spLocks noGrp="1" noChangeArrowheads="1"/>
          </p:cNvSpPr>
          <p:nvPr>
            <p:ph type="dt" idx="1"/>
          </p:nvPr>
        </p:nvSpPr>
        <p:spPr bwMode="auto">
          <a:xfrm>
            <a:off x="3884613" y="0"/>
            <a:ext cx="2971800" cy="500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GB"/>
          </a:p>
        </p:txBody>
      </p:sp>
      <p:sp>
        <p:nvSpPr>
          <p:cNvPr id="4100" name="Rectangle 4"/>
          <p:cNvSpPr>
            <a:spLocks noGrp="1" noRot="1" noChangeAspect="1" noChangeArrowheads="1" noTextEdit="1"/>
          </p:cNvSpPr>
          <p:nvPr>
            <p:ph type="sldImg" idx="2"/>
          </p:nvPr>
        </p:nvSpPr>
        <p:spPr bwMode="auto">
          <a:xfrm>
            <a:off x="927100" y="750888"/>
            <a:ext cx="5003800" cy="3754437"/>
          </a:xfrm>
          <a:prstGeom prst="rect">
            <a:avLst/>
          </a:prstGeom>
          <a:noFill/>
          <a:ln w="9525">
            <a:solidFill>
              <a:srgbClr val="000000"/>
            </a:solidFill>
            <a:miter lim="800000"/>
            <a:headEnd/>
            <a:tailEnd/>
          </a:ln>
        </p:spPr>
      </p:sp>
      <p:sp>
        <p:nvSpPr>
          <p:cNvPr id="47109" name="Rectangle 5"/>
          <p:cNvSpPr>
            <a:spLocks noGrp="1" noChangeArrowheads="1"/>
          </p:cNvSpPr>
          <p:nvPr>
            <p:ph type="body" sz="quarter" idx="3"/>
          </p:nvPr>
        </p:nvSpPr>
        <p:spPr bwMode="auto">
          <a:xfrm>
            <a:off x="685800" y="4756150"/>
            <a:ext cx="5486400" cy="45053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7110" name="Rectangle 6"/>
          <p:cNvSpPr>
            <a:spLocks noGrp="1" noChangeArrowheads="1"/>
          </p:cNvSpPr>
          <p:nvPr>
            <p:ph type="ftr" sz="quarter" idx="4"/>
          </p:nvPr>
        </p:nvSpPr>
        <p:spPr bwMode="auto">
          <a:xfrm>
            <a:off x="0" y="9510713"/>
            <a:ext cx="2971800" cy="5000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GB"/>
          </a:p>
        </p:txBody>
      </p:sp>
      <p:sp>
        <p:nvSpPr>
          <p:cNvPr id="47111" name="Rectangle 7"/>
          <p:cNvSpPr>
            <a:spLocks noGrp="1" noChangeArrowheads="1"/>
          </p:cNvSpPr>
          <p:nvPr>
            <p:ph type="sldNum" sz="quarter" idx="5"/>
          </p:nvPr>
        </p:nvSpPr>
        <p:spPr bwMode="auto">
          <a:xfrm>
            <a:off x="3884613" y="9510713"/>
            <a:ext cx="2971800" cy="5000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4E0B4C06-9320-4A41-AA88-A37CF057C8DC}" type="slidenum">
              <a:rPr lang="en-GB"/>
              <a:pPr>
                <a:defRPr/>
              </a:pPr>
              <a:t>‹#›</a:t>
            </a:fld>
            <a:endParaRPr lang="en-GB"/>
          </a:p>
        </p:txBody>
      </p:sp>
    </p:spTree>
    <p:extLst>
      <p:ext uri="{BB962C8B-B14F-4D97-AF65-F5344CB8AC3E}">
        <p14:creationId xmlns:p14="http://schemas.microsoft.com/office/powerpoint/2010/main" xmlns="" val="261080563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09584505-7C3C-4AD8-84B5-49F186928E5A}" type="slidenum">
              <a:rPr lang="en-IE" smtClean="0"/>
              <a:pPr/>
              <a:t>1</a:t>
            </a:fld>
            <a:endParaRPr lang="en-I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97BFECC-B288-4A4A-BE65-9C765B09C468}" type="slidenum">
              <a:rPr lang="en-IE" smtClean="0"/>
              <a:pPr/>
              <a:t>10</a:t>
            </a:fld>
            <a:endParaRPr lang="en-I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97BFECC-B288-4A4A-BE65-9C765B09C468}" type="slidenum">
              <a:rPr lang="en-IE" smtClean="0"/>
              <a:pPr/>
              <a:t>11</a:t>
            </a:fld>
            <a:endParaRPr lang="en-I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F052F1A1-AFEE-49A1-BB6D-6A799BCC4B42}" type="slidenum">
              <a:rPr lang="en-IE" smtClean="0"/>
              <a:pPr/>
              <a:t>12</a:t>
            </a:fld>
            <a:endParaRPr lang="en-I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97BFECC-B288-4A4A-BE65-9C765B09C468}" type="slidenum">
              <a:rPr lang="en-IE" smtClean="0"/>
              <a:pPr/>
              <a:t>13</a:t>
            </a:fld>
            <a:endParaRPr lang="en-I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F052F1A1-AFEE-49A1-BB6D-6A799BCC4B42}" type="slidenum">
              <a:rPr lang="en-IE" smtClean="0"/>
              <a:pPr/>
              <a:t>14</a:t>
            </a:fld>
            <a:endParaRPr lang="en-I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F052F1A1-AFEE-49A1-BB6D-6A799BCC4B42}" type="slidenum">
              <a:rPr lang="en-IE" smtClean="0"/>
              <a:pPr/>
              <a:t>15</a:t>
            </a:fld>
            <a:endParaRPr lang="en-I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09584505-7C3C-4AD8-84B5-49F186928E5A}" type="slidenum">
              <a:rPr lang="en-IE" smtClean="0"/>
              <a:pPr/>
              <a:t>16</a:t>
            </a:fld>
            <a:endParaRPr lang="en-I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F052F1A1-AFEE-49A1-BB6D-6A799BCC4B42}" type="slidenum">
              <a:rPr lang="en-IE" smtClean="0"/>
              <a:pPr/>
              <a:t>18</a:t>
            </a:fld>
            <a:endParaRPr lang="en-I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F052F1A1-AFEE-49A1-BB6D-6A799BCC4B42}" type="slidenum">
              <a:rPr lang="en-IE" smtClean="0"/>
              <a:pPr/>
              <a:t>19</a:t>
            </a:fld>
            <a:endParaRPr lang="en-I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F052F1A1-AFEE-49A1-BB6D-6A799BCC4B42}" type="slidenum">
              <a:rPr lang="en-IE" smtClean="0"/>
              <a:pPr/>
              <a:t>20</a:t>
            </a:fld>
            <a:endParaRPr lang="en-I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F052F1A1-AFEE-49A1-BB6D-6A799BCC4B42}" type="slidenum">
              <a:rPr lang="en-IE" smtClean="0"/>
              <a:pPr/>
              <a:t>4</a:t>
            </a:fld>
            <a:endParaRPr lang="en-I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97BFECC-B288-4A4A-BE65-9C765B09C468}" type="slidenum">
              <a:rPr lang="en-IE" smtClean="0"/>
              <a:pPr/>
              <a:t>5</a:t>
            </a:fld>
            <a:endParaRPr lang="en-I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97BFECC-B288-4A4A-BE65-9C765B09C468}" type="slidenum">
              <a:rPr lang="en-IE" smtClean="0"/>
              <a:pPr/>
              <a:t>6</a:t>
            </a:fld>
            <a:endParaRPr lang="en-I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97BFECC-B288-4A4A-BE65-9C765B09C468}" type="slidenum">
              <a:rPr lang="en-IE" smtClean="0"/>
              <a:pPr/>
              <a:t>7</a:t>
            </a:fld>
            <a:endParaRPr lang="en-I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F052F1A1-AFEE-49A1-BB6D-6A799BCC4B42}" type="slidenum">
              <a:rPr lang="en-IE" smtClean="0"/>
              <a:pPr/>
              <a:t>8</a:t>
            </a:fld>
            <a:endParaRPr lang="en-I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197BFECC-B288-4A4A-BE65-9C765B09C468}" type="slidenum">
              <a:rPr lang="en-IE" smtClean="0"/>
              <a:pPr/>
              <a:t>9</a:t>
            </a:fld>
            <a:endParaRPr lang="en-I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46786" name="Group 2"/>
          <p:cNvGrpSpPr>
            <a:grpSpLocks/>
          </p:cNvGrpSpPr>
          <p:nvPr/>
        </p:nvGrpSpPr>
        <p:grpSpPr bwMode="auto">
          <a:xfrm>
            <a:off x="0" y="0"/>
            <a:ext cx="5867400" cy="6858000"/>
            <a:chOff x="0" y="0"/>
            <a:chExt cx="3696" cy="4320"/>
          </a:xfrm>
        </p:grpSpPr>
        <p:sp>
          <p:nvSpPr>
            <p:cNvPr id="246787"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endParaRPr kumimoji="1" lang="en-US" sz="2400">
                <a:latin typeface="Times New Roman" pitchFamily="18" charset="0"/>
              </a:endParaRPr>
            </a:p>
          </p:txBody>
        </p:sp>
        <p:sp>
          <p:nvSpPr>
            <p:cNvPr id="246788"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endParaRPr kumimoji="1" lang="en-US" sz="2400">
                <a:latin typeface="Times New Roman" pitchFamily="18" charset="0"/>
              </a:endParaRPr>
            </a:p>
          </p:txBody>
        </p:sp>
      </p:grpSp>
      <p:grpSp>
        <p:nvGrpSpPr>
          <p:cNvPr id="246789" name="Group 5"/>
          <p:cNvGrpSpPr>
            <a:grpSpLocks/>
          </p:cNvGrpSpPr>
          <p:nvPr/>
        </p:nvGrpSpPr>
        <p:grpSpPr bwMode="auto">
          <a:xfrm>
            <a:off x="3632200" y="4889500"/>
            <a:ext cx="4876800" cy="319088"/>
            <a:chOff x="2288" y="3080"/>
            <a:chExt cx="3072" cy="201"/>
          </a:xfrm>
        </p:grpSpPr>
        <p:sp>
          <p:nvSpPr>
            <p:cNvPr id="246790"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246791"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endParaRPr lang="en-US"/>
            </a:p>
          </p:txBody>
        </p:sp>
      </p:grpSp>
      <p:sp>
        <p:nvSpPr>
          <p:cNvPr id="246792"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246793" name="Rectangle 9"/>
          <p:cNvSpPr>
            <a:spLocks noGrp="1" noChangeArrowheads="1"/>
          </p:cNvSpPr>
          <p:nvPr>
            <p:ph type="dt" sz="quarter" idx="2"/>
          </p:nvPr>
        </p:nvSpPr>
        <p:spPr/>
        <p:txBody>
          <a:bodyPr/>
          <a:lstStyle>
            <a:lvl1pPr>
              <a:defRPr>
                <a:solidFill>
                  <a:schemeClr val="bg1"/>
                </a:solidFill>
              </a:defRPr>
            </a:lvl1pPr>
          </a:lstStyle>
          <a:p>
            <a:fld id="{C6D62DE8-76CA-4251-8100-46258C7A6942}" type="datetimeFigureOut">
              <a:rPr lang="en-US"/>
              <a:pPr/>
              <a:t>5/3/2013</a:t>
            </a:fld>
            <a:endParaRPr lang="en-US"/>
          </a:p>
        </p:txBody>
      </p:sp>
      <p:sp>
        <p:nvSpPr>
          <p:cNvPr id="246794" name="Rectangle 10"/>
          <p:cNvSpPr>
            <a:spLocks noGrp="1" noChangeArrowheads="1"/>
          </p:cNvSpPr>
          <p:nvPr>
            <p:ph type="ftr" sz="quarter" idx="3"/>
          </p:nvPr>
        </p:nvSpPr>
        <p:spPr/>
        <p:txBody>
          <a:bodyPr/>
          <a:lstStyle>
            <a:lvl1pPr algn="r">
              <a:defRPr/>
            </a:lvl1pPr>
          </a:lstStyle>
          <a:p>
            <a:endParaRPr lang="en-US"/>
          </a:p>
        </p:txBody>
      </p:sp>
      <p:sp>
        <p:nvSpPr>
          <p:cNvPr id="246795" name="Rectangle 11"/>
          <p:cNvSpPr>
            <a:spLocks noGrp="1" noChangeArrowheads="1"/>
          </p:cNvSpPr>
          <p:nvPr>
            <p:ph type="sldNum" sz="quarter" idx="4"/>
          </p:nvPr>
        </p:nvSpPr>
        <p:spPr>
          <a:xfrm>
            <a:off x="76200" y="6248400"/>
            <a:ext cx="587375" cy="488950"/>
          </a:xfrm>
        </p:spPr>
        <p:txBody>
          <a:bodyPr anchorCtr="0"/>
          <a:lstStyle>
            <a:lvl1pPr>
              <a:defRPr/>
            </a:lvl1pPr>
          </a:lstStyle>
          <a:p>
            <a:fld id="{A29F232E-9D0A-466C-A647-28BE00A04D81}" type="slidenum">
              <a:rPr lang="en-US"/>
              <a:pPr/>
              <a:t>‹#›</a:t>
            </a:fld>
            <a:endParaRPr lang="en-US"/>
          </a:p>
        </p:txBody>
      </p:sp>
      <p:sp>
        <p:nvSpPr>
          <p:cNvPr id="246796"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30096B64-6F90-4CCE-8878-104A2F95C0E1}" type="datetimeFigureOut">
              <a:rPr lang="en-US"/>
              <a:pPr/>
              <a:t>5/3/2013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44A9873-7763-45B6-80C9-FAECE41FD20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7652D02B-448D-4B38-BDBD-CFAC3FBBDF62}" type="datetimeFigureOut">
              <a:rPr lang="en-US"/>
              <a:pPr/>
              <a:t>5/3/2013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07886E2-9298-4197-9636-00892E929A0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70C4F026-243E-48E0-B171-33CF90D3FDE1}" type="datetimeFigureOut">
              <a:rPr lang="en-US"/>
              <a:pPr/>
              <a:t>5/3/2013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CE5A2DF-E2E0-49E1-A6AD-62286A1E4A9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08E515CB-DA3B-42F6-BB42-E87AF21A7AD3}" type="datetimeFigureOut">
              <a:rPr lang="en-US"/>
              <a:pPr/>
              <a:t>5/3/2013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B22FB2E-DD40-4B83-869C-9282C6D1816D}"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fld id="{62725C15-A411-4B99-861E-8ACB74AD856E}" type="datetimeFigureOut">
              <a:rPr lang="en-US"/>
              <a:pPr/>
              <a:t>5/3/2013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661CC8D-32DB-442C-A9D6-8934FB1F5A3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fld id="{FD9839C0-C0BE-4A6C-B465-4608C7D91DC1}" type="datetimeFigureOut">
              <a:rPr lang="en-US"/>
              <a:pPr/>
              <a:t>5/3/2013</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F585D12-D23A-4E26-8ECA-1AC85DA2789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fld id="{7E6424EE-7229-42EA-A80F-B9D0595570AE}" type="datetimeFigureOut">
              <a:rPr lang="en-US"/>
              <a:pPr/>
              <a:t>5/3/2013</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78991ADC-DAA2-4F7F-926D-B9551C36DFD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F920AE84-6B99-4B59-A448-871BB3111F4A}" type="datetimeFigureOut">
              <a:rPr lang="en-US"/>
              <a:pPr/>
              <a:t>5/3/2013</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F5909F1C-C6FE-4BAD-85A2-0DBE648C37F7}"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26BAD1D7-B27A-49CE-8B08-47F8631A644F}" type="datetimeFigureOut">
              <a:rPr lang="en-US"/>
              <a:pPr/>
              <a:t>5/3/2013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5D9DC6E-3F16-4283-8AA3-1546FDED31F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095C46D6-FF77-47B0-85EB-669F8F879A4E}" type="datetimeFigureOut">
              <a:rPr lang="en-US"/>
              <a:pPr/>
              <a:t>5/3/2013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7DB76F4-C9B4-46BE-8944-266BB9641330}"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45762" name="Group 2"/>
          <p:cNvGrpSpPr>
            <a:grpSpLocks/>
          </p:cNvGrpSpPr>
          <p:nvPr/>
        </p:nvGrpSpPr>
        <p:grpSpPr bwMode="auto">
          <a:xfrm>
            <a:off x="0" y="0"/>
            <a:ext cx="7620000" cy="6858000"/>
            <a:chOff x="0" y="0"/>
            <a:chExt cx="4800" cy="4320"/>
          </a:xfrm>
        </p:grpSpPr>
        <p:grpSp>
          <p:nvGrpSpPr>
            <p:cNvPr id="245763" name="Group 3"/>
            <p:cNvGrpSpPr>
              <a:grpSpLocks/>
            </p:cNvGrpSpPr>
            <p:nvPr userDrawn="1"/>
          </p:nvGrpSpPr>
          <p:grpSpPr bwMode="auto">
            <a:xfrm>
              <a:off x="0" y="0"/>
              <a:ext cx="2016" cy="4320"/>
              <a:chOff x="0" y="0"/>
              <a:chExt cx="2016" cy="4320"/>
            </a:xfrm>
          </p:grpSpPr>
          <p:sp>
            <p:nvSpPr>
              <p:cNvPr id="245764"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endParaRPr lang="en-US"/>
              </a:p>
            </p:txBody>
          </p:sp>
          <p:sp>
            <p:nvSpPr>
              <p:cNvPr id="245765"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endParaRPr lang="en-US"/>
              </a:p>
            </p:txBody>
          </p:sp>
        </p:grpSp>
        <p:grpSp>
          <p:nvGrpSpPr>
            <p:cNvPr id="245766" name="Group 6"/>
            <p:cNvGrpSpPr>
              <a:grpSpLocks/>
            </p:cNvGrpSpPr>
            <p:nvPr/>
          </p:nvGrpSpPr>
          <p:grpSpPr bwMode="auto">
            <a:xfrm>
              <a:off x="144" y="1248"/>
              <a:ext cx="4656" cy="201"/>
              <a:chOff x="144" y="1248"/>
              <a:chExt cx="4656" cy="201"/>
            </a:xfrm>
          </p:grpSpPr>
          <p:sp>
            <p:nvSpPr>
              <p:cNvPr id="245767"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245768"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endParaRPr lang="en-US"/>
              </a:p>
            </p:txBody>
          </p:sp>
        </p:grpSp>
      </p:grpSp>
      <p:sp>
        <p:nvSpPr>
          <p:cNvPr id="245769"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45770"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771"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4C05DDED-06F1-4DE3-AC5E-B7F6279DC10F}" type="datetimeFigureOut">
              <a:rPr lang="en-US"/>
              <a:pPr/>
              <a:t>5/3/2013</a:t>
            </a:fld>
            <a:endParaRPr lang="en-US"/>
          </a:p>
        </p:txBody>
      </p:sp>
      <p:sp>
        <p:nvSpPr>
          <p:cNvPr id="245772"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endParaRPr lang="en-US"/>
          </a:p>
        </p:txBody>
      </p:sp>
      <p:sp>
        <p:nvSpPr>
          <p:cNvPr id="245773"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2600" b="1">
                <a:solidFill>
                  <a:schemeClr val="bg1"/>
                </a:solidFill>
              </a:defRPr>
            </a:lvl1pPr>
          </a:lstStyle>
          <a:p>
            <a:fld id="{F94F48B8-A42E-4AA2-A44D-75EF075031D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rtl="0" fontAlgn="base">
        <a:lnSpc>
          <a:spcPct val="90000"/>
        </a:lnSpc>
        <a:spcBef>
          <a:spcPct val="0"/>
        </a:spcBef>
        <a:spcAft>
          <a:spcPct val="0"/>
        </a:spcAft>
        <a:defRPr sz="3600" b="1">
          <a:solidFill>
            <a:schemeClr val="tx2"/>
          </a:solidFill>
          <a:latin typeface="+mj-lt"/>
          <a:ea typeface="+mj-ea"/>
          <a:cs typeface="+mj-cs"/>
        </a:defRPr>
      </a:lvl1pPr>
      <a:lvl2pPr algn="l" rtl="0" fontAlgn="base">
        <a:lnSpc>
          <a:spcPct val="90000"/>
        </a:lnSpc>
        <a:spcBef>
          <a:spcPct val="0"/>
        </a:spcBef>
        <a:spcAft>
          <a:spcPct val="0"/>
        </a:spcAft>
        <a:defRPr sz="3600" b="1">
          <a:solidFill>
            <a:schemeClr val="tx2"/>
          </a:solidFill>
          <a:latin typeface="Arial" charset="0"/>
          <a:cs typeface="Arial" charset="0"/>
        </a:defRPr>
      </a:lvl2pPr>
      <a:lvl3pPr algn="l" rtl="0" fontAlgn="base">
        <a:lnSpc>
          <a:spcPct val="90000"/>
        </a:lnSpc>
        <a:spcBef>
          <a:spcPct val="0"/>
        </a:spcBef>
        <a:spcAft>
          <a:spcPct val="0"/>
        </a:spcAft>
        <a:defRPr sz="3600" b="1">
          <a:solidFill>
            <a:schemeClr val="tx2"/>
          </a:solidFill>
          <a:latin typeface="Arial" charset="0"/>
          <a:cs typeface="Arial" charset="0"/>
        </a:defRPr>
      </a:lvl3pPr>
      <a:lvl4pPr algn="l" rtl="0" fontAlgn="base">
        <a:lnSpc>
          <a:spcPct val="90000"/>
        </a:lnSpc>
        <a:spcBef>
          <a:spcPct val="0"/>
        </a:spcBef>
        <a:spcAft>
          <a:spcPct val="0"/>
        </a:spcAft>
        <a:defRPr sz="3600" b="1">
          <a:solidFill>
            <a:schemeClr val="tx2"/>
          </a:solidFill>
          <a:latin typeface="Arial" charset="0"/>
          <a:cs typeface="Arial" charset="0"/>
        </a:defRPr>
      </a:lvl4pPr>
      <a:lvl5pPr algn="l" rtl="0" fontAlgn="base">
        <a:lnSpc>
          <a:spcPct val="90000"/>
        </a:lnSpc>
        <a:spcBef>
          <a:spcPct val="0"/>
        </a:spcBef>
        <a:spcAft>
          <a:spcPct val="0"/>
        </a:spcAft>
        <a:defRPr sz="3600" b="1">
          <a:solidFill>
            <a:schemeClr val="tx2"/>
          </a:solidFill>
          <a:latin typeface="Arial" charset="0"/>
          <a:cs typeface="Arial" charset="0"/>
        </a:defRPr>
      </a:lvl5pPr>
      <a:lvl6pPr marL="457200" algn="l" rtl="0" fontAlgn="base">
        <a:lnSpc>
          <a:spcPct val="90000"/>
        </a:lnSpc>
        <a:spcBef>
          <a:spcPct val="0"/>
        </a:spcBef>
        <a:spcAft>
          <a:spcPct val="0"/>
        </a:spcAft>
        <a:defRPr sz="3600" b="1">
          <a:solidFill>
            <a:schemeClr val="tx2"/>
          </a:solidFill>
          <a:latin typeface="Arial" charset="0"/>
          <a:cs typeface="Arial" charset="0"/>
        </a:defRPr>
      </a:lvl6pPr>
      <a:lvl7pPr marL="914400" algn="l" rtl="0" fontAlgn="base">
        <a:lnSpc>
          <a:spcPct val="90000"/>
        </a:lnSpc>
        <a:spcBef>
          <a:spcPct val="0"/>
        </a:spcBef>
        <a:spcAft>
          <a:spcPct val="0"/>
        </a:spcAft>
        <a:defRPr sz="3600" b="1">
          <a:solidFill>
            <a:schemeClr val="tx2"/>
          </a:solidFill>
          <a:latin typeface="Arial" charset="0"/>
          <a:cs typeface="Arial" charset="0"/>
        </a:defRPr>
      </a:lvl7pPr>
      <a:lvl8pPr marL="1371600" algn="l" rtl="0" fontAlgn="base">
        <a:lnSpc>
          <a:spcPct val="90000"/>
        </a:lnSpc>
        <a:spcBef>
          <a:spcPct val="0"/>
        </a:spcBef>
        <a:spcAft>
          <a:spcPct val="0"/>
        </a:spcAft>
        <a:defRPr sz="3600" b="1">
          <a:solidFill>
            <a:schemeClr val="tx2"/>
          </a:solidFill>
          <a:latin typeface="Arial" charset="0"/>
          <a:cs typeface="Arial" charset="0"/>
        </a:defRPr>
      </a:lvl8pPr>
      <a:lvl9pPr marL="1828800" algn="l" rtl="0" fontAlgn="base">
        <a:lnSpc>
          <a:spcPct val="90000"/>
        </a:lnSpc>
        <a:spcBef>
          <a:spcPct val="0"/>
        </a:spcBef>
        <a:spcAft>
          <a:spcPct val="0"/>
        </a:spcAft>
        <a:defRPr sz="3600" b="1">
          <a:solidFill>
            <a:schemeClr val="tx2"/>
          </a:solidFill>
          <a:latin typeface="Arial" charset="0"/>
          <a:cs typeface="Arial" charset="0"/>
        </a:defRPr>
      </a:lvl9pPr>
    </p:titleStyle>
    <p:bodyStyle>
      <a:lvl1pPr marL="342900" indent="-342900" algn="l" rtl="0"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SzPct val="75000"/>
        <a:buChar char="–"/>
        <a:defRPr sz="2400">
          <a:solidFill>
            <a:schemeClr val="tx1"/>
          </a:solidFill>
          <a:latin typeface="+mn-lt"/>
          <a:cs typeface="+mn-cs"/>
        </a:defRPr>
      </a:lvl2pPr>
      <a:lvl3pPr marL="1143000" indent="-228600" algn="l" rtl="0" fontAlgn="base">
        <a:spcBef>
          <a:spcPct val="20000"/>
        </a:spcBef>
        <a:spcAft>
          <a:spcPct val="0"/>
        </a:spcAft>
        <a:buClr>
          <a:schemeClr val="tx1"/>
        </a:buClr>
        <a:buSzPct val="75000"/>
        <a:buFont typeface="Wingdings" pitchFamily="2" charset="2"/>
        <a:buChar char="l"/>
        <a:defRPr sz="2000">
          <a:solidFill>
            <a:schemeClr val="tx1"/>
          </a:solidFill>
          <a:latin typeface="+mn-lt"/>
          <a:cs typeface="+mn-cs"/>
        </a:defRPr>
      </a:lvl3pPr>
      <a:lvl4pPr marL="1600200" indent="-228600" algn="l" rtl="0" fontAlgn="base">
        <a:spcBef>
          <a:spcPct val="20000"/>
        </a:spcBef>
        <a:spcAft>
          <a:spcPct val="0"/>
        </a:spcAft>
        <a:buClr>
          <a:schemeClr val="tx1"/>
        </a:buClr>
        <a:buSzPct val="80000"/>
        <a:buChar char="–"/>
        <a:defRPr>
          <a:solidFill>
            <a:schemeClr val="tx1"/>
          </a:solidFill>
          <a:latin typeface="+mn-lt"/>
          <a:cs typeface="+mn-cs"/>
        </a:defRPr>
      </a:lvl4pPr>
      <a:lvl5pPr marL="20574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IE" dirty="0" smtClean="0"/>
              <a:t>Technology Acceptance Model (TAM)</a:t>
            </a:r>
            <a:endParaRPr lang="en-IE" dirty="0"/>
          </a:p>
        </p:txBody>
      </p:sp>
      <p:sp>
        <p:nvSpPr>
          <p:cNvPr id="3" name="Subtitle 2"/>
          <p:cNvSpPr>
            <a:spLocks noGrp="1"/>
          </p:cNvSpPr>
          <p:nvPr>
            <p:ph type="subTitle" idx="1"/>
          </p:nvPr>
        </p:nvSpPr>
        <p:spPr/>
        <p:txBody>
          <a:bodyPr/>
          <a:lstStyle/>
          <a:p>
            <a:r>
              <a:rPr lang="en-IE" dirty="0" smtClean="0"/>
              <a:t>Damian Gordon</a:t>
            </a:r>
            <a:endParaRPr lang="en-IE"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IE" b="1" dirty="0" smtClean="0"/>
              <a:t>Theory of Planned Behaviour (TPB)</a:t>
            </a:r>
          </a:p>
          <a:p>
            <a:r>
              <a:rPr lang="en-IE" dirty="0" smtClean="0"/>
              <a:t>Extension of his Theory of Reasoned Action (TRA), since TRA states that actual behaviour  is highly related to behavioural intention, but the results of some studies show that, because of circumstantial limitations, behavioural intention does not always lead to actual behaviour.</a:t>
            </a:r>
          </a:p>
          <a:p>
            <a:endParaRPr lang="en-IE" dirty="0"/>
          </a:p>
        </p:txBody>
      </p:sp>
      <p:sp>
        <p:nvSpPr>
          <p:cNvPr id="3" name="Title 2"/>
          <p:cNvSpPr>
            <a:spLocks noGrp="1"/>
          </p:cNvSpPr>
          <p:nvPr>
            <p:ph type="title"/>
          </p:nvPr>
        </p:nvSpPr>
        <p:spPr/>
        <p:txBody>
          <a:bodyPr/>
          <a:lstStyle/>
          <a:p>
            <a:r>
              <a:rPr lang="en-IE" dirty="0" smtClean="0"/>
              <a:t>Acceptance Models</a:t>
            </a:r>
            <a:endParaRPr lang="en-IE" dirty="0"/>
          </a:p>
        </p:txBody>
      </p:sp>
      <p:sp>
        <p:nvSpPr>
          <p:cNvPr id="4" name="Rectangle 3"/>
          <p:cNvSpPr/>
          <p:nvPr/>
        </p:nvSpPr>
        <p:spPr>
          <a:xfrm>
            <a:off x="7524328" y="260648"/>
            <a:ext cx="1326004" cy="707886"/>
          </a:xfrm>
          <a:prstGeom prst="rect">
            <a:avLst/>
          </a:prstGeom>
        </p:spPr>
        <p:txBody>
          <a:bodyPr wrap="none">
            <a:spAutoFit/>
          </a:bodyPr>
          <a:lstStyle/>
          <a:p>
            <a:r>
              <a:rPr lang="en-IE" b="1" dirty="0" smtClean="0"/>
              <a:t>1985</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IE" b="1" dirty="0" smtClean="0"/>
              <a:t>Theory of Planned Behaviour (TPB)</a:t>
            </a:r>
          </a:p>
          <a:p>
            <a:r>
              <a:rPr lang="en-IE" dirty="0" smtClean="0"/>
              <a:t>TPB adds the notion of </a:t>
            </a:r>
            <a:r>
              <a:rPr lang="en-IE" i="1" dirty="0" smtClean="0"/>
              <a:t>Perceived behavioural control</a:t>
            </a:r>
            <a:r>
              <a:rPr lang="en-IE" dirty="0" smtClean="0"/>
              <a:t> which refers to a person’s perceptions of their ability to perform a given behaviour.</a:t>
            </a:r>
            <a:endParaRPr lang="en-IE" dirty="0"/>
          </a:p>
        </p:txBody>
      </p:sp>
      <p:sp>
        <p:nvSpPr>
          <p:cNvPr id="3" name="Title 2"/>
          <p:cNvSpPr>
            <a:spLocks noGrp="1"/>
          </p:cNvSpPr>
          <p:nvPr>
            <p:ph type="title"/>
          </p:nvPr>
        </p:nvSpPr>
        <p:spPr/>
        <p:txBody>
          <a:bodyPr/>
          <a:lstStyle/>
          <a:p>
            <a:r>
              <a:rPr lang="en-IE" dirty="0" smtClean="0"/>
              <a:t>Acceptance Models</a:t>
            </a:r>
            <a:endParaRPr lang="en-IE" dirty="0"/>
          </a:p>
        </p:txBody>
      </p:sp>
      <p:sp>
        <p:nvSpPr>
          <p:cNvPr id="4" name="Rectangle 3"/>
          <p:cNvSpPr/>
          <p:nvPr/>
        </p:nvSpPr>
        <p:spPr>
          <a:xfrm>
            <a:off x="7524328" y="260648"/>
            <a:ext cx="1326004" cy="707886"/>
          </a:xfrm>
          <a:prstGeom prst="rect">
            <a:avLst/>
          </a:prstGeom>
        </p:spPr>
        <p:txBody>
          <a:bodyPr wrap="none">
            <a:spAutoFit/>
          </a:bodyPr>
          <a:lstStyle/>
          <a:p>
            <a:r>
              <a:rPr lang="en-IE" b="1" dirty="0" smtClean="0"/>
              <a:t>1985</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7" name="Rectangle 3"/>
          <p:cNvSpPr>
            <a:spLocks noChangeArrowheads="1"/>
          </p:cNvSpPr>
          <p:nvPr/>
        </p:nvSpPr>
        <p:spPr bwMode="auto">
          <a:xfrm>
            <a:off x="754509" y="2493541"/>
            <a:ext cx="2089150" cy="1152525"/>
          </a:xfrm>
          <a:prstGeom prst="rect">
            <a:avLst/>
          </a:prstGeom>
          <a:solidFill>
            <a:srgbClr val="FFFF99"/>
          </a:solidFill>
          <a:ln w="57150">
            <a:solidFill>
              <a:schemeClr val="tx1"/>
            </a:solidFill>
            <a:miter lim="800000"/>
            <a:headEnd/>
            <a:tailEnd/>
          </a:ln>
          <a:effectLst/>
        </p:spPr>
        <p:txBody>
          <a:bodyPr wrap="none" anchor="ctr"/>
          <a:lstStyle/>
          <a:p>
            <a:pPr algn="ctr"/>
            <a:r>
              <a:rPr lang="en-GB" sz="2000" dirty="0" smtClean="0">
                <a:solidFill>
                  <a:schemeClr val="tx2">
                    <a:lumMod val="50000"/>
                  </a:schemeClr>
                </a:solidFill>
              </a:rPr>
              <a:t>Attitude</a:t>
            </a:r>
          </a:p>
          <a:p>
            <a:pPr algn="ctr"/>
            <a:r>
              <a:rPr lang="en-GB" sz="2000" dirty="0" smtClean="0">
                <a:solidFill>
                  <a:schemeClr val="tx2">
                    <a:lumMod val="50000"/>
                  </a:schemeClr>
                </a:solidFill>
              </a:rPr>
              <a:t>Towards</a:t>
            </a:r>
          </a:p>
          <a:p>
            <a:pPr algn="ctr"/>
            <a:r>
              <a:rPr lang="en-GB" sz="2000" dirty="0" smtClean="0">
                <a:solidFill>
                  <a:schemeClr val="tx2">
                    <a:lumMod val="50000"/>
                  </a:schemeClr>
                </a:solidFill>
              </a:rPr>
              <a:t>Behaviour</a:t>
            </a:r>
            <a:endParaRPr lang="en-GB" sz="2000" dirty="0">
              <a:solidFill>
                <a:schemeClr val="tx2">
                  <a:lumMod val="50000"/>
                </a:schemeClr>
              </a:solidFill>
            </a:endParaRPr>
          </a:p>
        </p:txBody>
      </p:sp>
      <p:sp>
        <p:nvSpPr>
          <p:cNvPr id="134148" name="Rectangle 4"/>
          <p:cNvSpPr>
            <a:spLocks noChangeArrowheads="1"/>
          </p:cNvSpPr>
          <p:nvPr/>
        </p:nvSpPr>
        <p:spPr bwMode="auto">
          <a:xfrm>
            <a:off x="754509" y="4077072"/>
            <a:ext cx="2089150" cy="1152525"/>
          </a:xfrm>
          <a:prstGeom prst="rect">
            <a:avLst/>
          </a:prstGeom>
          <a:solidFill>
            <a:srgbClr val="FFFF99"/>
          </a:solidFill>
          <a:ln w="57150">
            <a:solidFill>
              <a:schemeClr val="tx1"/>
            </a:solidFill>
            <a:miter lim="800000"/>
            <a:headEnd/>
            <a:tailEnd/>
          </a:ln>
          <a:effectLst/>
        </p:spPr>
        <p:txBody>
          <a:bodyPr wrap="none" anchor="ctr"/>
          <a:lstStyle/>
          <a:p>
            <a:pPr algn="ctr"/>
            <a:r>
              <a:rPr lang="en-GB" sz="2000" dirty="0" smtClean="0">
                <a:solidFill>
                  <a:schemeClr val="tx2">
                    <a:lumMod val="50000"/>
                  </a:schemeClr>
                </a:solidFill>
              </a:rPr>
              <a:t>Subjective </a:t>
            </a:r>
          </a:p>
          <a:p>
            <a:pPr algn="ctr"/>
            <a:r>
              <a:rPr lang="en-GB" sz="2000" dirty="0" smtClean="0">
                <a:solidFill>
                  <a:schemeClr val="tx2">
                    <a:lumMod val="50000"/>
                  </a:schemeClr>
                </a:solidFill>
              </a:rPr>
              <a:t>Norm</a:t>
            </a:r>
            <a:endParaRPr lang="en-GB" sz="2000" dirty="0">
              <a:solidFill>
                <a:schemeClr val="tx2">
                  <a:lumMod val="50000"/>
                </a:schemeClr>
              </a:solidFill>
            </a:endParaRPr>
          </a:p>
        </p:txBody>
      </p:sp>
      <p:sp>
        <p:nvSpPr>
          <p:cNvPr id="134149" name="Rectangle 5"/>
          <p:cNvSpPr>
            <a:spLocks noChangeArrowheads="1"/>
          </p:cNvSpPr>
          <p:nvPr/>
        </p:nvSpPr>
        <p:spPr bwMode="auto">
          <a:xfrm>
            <a:off x="3851721" y="3788941"/>
            <a:ext cx="2089150" cy="1152525"/>
          </a:xfrm>
          <a:prstGeom prst="rect">
            <a:avLst/>
          </a:prstGeom>
          <a:solidFill>
            <a:srgbClr val="FFFF99"/>
          </a:solidFill>
          <a:ln w="57150">
            <a:solidFill>
              <a:schemeClr val="tx1"/>
            </a:solidFill>
            <a:miter lim="800000"/>
            <a:headEnd/>
            <a:tailEnd/>
          </a:ln>
          <a:effectLst/>
        </p:spPr>
        <p:txBody>
          <a:bodyPr wrap="none" anchor="ctr"/>
          <a:lstStyle/>
          <a:p>
            <a:pPr algn="ctr"/>
            <a:r>
              <a:rPr lang="en-GB" sz="2000" dirty="0" smtClean="0">
                <a:solidFill>
                  <a:schemeClr val="tx2">
                    <a:lumMod val="50000"/>
                  </a:schemeClr>
                </a:solidFill>
              </a:rPr>
              <a:t>Behavioural</a:t>
            </a:r>
          </a:p>
          <a:p>
            <a:pPr algn="ctr"/>
            <a:r>
              <a:rPr lang="en-GB" sz="2000" dirty="0" smtClean="0">
                <a:solidFill>
                  <a:schemeClr val="tx2">
                    <a:lumMod val="50000"/>
                  </a:schemeClr>
                </a:solidFill>
              </a:rPr>
              <a:t>Intention</a:t>
            </a:r>
            <a:endParaRPr lang="en-GB" sz="2000" dirty="0">
              <a:solidFill>
                <a:schemeClr val="tx2">
                  <a:lumMod val="50000"/>
                </a:schemeClr>
              </a:solidFill>
            </a:endParaRPr>
          </a:p>
        </p:txBody>
      </p:sp>
      <p:sp>
        <p:nvSpPr>
          <p:cNvPr id="134150" name="Rectangle 6"/>
          <p:cNvSpPr>
            <a:spLocks noChangeArrowheads="1"/>
          </p:cNvSpPr>
          <p:nvPr/>
        </p:nvSpPr>
        <p:spPr bwMode="auto">
          <a:xfrm>
            <a:off x="6947346" y="3788941"/>
            <a:ext cx="2089150" cy="1152525"/>
          </a:xfrm>
          <a:prstGeom prst="rect">
            <a:avLst/>
          </a:prstGeom>
          <a:solidFill>
            <a:srgbClr val="FFFF99"/>
          </a:solidFill>
          <a:ln w="57150">
            <a:solidFill>
              <a:schemeClr val="tx1"/>
            </a:solidFill>
            <a:miter lim="800000"/>
            <a:headEnd/>
            <a:tailEnd/>
          </a:ln>
          <a:effectLst/>
        </p:spPr>
        <p:txBody>
          <a:bodyPr wrap="none" anchor="ctr"/>
          <a:lstStyle/>
          <a:p>
            <a:pPr algn="ctr"/>
            <a:r>
              <a:rPr lang="en-GB" sz="2000" dirty="0" smtClean="0">
                <a:solidFill>
                  <a:schemeClr val="tx2">
                    <a:lumMod val="50000"/>
                  </a:schemeClr>
                </a:solidFill>
              </a:rPr>
              <a:t>Behaviour</a:t>
            </a:r>
            <a:endParaRPr lang="en-GB" sz="2000" dirty="0">
              <a:solidFill>
                <a:schemeClr val="tx2">
                  <a:lumMod val="50000"/>
                </a:schemeClr>
              </a:solidFill>
            </a:endParaRPr>
          </a:p>
        </p:txBody>
      </p:sp>
      <p:sp>
        <p:nvSpPr>
          <p:cNvPr id="134152" name="Line 8"/>
          <p:cNvSpPr>
            <a:spLocks noChangeShapeType="1"/>
          </p:cNvSpPr>
          <p:nvPr/>
        </p:nvSpPr>
        <p:spPr bwMode="auto">
          <a:xfrm>
            <a:off x="2843659" y="2996778"/>
            <a:ext cx="935037" cy="1081088"/>
          </a:xfrm>
          <a:prstGeom prst="line">
            <a:avLst/>
          </a:prstGeom>
          <a:noFill/>
          <a:ln w="57150">
            <a:solidFill>
              <a:schemeClr val="tx1"/>
            </a:solidFill>
            <a:round/>
            <a:headEnd/>
            <a:tailEnd type="triangle" w="med" len="med"/>
          </a:ln>
          <a:effectLst/>
        </p:spPr>
        <p:txBody>
          <a:bodyPr/>
          <a:lstStyle/>
          <a:p>
            <a:endParaRPr lang="en-IE" sz="2000">
              <a:solidFill>
                <a:schemeClr val="tx2">
                  <a:lumMod val="50000"/>
                </a:schemeClr>
              </a:solidFill>
            </a:endParaRPr>
          </a:p>
        </p:txBody>
      </p:sp>
      <p:sp>
        <p:nvSpPr>
          <p:cNvPr id="134153" name="Line 9"/>
          <p:cNvSpPr>
            <a:spLocks noChangeShapeType="1"/>
          </p:cNvSpPr>
          <p:nvPr/>
        </p:nvSpPr>
        <p:spPr bwMode="auto">
          <a:xfrm flipV="1">
            <a:off x="2843659" y="4437111"/>
            <a:ext cx="864245" cy="216223"/>
          </a:xfrm>
          <a:prstGeom prst="line">
            <a:avLst/>
          </a:prstGeom>
          <a:noFill/>
          <a:ln w="57150">
            <a:solidFill>
              <a:schemeClr val="tx1"/>
            </a:solidFill>
            <a:round/>
            <a:headEnd/>
            <a:tailEnd type="triangle" w="med" len="med"/>
          </a:ln>
          <a:effectLst/>
        </p:spPr>
        <p:txBody>
          <a:bodyPr/>
          <a:lstStyle/>
          <a:p>
            <a:endParaRPr lang="en-IE" sz="2000">
              <a:solidFill>
                <a:schemeClr val="tx2">
                  <a:lumMod val="50000"/>
                </a:schemeClr>
              </a:solidFill>
            </a:endParaRPr>
          </a:p>
        </p:txBody>
      </p:sp>
      <p:sp>
        <p:nvSpPr>
          <p:cNvPr id="134154" name="Line 10"/>
          <p:cNvSpPr>
            <a:spLocks noChangeShapeType="1"/>
          </p:cNvSpPr>
          <p:nvPr/>
        </p:nvSpPr>
        <p:spPr bwMode="auto">
          <a:xfrm>
            <a:off x="5939284" y="4365203"/>
            <a:ext cx="936625" cy="0"/>
          </a:xfrm>
          <a:prstGeom prst="line">
            <a:avLst/>
          </a:prstGeom>
          <a:noFill/>
          <a:ln w="57150">
            <a:solidFill>
              <a:schemeClr val="tx1"/>
            </a:solidFill>
            <a:round/>
            <a:headEnd/>
            <a:tailEnd type="triangle" w="med" len="med"/>
          </a:ln>
          <a:effectLst/>
        </p:spPr>
        <p:txBody>
          <a:bodyPr/>
          <a:lstStyle/>
          <a:p>
            <a:endParaRPr lang="en-IE" sz="2000">
              <a:solidFill>
                <a:schemeClr val="tx2">
                  <a:lumMod val="50000"/>
                </a:schemeClr>
              </a:solidFill>
            </a:endParaRPr>
          </a:p>
        </p:txBody>
      </p:sp>
      <p:sp>
        <p:nvSpPr>
          <p:cNvPr id="11" name="Title 10"/>
          <p:cNvSpPr>
            <a:spLocks noGrp="1"/>
          </p:cNvSpPr>
          <p:nvPr>
            <p:ph type="title"/>
          </p:nvPr>
        </p:nvSpPr>
        <p:spPr/>
        <p:txBody>
          <a:bodyPr/>
          <a:lstStyle/>
          <a:p>
            <a:r>
              <a:rPr lang="en-IE" dirty="0" smtClean="0"/>
              <a:t>Theory of Planned Behaviour</a:t>
            </a:r>
            <a:endParaRPr lang="en-IE" dirty="0"/>
          </a:p>
        </p:txBody>
      </p:sp>
      <p:sp>
        <p:nvSpPr>
          <p:cNvPr id="12" name="Rectangle 11"/>
          <p:cNvSpPr/>
          <p:nvPr/>
        </p:nvSpPr>
        <p:spPr>
          <a:xfrm>
            <a:off x="7524328" y="260648"/>
            <a:ext cx="1326004" cy="707886"/>
          </a:xfrm>
          <a:prstGeom prst="rect">
            <a:avLst/>
          </a:prstGeom>
        </p:spPr>
        <p:txBody>
          <a:bodyPr wrap="none">
            <a:spAutoFit/>
          </a:bodyPr>
          <a:lstStyle/>
          <a:p>
            <a:r>
              <a:rPr lang="en-IE" b="1" dirty="0" smtClean="0"/>
              <a:t>1985</a:t>
            </a:r>
          </a:p>
        </p:txBody>
      </p:sp>
      <p:sp>
        <p:nvSpPr>
          <p:cNvPr id="13" name="Rectangle 4"/>
          <p:cNvSpPr>
            <a:spLocks noChangeArrowheads="1"/>
          </p:cNvSpPr>
          <p:nvPr/>
        </p:nvSpPr>
        <p:spPr bwMode="auto">
          <a:xfrm>
            <a:off x="755576" y="5588843"/>
            <a:ext cx="2089150" cy="1152525"/>
          </a:xfrm>
          <a:prstGeom prst="rect">
            <a:avLst/>
          </a:prstGeom>
          <a:solidFill>
            <a:srgbClr val="FFFF99"/>
          </a:solidFill>
          <a:ln w="57150">
            <a:solidFill>
              <a:schemeClr val="tx1">
                <a:lumMod val="60000"/>
                <a:lumOff val="40000"/>
              </a:schemeClr>
            </a:solidFill>
            <a:miter lim="800000"/>
            <a:headEnd/>
            <a:tailEnd/>
          </a:ln>
          <a:effectLst/>
        </p:spPr>
        <p:txBody>
          <a:bodyPr wrap="none" anchor="ctr"/>
          <a:lstStyle/>
          <a:p>
            <a:pPr algn="ctr"/>
            <a:r>
              <a:rPr lang="en-GB" sz="2000" dirty="0" smtClean="0">
                <a:solidFill>
                  <a:schemeClr val="tx1">
                    <a:lumMod val="60000"/>
                    <a:lumOff val="40000"/>
                  </a:schemeClr>
                </a:solidFill>
              </a:rPr>
              <a:t>Perceived</a:t>
            </a:r>
          </a:p>
          <a:p>
            <a:pPr algn="ctr"/>
            <a:r>
              <a:rPr lang="en-GB" sz="2000" dirty="0" smtClean="0">
                <a:solidFill>
                  <a:schemeClr val="tx1">
                    <a:lumMod val="60000"/>
                    <a:lumOff val="40000"/>
                  </a:schemeClr>
                </a:solidFill>
              </a:rPr>
              <a:t>Behavioural</a:t>
            </a:r>
          </a:p>
          <a:p>
            <a:pPr algn="ctr"/>
            <a:r>
              <a:rPr lang="en-GB" sz="2000" dirty="0" smtClean="0">
                <a:solidFill>
                  <a:schemeClr val="tx1">
                    <a:lumMod val="60000"/>
                    <a:lumOff val="40000"/>
                  </a:schemeClr>
                </a:solidFill>
              </a:rPr>
              <a:t>Control</a:t>
            </a:r>
            <a:endParaRPr lang="en-GB" sz="2000" dirty="0">
              <a:solidFill>
                <a:schemeClr val="tx1">
                  <a:lumMod val="60000"/>
                  <a:lumOff val="40000"/>
                </a:schemeClr>
              </a:solidFill>
            </a:endParaRPr>
          </a:p>
        </p:txBody>
      </p:sp>
      <p:sp>
        <p:nvSpPr>
          <p:cNvPr id="14" name="Line 9"/>
          <p:cNvSpPr>
            <a:spLocks noChangeShapeType="1"/>
          </p:cNvSpPr>
          <p:nvPr/>
        </p:nvSpPr>
        <p:spPr bwMode="auto">
          <a:xfrm flipV="1">
            <a:off x="2844726" y="4869160"/>
            <a:ext cx="3887514" cy="1295946"/>
          </a:xfrm>
          <a:prstGeom prst="line">
            <a:avLst/>
          </a:prstGeom>
          <a:noFill/>
          <a:ln w="57150">
            <a:solidFill>
              <a:schemeClr val="tx1">
                <a:lumMod val="60000"/>
                <a:lumOff val="40000"/>
              </a:schemeClr>
            </a:solidFill>
            <a:prstDash val="dash"/>
            <a:round/>
            <a:headEnd/>
            <a:tailEnd type="triangle" w="med" len="med"/>
          </a:ln>
          <a:effectLst/>
        </p:spPr>
        <p:txBody>
          <a:bodyPr/>
          <a:lstStyle/>
          <a:p>
            <a:endParaRPr lang="en-IE" sz="2000">
              <a:solidFill>
                <a:schemeClr val="tx2">
                  <a:lumMod val="50000"/>
                </a:schemeClr>
              </a:solidFill>
            </a:endParaRPr>
          </a:p>
        </p:txBody>
      </p:sp>
      <p:sp>
        <p:nvSpPr>
          <p:cNvPr id="15" name="Line 9"/>
          <p:cNvSpPr>
            <a:spLocks noChangeShapeType="1"/>
          </p:cNvSpPr>
          <p:nvPr/>
        </p:nvSpPr>
        <p:spPr bwMode="auto">
          <a:xfrm flipV="1">
            <a:off x="2843809" y="4797152"/>
            <a:ext cx="864095" cy="1223392"/>
          </a:xfrm>
          <a:prstGeom prst="line">
            <a:avLst/>
          </a:prstGeom>
          <a:noFill/>
          <a:ln w="57150">
            <a:solidFill>
              <a:schemeClr val="tx1">
                <a:lumMod val="60000"/>
                <a:lumOff val="40000"/>
              </a:schemeClr>
            </a:solidFill>
            <a:round/>
            <a:headEnd/>
            <a:tailEnd type="triangle" w="med" len="med"/>
          </a:ln>
          <a:effectLst/>
        </p:spPr>
        <p:txBody>
          <a:bodyPr/>
          <a:lstStyle/>
          <a:p>
            <a:endParaRPr lang="en-IE" sz="2000">
              <a:solidFill>
                <a:schemeClr val="tx2">
                  <a:lumMod val="50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IE" b="1" dirty="0" smtClean="0"/>
              <a:t>Decomposed Theory of Planned Behaviour (DTPB)</a:t>
            </a:r>
          </a:p>
          <a:p>
            <a:r>
              <a:rPr lang="en-IE" dirty="0" smtClean="0"/>
              <a:t>developed by Taylor and Todd</a:t>
            </a:r>
          </a:p>
          <a:p>
            <a:r>
              <a:rPr lang="en-IE" dirty="0" smtClean="0"/>
              <a:t>Like the TPB but decomposes the attitudinal, normative and control beliefs into multidimensional constructs, which provides more explanatory power, better diagnostic value and strengthens the ability of the model to explain behavioural intention.</a:t>
            </a:r>
          </a:p>
          <a:p>
            <a:endParaRPr lang="en-IE" dirty="0" smtClean="0"/>
          </a:p>
          <a:p>
            <a:endParaRPr lang="en-IE" dirty="0"/>
          </a:p>
        </p:txBody>
      </p:sp>
      <p:sp>
        <p:nvSpPr>
          <p:cNvPr id="3" name="Title 2"/>
          <p:cNvSpPr>
            <a:spLocks noGrp="1"/>
          </p:cNvSpPr>
          <p:nvPr>
            <p:ph type="title"/>
          </p:nvPr>
        </p:nvSpPr>
        <p:spPr/>
        <p:txBody>
          <a:bodyPr/>
          <a:lstStyle/>
          <a:p>
            <a:r>
              <a:rPr lang="en-IE" dirty="0" smtClean="0"/>
              <a:t>Acceptance Models</a:t>
            </a:r>
            <a:endParaRPr lang="en-IE" dirty="0"/>
          </a:p>
        </p:txBody>
      </p:sp>
      <p:sp>
        <p:nvSpPr>
          <p:cNvPr id="5" name="Rectangle 4"/>
          <p:cNvSpPr/>
          <p:nvPr/>
        </p:nvSpPr>
        <p:spPr>
          <a:xfrm>
            <a:off x="7524328" y="260648"/>
            <a:ext cx="1326004" cy="707886"/>
          </a:xfrm>
          <a:prstGeom prst="rect">
            <a:avLst/>
          </a:prstGeom>
        </p:spPr>
        <p:txBody>
          <a:bodyPr wrap="none">
            <a:spAutoFit/>
          </a:bodyPr>
          <a:lstStyle/>
          <a:p>
            <a:r>
              <a:rPr lang="en-IE" b="1" dirty="0" smtClean="0"/>
              <a:t>1995</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7" name="Rectangle 3"/>
          <p:cNvSpPr>
            <a:spLocks noChangeArrowheads="1"/>
          </p:cNvSpPr>
          <p:nvPr/>
        </p:nvSpPr>
        <p:spPr bwMode="auto">
          <a:xfrm>
            <a:off x="1907912" y="2493541"/>
            <a:ext cx="1872000" cy="1152525"/>
          </a:xfrm>
          <a:prstGeom prst="rect">
            <a:avLst/>
          </a:prstGeom>
          <a:solidFill>
            <a:srgbClr val="FFFF99"/>
          </a:solidFill>
          <a:ln w="57150">
            <a:solidFill>
              <a:schemeClr val="tx1"/>
            </a:solidFill>
            <a:miter lim="800000"/>
            <a:headEnd/>
            <a:tailEnd/>
          </a:ln>
          <a:effectLst/>
        </p:spPr>
        <p:txBody>
          <a:bodyPr wrap="none" anchor="ctr"/>
          <a:lstStyle/>
          <a:p>
            <a:pPr algn="ctr"/>
            <a:r>
              <a:rPr lang="en-GB" sz="2000" dirty="0" smtClean="0">
                <a:solidFill>
                  <a:schemeClr val="tx2">
                    <a:lumMod val="50000"/>
                  </a:schemeClr>
                </a:solidFill>
              </a:rPr>
              <a:t>Attitude</a:t>
            </a:r>
          </a:p>
          <a:p>
            <a:pPr algn="ctr"/>
            <a:r>
              <a:rPr lang="en-GB" sz="2000" dirty="0" smtClean="0">
                <a:solidFill>
                  <a:schemeClr val="tx2">
                    <a:lumMod val="50000"/>
                  </a:schemeClr>
                </a:solidFill>
              </a:rPr>
              <a:t>Towards</a:t>
            </a:r>
          </a:p>
          <a:p>
            <a:pPr algn="ctr"/>
            <a:r>
              <a:rPr lang="en-GB" sz="2000" dirty="0" smtClean="0">
                <a:solidFill>
                  <a:schemeClr val="tx2">
                    <a:lumMod val="50000"/>
                  </a:schemeClr>
                </a:solidFill>
              </a:rPr>
              <a:t>Behaviour</a:t>
            </a:r>
            <a:endParaRPr lang="en-GB" sz="2000" dirty="0">
              <a:solidFill>
                <a:schemeClr val="tx2">
                  <a:lumMod val="50000"/>
                </a:schemeClr>
              </a:solidFill>
            </a:endParaRPr>
          </a:p>
        </p:txBody>
      </p:sp>
      <p:sp>
        <p:nvSpPr>
          <p:cNvPr id="134148" name="Rectangle 4"/>
          <p:cNvSpPr>
            <a:spLocks noChangeArrowheads="1"/>
          </p:cNvSpPr>
          <p:nvPr/>
        </p:nvSpPr>
        <p:spPr bwMode="auto">
          <a:xfrm>
            <a:off x="1907912" y="4077072"/>
            <a:ext cx="1872000" cy="1152525"/>
          </a:xfrm>
          <a:prstGeom prst="rect">
            <a:avLst/>
          </a:prstGeom>
          <a:solidFill>
            <a:srgbClr val="FFFF99"/>
          </a:solidFill>
          <a:ln w="57150">
            <a:solidFill>
              <a:schemeClr val="tx1"/>
            </a:solidFill>
            <a:miter lim="800000"/>
            <a:headEnd/>
            <a:tailEnd/>
          </a:ln>
          <a:effectLst/>
        </p:spPr>
        <p:txBody>
          <a:bodyPr wrap="none" anchor="ctr"/>
          <a:lstStyle/>
          <a:p>
            <a:pPr algn="ctr"/>
            <a:r>
              <a:rPr lang="en-GB" sz="2000" dirty="0" smtClean="0">
                <a:solidFill>
                  <a:schemeClr val="tx2">
                    <a:lumMod val="50000"/>
                  </a:schemeClr>
                </a:solidFill>
              </a:rPr>
              <a:t>Subjective </a:t>
            </a:r>
          </a:p>
          <a:p>
            <a:pPr algn="ctr"/>
            <a:r>
              <a:rPr lang="en-GB" sz="2000" dirty="0" smtClean="0">
                <a:solidFill>
                  <a:schemeClr val="tx2">
                    <a:lumMod val="50000"/>
                  </a:schemeClr>
                </a:solidFill>
              </a:rPr>
              <a:t>Norm</a:t>
            </a:r>
            <a:endParaRPr lang="en-GB" sz="2000" dirty="0">
              <a:solidFill>
                <a:schemeClr val="tx2">
                  <a:lumMod val="50000"/>
                </a:schemeClr>
              </a:solidFill>
            </a:endParaRPr>
          </a:p>
        </p:txBody>
      </p:sp>
      <p:sp>
        <p:nvSpPr>
          <p:cNvPr id="134149" name="Rectangle 5"/>
          <p:cNvSpPr>
            <a:spLocks noChangeArrowheads="1"/>
          </p:cNvSpPr>
          <p:nvPr/>
        </p:nvSpPr>
        <p:spPr bwMode="auto">
          <a:xfrm>
            <a:off x="4788224" y="3788941"/>
            <a:ext cx="1800000" cy="1152525"/>
          </a:xfrm>
          <a:prstGeom prst="rect">
            <a:avLst/>
          </a:prstGeom>
          <a:solidFill>
            <a:srgbClr val="FFFF99"/>
          </a:solidFill>
          <a:ln w="57150">
            <a:solidFill>
              <a:schemeClr val="tx1"/>
            </a:solidFill>
            <a:miter lim="800000"/>
            <a:headEnd/>
            <a:tailEnd/>
          </a:ln>
          <a:effectLst/>
        </p:spPr>
        <p:txBody>
          <a:bodyPr wrap="none" anchor="ctr"/>
          <a:lstStyle/>
          <a:p>
            <a:pPr algn="ctr"/>
            <a:r>
              <a:rPr lang="en-GB" sz="2000" dirty="0" smtClean="0">
                <a:solidFill>
                  <a:schemeClr val="tx2">
                    <a:lumMod val="50000"/>
                  </a:schemeClr>
                </a:solidFill>
              </a:rPr>
              <a:t>Behavioural</a:t>
            </a:r>
          </a:p>
          <a:p>
            <a:pPr algn="ctr"/>
            <a:r>
              <a:rPr lang="en-GB" sz="2000" dirty="0" smtClean="0">
                <a:solidFill>
                  <a:schemeClr val="tx2">
                    <a:lumMod val="50000"/>
                  </a:schemeClr>
                </a:solidFill>
              </a:rPr>
              <a:t>Intention</a:t>
            </a:r>
            <a:endParaRPr lang="en-GB" sz="2000" dirty="0">
              <a:solidFill>
                <a:schemeClr val="tx2">
                  <a:lumMod val="50000"/>
                </a:schemeClr>
              </a:solidFill>
            </a:endParaRPr>
          </a:p>
        </p:txBody>
      </p:sp>
      <p:sp>
        <p:nvSpPr>
          <p:cNvPr id="134150" name="Rectangle 6"/>
          <p:cNvSpPr>
            <a:spLocks noChangeArrowheads="1"/>
          </p:cNvSpPr>
          <p:nvPr/>
        </p:nvSpPr>
        <p:spPr bwMode="auto">
          <a:xfrm>
            <a:off x="7236496" y="3788941"/>
            <a:ext cx="1800000" cy="1152525"/>
          </a:xfrm>
          <a:prstGeom prst="rect">
            <a:avLst/>
          </a:prstGeom>
          <a:solidFill>
            <a:srgbClr val="FFFF99"/>
          </a:solidFill>
          <a:ln w="57150">
            <a:solidFill>
              <a:schemeClr val="tx1"/>
            </a:solidFill>
            <a:miter lim="800000"/>
            <a:headEnd/>
            <a:tailEnd/>
          </a:ln>
          <a:effectLst/>
        </p:spPr>
        <p:txBody>
          <a:bodyPr wrap="none" anchor="ctr"/>
          <a:lstStyle/>
          <a:p>
            <a:pPr algn="ctr"/>
            <a:r>
              <a:rPr lang="en-GB" sz="2000" dirty="0" smtClean="0">
                <a:solidFill>
                  <a:schemeClr val="tx2">
                    <a:lumMod val="50000"/>
                  </a:schemeClr>
                </a:solidFill>
              </a:rPr>
              <a:t>Behaviour</a:t>
            </a:r>
            <a:endParaRPr lang="en-GB" sz="2000" dirty="0">
              <a:solidFill>
                <a:schemeClr val="tx2">
                  <a:lumMod val="50000"/>
                </a:schemeClr>
              </a:solidFill>
            </a:endParaRPr>
          </a:p>
        </p:txBody>
      </p:sp>
      <p:sp>
        <p:nvSpPr>
          <p:cNvPr id="134152" name="Line 8"/>
          <p:cNvSpPr>
            <a:spLocks noChangeShapeType="1"/>
          </p:cNvSpPr>
          <p:nvPr/>
        </p:nvSpPr>
        <p:spPr bwMode="auto">
          <a:xfrm>
            <a:off x="3816016" y="2996778"/>
            <a:ext cx="900000" cy="1081088"/>
          </a:xfrm>
          <a:prstGeom prst="line">
            <a:avLst/>
          </a:prstGeom>
          <a:noFill/>
          <a:ln w="57150">
            <a:solidFill>
              <a:schemeClr val="tx1"/>
            </a:solidFill>
            <a:round/>
            <a:headEnd/>
            <a:tailEnd type="triangle" w="med" len="med"/>
          </a:ln>
          <a:effectLst/>
        </p:spPr>
        <p:txBody>
          <a:bodyPr/>
          <a:lstStyle/>
          <a:p>
            <a:endParaRPr lang="en-IE" sz="2000">
              <a:solidFill>
                <a:schemeClr val="tx2">
                  <a:lumMod val="50000"/>
                </a:schemeClr>
              </a:solidFill>
            </a:endParaRPr>
          </a:p>
        </p:txBody>
      </p:sp>
      <p:sp>
        <p:nvSpPr>
          <p:cNvPr id="134153" name="Line 9"/>
          <p:cNvSpPr>
            <a:spLocks noChangeShapeType="1"/>
          </p:cNvSpPr>
          <p:nvPr/>
        </p:nvSpPr>
        <p:spPr bwMode="auto">
          <a:xfrm flipV="1">
            <a:off x="3816016" y="4437111"/>
            <a:ext cx="864245" cy="216223"/>
          </a:xfrm>
          <a:prstGeom prst="line">
            <a:avLst/>
          </a:prstGeom>
          <a:noFill/>
          <a:ln w="57150">
            <a:solidFill>
              <a:schemeClr val="tx1"/>
            </a:solidFill>
            <a:round/>
            <a:headEnd/>
            <a:tailEnd type="triangle" w="med" len="med"/>
          </a:ln>
          <a:effectLst/>
        </p:spPr>
        <p:txBody>
          <a:bodyPr/>
          <a:lstStyle/>
          <a:p>
            <a:endParaRPr lang="en-IE" sz="2000">
              <a:solidFill>
                <a:schemeClr val="tx2">
                  <a:lumMod val="50000"/>
                </a:schemeClr>
              </a:solidFill>
            </a:endParaRPr>
          </a:p>
        </p:txBody>
      </p:sp>
      <p:sp>
        <p:nvSpPr>
          <p:cNvPr id="134154" name="Line 10"/>
          <p:cNvSpPr>
            <a:spLocks noChangeShapeType="1"/>
          </p:cNvSpPr>
          <p:nvPr/>
        </p:nvSpPr>
        <p:spPr bwMode="auto">
          <a:xfrm>
            <a:off x="6624288" y="4365203"/>
            <a:ext cx="540000" cy="0"/>
          </a:xfrm>
          <a:prstGeom prst="line">
            <a:avLst/>
          </a:prstGeom>
          <a:noFill/>
          <a:ln w="57150">
            <a:solidFill>
              <a:schemeClr val="tx1"/>
            </a:solidFill>
            <a:round/>
            <a:headEnd/>
            <a:tailEnd type="triangle" w="med" len="med"/>
          </a:ln>
          <a:effectLst/>
        </p:spPr>
        <p:txBody>
          <a:bodyPr/>
          <a:lstStyle/>
          <a:p>
            <a:endParaRPr lang="en-IE" sz="2000">
              <a:solidFill>
                <a:schemeClr val="tx2">
                  <a:lumMod val="50000"/>
                </a:schemeClr>
              </a:solidFill>
            </a:endParaRPr>
          </a:p>
        </p:txBody>
      </p:sp>
      <p:sp>
        <p:nvSpPr>
          <p:cNvPr id="11" name="Title 10"/>
          <p:cNvSpPr>
            <a:spLocks noGrp="1"/>
          </p:cNvSpPr>
          <p:nvPr>
            <p:ph type="title"/>
          </p:nvPr>
        </p:nvSpPr>
        <p:spPr/>
        <p:txBody>
          <a:bodyPr/>
          <a:lstStyle/>
          <a:p>
            <a:r>
              <a:rPr lang="en-IE" dirty="0" smtClean="0"/>
              <a:t>Decomposed Theory of Planned Behaviour</a:t>
            </a:r>
            <a:endParaRPr lang="en-IE" dirty="0"/>
          </a:p>
        </p:txBody>
      </p:sp>
      <p:sp>
        <p:nvSpPr>
          <p:cNvPr id="12" name="Rectangle 11"/>
          <p:cNvSpPr/>
          <p:nvPr/>
        </p:nvSpPr>
        <p:spPr>
          <a:xfrm>
            <a:off x="7524328" y="260648"/>
            <a:ext cx="1326004" cy="707886"/>
          </a:xfrm>
          <a:prstGeom prst="rect">
            <a:avLst/>
          </a:prstGeom>
        </p:spPr>
        <p:txBody>
          <a:bodyPr wrap="none">
            <a:spAutoFit/>
          </a:bodyPr>
          <a:lstStyle/>
          <a:p>
            <a:r>
              <a:rPr lang="en-IE" b="1" dirty="0" smtClean="0"/>
              <a:t>1995</a:t>
            </a:r>
          </a:p>
        </p:txBody>
      </p:sp>
      <p:sp>
        <p:nvSpPr>
          <p:cNvPr id="13" name="Rectangle 4"/>
          <p:cNvSpPr>
            <a:spLocks noChangeArrowheads="1"/>
          </p:cNvSpPr>
          <p:nvPr/>
        </p:nvSpPr>
        <p:spPr bwMode="auto">
          <a:xfrm>
            <a:off x="1907912" y="5588843"/>
            <a:ext cx="1872000" cy="1152525"/>
          </a:xfrm>
          <a:prstGeom prst="rect">
            <a:avLst/>
          </a:prstGeom>
          <a:solidFill>
            <a:srgbClr val="FFFF99"/>
          </a:solidFill>
          <a:ln w="57150">
            <a:solidFill>
              <a:schemeClr val="tx1"/>
            </a:solidFill>
            <a:miter lim="800000"/>
            <a:headEnd/>
            <a:tailEnd/>
          </a:ln>
          <a:effectLst/>
        </p:spPr>
        <p:txBody>
          <a:bodyPr wrap="none" anchor="ctr"/>
          <a:lstStyle/>
          <a:p>
            <a:pPr algn="ctr"/>
            <a:r>
              <a:rPr lang="en-GB" sz="2000" dirty="0" smtClean="0"/>
              <a:t>Perceived</a:t>
            </a:r>
          </a:p>
          <a:p>
            <a:pPr algn="ctr"/>
            <a:r>
              <a:rPr lang="en-GB" sz="2000" dirty="0" smtClean="0"/>
              <a:t>Behavioural</a:t>
            </a:r>
          </a:p>
          <a:p>
            <a:pPr algn="ctr"/>
            <a:r>
              <a:rPr lang="en-GB" sz="2000" dirty="0" smtClean="0"/>
              <a:t>Control</a:t>
            </a:r>
            <a:endParaRPr lang="en-GB" sz="2000" dirty="0"/>
          </a:p>
        </p:txBody>
      </p:sp>
      <p:sp>
        <p:nvSpPr>
          <p:cNvPr id="15" name="Line 9"/>
          <p:cNvSpPr>
            <a:spLocks noChangeShapeType="1"/>
          </p:cNvSpPr>
          <p:nvPr/>
        </p:nvSpPr>
        <p:spPr bwMode="auto">
          <a:xfrm flipV="1">
            <a:off x="3816166" y="4797152"/>
            <a:ext cx="864095" cy="1223392"/>
          </a:xfrm>
          <a:prstGeom prst="line">
            <a:avLst/>
          </a:prstGeom>
          <a:noFill/>
          <a:ln w="57150">
            <a:solidFill>
              <a:schemeClr val="tx1"/>
            </a:solidFill>
            <a:round/>
            <a:headEnd/>
            <a:tailEnd type="triangle" w="med" len="med"/>
          </a:ln>
          <a:effectLst/>
        </p:spPr>
        <p:txBody>
          <a:bodyPr/>
          <a:lstStyle/>
          <a:p>
            <a:endParaRPr lang="en-IE" sz="2000">
              <a:solidFill>
                <a:schemeClr val="tx2">
                  <a:lumMod val="50000"/>
                </a:schemeClr>
              </a:solidFill>
            </a:endParaRPr>
          </a:p>
        </p:txBody>
      </p:sp>
      <p:sp>
        <p:nvSpPr>
          <p:cNvPr id="16" name="Rectangle 3"/>
          <p:cNvSpPr>
            <a:spLocks noChangeArrowheads="1"/>
          </p:cNvSpPr>
          <p:nvPr/>
        </p:nvSpPr>
        <p:spPr bwMode="auto">
          <a:xfrm>
            <a:off x="143680" y="2348920"/>
            <a:ext cx="1548000" cy="360000"/>
          </a:xfrm>
          <a:prstGeom prst="rect">
            <a:avLst/>
          </a:prstGeom>
          <a:solidFill>
            <a:srgbClr val="FFFF99"/>
          </a:solidFill>
          <a:ln w="57150">
            <a:solidFill>
              <a:schemeClr val="tx1">
                <a:lumMod val="60000"/>
                <a:lumOff val="40000"/>
              </a:schemeClr>
            </a:solidFill>
            <a:miter lim="800000"/>
            <a:headEnd/>
            <a:tailEnd/>
          </a:ln>
          <a:effectLst/>
        </p:spPr>
        <p:txBody>
          <a:bodyPr wrap="none" anchor="ctr"/>
          <a:lstStyle/>
          <a:p>
            <a:pPr algn="ctr"/>
            <a:r>
              <a:rPr lang="en-GB" sz="1400" b="1" dirty="0" smtClean="0">
                <a:solidFill>
                  <a:schemeClr val="tx1">
                    <a:lumMod val="60000"/>
                    <a:lumOff val="40000"/>
                  </a:schemeClr>
                </a:solidFill>
              </a:rPr>
              <a:t>Ease-of-Use</a:t>
            </a:r>
            <a:endParaRPr lang="en-GB" sz="1400" b="1" dirty="0">
              <a:solidFill>
                <a:schemeClr val="tx1">
                  <a:lumMod val="60000"/>
                  <a:lumOff val="40000"/>
                </a:schemeClr>
              </a:solidFill>
            </a:endParaRPr>
          </a:p>
        </p:txBody>
      </p:sp>
      <p:sp>
        <p:nvSpPr>
          <p:cNvPr id="17" name="Rectangle 3"/>
          <p:cNvSpPr>
            <a:spLocks noChangeArrowheads="1"/>
          </p:cNvSpPr>
          <p:nvPr/>
        </p:nvSpPr>
        <p:spPr bwMode="auto">
          <a:xfrm>
            <a:off x="143680" y="2708920"/>
            <a:ext cx="1548000" cy="540000"/>
          </a:xfrm>
          <a:prstGeom prst="rect">
            <a:avLst/>
          </a:prstGeom>
          <a:solidFill>
            <a:srgbClr val="FFFF99"/>
          </a:solidFill>
          <a:ln w="57150">
            <a:solidFill>
              <a:schemeClr val="tx1">
                <a:lumMod val="60000"/>
                <a:lumOff val="40000"/>
              </a:schemeClr>
            </a:solidFill>
            <a:miter lim="800000"/>
            <a:headEnd/>
            <a:tailEnd/>
          </a:ln>
          <a:effectLst/>
        </p:spPr>
        <p:txBody>
          <a:bodyPr wrap="none" anchor="ctr"/>
          <a:lstStyle/>
          <a:p>
            <a:pPr algn="ctr"/>
            <a:r>
              <a:rPr lang="en-GB" sz="1400" b="1" dirty="0" smtClean="0">
                <a:solidFill>
                  <a:schemeClr val="tx1">
                    <a:lumMod val="60000"/>
                    <a:lumOff val="40000"/>
                  </a:schemeClr>
                </a:solidFill>
              </a:rPr>
              <a:t>Perceived </a:t>
            </a:r>
          </a:p>
          <a:p>
            <a:pPr algn="ctr"/>
            <a:r>
              <a:rPr lang="en-GB" sz="1400" b="1" dirty="0" smtClean="0">
                <a:solidFill>
                  <a:schemeClr val="tx1">
                    <a:lumMod val="60000"/>
                    <a:lumOff val="40000"/>
                  </a:schemeClr>
                </a:solidFill>
              </a:rPr>
              <a:t>Usefulness</a:t>
            </a:r>
            <a:endParaRPr lang="en-GB" sz="1400" b="1" dirty="0">
              <a:solidFill>
                <a:schemeClr val="tx1">
                  <a:lumMod val="60000"/>
                  <a:lumOff val="40000"/>
                </a:schemeClr>
              </a:solidFill>
            </a:endParaRPr>
          </a:p>
        </p:txBody>
      </p:sp>
      <p:sp>
        <p:nvSpPr>
          <p:cNvPr id="18" name="Rectangle 3"/>
          <p:cNvSpPr>
            <a:spLocks noChangeArrowheads="1"/>
          </p:cNvSpPr>
          <p:nvPr/>
        </p:nvSpPr>
        <p:spPr bwMode="auto">
          <a:xfrm>
            <a:off x="143680" y="3249032"/>
            <a:ext cx="1548000" cy="360000"/>
          </a:xfrm>
          <a:prstGeom prst="rect">
            <a:avLst/>
          </a:prstGeom>
          <a:solidFill>
            <a:srgbClr val="FFFF99"/>
          </a:solidFill>
          <a:ln w="57150">
            <a:solidFill>
              <a:schemeClr val="tx1">
                <a:lumMod val="60000"/>
                <a:lumOff val="40000"/>
              </a:schemeClr>
            </a:solidFill>
            <a:miter lim="800000"/>
            <a:headEnd/>
            <a:tailEnd/>
          </a:ln>
          <a:effectLst/>
        </p:spPr>
        <p:txBody>
          <a:bodyPr wrap="none" anchor="ctr"/>
          <a:lstStyle/>
          <a:p>
            <a:pPr algn="ctr"/>
            <a:r>
              <a:rPr lang="en-GB" sz="1400" b="1" dirty="0" smtClean="0">
                <a:solidFill>
                  <a:schemeClr val="tx1">
                    <a:lumMod val="60000"/>
                    <a:lumOff val="40000"/>
                  </a:schemeClr>
                </a:solidFill>
              </a:rPr>
              <a:t>Compatibility</a:t>
            </a:r>
            <a:endParaRPr lang="en-GB" sz="1400" b="1" dirty="0">
              <a:solidFill>
                <a:schemeClr val="tx1">
                  <a:lumMod val="60000"/>
                  <a:lumOff val="40000"/>
                </a:schemeClr>
              </a:solidFill>
            </a:endParaRPr>
          </a:p>
        </p:txBody>
      </p:sp>
      <p:sp>
        <p:nvSpPr>
          <p:cNvPr id="19" name="Rectangle 3"/>
          <p:cNvSpPr>
            <a:spLocks noChangeArrowheads="1"/>
          </p:cNvSpPr>
          <p:nvPr/>
        </p:nvSpPr>
        <p:spPr bwMode="auto">
          <a:xfrm>
            <a:off x="143680" y="3861048"/>
            <a:ext cx="1548000" cy="360000"/>
          </a:xfrm>
          <a:prstGeom prst="rect">
            <a:avLst/>
          </a:prstGeom>
          <a:solidFill>
            <a:srgbClr val="FFFF99"/>
          </a:solidFill>
          <a:ln w="57150">
            <a:solidFill>
              <a:schemeClr val="tx1">
                <a:lumMod val="60000"/>
                <a:lumOff val="40000"/>
              </a:schemeClr>
            </a:solidFill>
            <a:miter lim="800000"/>
            <a:headEnd/>
            <a:tailEnd/>
          </a:ln>
          <a:effectLst/>
        </p:spPr>
        <p:txBody>
          <a:bodyPr wrap="none" anchor="ctr"/>
          <a:lstStyle/>
          <a:p>
            <a:pPr algn="ctr"/>
            <a:r>
              <a:rPr lang="en-GB" sz="1400" b="1" dirty="0" smtClean="0">
                <a:solidFill>
                  <a:schemeClr val="tx1">
                    <a:lumMod val="60000"/>
                    <a:lumOff val="40000"/>
                  </a:schemeClr>
                </a:solidFill>
              </a:rPr>
              <a:t>Peer Influence</a:t>
            </a:r>
            <a:endParaRPr lang="en-GB" sz="1400" b="1" dirty="0">
              <a:solidFill>
                <a:schemeClr val="tx1">
                  <a:lumMod val="60000"/>
                  <a:lumOff val="40000"/>
                </a:schemeClr>
              </a:solidFill>
            </a:endParaRPr>
          </a:p>
        </p:txBody>
      </p:sp>
      <p:sp>
        <p:nvSpPr>
          <p:cNvPr id="20" name="Rectangle 3"/>
          <p:cNvSpPr>
            <a:spLocks noChangeArrowheads="1"/>
          </p:cNvSpPr>
          <p:nvPr/>
        </p:nvSpPr>
        <p:spPr bwMode="auto">
          <a:xfrm>
            <a:off x="143680" y="4221088"/>
            <a:ext cx="1548000" cy="540000"/>
          </a:xfrm>
          <a:prstGeom prst="rect">
            <a:avLst/>
          </a:prstGeom>
          <a:solidFill>
            <a:srgbClr val="FFFF99"/>
          </a:solidFill>
          <a:ln w="57150">
            <a:solidFill>
              <a:schemeClr val="tx1">
                <a:lumMod val="60000"/>
                <a:lumOff val="40000"/>
              </a:schemeClr>
            </a:solidFill>
            <a:miter lim="800000"/>
            <a:headEnd/>
            <a:tailEnd/>
          </a:ln>
          <a:effectLst/>
        </p:spPr>
        <p:txBody>
          <a:bodyPr wrap="none" anchor="ctr"/>
          <a:lstStyle/>
          <a:p>
            <a:pPr algn="ctr"/>
            <a:r>
              <a:rPr lang="en-GB" sz="1400" b="1" dirty="0" smtClean="0">
                <a:solidFill>
                  <a:schemeClr val="tx1">
                    <a:lumMod val="60000"/>
                    <a:lumOff val="40000"/>
                  </a:schemeClr>
                </a:solidFill>
              </a:rPr>
              <a:t>Superior’s </a:t>
            </a:r>
          </a:p>
          <a:p>
            <a:pPr algn="ctr"/>
            <a:r>
              <a:rPr lang="en-GB" sz="1400" b="1" dirty="0" smtClean="0">
                <a:solidFill>
                  <a:schemeClr val="tx1">
                    <a:lumMod val="60000"/>
                    <a:lumOff val="40000"/>
                  </a:schemeClr>
                </a:solidFill>
              </a:rPr>
              <a:t>Influence</a:t>
            </a:r>
            <a:endParaRPr lang="en-GB" sz="1400" b="1" dirty="0">
              <a:solidFill>
                <a:schemeClr val="tx1">
                  <a:lumMod val="60000"/>
                  <a:lumOff val="40000"/>
                </a:schemeClr>
              </a:solidFill>
            </a:endParaRPr>
          </a:p>
        </p:txBody>
      </p:sp>
      <p:sp>
        <p:nvSpPr>
          <p:cNvPr id="21" name="Rectangle 3"/>
          <p:cNvSpPr>
            <a:spLocks noChangeArrowheads="1"/>
          </p:cNvSpPr>
          <p:nvPr/>
        </p:nvSpPr>
        <p:spPr bwMode="auto">
          <a:xfrm>
            <a:off x="143680" y="5013176"/>
            <a:ext cx="1548000" cy="360000"/>
          </a:xfrm>
          <a:prstGeom prst="rect">
            <a:avLst/>
          </a:prstGeom>
          <a:solidFill>
            <a:srgbClr val="FFFF99"/>
          </a:solidFill>
          <a:ln w="57150">
            <a:solidFill>
              <a:schemeClr val="tx1">
                <a:lumMod val="60000"/>
                <a:lumOff val="40000"/>
              </a:schemeClr>
            </a:solidFill>
            <a:miter lim="800000"/>
            <a:headEnd/>
            <a:tailEnd/>
          </a:ln>
          <a:effectLst/>
        </p:spPr>
        <p:txBody>
          <a:bodyPr wrap="none" anchor="ctr"/>
          <a:lstStyle/>
          <a:p>
            <a:pPr algn="ctr"/>
            <a:r>
              <a:rPr lang="en-GB" sz="1400" b="1" dirty="0" smtClean="0">
                <a:solidFill>
                  <a:schemeClr val="tx1">
                    <a:lumMod val="60000"/>
                    <a:lumOff val="40000"/>
                  </a:schemeClr>
                </a:solidFill>
              </a:rPr>
              <a:t>Self-efficacy</a:t>
            </a:r>
            <a:endParaRPr lang="en-GB" sz="1400" b="1" dirty="0">
              <a:solidFill>
                <a:schemeClr val="tx1">
                  <a:lumMod val="60000"/>
                  <a:lumOff val="40000"/>
                </a:schemeClr>
              </a:solidFill>
            </a:endParaRPr>
          </a:p>
        </p:txBody>
      </p:sp>
      <p:sp>
        <p:nvSpPr>
          <p:cNvPr id="22" name="Rectangle 3"/>
          <p:cNvSpPr>
            <a:spLocks noChangeArrowheads="1"/>
          </p:cNvSpPr>
          <p:nvPr/>
        </p:nvSpPr>
        <p:spPr bwMode="auto">
          <a:xfrm>
            <a:off x="143680" y="5337296"/>
            <a:ext cx="1548000" cy="792000"/>
          </a:xfrm>
          <a:prstGeom prst="rect">
            <a:avLst/>
          </a:prstGeom>
          <a:solidFill>
            <a:srgbClr val="FFFF99"/>
          </a:solidFill>
          <a:ln w="57150">
            <a:solidFill>
              <a:schemeClr val="tx1">
                <a:lumMod val="60000"/>
                <a:lumOff val="40000"/>
              </a:schemeClr>
            </a:solidFill>
            <a:miter lim="800000"/>
            <a:headEnd/>
            <a:tailEnd/>
          </a:ln>
          <a:effectLst/>
        </p:spPr>
        <p:txBody>
          <a:bodyPr wrap="none" anchor="ctr"/>
          <a:lstStyle/>
          <a:p>
            <a:pPr algn="ctr"/>
            <a:r>
              <a:rPr lang="en-GB" sz="1400" b="1" dirty="0" smtClean="0">
                <a:solidFill>
                  <a:schemeClr val="tx1">
                    <a:lumMod val="60000"/>
                    <a:lumOff val="40000"/>
                  </a:schemeClr>
                </a:solidFill>
              </a:rPr>
              <a:t>Resource </a:t>
            </a:r>
          </a:p>
          <a:p>
            <a:pPr algn="ctr"/>
            <a:r>
              <a:rPr lang="en-GB" sz="1400" b="1" dirty="0" smtClean="0">
                <a:solidFill>
                  <a:schemeClr val="tx1">
                    <a:lumMod val="60000"/>
                    <a:lumOff val="40000"/>
                  </a:schemeClr>
                </a:solidFill>
              </a:rPr>
              <a:t>facilitating </a:t>
            </a:r>
          </a:p>
          <a:p>
            <a:pPr algn="ctr"/>
            <a:r>
              <a:rPr lang="en-GB" sz="1400" b="1" dirty="0" smtClean="0">
                <a:solidFill>
                  <a:schemeClr val="tx1">
                    <a:lumMod val="60000"/>
                    <a:lumOff val="40000"/>
                  </a:schemeClr>
                </a:solidFill>
              </a:rPr>
              <a:t>condition</a:t>
            </a:r>
            <a:endParaRPr lang="en-GB" sz="1400" b="1" dirty="0">
              <a:solidFill>
                <a:schemeClr val="tx1">
                  <a:lumMod val="60000"/>
                  <a:lumOff val="40000"/>
                </a:schemeClr>
              </a:solidFill>
            </a:endParaRPr>
          </a:p>
        </p:txBody>
      </p:sp>
      <p:sp>
        <p:nvSpPr>
          <p:cNvPr id="23" name="Rectangle 3"/>
          <p:cNvSpPr>
            <a:spLocks noChangeArrowheads="1"/>
          </p:cNvSpPr>
          <p:nvPr/>
        </p:nvSpPr>
        <p:spPr bwMode="auto">
          <a:xfrm>
            <a:off x="143680" y="6093296"/>
            <a:ext cx="1548000" cy="720000"/>
          </a:xfrm>
          <a:prstGeom prst="rect">
            <a:avLst/>
          </a:prstGeom>
          <a:solidFill>
            <a:srgbClr val="FFFF99"/>
          </a:solidFill>
          <a:ln w="57150">
            <a:solidFill>
              <a:schemeClr val="tx1">
                <a:lumMod val="60000"/>
                <a:lumOff val="40000"/>
              </a:schemeClr>
            </a:solidFill>
            <a:miter lim="800000"/>
            <a:headEnd/>
            <a:tailEnd/>
          </a:ln>
          <a:effectLst/>
        </p:spPr>
        <p:txBody>
          <a:bodyPr wrap="none" anchor="ctr"/>
          <a:lstStyle/>
          <a:p>
            <a:pPr algn="ctr"/>
            <a:r>
              <a:rPr lang="en-GB" sz="1400" b="1" dirty="0" smtClean="0">
                <a:solidFill>
                  <a:schemeClr val="tx1">
                    <a:lumMod val="60000"/>
                    <a:lumOff val="40000"/>
                  </a:schemeClr>
                </a:solidFill>
              </a:rPr>
              <a:t>Technology</a:t>
            </a:r>
          </a:p>
          <a:p>
            <a:pPr algn="ctr"/>
            <a:r>
              <a:rPr lang="en-GB" sz="1400" b="1" dirty="0" smtClean="0">
                <a:solidFill>
                  <a:schemeClr val="tx1">
                    <a:lumMod val="60000"/>
                    <a:lumOff val="40000"/>
                  </a:schemeClr>
                </a:solidFill>
              </a:rPr>
              <a:t>facilitating </a:t>
            </a:r>
          </a:p>
          <a:p>
            <a:pPr algn="ctr"/>
            <a:r>
              <a:rPr lang="en-GB" sz="1400" b="1" dirty="0" smtClean="0">
                <a:solidFill>
                  <a:schemeClr val="tx1">
                    <a:lumMod val="60000"/>
                    <a:lumOff val="40000"/>
                  </a:schemeClr>
                </a:solidFill>
              </a:rPr>
              <a:t>condition</a:t>
            </a:r>
            <a:endParaRPr lang="en-GB" sz="1400" b="1" dirty="0">
              <a:solidFill>
                <a:schemeClr val="tx1">
                  <a:lumMod val="60000"/>
                  <a:lumOff val="40000"/>
                </a:schemeClr>
              </a:solidFill>
            </a:endParaRPr>
          </a:p>
        </p:txBody>
      </p:sp>
      <p:sp>
        <p:nvSpPr>
          <p:cNvPr id="24" name="Line 8"/>
          <p:cNvSpPr>
            <a:spLocks noChangeShapeType="1"/>
          </p:cNvSpPr>
          <p:nvPr/>
        </p:nvSpPr>
        <p:spPr bwMode="auto">
          <a:xfrm>
            <a:off x="1655776" y="2563936"/>
            <a:ext cx="251928" cy="144984"/>
          </a:xfrm>
          <a:prstGeom prst="line">
            <a:avLst/>
          </a:prstGeom>
          <a:noFill/>
          <a:ln w="57150">
            <a:solidFill>
              <a:schemeClr val="tx1">
                <a:lumMod val="60000"/>
                <a:lumOff val="40000"/>
              </a:schemeClr>
            </a:solidFill>
            <a:round/>
            <a:headEnd/>
            <a:tailEnd type="triangle" w="med" len="med"/>
          </a:ln>
          <a:effectLst/>
        </p:spPr>
        <p:txBody>
          <a:bodyPr/>
          <a:lstStyle/>
          <a:p>
            <a:endParaRPr lang="en-IE" sz="2000">
              <a:solidFill>
                <a:schemeClr val="tx1">
                  <a:lumMod val="60000"/>
                  <a:lumOff val="40000"/>
                </a:schemeClr>
              </a:solidFill>
            </a:endParaRPr>
          </a:p>
        </p:txBody>
      </p:sp>
      <p:sp>
        <p:nvSpPr>
          <p:cNvPr id="25" name="Line 8"/>
          <p:cNvSpPr>
            <a:spLocks noChangeShapeType="1"/>
          </p:cNvSpPr>
          <p:nvPr/>
        </p:nvSpPr>
        <p:spPr bwMode="auto">
          <a:xfrm>
            <a:off x="1691680" y="2996952"/>
            <a:ext cx="179920" cy="968"/>
          </a:xfrm>
          <a:prstGeom prst="line">
            <a:avLst/>
          </a:prstGeom>
          <a:noFill/>
          <a:ln w="57150">
            <a:solidFill>
              <a:schemeClr val="tx1">
                <a:lumMod val="60000"/>
                <a:lumOff val="40000"/>
              </a:schemeClr>
            </a:solidFill>
            <a:round/>
            <a:headEnd/>
            <a:tailEnd type="triangle" w="med" len="med"/>
          </a:ln>
          <a:effectLst/>
        </p:spPr>
        <p:txBody>
          <a:bodyPr/>
          <a:lstStyle/>
          <a:p>
            <a:endParaRPr lang="en-IE" sz="2000">
              <a:solidFill>
                <a:schemeClr val="tx1">
                  <a:lumMod val="60000"/>
                  <a:lumOff val="40000"/>
                </a:schemeClr>
              </a:solidFill>
            </a:endParaRPr>
          </a:p>
        </p:txBody>
      </p:sp>
      <p:sp>
        <p:nvSpPr>
          <p:cNvPr id="26" name="Line 8"/>
          <p:cNvSpPr>
            <a:spLocks noChangeShapeType="1"/>
          </p:cNvSpPr>
          <p:nvPr/>
        </p:nvSpPr>
        <p:spPr bwMode="auto">
          <a:xfrm flipV="1">
            <a:off x="1691680" y="3284984"/>
            <a:ext cx="179920" cy="144016"/>
          </a:xfrm>
          <a:prstGeom prst="line">
            <a:avLst/>
          </a:prstGeom>
          <a:noFill/>
          <a:ln w="57150">
            <a:solidFill>
              <a:schemeClr val="tx1">
                <a:lumMod val="60000"/>
                <a:lumOff val="40000"/>
              </a:schemeClr>
            </a:solidFill>
            <a:round/>
            <a:headEnd/>
            <a:tailEnd type="triangle" w="med" len="med"/>
          </a:ln>
          <a:effectLst/>
        </p:spPr>
        <p:txBody>
          <a:bodyPr/>
          <a:lstStyle/>
          <a:p>
            <a:endParaRPr lang="en-IE" sz="2000">
              <a:solidFill>
                <a:schemeClr val="tx1">
                  <a:lumMod val="60000"/>
                  <a:lumOff val="40000"/>
                </a:schemeClr>
              </a:solidFill>
            </a:endParaRPr>
          </a:p>
        </p:txBody>
      </p:sp>
      <p:sp>
        <p:nvSpPr>
          <p:cNvPr id="27" name="Line 8"/>
          <p:cNvSpPr>
            <a:spLocks noChangeShapeType="1"/>
          </p:cNvSpPr>
          <p:nvPr/>
        </p:nvSpPr>
        <p:spPr bwMode="auto">
          <a:xfrm>
            <a:off x="1691680" y="5157192"/>
            <a:ext cx="216024" cy="648072"/>
          </a:xfrm>
          <a:prstGeom prst="line">
            <a:avLst/>
          </a:prstGeom>
          <a:noFill/>
          <a:ln w="57150">
            <a:solidFill>
              <a:schemeClr val="tx1">
                <a:lumMod val="60000"/>
                <a:lumOff val="40000"/>
              </a:schemeClr>
            </a:solidFill>
            <a:round/>
            <a:headEnd/>
            <a:tailEnd type="triangle" w="med" len="med"/>
          </a:ln>
          <a:effectLst/>
        </p:spPr>
        <p:txBody>
          <a:bodyPr/>
          <a:lstStyle/>
          <a:p>
            <a:endParaRPr lang="en-IE" sz="2000">
              <a:solidFill>
                <a:schemeClr val="tx1">
                  <a:lumMod val="60000"/>
                  <a:lumOff val="40000"/>
                </a:schemeClr>
              </a:solidFill>
            </a:endParaRPr>
          </a:p>
        </p:txBody>
      </p:sp>
      <p:sp>
        <p:nvSpPr>
          <p:cNvPr id="28" name="Line 8"/>
          <p:cNvSpPr>
            <a:spLocks noChangeShapeType="1"/>
          </p:cNvSpPr>
          <p:nvPr/>
        </p:nvSpPr>
        <p:spPr bwMode="auto">
          <a:xfrm>
            <a:off x="1691680" y="5805264"/>
            <a:ext cx="179920" cy="289000"/>
          </a:xfrm>
          <a:prstGeom prst="line">
            <a:avLst/>
          </a:prstGeom>
          <a:noFill/>
          <a:ln w="57150">
            <a:solidFill>
              <a:schemeClr val="tx1">
                <a:lumMod val="60000"/>
                <a:lumOff val="40000"/>
              </a:schemeClr>
            </a:solidFill>
            <a:round/>
            <a:headEnd/>
            <a:tailEnd type="triangle" w="med" len="med"/>
          </a:ln>
          <a:effectLst/>
        </p:spPr>
        <p:txBody>
          <a:bodyPr/>
          <a:lstStyle/>
          <a:p>
            <a:endParaRPr lang="en-IE" sz="2000">
              <a:solidFill>
                <a:schemeClr val="tx1">
                  <a:lumMod val="60000"/>
                  <a:lumOff val="40000"/>
                </a:schemeClr>
              </a:solidFill>
            </a:endParaRPr>
          </a:p>
        </p:txBody>
      </p:sp>
      <p:sp>
        <p:nvSpPr>
          <p:cNvPr id="29" name="Line 8"/>
          <p:cNvSpPr>
            <a:spLocks noChangeShapeType="1"/>
          </p:cNvSpPr>
          <p:nvPr/>
        </p:nvSpPr>
        <p:spPr bwMode="auto">
          <a:xfrm flipV="1">
            <a:off x="1691680" y="6381328"/>
            <a:ext cx="179920" cy="144016"/>
          </a:xfrm>
          <a:prstGeom prst="line">
            <a:avLst/>
          </a:prstGeom>
          <a:noFill/>
          <a:ln w="57150">
            <a:solidFill>
              <a:schemeClr val="tx1">
                <a:lumMod val="60000"/>
                <a:lumOff val="40000"/>
              </a:schemeClr>
            </a:solidFill>
            <a:round/>
            <a:headEnd/>
            <a:tailEnd type="triangle" w="med" len="med"/>
          </a:ln>
          <a:effectLst/>
        </p:spPr>
        <p:txBody>
          <a:bodyPr/>
          <a:lstStyle/>
          <a:p>
            <a:endParaRPr lang="en-IE" sz="2000">
              <a:solidFill>
                <a:schemeClr val="tx1">
                  <a:lumMod val="60000"/>
                  <a:lumOff val="40000"/>
                </a:schemeClr>
              </a:solidFill>
            </a:endParaRPr>
          </a:p>
        </p:txBody>
      </p:sp>
      <p:sp>
        <p:nvSpPr>
          <p:cNvPr id="30" name="Line 8"/>
          <p:cNvSpPr>
            <a:spLocks noChangeShapeType="1"/>
          </p:cNvSpPr>
          <p:nvPr/>
        </p:nvSpPr>
        <p:spPr bwMode="auto">
          <a:xfrm>
            <a:off x="1655776" y="4075136"/>
            <a:ext cx="251928" cy="144984"/>
          </a:xfrm>
          <a:prstGeom prst="line">
            <a:avLst/>
          </a:prstGeom>
          <a:noFill/>
          <a:ln w="57150">
            <a:solidFill>
              <a:schemeClr val="tx1">
                <a:lumMod val="60000"/>
                <a:lumOff val="40000"/>
              </a:schemeClr>
            </a:solidFill>
            <a:round/>
            <a:headEnd/>
            <a:tailEnd type="triangle" w="med" len="med"/>
          </a:ln>
          <a:effectLst/>
        </p:spPr>
        <p:txBody>
          <a:bodyPr/>
          <a:lstStyle/>
          <a:p>
            <a:endParaRPr lang="en-IE" sz="2000">
              <a:solidFill>
                <a:schemeClr val="tx1">
                  <a:lumMod val="60000"/>
                  <a:lumOff val="40000"/>
                </a:schemeClr>
              </a:solidFill>
            </a:endParaRPr>
          </a:p>
        </p:txBody>
      </p:sp>
      <p:sp>
        <p:nvSpPr>
          <p:cNvPr id="31" name="Line 8"/>
          <p:cNvSpPr>
            <a:spLocks noChangeShapeType="1"/>
          </p:cNvSpPr>
          <p:nvPr/>
        </p:nvSpPr>
        <p:spPr bwMode="auto">
          <a:xfrm>
            <a:off x="1691680" y="4508152"/>
            <a:ext cx="179920" cy="968"/>
          </a:xfrm>
          <a:prstGeom prst="line">
            <a:avLst/>
          </a:prstGeom>
          <a:noFill/>
          <a:ln w="57150">
            <a:solidFill>
              <a:schemeClr val="tx1">
                <a:lumMod val="60000"/>
                <a:lumOff val="40000"/>
              </a:schemeClr>
            </a:solidFill>
            <a:round/>
            <a:headEnd/>
            <a:tailEnd type="triangle" w="med" len="med"/>
          </a:ln>
          <a:effectLst/>
        </p:spPr>
        <p:txBody>
          <a:bodyPr/>
          <a:lstStyle/>
          <a:p>
            <a:endParaRPr lang="en-IE" sz="2000">
              <a:solidFill>
                <a:schemeClr val="tx1">
                  <a:lumMod val="60000"/>
                  <a:lumOff val="40000"/>
                </a:schemeClr>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IE" dirty="0" smtClean="0"/>
              <a:t>Other Models</a:t>
            </a:r>
            <a:endParaRPr lang="en-IE" dirty="0"/>
          </a:p>
        </p:txBody>
      </p:sp>
      <p:sp>
        <p:nvSpPr>
          <p:cNvPr id="32" name="Content Placeholder 31"/>
          <p:cNvSpPr>
            <a:spLocks noGrp="1"/>
          </p:cNvSpPr>
          <p:nvPr>
            <p:ph idx="1"/>
          </p:nvPr>
        </p:nvSpPr>
        <p:spPr/>
        <p:txBody>
          <a:bodyPr/>
          <a:lstStyle/>
          <a:p>
            <a:r>
              <a:rPr lang="en-IE" sz="2400" dirty="0" smtClean="0"/>
              <a:t>Diffusion of Innovations Theory (DIT)</a:t>
            </a:r>
          </a:p>
          <a:p>
            <a:r>
              <a:rPr lang="en-IE" sz="2400" dirty="0" smtClean="0"/>
              <a:t>Innovation </a:t>
            </a:r>
            <a:r>
              <a:rPr lang="en-IE" sz="2400" dirty="0" smtClean="0"/>
              <a:t>Diffusion Theory (IDT</a:t>
            </a:r>
            <a:r>
              <a:rPr lang="en-IE" sz="2400" dirty="0" smtClean="0"/>
              <a:t>)</a:t>
            </a:r>
          </a:p>
          <a:p>
            <a:r>
              <a:rPr lang="en-IE" sz="2400" dirty="0" smtClean="0"/>
              <a:t>The Social Cognitive Theory (SCT</a:t>
            </a:r>
            <a:r>
              <a:rPr lang="en-IE" sz="2400" dirty="0" smtClean="0"/>
              <a:t>)</a:t>
            </a:r>
          </a:p>
          <a:p>
            <a:r>
              <a:rPr lang="en-IE" sz="2400" dirty="0" smtClean="0"/>
              <a:t>The Motivational Model (MM)</a:t>
            </a:r>
          </a:p>
          <a:p>
            <a:r>
              <a:rPr lang="en-IE" sz="2400" dirty="0" smtClean="0"/>
              <a:t>The Model of PC Utilisation (MPCU</a:t>
            </a:r>
            <a:r>
              <a:rPr lang="en-IE" sz="2400" dirty="0" smtClean="0"/>
              <a:t>)</a:t>
            </a:r>
          </a:p>
          <a:p>
            <a:r>
              <a:rPr lang="en-IE" sz="2400" dirty="0" smtClean="0"/>
              <a:t>Unified Theory of Acceptance and Use of Technology (UTAUT</a:t>
            </a:r>
            <a:r>
              <a:rPr lang="en-IE" sz="2400" dirty="0" smtClean="0"/>
              <a:t>)</a:t>
            </a:r>
          </a:p>
          <a:p>
            <a:r>
              <a:rPr lang="en-IE" sz="2400" dirty="0" smtClean="0"/>
              <a:t>Matching </a:t>
            </a:r>
            <a:r>
              <a:rPr lang="en-IE" sz="2400" dirty="0" smtClean="0"/>
              <a:t>Person &amp; Technology </a:t>
            </a:r>
            <a:r>
              <a:rPr lang="en-IE" sz="2400" dirty="0" smtClean="0"/>
              <a:t>(MPT)</a:t>
            </a:r>
          </a:p>
          <a:p>
            <a:endParaRPr lang="en-IE" dirty="0" smtClean="0"/>
          </a:p>
          <a:p>
            <a:pPr>
              <a:buNone/>
            </a:pPr>
            <a:endParaRPr lang="en-IE" dirty="0" smtClean="0"/>
          </a:p>
          <a:p>
            <a:endParaRPr lang="en-IE"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IE" dirty="0" smtClean="0"/>
              <a:t>So onto the Technology Acceptance Model (TAM)</a:t>
            </a:r>
            <a:endParaRPr lang="en-IE"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Technology Acceptance Model</a:t>
            </a:r>
            <a:endParaRPr lang="en-IE" dirty="0"/>
          </a:p>
        </p:txBody>
      </p:sp>
      <p:sp>
        <p:nvSpPr>
          <p:cNvPr id="3" name="Content Placeholder 2"/>
          <p:cNvSpPr>
            <a:spLocks noGrp="1"/>
          </p:cNvSpPr>
          <p:nvPr>
            <p:ph idx="1"/>
          </p:nvPr>
        </p:nvSpPr>
        <p:spPr/>
        <p:txBody>
          <a:bodyPr/>
          <a:lstStyle/>
          <a:p>
            <a:r>
              <a:rPr lang="en-IE" sz="2400" dirty="0" smtClean="0"/>
              <a:t>When users are presented with a new technology, two key factors influence their decision about how and when they will use it:</a:t>
            </a:r>
          </a:p>
          <a:p>
            <a:endParaRPr lang="en-IE" sz="2400" dirty="0" smtClean="0"/>
          </a:p>
          <a:p>
            <a:pPr lvl="1"/>
            <a:r>
              <a:rPr lang="en-IE" sz="2000" b="1" dirty="0" smtClean="0"/>
              <a:t>Perceived usefulness (PU)</a:t>
            </a:r>
            <a:r>
              <a:rPr lang="en-IE" sz="2000" dirty="0" smtClean="0"/>
              <a:t> - the degree to which a person believes that using a particular system would enhance his or her job performance.</a:t>
            </a:r>
          </a:p>
          <a:p>
            <a:pPr lvl="1"/>
            <a:endParaRPr lang="en-IE" sz="2000" dirty="0" smtClean="0"/>
          </a:p>
          <a:p>
            <a:pPr lvl="1"/>
            <a:r>
              <a:rPr lang="en-IE" sz="2000" b="1" dirty="0" smtClean="0"/>
              <a:t>Perceived ease-of-use (PEOU)</a:t>
            </a:r>
            <a:r>
              <a:rPr lang="en-IE" sz="2000" dirty="0" smtClean="0"/>
              <a:t> - the degree to which a person believes that using a particular system would be free from effort.</a:t>
            </a:r>
            <a:endParaRPr lang="en-IE" sz="2000" dirty="0"/>
          </a:p>
        </p:txBody>
      </p:sp>
      <p:sp>
        <p:nvSpPr>
          <p:cNvPr id="4" name="Rectangle 3"/>
          <p:cNvSpPr/>
          <p:nvPr/>
        </p:nvSpPr>
        <p:spPr>
          <a:xfrm>
            <a:off x="7524328" y="260648"/>
            <a:ext cx="1326004" cy="707886"/>
          </a:xfrm>
          <a:prstGeom prst="rect">
            <a:avLst/>
          </a:prstGeom>
        </p:spPr>
        <p:txBody>
          <a:bodyPr wrap="none">
            <a:spAutoFit/>
          </a:bodyPr>
          <a:lstStyle/>
          <a:p>
            <a:r>
              <a:rPr lang="en-IE" b="1" dirty="0" smtClean="0"/>
              <a:t>1989</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7" name="Rectangle 3"/>
          <p:cNvSpPr>
            <a:spLocks noChangeArrowheads="1"/>
          </p:cNvSpPr>
          <p:nvPr/>
        </p:nvSpPr>
        <p:spPr bwMode="auto">
          <a:xfrm>
            <a:off x="754509" y="2493541"/>
            <a:ext cx="2089150" cy="1152525"/>
          </a:xfrm>
          <a:prstGeom prst="rect">
            <a:avLst/>
          </a:prstGeom>
          <a:solidFill>
            <a:srgbClr val="FFFF99"/>
          </a:solidFill>
          <a:ln w="57150">
            <a:solidFill>
              <a:schemeClr val="tx1"/>
            </a:solidFill>
            <a:miter lim="800000"/>
            <a:headEnd/>
            <a:tailEnd/>
          </a:ln>
          <a:effectLst/>
        </p:spPr>
        <p:txBody>
          <a:bodyPr wrap="none" anchor="ctr"/>
          <a:lstStyle/>
          <a:p>
            <a:pPr algn="ctr"/>
            <a:r>
              <a:rPr lang="en-GB" sz="2000">
                <a:solidFill>
                  <a:schemeClr val="tx2">
                    <a:lumMod val="50000"/>
                  </a:schemeClr>
                </a:solidFill>
              </a:rPr>
              <a:t>Perceived</a:t>
            </a:r>
          </a:p>
          <a:p>
            <a:pPr algn="ctr"/>
            <a:r>
              <a:rPr lang="en-GB" sz="2000">
                <a:solidFill>
                  <a:schemeClr val="tx2">
                    <a:lumMod val="50000"/>
                  </a:schemeClr>
                </a:solidFill>
              </a:rPr>
              <a:t>Usefulness</a:t>
            </a:r>
          </a:p>
        </p:txBody>
      </p:sp>
      <p:sp>
        <p:nvSpPr>
          <p:cNvPr id="134148" name="Rectangle 4"/>
          <p:cNvSpPr>
            <a:spLocks noChangeArrowheads="1"/>
          </p:cNvSpPr>
          <p:nvPr/>
        </p:nvSpPr>
        <p:spPr bwMode="auto">
          <a:xfrm>
            <a:off x="754509" y="5228803"/>
            <a:ext cx="2089150" cy="1152525"/>
          </a:xfrm>
          <a:prstGeom prst="rect">
            <a:avLst/>
          </a:prstGeom>
          <a:solidFill>
            <a:srgbClr val="FFFF99"/>
          </a:solidFill>
          <a:ln w="57150">
            <a:solidFill>
              <a:schemeClr val="tx1"/>
            </a:solidFill>
            <a:miter lim="800000"/>
            <a:headEnd/>
            <a:tailEnd/>
          </a:ln>
          <a:effectLst/>
        </p:spPr>
        <p:txBody>
          <a:bodyPr wrap="none" anchor="ctr"/>
          <a:lstStyle/>
          <a:p>
            <a:pPr algn="ctr"/>
            <a:r>
              <a:rPr lang="en-GB" sz="2000">
                <a:solidFill>
                  <a:schemeClr val="tx2">
                    <a:lumMod val="50000"/>
                  </a:schemeClr>
                </a:solidFill>
              </a:rPr>
              <a:t>Perceived</a:t>
            </a:r>
          </a:p>
          <a:p>
            <a:pPr algn="ctr"/>
            <a:r>
              <a:rPr lang="en-GB" sz="2000">
                <a:solidFill>
                  <a:schemeClr val="tx2">
                    <a:lumMod val="50000"/>
                  </a:schemeClr>
                </a:solidFill>
              </a:rPr>
              <a:t>Ease of Use</a:t>
            </a:r>
          </a:p>
        </p:txBody>
      </p:sp>
      <p:sp>
        <p:nvSpPr>
          <p:cNvPr id="134149" name="Rectangle 5"/>
          <p:cNvSpPr>
            <a:spLocks noChangeArrowheads="1"/>
          </p:cNvSpPr>
          <p:nvPr/>
        </p:nvSpPr>
        <p:spPr bwMode="auto">
          <a:xfrm>
            <a:off x="3851721" y="3788941"/>
            <a:ext cx="2089150" cy="1152525"/>
          </a:xfrm>
          <a:prstGeom prst="rect">
            <a:avLst/>
          </a:prstGeom>
          <a:solidFill>
            <a:srgbClr val="FFFF99"/>
          </a:solidFill>
          <a:ln w="57150">
            <a:solidFill>
              <a:schemeClr val="tx1"/>
            </a:solidFill>
            <a:miter lim="800000"/>
            <a:headEnd/>
            <a:tailEnd/>
          </a:ln>
          <a:effectLst/>
        </p:spPr>
        <p:txBody>
          <a:bodyPr wrap="none" anchor="ctr"/>
          <a:lstStyle/>
          <a:p>
            <a:pPr algn="ctr"/>
            <a:r>
              <a:rPr lang="en-GB" sz="2000">
                <a:solidFill>
                  <a:schemeClr val="tx2">
                    <a:lumMod val="50000"/>
                  </a:schemeClr>
                </a:solidFill>
              </a:rPr>
              <a:t>Intention to </a:t>
            </a:r>
          </a:p>
          <a:p>
            <a:pPr algn="ctr"/>
            <a:r>
              <a:rPr lang="en-GB" sz="2000">
                <a:solidFill>
                  <a:schemeClr val="tx2">
                    <a:lumMod val="50000"/>
                  </a:schemeClr>
                </a:solidFill>
              </a:rPr>
              <a:t>Use</a:t>
            </a:r>
          </a:p>
        </p:txBody>
      </p:sp>
      <p:sp>
        <p:nvSpPr>
          <p:cNvPr id="134150" name="Rectangle 6"/>
          <p:cNvSpPr>
            <a:spLocks noChangeArrowheads="1"/>
          </p:cNvSpPr>
          <p:nvPr/>
        </p:nvSpPr>
        <p:spPr bwMode="auto">
          <a:xfrm>
            <a:off x="6947346" y="3788941"/>
            <a:ext cx="2089150" cy="1152525"/>
          </a:xfrm>
          <a:prstGeom prst="rect">
            <a:avLst/>
          </a:prstGeom>
          <a:solidFill>
            <a:srgbClr val="FFFF99"/>
          </a:solidFill>
          <a:ln w="57150">
            <a:solidFill>
              <a:schemeClr val="tx1"/>
            </a:solidFill>
            <a:miter lim="800000"/>
            <a:headEnd/>
            <a:tailEnd/>
          </a:ln>
          <a:effectLst/>
        </p:spPr>
        <p:txBody>
          <a:bodyPr wrap="none" anchor="ctr"/>
          <a:lstStyle/>
          <a:p>
            <a:pPr algn="ctr"/>
            <a:r>
              <a:rPr lang="en-GB" sz="2000">
                <a:solidFill>
                  <a:schemeClr val="tx2">
                    <a:lumMod val="50000"/>
                  </a:schemeClr>
                </a:solidFill>
              </a:rPr>
              <a:t>Usage</a:t>
            </a:r>
          </a:p>
          <a:p>
            <a:pPr algn="ctr"/>
            <a:r>
              <a:rPr lang="en-GB" sz="2000">
                <a:solidFill>
                  <a:schemeClr val="tx2">
                    <a:lumMod val="50000"/>
                  </a:schemeClr>
                </a:solidFill>
              </a:rPr>
              <a:t>Behaviour</a:t>
            </a:r>
          </a:p>
        </p:txBody>
      </p:sp>
      <p:sp>
        <p:nvSpPr>
          <p:cNvPr id="134151" name="Line 7"/>
          <p:cNvSpPr>
            <a:spLocks noChangeShapeType="1"/>
          </p:cNvSpPr>
          <p:nvPr/>
        </p:nvSpPr>
        <p:spPr bwMode="auto">
          <a:xfrm flipV="1">
            <a:off x="970409" y="3646066"/>
            <a:ext cx="1368425" cy="1584325"/>
          </a:xfrm>
          <a:prstGeom prst="line">
            <a:avLst/>
          </a:prstGeom>
          <a:noFill/>
          <a:ln w="57150">
            <a:solidFill>
              <a:schemeClr val="tx1"/>
            </a:solidFill>
            <a:round/>
            <a:headEnd/>
            <a:tailEnd type="triangle" w="med" len="med"/>
          </a:ln>
          <a:effectLst/>
        </p:spPr>
        <p:txBody>
          <a:bodyPr/>
          <a:lstStyle/>
          <a:p>
            <a:endParaRPr lang="en-IE" sz="2000">
              <a:solidFill>
                <a:schemeClr val="tx2">
                  <a:lumMod val="50000"/>
                </a:schemeClr>
              </a:solidFill>
            </a:endParaRPr>
          </a:p>
        </p:txBody>
      </p:sp>
      <p:sp>
        <p:nvSpPr>
          <p:cNvPr id="134152" name="Line 8"/>
          <p:cNvSpPr>
            <a:spLocks noChangeShapeType="1"/>
          </p:cNvSpPr>
          <p:nvPr/>
        </p:nvSpPr>
        <p:spPr bwMode="auto">
          <a:xfrm>
            <a:off x="2843659" y="2996778"/>
            <a:ext cx="935037" cy="1081088"/>
          </a:xfrm>
          <a:prstGeom prst="line">
            <a:avLst/>
          </a:prstGeom>
          <a:noFill/>
          <a:ln w="57150">
            <a:solidFill>
              <a:schemeClr val="tx1"/>
            </a:solidFill>
            <a:round/>
            <a:headEnd/>
            <a:tailEnd type="triangle" w="med" len="med"/>
          </a:ln>
          <a:effectLst/>
        </p:spPr>
        <p:txBody>
          <a:bodyPr/>
          <a:lstStyle/>
          <a:p>
            <a:endParaRPr lang="en-IE" sz="2000">
              <a:solidFill>
                <a:schemeClr val="tx2">
                  <a:lumMod val="50000"/>
                </a:schemeClr>
              </a:solidFill>
            </a:endParaRPr>
          </a:p>
        </p:txBody>
      </p:sp>
      <p:sp>
        <p:nvSpPr>
          <p:cNvPr id="134153" name="Line 9"/>
          <p:cNvSpPr>
            <a:spLocks noChangeShapeType="1"/>
          </p:cNvSpPr>
          <p:nvPr/>
        </p:nvSpPr>
        <p:spPr bwMode="auto">
          <a:xfrm flipV="1">
            <a:off x="2843659" y="4509666"/>
            <a:ext cx="935037" cy="1295400"/>
          </a:xfrm>
          <a:prstGeom prst="line">
            <a:avLst/>
          </a:prstGeom>
          <a:noFill/>
          <a:ln w="57150">
            <a:solidFill>
              <a:schemeClr val="tx1"/>
            </a:solidFill>
            <a:round/>
            <a:headEnd/>
            <a:tailEnd type="triangle" w="med" len="med"/>
          </a:ln>
          <a:effectLst/>
        </p:spPr>
        <p:txBody>
          <a:bodyPr/>
          <a:lstStyle/>
          <a:p>
            <a:endParaRPr lang="en-IE" sz="2000">
              <a:solidFill>
                <a:schemeClr val="tx2">
                  <a:lumMod val="50000"/>
                </a:schemeClr>
              </a:solidFill>
            </a:endParaRPr>
          </a:p>
        </p:txBody>
      </p:sp>
      <p:sp>
        <p:nvSpPr>
          <p:cNvPr id="134154" name="Line 10"/>
          <p:cNvSpPr>
            <a:spLocks noChangeShapeType="1"/>
          </p:cNvSpPr>
          <p:nvPr/>
        </p:nvSpPr>
        <p:spPr bwMode="auto">
          <a:xfrm>
            <a:off x="5939284" y="4365203"/>
            <a:ext cx="936625" cy="0"/>
          </a:xfrm>
          <a:prstGeom prst="line">
            <a:avLst/>
          </a:prstGeom>
          <a:noFill/>
          <a:ln w="57150">
            <a:solidFill>
              <a:schemeClr val="tx1"/>
            </a:solidFill>
            <a:round/>
            <a:headEnd/>
            <a:tailEnd type="triangle" w="med" len="med"/>
          </a:ln>
          <a:effectLst/>
        </p:spPr>
        <p:txBody>
          <a:bodyPr/>
          <a:lstStyle/>
          <a:p>
            <a:endParaRPr lang="en-IE" sz="2000">
              <a:solidFill>
                <a:schemeClr val="tx2">
                  <a:lumMod val="50000"/>
                </a:schemeClr>
              </a:solidFill>
            </a:endParaRPr>
          </a:p>
        </p:txBody>
      </p:sp>
      <p:sp>
        <p:nvSpPr>
          <p:cNvPr id="11" name="Title 10"/>
          <p:cNvSpPr>
            <a:spLocks noGrp="1"/>
          </p:cNvSpPr>
          <p:nvPr>
            <p:ph type="title"/>
          </p:nvPr>
        </p:nvSpPr>
        <p:spPr/>
        <p:txBody>
          <a:bodyPr/>
          <a:lstStyle/>
          <a:p>
            <a:r>
              <a:rPr lang="en-IE" dirty="0" smtClean="0"/>
              <a:t>Technology Acceptance Model</a:t>
            </a:r>
            <a:endParaRPr lang="en-IE" dirty="0"/>
          </a:p>
        </p:txBody>
      </p:sp>
      <p:sp>
        <p:nvSpPr>
          <p:cNvPr id="12" name="Rectangle 11"/>
          <p:cNvSpPr/>
          <p:nvPr/>
        </p:nvSpPr>
        <p:spPr>
          <a:xfrm>
            <a:off x="7524328" y="260648"/>
            <a:ext cx="1326004" cy="707886"/>
          </a:xfrm>
          <a:prstGeom prst="rect">
            <a:avLst/>
          </a:prstGeom>
        </p:spPr>
        <p:txBody>
          <a:bodyPr wrap="none">
            <a:spAutoFit/>
          </a:bodyPr>
          <a:lstStyle/>
          <a:p>
            <a:r>
              <a:rPr lang="en-IE" b="1" dirty="0" smtClean="0"/>
              <a:t>1989</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IE" dirty="0" smtClean="0"/>
              <a:t>Technology Acceptance Model</a:t>
            </a:r>
            <a:endParaRPr lang="en-IE" dirty="0"/>
          </a:p>
        </p:txBody>
      </p:sp>
      <p:sp>
        <p:nvSpPr>
          <p:cNvPr id="12" name="Rectangle 11"/>
          <p:cNvSpPr/>
          <p:nvPr/>
        </p:nvSpPr>
        <p:spPr>
          <a:xfrm>
            <a:off x="7524328" y="260648"/>
            <a:ext cx="1326004" cy="707886"/>
          </a:xfrm>
          <a:prstGeom prst="rect">
            <a:avLst/>
          </a:prstGeom>
        </p:spPr>
        <p:txBody>
          <a:bodyPr wrap="none">
            <a:spAutoFit/>
          </a:bodyPr>
          <a:lstStyle/>
          <a:p>
            <a:r>
              <a:rPr lang="en-IE" b="1" dirty="0" smtClean="0"/>
              <a:t>1989</a:t>
            </a:r>
          </a:p>
        </p:txBody>
      </p:sp>
      <p:pic>
        <p:nvPicPr>
          <p:cNvPr id="14" name="Picture 13" descr="TAM-PU.JPG"/>
          <p:cNvPicPr>
            <a:picLocks noChangeAspect="1"/>
          </p:cNvPicPr>
          <p:nvPr/>
        </p:nvPicPr>
        <p:blipFill>
          <a:blip r:embed="rId3" cstate="print"/>
          <a:stretch>
            <a:fillRect/>
          </a:stretch>
        </p:blipFill>
        <p:spPr>
          <a:xfrm>
            <a:off x="776039" y="2492896"/>
            <a:ext cx="7972425" cy="330517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Technology Acceptance Model</a:t>
            </a:r>
            <a:endParaRPr lang="en-IE" dirty="0"/>
          </a:p>
        </p:txBody>
      </p:sp>
      <p:sp>
        <p:nvSpPr>
          <p:cNvPr id="3" name="Content Placeholder 2"/>
          <p:cNvSpPr>
            <a:spLocks noGrp="1"/>
          </p:cNvSpPr>
          <p:nvPr>
            <p:ph idx="1"/>
          </p:nvPr>
        </p:nvSpPr>
        <p:spPr/>
        <p:txBody>
          <a:bodyPr/>
          <a:lstStyle/>
          <a:p>
            <a:r>
              <a:rPr lang="en-IE" dirty="0" smtClean="0"/>
              <a:t>The Technology Acceptance Model (TAM) is an information systems theory that models how users come to accept a technology and how they use that technology. </a:t>
            </a:r>
          </a:p>
          <a:p>
            <a:r>
              <a:rPr lang="en-IE" dirty="0" smtClean="0"/>
              <a:t>Developed by Fred Davis in 1989</a:t>
            </a:r>
            <a:endParaRPr lang="en-IE" dirty="0"/>
          </a:p>
        </p:txBody>
      </p:sp>
      <p:sp>
        <p:nvSpPr>
          <p:cNvPr id="4" name="Rectangle 3"/>
          <p:cNvSpPr/>
          <p:nvPr/>
        </p:nvSpPr>
        <p:spPr>
          <a:xfrm>
            <a:off x="7524328" y="260648"/>
            <a:ext cx="1326004" cy="707886"/>
          </a:xfrm>
          <a:prstGeom prst="rect">
            <a:avLst/>
          </a:prstGeom>
        </p:spPr>
        <p:txBody>
          <a:bodyPr wrap="none">
            <a:spAutoFit/>
          </a:bodyPr>
          <a:lstStyle/>
          <a:p>
            <a:r>
              <a:rPr lang="en-IE" b="1" dirty="0" smtClean="0"/>
              <a:t>1989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IE" dirty="0" smtClean="0"/>
              <a:t>Technology Acceptance Model</a:t>
            </a:r>
            <a:endParaRPr lang="en-IE" dirty="0"/>
          </a:p>
        </p:txBody>
      </p:sp>
      <p:sp>
        <p:nvSpPr>
          <p:cNvPr id="12" name="Rectangle 11"/>
          <p:cNvSpPr/>
          <p:nvPr/>
        </p:nvSpPr>
        <p:spPr>
          <a:xfrm>
            <a:off x="7524328" y="260648"/>
            <a:ext cx="1326004" cy="707886"/>
          </a:xfrm>
          <a:prstGeom prst="rect">
            <a:avLst/>
          </a:prstGeom>
        </p:spPr>
        <p:txBody>
          <a:bodyPr wrap="none">
            <a:spAutoFit/>
          </a:bodyPr>
          <a:lstStyle/>
          <a:p>
            <a:r>
              <a:rPr lang="en-IE" b="1" dirty="0" smtClean="0"/>
              <a:t>1989</a:t>
            </a:r>
          </a:p>
        </p:txBody>
      </p:sp>
      <p:pic>
        <p:nvPicPr>
          <p:cNvPr id="5" name="Picture 4" descr="TAM-PEOU.JPG"/>
          <p:cNvPicPr>
            <a:picLocks noChangeAspect="1"/>
          </p:cNvPicPr>
          <p:nvPr/>
        </p:nvPicPr>
        <p:blipFill>
          <a:blip r:embed="rId3" cstate="print"/>
          <a:stretch>
            <a:fillRect/>
          </a:stretch>
        </p:blipFill>
        <p:spPr>
          <a:xfrm>
            <a:off x="766514" y="2492896"/>
            <a:ext cx="7981950" cy="332422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Fred Davis</a:t>
            </a:r>
            <a:endParaRPr lang="en-IE" dirty="0"/>
          </a:p>
        </p:txBody>
      </p:sp>
      <p:pic>
        <p:nvPicPr>
          <p:cNvPr id="12" name="Content Placeholder 11" descr="FredDavis.jpg"/>
          <p:cNvPicPr>
            <a:picLocks noGrp="1" noChangeAspect="1"/>
          </p:cNvPicPr>
          <p:nvPr>
            <p:ph sz="half" idx="2"/>
          </p:nvPr>
        </p:nvPicPr>
        <p:blipFill>
          <a:blip r:embed="rId3" cstate="print"/>
          <a:stretch>
            <a:fillRect/>
          </a:stretch>
        </p:blipFill>
        <p:spPr>
          <a:xfrm>
            <a:off x="5508104" y="1593296"/>
            <a:ext cx="3010036" cy="4500000"/>
          </a:xfrm>
        </p:spPr>
      </p:pic>
      <p:sp>
        <p:nvSpPr>
          <p:cNvPr id="11" name="Content Placeholder 10"/>
          <p:cNvSpPr>
            <a:spLocks noGrp="1"/>
          </p:cNvSpPr>
          <p:nvPr>
            <p:ph sz="half" idx="1"/>
          </p:nvPr>
        </p:nvSpPr>
        <p:spPr/>
        <p:txBody>
          <a:bodyPr/>
          <a:lstStyle/>
          <a:p>
            <a:r>
              <a:rPr lang="en-IE" sz="2000" dirty="0" smtClean="0"/>
              <a:t>Fred D. Davis’s 1989 articles in </a:t>
            </a:r>
            <a:r>
              <a:rPr lang="en-IE" sz="2000" i="1" dirty="0" smtClean="0"/>
              <a:t>MIS Quarterly</a:t>
            </a:r>
            <a:r>
              <a:rPr lang="en-IE" sz="2000" dirty="0" smtClean="0"/>
              <a:t> and </a:t>
            </a:r>
            <a:r>
              <a:rPr lang="en-IE" sz="2000" i="1" dirty="0" smtClean="0"/>
              <a:t>Management Science</a:t>
            </a:r>
            <a:r>
              <a:rPr lang="en-IE" sz="2000" dirty="0" smtClean="0"/>
              <a:t> are the most highly cited articles in those journals. </a:t>
            </a:r>
          </a:p>
          <a:p>
            <a:r>
              <a:rPr lang="en-IE" sz="2000" dirty="0" smtClean="0"/>
              <a:t>Davis is listed in ISI HighlyCited.com, which features “</a:t>
            </a:r>
            <a:r>
              <a:rPr lang="en-IE" sz="2000" i="1" dirty="0" smtClean="0"/>
              <a:t>the world's most influential researchers</a:t>
            </a:r>
            <a:r>
              <a:rPr lang="en-IE" sz="2000" dirty="0" smtClean="0"/>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7" name="Rectangle 3"/>
          <p:cNvSpPr>
            <a:spLocks noChangeArrowheads="1"/>
          </p:cNvSpPr>
          <p:nvPr/>
        </p:nvSpPr>
        <p:spPr bwMode="auto">
          <a:xfrm>
            <a:off x="754509" y="2493541"/>
            <a:ext cx="2089150" cy="1152525"/>
          </a:xfrm>
          <a:prstGeom prst="rect">
            <a:avLst/>
          </a:prstGeom>
          <a:solidFill>
            <a:srgbClr val="FFFF99"/>
          </a:solidFill>
          <a:ln w="57150">
            <a:solidFill>
              <a:schemeClr val="tx1"/>
            </a:solidFill>
            <a:miter lim="800000"/>
            <a:headEnd/>
            <a:tailEnd/>
          </a:ln>
          <a:effectLst/>
        </p:spPr>
        <p:txBody>
          <a:bodyPr wrap="none" anchor="ctr"/>
          <a:lstStyle/>
          <a:p>
            <a:pPr algn="ctr"/>
            <a:r>
              <a:rPr lang="en-GB" sz="2000">
                <a:solidFill>
                  <a:schemeClr val="tx2">
                    <a:lumMod val="50000"/>
                  </a:schemeClr>
                </a:solidFill>
              </a:rPr>
              <a:t>Perceived</a:t>
            </a:r>
          </a:p>
          <a:p>
            <a:pPr algn="ctr"/>
            <a:r>
              <a:rPr lang="en-GB" sz="2000">
                <a:solidFill>
                  <a:schemeClr val="tx2">
                    <a:lumMod val="50000"/>
                  </a:schemeClr>
                </a:solidFill>
              </a:rPr>
              <a:t>Usefulness</a:t>
            </a:r>
          </a:p>
        </p:txBody>
      </p:sp>
      <p:sp>
        <p:nvSpPr>
          <p:cNvPr id="134148" name="Rectangle 4"/>
          <p:cNvSpPr>
            <a:spLocks noChangeArrowheads="1"/>
          </p:cNvSpPr>
          <p:nvPr/>
        </p:nvSpPr>
        <p:spPr bwMode="auto">
          <a:xfrm>
            <a:off x="754509" y="5228803"/>
            <a:ext cx="2089150" cy="1152525"/>
          </a:xfrm>
          <a:prstGeom prst="rect">
            <a:avLst/>
          </a:prstGeom>
          <a:solidFill>
            <a:srgbClr val="FFFF99"/>
          </a:solidFill>
          <a:ln w="57150">
            <a:solidFill>
              <a:schemeClr val="tx1"/>
            </a:solidFill>
            <a:miter lim="800000"/>
            <a:headEnd/>
            <a:tailEnd/>
          </a:ln>
          <a:effectLst/>
        </p:spPr>
        <p:txBody>
          <a:bodyPr wrap="none" anchor="ctr"/>
          <a:lstStyle/>
          <a:p>
            <a:pPr algn="ctr"/>
            <a:r>
              <a:rPr lang="en-GB" sz="2000">
                <a:solidFill>
                  <a:schemeClr val="tx2">
                    <a:lumMod val="50000"/>
                  </a:schemeClr>
                </a:solidFill>
              </a:rPr>
              <a:t>Perceived</a:t>
            </a:r>
          </a:p>
          <a:p>
            <a:pPr algn="ctr"/>
            <a:r>
              <a:rPr lang="en-GB" sz="2000">
                <a:solidFill>
                  <a:schemeClr val="tx2">
                    <a:lumMod val="50000"/>
                  </a:schemeClr>
                </a:solidFill>
              </a:rPr>
              <a:t>Ease of Use</a:t>
            </a:r>
          </a:p>
        </p:txBody>
      </p:sp>
      <p:sp>
        <p:nvSpPr>
          <p:cNvPr id="134149" name="Rectangle 5"/>
          <p:cNvSpPr>
            <a:spLocks noChangeArrowheads="1"/>
          </p:cNvSpPr>
          <p:nvPr/>
        </p:nvSpPr>
        <p:spPr bwMode="auto">
          <a:xfrm>
            <a:off x="3851721" y="3788941"/>
            <a:ext cx="2089150" cy="1152525"/>
          </a:xfrm>
          <a:prstGeom prst="rect">
            <a:avLst/>
          </a:prstGeom>
          <a:solidFill>
            <a:srgbClr val="FFFF99"/>
          </a:solidFill>
          <a:ln w="57150">
            <a:solidFill>
              <a:schemeClr val="tx1"/>
            </a:solidFill>
            <a:miter lim="800000"/>
            <a:headEnd/>
            <a:tailEnd/>
          </a:ln>
          <a:effectLst/>
        </p:spPr>
        <p:txBody>
          <a:bodyPr wrap="none" anchor="ctr"/>
          <a:lstStyle/>
          <a:p>
            <a:pPr algn="ctr"/>
            <a:r>
              <a:rPr lang="en-GB" sz="2000">
                <a:solidFill>
                  <a:schemeClr val="tx2">
                    <a:lumMod val="50000"/>
                  </a:schemeClr>
                </a:solidFill>
              </a:rPr>
              <a:t>Intention to </a:t>
            </a:r>
          </a:p>
          <a:p>
            <a:pPr algn="ctr"/>
            <a:r>
              <a:rPr lang="en-GB" sz="2000">
                <a:solidFill>
                  <a:schemeClr val="tx2">
                    <a:lumMod val="50000"/>
                  </a:schemeClr>
                </a:solidFill>
              </a:rPr>
              <a:t>Use</a:t>
            </a:r>
          </a:p>
        </p:txBody>
      </p:sp>
      <p:sp>
        <p:nvSpPr>
          <p:cNvPr id="134150" name="Rectangle 6"/>
          <p:cNvSpPr>
            <a:spLocks noChangeArrowheads="1"/>
          </p:cNvSpPr>
          <p:nvPr/>
        </p:nvSpPr>
        <p:spPr bwMode="auto">
          <a:xfrm>
            <a:off x="6947346" y="3788941"/>
            <a:ext cx="2089150" cy="1152525"/>
          </a:xfrm>
          <a:prstGeom prst="rect">
            <a:avLst/>
          </a:prstGeom>
          <a:solidFill>
            <a:srgbClr val="FFFF99"/>
          </a:solidFill>
          <a:ln w="57150">
            <a:solidFill>
              <a:schemeClr val="tx1"/>
            </a:solidFill>
            <a:miter lim="800000"/>
            <a:headEnd/>
            <a:tailEnd/>
          </a:ln>
          <a:effectLst/>
        </p:spPr>
        <p:txBody>
          <a:bodyPr wrap="none" anchor="ctr"/>
          <a:lstStyle/>
          <a:p>
            <a:pPr algn="ctr"/>
            <a:r>
              <a:rPr lang="en-GB" sz="2000">
                <a:solidFill>
                  <a:schemeClr val="tx2">
                    <a:lumMod val="50000"/>
                  </a:schemeClr>
                </a:solidFill>
              </a:rPr>
              <a:t>Usage</a:t>
            </a:r>
          </a:p>
          <a:p>
            <a:pPr algn="ctr"/>
            <a:r>
              <a:rPr lang="en-GB" sz="2000">
                <a:solidFill>
                  <a:schemeClr val="tx2">
                    <a:lumMod val="50000"/>
                  </a:schemeClr>
                </a:solidFill>
              </a:rPr>
              <a:t>Behaviour</a:t>
            </a:r>
          </a:p>
        </p:txBody>
      </p:sp>
      <p:sp>
        <p:nvSpPr>
          <p:cNvPr id="134151" name="Line 7"/>
          <p:cNvSpPr>
            <a:spLocks noChangeShapeType="1"/>
          </p:cNvSpPr>
          <p:nvPr/>
        </p:nvSpPr>
        <p:spPr bwMode="auto">
          <a:xfrm flipV="1">
            <a:off x="970409" y="3646066"/>
            <a:ext cx="1368425" cy="1584325"/>
          </a:xfrm>
          <a:prstGeom prst="line">
            <a:avLst/>
          </a:prstGeom>
          <a:noFill/>
          <a:ln w="57150">
            <a:solidFill>
              <a:schemeClr val="tx1"/>
            </a:solidFill>
            <a:round/>
            <a:headEnd/>
            <a:tailEnd type="triangle" w="med" len="med"/>
          </a:ln>
          <a:effectLst/>
        </p:spPr>
        <p:txBody>
          <a:bodyPr/>
          <a:lstStyle/>
          <a:p>
            <a:endParaRPr lang="en-IE" sz="2000">
              <a:solidFill>
                <a:schemeClr val="tx2">
                  <a:lumMod val="50000"/>
                </a:schemeClr>
              </a:solidFill>
            </a:endParaRPr>
          </a:p>
        </p:txBody>
      </p:sp>
      <p:sp>
        <p:nvSpPr>
          <p:cNvPr id="134152" name="Line 8"/>
          <p:cNvSpPr>
            <a:spLocks noChangeShapeType="1"/>
          </p:cNvSpPr>
          <p:nvPr/>
        </p:nvSpPr>
        <p:spPr bwMode="auto">
          <a:xfrm>
            <a:off x="2843659" y="2996778"/>
            <a:ext cx="935037" cy="1081088"/>
          </a:xfrm>
          <a:prstGeom prst="line">
            <a:avLst/>
          </a:prstGeom>
          <a:noFill/>
          <a:ln w="57150">
            <a:solidFill>
              <a:schemeClr val="tx1"/>
            </a:solidFill>
            <a:round/>
            <a:headEnd/>
            <a:tailEnd type="triangle" w="med" len="med"/>
          </a:ln>
          <a:effectLst/>
        </p:spPr>
        <p:txBody>
          <a:bodyPr/>
          <a:lstStyle/>
          <a:p>
            <a:endParaRPr lang="en-IE" sz="2000">
              <a:solidFill>
                <a:schemeClr val="tx2">
                  <a:lumMod val="50000"/>
                </a:schemeClr>
              </a:solidFill>
            </a:endParaRPr>
          </a:p>
        </p:txBody>
      </p:sp>
      <p:sp>
        <p:nvSpPr>
          <p:cNvPr id="134153" name="Line 9"/>
          <p:cNvSpPr>
            <a:spLocks noChangeShapeType="1"/>
          </p:cNvSpPr>
          <p:nvPr/>
        </p:nvSpPr>
        <p:spPr bwMode="auto">
          <a:xfrm flipV="1">
            <a:off x="2843659" y="4509666"/>
            <a:ext cx="935037" cy="1295400"/>
          </a:xfrm>
          <a:prstGeom prst="line">
            <a:avLst/>
          </a:prstGeom>
          <a:noFill/>
          <a:ln w="57150">
            <a:solidFill>
              <a:schemeClr val="tx1"/>
            </a:solidFill>
            <a:round/>
            <a:headEnd/>
            <a:tailEnd type="triangle" w="med" len="med"/>
          </a:ln>
          <a:effectLst/>
        </p:spPr>
        <p:txBody>
          <a:bodyPr/>
          <a:lstStyle/>
          <a:p>
            <a:endParaRPr lang="en-IE" sz="2000">
              <a:solidFill>
                <a:schemeClr val="tx2">
                  <a:lumMod val="50000"/>
                </a:schemeClr>
              </a:solidFill>
            </a:endParaRPr>
          </a:p>
        </p:txBody>
      </p:sp>
      <p:sp>
        <p:nvSpPr>
          <p:cNvPr id="134154" name="Line 10"/>
          <p:cNvSpPr>
            <a:spLocks noChangeShapeType="1"/>
          </p:cNvSpPr>
          <p:nvPr/>
        </p:nvSpPr>
        <p:spPr bwMode="auto">
          <a:xfrm>
            <a:off x="5939284" y="4365203"/>
            <a:ext cx="936625" cy="0"/>
          </a:xfrm>
          <a:prstGeom prst="line">
            <a:avLst/>
          </a:prstGeom>
          <a:noFill/>
          <a:ln w="57150">
            <a:solidFill>
              <a:schemeClr val="tx1"/>
            </a:solidFill>
            <a:round/>
            <a:headEnd/>
            <a:tailEnd type="triangle" w="med" len="med"/>
          </a:ln>
          <a:effectLst/>
        </p:spPr>
        <p:txBody>
          <a:bodyPr/>
          <a:lstStyle/>
          <a:p>
            <a:endParaRPr lang="en-IE" sz="2000">
              <a:solidFill>
                <a:schemeClr val="tx2">
                  <a:lumMod val="50000"/>
                </a:schemeClr>
              </a:solidFill>
            </a:endParaRPr>
          </a:p>
        </p:txBody>
      </p:sp>
      <p:sp>
        <p:nvSpPr>
          <p:cNvPr id="11" name="Title 10"/>
          <p:cNvSpPr>
            <a:spLocks noGrp="1"/>
          </p:cNvSpPr>
          <p:nvPr>
            <p:ph type="title"/>
          </p:nvPr>
        </p:nvSpPr>
        <p:spPr/>
        <p:txBody>
          <a:bodyPr/>
          <a:lstStyle/>
          <a:p>
            <a:r>
              <a:rPr lang="en-IE" dirty="0" smtClean="0"/>
              <a:t>Technology Acceptance Model</a:t>
            </a:r>
            <a:endParaRPr lang="en-IE" dirty="0"/>
          </a:p>
        </p:txBody>
      </p:sp>
      <p:sp>
        <p:nvSpPr>
          <p:cNvPr id="12" name="Rectangle 11"/>
          <p:cNvSpPr/>
          <p:nvPr/>
        </p:nvSpPr>
        <p:spPr>
          <a:xfrm>
            <a:off x="7524328" y="260648"/>
            <a:ext cx="1326004" cy="707886"/>
          </a:xfrm>
          <a:prstGeom prst="rect">
            <a:avLst/>
          </a:prstGeom>
        </p:spPr>
        <p:txBody>
          <a:bodyPr wrap="none">
            <a:spAutoFit/>
          </a:bodyPr>
          <a:lstStyle/>
          <a:p>
            <a:r>
              <a:rPr lang="en-IE" b="1" dirty="0" smtClean="0"/>
              <a:t>1989</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IE" dirty="0" smtClean="0"/>
              <a:t>First, a bit of history...</a:t>
            </a:r>
            <a:endParaRPr lang="en-IE"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IE" b="1" dirty="0" smtClean="0"/>
              <a:t>Theory of Reasoned Action (TRA)</a:t>
            </a:r>
          </a:p>
          <a:p>
            <a:r>
              <a:rPr lang="en-IE" dirty="0" smtClean="0"/>
              <a:t>developed by Martin </a:t>
            </a:r>
            <a:r>
              <a:rPr lang="en-IE" dirty="0" err="1" smtClean="0"/>
              <a:t>Fishbein</a:t>
            </a:r>
            <a:r>
              <a:rPr lang="en-IE" dirty="0" smtClean="0"/>
              <a:t> and </a:t>
            </a:r>
            <a:r>
              <a:rPr lang="en-IE" dirty="0" err="1" smtClean="0"/>
              <a:t>Icek</a:t>
            </a:r>
            <a:r>
              <a:rPr lang="en-IE" dirty="0" smtClean="0"/>
              <a:t> </a:t>
            </a:r>
            <a:r>
              <a:rPr lang="en-IE" dirty="0" err="1" smtClean="0"/>
              <a:t>Ajzen</a:t>
            </a:r>
            <a:endParaRPr lang="en-IE" dirty="0" smtClean="0"/>
          </a:p>
        </p:txBody>
      </p:sp>
      <p:sp>
        <p:nvSpPr>
          <p:cNvPr id="3" name="Title 2"/>
          <p:cNvSpPr>
            <a:spLocks noGrp="1"/>
          </p:cNvSpPr>
          <p:nvPr>
            <p:ph type="title"/>
          </p:nvPr>
        </p:nvSpPr>
        <p:spPr/>
        <p:txBody>
          <a:bodyPr/>
          <a:lstStyle/>
          <a:p>
            <a:r>
              <a:rPr lang="en-IE" dirty="0" smtClean="0"/>
              <a:t>Acceptance Models</a:t>
            </a:r>
            <a:endParaRPr lang="en-IE" dirty="0"/>
          </a:p>
        </p:txBody>
      </p:sp>
      <p:sp>
        <p:nvSpPr>
          <p:cNvPr id="4" name="Rectangle 3"/>
          <p:cNvSpPr/>
          <p:nvPr/>
        </p:nvSpPr>
        <p:spPr>
          <a:xfrm>
            <a:off x="7524328" y="260648"/>
            <a:ext cx="1326004" cy="707886"/>
          </a:xfrm>
          <a:prstGeom prst="rect">
            <a:avLst/>
          </a:prstGeom>
        </p:spPr>
        <p:txBody>
          <a:bodyPr wrap="none">
            <a:spAutoFit/>
          </a:bodyPr>
          <a:lstStyle/>
          <a:p>
            <a:r>
              <a:rPr lang="en-IE" b="1" dirty="0" smtClean="0"/>
              <a:t>1975</a:t>
            </a:r>
          </a:p>
        </p:txBody>
      </p:sp>
      <p:pic>
        <p:nvPicPr>
          <p:cNvPr id="5" name="Picture 4" descr="MartinFishbein.jpg"/>
          <p:cNvPicPr>
            <a:picLocks/>
          </p:cNvPicPr>
          <p:nvPr/>
        </p:nvPicPr>
        <p:blipFill>
          <a:blip r:embed="rId3" cstate="print"/>
          <a:stretch>
            <a:fillRect/>
          </a:stretch>
        </p:blipFill>
        <p:spPr>
          <a:xfrm>
            <a:off x="2267744" y="3717034"/>
            <a:ext cx="1800000" cy="2520000"/>
          </a:xfrm>
          <a:prstGeom prst="rect">
            <a:avLst/>
          </a:prstGeom>
        </p:spPr>
      </p:pic>
      <p:pic>
        <p:nvPicPr>
          <p:cNvPr id="6" name="Picture 5" descr="IcekAjzen.jpg"/>
          <p:cNvPicPr>
            <a:picLocks/>
          </p:cNvPicPr>
          <p:nvPr/>
        </p:nvPicPr>
        <p:blipFill>
          <a:blip r:embed="rId4" cstate="print"/>
          <a:stretch>
            <a:fillRect/>
          </a:stretch>
        </p:blipFill>
        <p:spPr>
          <a:xfrm>
            <a:off x="4797594" y="3745954"/>
            <a:ext cx="1800000" cy="25200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IE" b="1" dirty="0" smtClean="0"/>
              <a:t>Theory of Reasoned Action (TRA)</a:t>
            </a:r>
          </a:p>
          <a:p>
            <a:r>
              <a:rPr lang="en-IE" dirty="0" smtClean="0"/>
              <a:t>TRA suggests that a person's behavioural intention depends on the person's attitude about the behaviour (“</a:t>
            </a:r>
            <a:r>
              <a:rPr lang="en-IE" i="1" dirty="0" smtClean="0"/>
              <a:t>Would I do this sort of thing normally?”</a:t>
            </a:r>
            <a:r>
              <a:rPr lang="en-IE" dirty="0" smtClean="0"/>
              <a:t>) and subjective norms (“</a:t>
            </a:r>
            <a:r>
              <a:rPr lang="en-IE" i="1" dirty="0" smtClean="0"/>
              <a:t>Would other people in the group do this?”</a:t>
            </a:r>
            <a:r>
              <a:rPr lang="en-IE" dirty="0" smtClean="0"/>
              <a:t>).</a:t>
            </a:r>
          </a:p>
          <a:p>
            <a:endParaRPr lang="en-IE" dirty="0"/>
          </a:p>
        </p:txBody>
      </p:sp>
      <p:sp>
        <p:nvSpPr>
          <p:cNvPr id="3" name="Title 2"/>
          <p:cNvSpPr>
            <a:spLocks noGrp="1"/>
          </p:cNvSpPr>
          <p:nvPr>
            <p:ph type="title"/>
          </p:nvPr>
        </p:nvSpPr>
        <p:spPr/>
        <p:txBody>
          <a:bodyPr/>
          <a:lstStyle/>
          <a:p>
            <a:r>
              <a:rPr lang="en-IE" dirty="0" smtClean="0"/>
              <a:t>Acceptance Models</a:t>
            </a:r>
            <a:endParaRPr lang="en-IE" dirty="0"/>
          </a:p>
        </p:txBody>
      </p:sp>
      <p:sp>
        <p:nvSpPr>
          <p:cNvPr id="4" name="Rectangle 3"/>
          <p:cNvSpPr/>
          <p:nvPr/>
        </p:nvSpPr>
        <p:spPr>
          <a:xfrm>
            <a:off x="7524328" y="260648"/>
            <a:ext cx="1326004" cy="707886"/>
          </a:xfrm>
          <a:prstGeom prst="rect">
            <a:avLst/>
          </a:prstGeom>
        </p:spPr>
        <p:txBody>
          <a:bodyPr wrap="none">
            <a:spAutoFit/>
          </a:bodyPr>
          <a:lstStyle/>
          <a:p>
            <a:r>
              <a:rPr lang="en-IE" b="1" dirty="0" smtClean="0"/>
              <a:t>1975</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7" name="Rectangle 3"/>
          <p:cNvSpPr>
            <a:spLocks noChangeArrowheads="1"/>
          </p:cNvSpPr>
          <p:nvPr/>
        </p:nvSpPr>
        <p:spPr bwMode="auto">
          <a:xfrm>
            <a:off x="754509" y="2493541"/>
            <a:ext cx="2089150" cy="1152525"/>
          </a:xfrm>
          <a:prstGeom prst="rect">
            <a:avLst/>
          </a:prstGeom>
          <a:solidFill>
            <a:srgbClr val="FFFF99"/>
          </a:solidFill>
          <a:ln w="57150">
            <a:solidFill>
              <a:schemeClr val="tx1"/>
            </a:solidFill>
            <a:miter lim="800000"/>
            <a:headEnd/>
            <a:tailEnd/>
          </a:ln>
          <a:effectLst/>
        </p:spPr>
        <p:txBody>
          <a:bodyPr wrap="none" anchor="ctr"/>
          <a:lstStyle/>
          <a:p>
            <a:pPr algn="ctr"/>
            <a:r>
              <a:rPr lang="en-GB" sz="2000" dirty="0" smtClean="0">
                <a:solidFill>
                  <a:schemeClr val="tx2">
                    <a:lumMod val="50000"/>
                  </a:schemeClr>
                </a:solidFill>
              </a:rPr>
              <a:t>Attitude</a:t>
            </a:r>
          </a:p>
          <a:p>
            <a:pPr algn="ctr"/>
            <a:r>
              <a:rPr lang="en-GB" sz="2000" dirty="0" smtClean="0">
                <a:solidFill>
                  <a:schemeClr val="tx2">
                    <a:lumMod val="50000"/>
                  </a:schemeClr>
                </a:solidFill>
              </a:rPr>
              <a:t>Towards</a:t>
            </a:r>
          </a:p>
          <a:p>
            <a:pPr algn="ctr"/>
            <a:r>
              <a:rPr lang="en-GB" sz="2000" dirty="0" smtClean="0">
                <a:solidFill>
                  <a:schemeClr val="tx2">
                    <a:lumMod val="50000"/>
                  </a:schemeClr>
                </a:solidFill>
              </a:rPr>
              <a:t>Behaviour</a:t>
            </a:r>
            <a:endParaRPr lang="en-GB" sz="2000" dirty="0">
              <a:solidFill>
                <a:schemeClr val="tx2">
                  <a:lumMod val="50000"/>
                </a:schemeClr>
              </a:solidFill>
            </a:endParaRPr>
          </a:p>
        </p:txBody>
      </p:sp>
      <p:sp>
        <p:nvSpPr>
          <p:cNvPr id="134148" name="Rectangle 4"/>
          <p:cNvSpPr>
            <a:spLocks noChangeArrowheads="1"/>
          </p:cNvSpPr>
          <p:nvPr/>
        </p:nvSpPr>
        <p:spPr bwMode="auto">
          <a:xfrm>
            <a:off x="754509" y="5228803"/>
            <a:ext cx="2089150" cy="1152525"/>
          </a:xfrm>
          <a:prstGeom prst="rect">
            <a:avLst/>
          </a:prstGeom>
          <a:solidFill>
            <a:srgbClr val="FFFF99"/>
          </a:solidFill>
          <a:ln w="57150">
            <a:solidFill>
              <a:schemeClr val="tx1"/>
            </a:solidFill>
            <a:miter lim="800000"/>
            <a:headEnd/>
            <a:tailEnd/>
          </a:ln>
          <a:effectLst/>
        </p:spPr>
        <p:txBody>
          <a:bodyPr wrap="none" anchor="ctr"/>
          <a:lstStyle/>
          <a:p>
            <a:pPr algn="ctr"/>
            <a:r>
              <a:rPr lang="en-GB" sz="2000" dirty="0" smtClean="0">
                <a:solidFill>
                  <a:schemeClr val="tx2">
                    <a:lumMod val="50000"/>
                  </a:schemeClr>
                </a:solidFill>
              </a:rPr>
              <a:t>Subjective </a:t>
            </a:r>
          </a:p>
          <a:p>
            <a:pPr algn="ctr"/>
            <a:r>
              <a:rPr lang="en-GB" sz="2000" dirty="0" smtClean="0">
                <a:solidFill>
                  <a:schemeClr val="tx2">
                    <a:lumMod val="50000"/>
                  </a:schemeClr>
                </a:solidFill>
              </a:rPr>
              <a:t>Norm</a:t>
            </a:r>
            <a:endParaRPr lang="en-GB" sz="2000" dirty="0">
              <a:solidFill>
                <a:schemeClr val="tx2">
                  <a:lumMod val="50000"/>
                </a:schemeClr>
              </a:solidFill>
            </a:endParaRPr>
          </a:p>
        </p:txBody>
      </p:sp>
      <p:sp>
        <p:nvSpPr>
          <p:cNvPr id="134149" name="Rectangle 5"/>
          <p:cNvSpPr>
            <a:spLocks noChangeArrowheads="1"/>
          </p:cNvSpPr>
          <p:nvPr/>
        </p:nvSpPr>
        <p:spPr bwMode="auto">
          <a:xfrm>
            <a:off x="3851721" y="3788941"/>
            <a:ext cx="2089150" cy="1152525"/>
          </a:xfrm>
          <a:prstGeom prst="rect">
            <a:avLst/>
          </a:prstGeom>
          <a:solidFill>
            <a:srgbClr val="FFFF99"/>
          </a:solidFill>
          <a:ln w="57150">
            <a:solidFill>
              <a:schemeClr val="tx1"/>
            </a:solidFill>
            <a:miter lim="800000"/>
            <a:headEnd/>
            <a:tailEnd/>
          </a:ln>
          <a:effectLst/>
        </p:spPr>
        <p:txBody>
          <a:bodyPr wrap="none" anchor="ctr"/>
          <a:lstStyle/>
          <a:p>
            <a:pPr algn="ctr"/>
            <a:r>
              <a:rPr lang="en-GB" sz="2000" dirty="0" smtClean="0">
                <a:solidFill>
                  <a:schemeClr val="tx2">
                    <a:lumMod val="50000"/>
                  </a:schemeClr>
                </a:solidFill>
              </a:rPr>
              <a:t>Behavioural</a:t>
            </a:r>
          </a:p>
          <a:p>
            <a:pPr algn="ctr"/>
            <a:r>
              <a:rPr lang="en-GB" sz="2000" dirty="0" smtClean="0">
                <a:solidFill>
                  <a:schemeClr val="tx2">
                    <a:lumMod val="50000"/>
                  </a:schemeClr>
                </a:solidFill>
              </a:rPr>
              <a:t>Intention</a:t>
            </a:r>
            <a:endParaRPr lang="en-GB" sz="2000" dirty="0">
              <a:solidFill>
                <a:schemeClr val="tx2">
                  <a:lumMod val="50000"/>
                </a:schemeClr>
              </a:solidFill>
            </a:endParaRPr>
          </a:p>
        </p:txBody>
      </p:sp>
      <p:sp>
        <p:nvSpPr>
          <p:cNvPr id="134150" name="Rectangle 6"/>
          <p:cNvSpPr>
            <a:spLocks noChangeArrowheads="1"/>
          </p:cNvSpPr>
          <p:nvPr/>
        </p:nvSpPr>
        <p:spPr bwMode="auto">
          <a:xfrm>
            <a:off x="6947346" y="3788941"/>
            <a:ext cx="2089150" cy="1152525"/>
          </a:xfrm>
          <a:prstGeom prst="rect">
            <a:avLst/>
          </a:prstGeom>
          <a:solidFill>
            <a:srgbClr val="FFFF99"/>
          </a:solidFill>
          <a:ln w="57150">
            <a:solidFill>
              <a:schemeClr val="tx1"/>
            </a:solidFill>
            <a:miter lim="800000"/>
            <a:headEnd/>
            <a:tailEnd/>
          </a:ln>
          <a:effectLst/>
        </p:spPr>
        <p:txBody>
          <a:bodyPr wrap="none" anchor="ctr"/>
          <a:lstStyle/>
          <a:p>
            <a:pPr algn="ctr"/>
            <a:r>
              <a:rPr lang="en-GB" sz="2000" dirty="0" smtClean="0">
                <a:solidFill>
                  <a:schemeClr val="tx2">
                    <a:lumMod val="50000"/>
                  </a:schemeClr>
                </a:solidFill>
              </a:rPr>
              <a:t>Behaviour</a:t>
            </a:r>
            <a:endParaRPr lang="en-GB" sz="2000" dirty="0">
              <a:solidFill>
                <a:schemeClr val="tx2">
                  <a:lumMod val="50000"/>
                </a:schemeClr>
              </a:solidFill>
            </a:endParaRPr>
          </a:p>
        </p:txBody>
      </p:sp>
      <p:sp>
        <p:nvSpPr>
          <p:cNvPr id="134152" name="Line 8"/>
          <p:cNvSpPr>
            <a:spLocks noChangeShapeType="1"/>
          </p:cNvSpPr>
          <p:nvPr/>
        </p:nvSpPr>
        <p:spPr bwMode="auto">
          <a:xfrm>
            <a:off x="2843659" y="2996778"/>
            <a:ext cx="935037" cy="1081088"/>
          </a:xfrm>
          <a:prstGeom prst="line">
            <a:avLst/>
          </a:prstGeom>
          <a:noFill/>
          <a:ln w="57150">
            <a:solidFill>
              <a:schemeClr val="tx1"/>
            </a:solidFill>
            <a:round/>
            <a:headEnd/>
            <a:tailEnd type="triangle" w="med" len="med"/>
          </a:ln>
          <a:effectLst/>
        </p:spPr>
        <p:txBody>
          <a:bodyPr/>
          <a:lstStyle/>
          <a:p>
            <a:endParaRPr lang="en-IE" sz="2000">
              <a:solidFill>
                <a:schemeClr val="tx2">
                  <a:lumMod val="50000"/>
                </a:schemeClr>
              </a:solidFill>
            </a:endParaRPr>
          </a:p>
        </p:txBody>
      </p:sp>
      <p:sp>
        <p:nvSpPr>
          <p:cNvPr id="134153" name="Line 9"/>
          <p:cNvSpPr>
            <a:spLocks noChangeShapeType="1"/>
          </p:cNvSpPr>
          <p:nvPr/>
        </p:nvSpPr>
        <p:spPr bwMode="auto">
          <a:xfrm flipV="1">
            <a:off x="2843659" y="4509666"/>
            <a:ext cx="935037" cy="1295400"/>
          </a:xfrm>
          <a:prstGeom prst="line">
            <a:avLst/>
          </a:prstGeom>
          <a:noFill/>
          <a:ln w="57150">
            <a:solidFill>
              <a:schemeClr val="tx1"/>
            </a:solidFill>
            <a:round/>
            <a:headEnd/>
            <a:tailEnd type="triangle" w="med" len="med"/>
          </a:ln>
          <a:effectLst/>
        </p:spPr>
        <p:txBody>
          <a:bodyPr/>
          <a:lstStyle/>
          <a:p>
            <a:endParaRPr lang="en-IE" sz="2000">
              <a:solidFill>
                <a:schemeClr val="tx2">
                  <a:lumMod val="50000"/>
                </a:schemeClr>
              </a:solidFill>
            </a:endParaRPr>
          </a:p>
        </p:txBody>
      </p:sp>
      <p:sp>
        <p:nvSpPr>
          <p:cNvPr id="134154" name="Line 10"/>
          <p:cNvSpPr>
            <a:spLocks noChangeShapeType="1"/>
          </p:cNvSpPr>
          <p:nvPr/>
        </p:nvSpPr>
        <p:spPr bwMode="auto">
          <a:xfrm>
            <a:off x="5939284" y="4365203"/>
            <a:ext cx="936625" cy="0"/>
          </a:xfrm>
          <a:prstGeom prst="line">
            <a:avLst/>
          </a:prstGeom>
          <a:noFill/>
          <a:ln w="57150">
            <a:solidFill>
              <a:schemeClr val="tx1"/>
            </a:solidFill>
            <a:round/>
            <a:headEnd/>
            <a:tailEnd type="triangle" w="med" len="med"/>
          </a:ln>
          <a:effectLst/>
        </p:spPr>
        <p:txBody>
          <a:bodyPr/>
          <a:lstStyle/>
          <a:p>
            <a:endParaRPr lang="en-IE" sz="2000">
              <a:solidFill>
                <a:schemeClr val="tx2">
                  <a:lumMod val="50000"/>
                </a:schemeClr>
              </a:solidFill>
            </a:endParaRPr>
          </a:p>
        </p:txBody>
      </p:sp>
      <p:sp>
        <p:nvSpPr>
          <p:cNvPr id="11" name="Title 10"/>
          <p:cNvSpPr>
            <a:spLocks noGrp="1"/>
          </p:cNvSpPr>
          <p:nvPr>
            <p:ph type="title"/>
          </p:nvPr>
        </p:nvSpPr>
        <p:spPr/>
        <p:txBody>
          <a:bodyPr/>
          <a:lstStyle/>
          <a:p>
            <a:r>
              <a:rPr lang="en-IE" dirty="0" smtClean="0"/>
              <a:t>Theory of Reasoned Action</a:t>
            </a:r>
            <a:endParaRPr lang="en-IE" dirty="0"/>
          </a:p>
        </p:txBody>
      </p:sp>
      <p:sp>
        <p:nvSpPr>
          <p:cNvPr id="12" name="Rectangle 11"/>
          <p:cNvSpPr/>
          <p:nvPr/>
        </p:nvSpPr>
        <p:spPr>
          <a:xfrm>
            <a:off x="7524328" y="260648"/>
            <a:ext cx="1326004" cy="707886"/>
          </a:xfrm>
          <a:prstGeom prst="rect">
            <a:avLst/>
          </a:prstGeom>
        </p:spPr>
        <p:txBody>
          <a:bodyPr wrap="none">
            <a:spAutoFit/>
          </a:bodyPr>
          <a:lstStyle/>
          <a:p>
            <a:r>
              <a:rPr lang="en-IE" b="1" dirty="0" smtClean="0"/>
              <a:t>1975</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IE" b="1" dirty="0" smtClean="0"/>
              <a:t>Theory of Planned Behaviour (TPB)</a:t>
            </a:r>
          </a:p>
          <a:p>
            <a:r>
              <a:rPr lang="en-IE" dirty="0" smtClean="0"/>
              <a:t>developed by </a:t>
            </a:r>
            <a:r>
              <a:rPr lang="en-IE" dirty="0" err="1" smtClean="0"/>
              <a:t>Icek</a:t>
            </a:r>
            <a:r>
              <a:rPr lang="en-IE" dirty="0" smtClean="0"/>
              <a:t> </a:t>
            </a:r>
            <a:r>
              <a:rPr lang="en-IE" dirty="0" err="1" smtClean="0"/>
              <a:t>Ajzen</a:t>
            </a:r>
            <a:endParaRPr lang="en-IE" dirty="0" smtClean="0"/>
          </a:p>
          <a:p>
            <a:endParaRPr lang="en-IE" dirty="0"/>
          </a:p>
        </p:txBody>
      </p:sp>
      <p:sp>
        <p:nvSpPr>
          <p:cNvPr id="3" name="Title 2"/>
          <p:cNvSpPr>
            <a:spLocks noGrp="1"/>
          </p:cNvSpPr>
          <p:nvPr>
            <p:ph type="title"/>
          </p:nvPr>
        </p:nvSpPr>
        <p:spPr/>
        <p:txBody>
          <a:bodyPr/>
          <a:lstStyle/>
          <a:p>
            <a:r>
              <a:rPr lang="en-IE" dirty="0" smtClean="0"/>
              <a:t>Acceptance Models</a:t>
            </a:r>
            <a:endParaRPr lang="en-IE" dirty="0"/>
          </a:p>
        </p:txBody>
      </p:sp>
      <p:sp>
        <p:nvSpPr>
          <p:cNvPr id="4" name="Rectangle 3"/>
          <p:cNvSpPr/>
          <p:nvPr/>
        </p:nvSpPr>
        <p:spPr>
          <a:xfrm>
            <a:off x="7524328" y="260648"/>
            <a:ext cx="1326004" cy="707886"/>
          </a:xfrm>
          <a:prstGeom prst="rect">
            <a:avLst/>
          </a:prstGeom>
        </p:spPr>
        <p:txBody>
          <a:bodyPr wrap="none">
            <a:spAutoFit/>
          </a:bodyPr>
          <a:lstStyle/>
          <a:p>
            <a:r>
              <a:rPr lang="en-IE" b="1" dirty="0" smtClean="0"/>
              <a:t>1985</a:t>
            </a:r>
          </a:p>
        </p:txBody>
      </p:sp>
      <p:pic>
        <p:nvPicPr>
          <p:cNvPr id="5" name="Picture 4" descr="IcekAjzen.jpg"/>
          <p:cNvPicPr>
            <a:picLocks/>
          </p:cNvPicPr>
          <p:nvPr/>
        </p:nvPicPr>
        <p:blipFill>
          <a:blip r:embed="rId3" cstate="print"/>
          <a:stretch>
            <a:fillRect/>
          </a:stretch>
        </p:blipFill>
        <p:spPr>
          <a:xfrm>
            <a:off x="3636096" y="3789040"/>
            <a:ext cx="1800000" cy="2520000"/>
          </a:xfrm>
          <a:prstGeom prst="rect">
            <a:avLst/>
          </a:prstGeom>
        </p:spPr>
      </p:pic>
    </p:spTree>
  </p:cSld>
  <p:clrMapOvr>
    <a:masterClrMapping/>
  </p:clrMapOvr>
</p:sld>
</file>

<file path=ppt/theme/theme1.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25955</TotalTime>
  <Words>575</Words>
  <Application>Microsoft Office PowerPoint</Application>
  <PresentationFormat>On-screen Show (4:3)</PresentationFormat>
  <Paragraphs>146</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Capsules</vt:lpstr>
      <vt:lpstr>Technology Acceptance Model (TAM)</vt:lpstr>
      <vt:lpstr>Technology Acceptance Model</vt:lpstr>
      <vt:lpstr>Fred Davis</vt:lpstr>
      <vt:lpstr>Technology Acceptance Model</vt:lpstr>
      <vt:lpstr>First, a bit of history...</vt:lpstr>
      <vt:lpstr>Acceptance Models</vt:lpstr>
      <vt:lpstr>Acceptance Models</vt:lpstr>
      <vt:lpstr>Theory of Reasoned Action</vt:lpstr>
      <vt:lpstr>Acceptance Models</vt:lpstr>
      <vt:lpstr>Acceptance Models</vt:lpstr>
      <vt:lpstr>Acceptance Models</vt:lpstr>
      <vt:lpstr>Theory of Planned Behaviour</vt:lpstr>
      <vt:lpstr>Acceptance Models</vt:lpstr>
      <vt:lpstr>Decomposed Theory of Planned Behaviour</vt:lpstr>
      <vt:lpstr>Other Models</vt:lpstr>
      <vt:lpstr>So onto the Technology Acceptance Model (TAM)</vt:lpstr>
      <vt:lpstr>Technology Acceptance Model</vt:lpstr>
      <vt:lpstr>Technology Acceptance Model</vt:lpstr>
      <vt:lpstr>Technology Acceptance Model</vt:lpstr>
      <vt:lpstr>Technology Acceptance Model</vt:lpstr>
    </vt:vector>
  </TitlesOfParts>
  <Company>Dublin Institute of Technology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 and Machine: Introduction</dc:title>
  <dc:creator>Dept of Maths</dc:creator>
  <cp:lastModifiedBy>DIT</cp:lastModifiedBy>
  <cp:revision>118</cp:revision>
  <cp:lastPrinted>2012-02-09T16:29:04Z</cp:lastPrinted>
  <dcterms:created xsi:type="dcterms:W3CDTF">2010-01-18T13:43:16Z</dcterms:created>
  <dcterms:modified xsi:type="dcterms:W3CDTF">2013-05-03T14:16:14Z</dcterms:modified>
</cp:coreProperties>
</file>