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8"/>
  </p:notesMasterIdLst>
  <p:handoutMasterIdLst>
    <p:handoutMasterId r:id="rId19"/>
  </p:handoutMasterIdLst>
  <p:sldIdLst>
    <p:sldId id="762" r:id="rId2"/>
    <p:sldId id="790" r:id="rId3"/>
    <p:sldId id="791" r:id="rId4"/>
    <p:sldId id="796" r:id="rId5"/>
    <p:sldId id="797" r:id="rId6"/>
    <p:sldId id="798" r:id="rId7"/>
    <p:sldId id="799" r:id="rId8"/>
    <p:sldId id="803" r:id="rId9"/>
    <p:sldId id="804" r:id="rId10"/>
    <p:sldId id="800" r:id="rId11"/>
    <p:sldId id="801" r:id="rId12"/>
    <p:sldId id="802" r:id="rId13"/>
    <p:sldId id="793" r:id="rId14"/>
    <p:sldId id="792" r:id="rId15"/>
    <p:sldId id="794" r:id="rId16"/>
    <p:sldId id="795" r:id="rId17"/>
  </p:sldIdLst>
  <p:sldSz cx="9144000" cy="6858000" type="screen4x3"/>
  <p:notesSz cx="6858000" cy="100123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99"/>
    <a:srgbClr val="000000"/>
    <a:srgbClr val="009999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2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9DA401A-7256-4D4F-9D69-1219279338FE}" type="datetimeFigureOut">
              <a:rPr lang="en-US"/>
              <a:pPr>
                <a:defRPr/>
              </a:pPr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071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51071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34DEA3C-1B60-4B52-B49B-F637AA636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2769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50888"/>
            <a:ext cx="5003800" cy="3754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56150"/>
            <a:ext cx="54864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0713"/>
            <a:ext cx="29718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510713"/>
            <a:ext cx="29718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E0B4C06-9320-4A41-AA88-A37CF057C8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10805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84505-7C3C-4AD8-84B5-49F186928E5A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0B4C06-9320-4A41-AA88-A37CF057C8D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78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24678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24678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24678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24679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9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679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679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D62DE8-76CA-4251-8100-46258C7A6942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24679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24679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A29F232E-9D0A-466C-A647-28BE00A04D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679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096B64-6F90-4CCE-8878-104A2F95C0E1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A9873-7763-45B6-80C9-FAECE41FD2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52D02B-448D-4B38-BDBD-CFAC3FBBDF62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886E2-9298-4197-9636-00892E929A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C4F026-243E-48E0-B171-33CF90D3FDE1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5A2DF-E2E0-49E1-A6AD-62286A1E4A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E515CB-DA3B-42F6-BB42-E87AF21A7AD3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2FB2E-DD40-4B83-869C-9282C6D181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725C15-A411-4B99-861E-8ACB74AD856E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1CC8D-32DB-442C-A9D6-8934FB1F5A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9839C0-C0BE-4A6C-B465-4608C7D91DC1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85D12-D23A-4E26-8ECA-1AC85DA278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6424EE-7229-42EA-A80F-B9D0595570AE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91ADC-DAA2-4F7F-926D-B9551C36DF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20AE84-6B99-4B59-A448-871BB3111F4A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09F1C-C6FE-4BAD-85A2-0DBE648C37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BAD1D7-B27A-49CE-8B08-47F8631A644F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9DC6E-3F16-4283-8AA3-1546FDED31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5C46D6-FF77-47B0-85EB-669F8F879A4E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B76F4-C9B4-46BE-8944-266BB9641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6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24576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4576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6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4576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4576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76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4576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7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77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05DDED-06F1-4DE3-AC5E-B7F6279DC10F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24577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4577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F94F48B8-A42E-4AA2-A44D-75EF075031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z_LZWk34xI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2l0qklSzk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Man and  Machine: Some Considerations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Damian Gordon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Wireless Brain Interface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Brown University researchers have developed a fully implantable and rechargeable wireless brain sensor capable of transmitting neural data to an external receiver. The system, which has performed remarkably well in monkeys and pigs for over a year, could eventually allow humans to control external devices with their thoughts.</a:t>
            </a:r>
            <a:endParaRPr lang="en-IE" sz="2400" dirty="0"/>
          </a:p>
        </p:txBody>
      </p:sp>
      <p:pic>
        <p:nvPicPr>
          <p:cNvPr id="4" name="Picture 3" descr="WirelessImpla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5" y="-1"/>
            <a:ext cx="2915816" cy="19330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Wireless Brain Interface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They achieved this by using an embedded medical grade rechargeable Li-ion battery that can last for seven hours of continuous operation between recharges. It takes about two hours to refuel, with the incoming energy arriving from an inductive </a:t>
            </a:r>
            <a:r>
              <a:rPr lang="en-IE" sz="2400" dirty="0" err="1" smtClean="0"/>
              <a:t>transcutaneous</a:t>
            </a:r>
            <a:r>
              <a:rPr lang="en-IE" sz="2400" dirty="0" smtClean="0"/>
              <a:t> wireless power link at 2 </a:t>
            </a:r>
            <a:r>
              <a:rPr lang="en-IE" sz="2400" dirty="0" err="1" smtClean="0"/>
              <a:t>MHz.</a:t>
            </a:r>
            <a:r>
              <a:rPr lang="en-IE" sz="2400" dirty="0" smtClean="0"/>
              <a:t> Amazingly, the entire thing only requires 100 </a:t>
            </a:r>
            <a:r>
              <a:rPr lang="en-IE" sz="2400" dirty="0" err="1" smtClean="0"/>
              <a:t>milliwatts</a:t>
            </a:r>
            <a:r>
              <a:rPr lang="en-IE" sz="2400" dirty="0" smtClean="0"/>
              <a:t> of power to function.</a:t>
            </a:r>
            <a:endParaRPr lang="en-IE" sz="2400" dirty="0"/>
          </a:p>
        </p:txBody>
      </p:sp>
      <p:pic>
        <p:nvPicPr>
          <p:cNvPr id="4" name="Picture 3" descr="WirelessImpla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5" y="-1"/>
            <a:ext cx="2915816" cy="19330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Wireless Brain Interface</a:t>
            </a:r>
            <a:endParaRPr lang="en-IE" dirty="0"/>
          </a:p>
        </p:txBody>
      </p:sp>
      <p:pic>
        <p:nvPicPr>
          <p:cNvPr id="4" name="Picture 3" descr="WirelessImpla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5" y="-1"/>
            <a:ext cx="2915816" cy="1933017"/>
          </a:xfrm>
          <a:prstGeom prst="rect">
            <a:avLst/>
          </a:prstGeom>
        </p:spPr>
      </p:pic>
      <p:pic>
        <p:nvPicPr>
          <p:cNvPr id="6" name="Picture 5" descr="ku-medi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2359868"/>
            <a:ext cx="4064000" cy="438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Non-human prosthetics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E" sz="1800" dirty="0" err="1" smtClean="0"/>
              <a:t>Naki’o</a:t>
            </a:r>
            <a:r>
              <a:rPr lang="en-IE" sz="1800" dirty="0" smtClean="0"/>
              <a:t>, a mixed-breed dog from Nebraska, is the world's first dog ever to be given prosthetic replacements for all four paws.</a:t>
            </a:r>
          </a:p>
          <a:p>
            <a:r>
              <a:rPr lang="en-IE" sz="1800" dirty="0" smtClean="0"/>
              <a:t>As a puppy, </a:t>
            </a:r>
            <a:r>
              <a:rPr lang="en-IE" sz="1800" dirty="0" err="1" smtClean="0"/>
              <a:t>Naki’o</a:t>
            </a:r>
            <a:r>
              <a:rPr lang="en-IE" sz="1800" dirty="0" smtClean="0"/>
              <a:t> was abandoned in the cellar of a foreclosed home, and he lost all four paws and the tip of his tail to frostbite.</a:t>
            </a:r>
          </a:p>
          <a:p>
            <a:r>
              <a:rPr lang="en-IE" sz="1800" dirty="0" smtClean="0"/>
              <a:t>Fortunately, he was discovered and adopted by veterinarian assistant Christie Pace of Colorado Springs, Colorado. </a:t>
            </a:r>
            <a:endParaRPr lang="en-IE" sz="1800" dirty="0"/>
          </a:p>
        </p:txBody>
      </p:sp>
      <p:pic>
        <p:nvPicPr>
          <p:cNvPr id="8" name="Content Placeholder 7" descr="Naki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14484" y="2362200"/>
            <a:ext cx="2663169" cy="3724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Non-human prosthetics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E" sz="2000" dirty="0" smtClean="0"/>
              <a:t>Thanks to her, the wounds healed into stumps. Though the lack of his paws was not much of a hurdle for the puppy, trouble began when he grew bigger and </a:t>
            </a:r>
            <a:r>
              <a:rPr lang="en-IE" sz="2000" dirty="0" err="1" smtClean="0"/>
              <a:t>Naki’o</a:t>
            </a:r>
            <a:r>
              <a:rPr lang="en-IE" sz="2000" dirty="0" smtClean="0"/>
              <a:t> found himself unable to support his own weight with his stumps.</a:t>
            </a:r>
          </a:p>
        </p:txBody>
      </p:sp>
      <p:pic>
        <p:nvPicPr>
          <p:cNvPr id="8" name="Content Placeholder 7" descr="Naki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14484" y="2362200"/>
            <a:ext cx="2663169" cy="37242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Non-human prosthetics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E" sz="2000" dirty="0" smtClean="0"/>
              <a:t>Pace raised money by setting up a fundraiser, then contacted </a:t>
            </a:r>
            <a:r>
              <a:rPr lang="en-IE" sz="2000" dirty="0" err="1" smtClean="0"/>
              <a:t>OrthoPets</a:t>
            </a:r>
            <a:r>
              <a:rPr lang="en-IE" sz="2000" dirty="0" smtClean="0"/>
              <a:t> – a US company that specializes in customizing artificial limbs and orthotic braces for animals – to create prosthetics for </a:t>
            </a:r>
            <a:r>
              <a:rPr lang="en-IE" sz="2000" dirty="0" err="1" smtClean="0"/>
              <a:t>Naki’o</a:t>
            </a:r>
            <a:r>
              <a:rPr lang="en-IE" sz="2000" dirty="0" smtClean="0"/>
              <a:t>. When they saw the dog, however, the animal hospital decided to treat him for free.</a:t>
            </a:r>
          </a:p>
          <a:p>
            <a:pPr>
              <a:buNone/>
            </a:pPr>
            <a:endParaRPr lang="en-IE" sz="2000" dirty="0"/>
          </a:p>
        </p:txBody>
      </p:sp>
      <p:pic>
        <p:nvPicPr>
          <p:cNvPr id="8" name="Content Placeholder 7" descr="Naki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14484" y="2362200"/>
            <a:ext cx="2663169" cy="37242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Non-human prosthetics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IE" sz="2000" dirty="0" smtClean="0">
                <a:hlinkClick r:id="rId3"/>
              </a:rPr>
              <a:t>http://www.youtube.com/watch?v=6z_LZWk34xI</a:t>
            </a:r>
            <a:endParaRPr lang="en-IE" sz="2000" dirty="0" smtClean="0"/>
          </a:p>
          <a:p>
            <a:pPr>
              <a:buNone/>
            </a:pPr>
            <a:endParaRPr lang="en-IE" sz="2000" dirty="0"/>
          </a:p>
        </p:txBody>
      </p:sp>
      <p:pic>
        <p:nvPicPr>
          <p:cNvPr id="8" name="Content Placeholder 7" descr="Nakio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314484" y="2362200"/>
            <a:ext cx="2663169" cy="37242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Epilepsy Foundation's Web site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On March 28, 2008, hackers bombarded the Epilepsy Foundation's Web site with hundreds of pictures and links to rapidly flashing images.</a:t>
            </a:r>
          </a:p>
          <a:p>
            <a:r>
              <a:rPr lang="en-IE" sz="2400" b="1" i="1" dirty="0" smtClean="0"/>
              <a:t>The breach triggered severe migraines and near-seizure reactions in some site visitors who viewed the images. </a:t>
            </a:r>
          </a:p>
          <a:p>
            <a:r>
              <a:rPr lang="en-IE" sz="2400" dirty="0" smtClean="0"/>
              <a:t>People with photosensitive epilepsy can get seizures when they're exposed to flickering images.</a:t>
            </a:r>
            <a:br>
              <a:rPr lang="en-IE" sz="2400" dirty="0" smtClean="0"/>
            </a:br>
            <a:endParaRPr lang="en-IE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Epilepsy Foundation's Web site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The attack happened when hackers exploited a security hole in the foundation's publishing software that allowed them to quickly make numerous posts and overwhelm the site's support forums.</a:t>
            </a:r>
          </a:p>
          <a:p>
            <a:r>
              <a:rPr lang="en-IE" sz="2400" dirty="0" smtClean="0"/>
              <a:t>Within the hackers' posts were small flashing pictures and links - masquerading as helpful - to pages that exploded with kaleidoscopic images pulsating with different colours.</a:t>
            </a:r>
          </a:p>
          <a:p>
            <a:r>
              <a:rPr lang="en-IE" sz="2400" dirty="0" smtClean="0"/>
              <a:t>"</a:t>
            </a:r>
            <a:r>
              <a:rPr lang="en-IE" sz="2400" i="1" dirty="0" smtClean="0"/>
              <a:t>They were out to create seizures,</a:t>
            </a:r>
            <a:r>
              <a:rPr lang="en-IE" sz="2400" dirty="0" smtClean="0"/>
              <a:t>" said Ken </a:t>
            </a:r>
            <a:r>
              <a:rPr lang="en-IE" sz="2400" dirty="0" err="1" smtClean="0"/>
              <a:t>Lowenberg</a:t>
            </a:r>
            <a:r>
              <a:rPr lang="en-IE" sz="2400" dirty="0" smtClean="0"/>
              <a:t>, senior director of Web and print publishing for the foundation.</a:t>
            </a:r>
            <a:br>
              <a:rPr lang="en-IE" sz="2400" dirty="0" smtClean="0"/>
            </a:br>
            <a:endParaRPr lang="en-IE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Robotic Surgery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In </a:t>
            </a:r>
            <a:r>
              <a:rPr lang="en-IE" sz="2400" dirty="0" smtClean="0"/>
              <a:t>2007 </a:t>
            </a:r>
            <a:r>
              <a:rPr lang="en-IE" sz="2400" dirty="0" smtClean="0"/>
              <a:t>a surgical robot’s arm broke off inside a patient’s body during a procedure for prostate cancer. The fracture was so bad that the urologists had to enlarge the wound to get the broken instrument out.</a:t>
            </a:r>
          </a:p>
          <a:p>
            <a:r>
              <a:rPr lang="en-IE" sz="2400" dirty="0" smtClean="0"/>
              <a:t>In this case, the maker of the </a:t>
            </a:r>
            <a:r>
              <a:rPr lang="en-IE" sz="2400" dirty="0" err="1" smtClean="0"/>
              <a:t>da</a:t>
            </a:r>
            <a:r>
              <a:rPr lang="en-IE" sz="2400" dirty="0" smtClean="0"/>
              <a:t> Vinci surgical robot, a company called Intuitive Surgical that’s based out of Sunnyvale, California were blamed. Bloomberg </a:t>
            </a:r>
            <a:r>
              <a:rPr lang="en-IE" sz="2400" dirty="0" err="1" smtClean="0"/>
              <a:t>Businessweek</a:t>
            </a:r>
            <a:r>
              <a:rPr lang="en-IE" sz="2400" dirty="0" smtClean="0"/>
              <a:t> says 10 product liability lawsuits have been filed against </a:t>
            </a:r>
            <a:r>
              <a:rPr lang="en-IE" sz="2400" dirty="0" err="1" smtClean="0"/>
              <a:t>da</a:t>
            </a:r>
            <a:r>
              <a:rPr lang="en-IE" sz="2400" dirty="0" smtClean="0"/>
              <a:t> Vinci's makers in the past 14 months.</a:t>
            </a:r>
            <a:endParaRPr lang="en-IE" sz="2400" dirty="0"/>
          </a:p>
        </p:txBody>
      </p:sp>
      <p:pic>
        <p:nvPicPr>
          <p:cNvPr id="4" name="Picture 3" descr="RobotSurge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-27384"/>
            <a:ext cx="6035290" cy="136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Robotic Surgery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The lawsuits, which the firm is defending, make for grisly reading — they allege, variously, that </a:t>
            </a:r>
            <a:r>
              <a:rPr lang="en-IE" sz="2400" dirty="0" err="1" smtClean="0"/>
              <a:t>da</a:t>
            </a:r>
            <a:r>
              <a:rPr lang="en-IE" sz="2400" dirty="0" smtClean="0"/>
              <a:t> Vinci has caused liver and spleen punctures during heart surgery, rectal damage during a prostate operation, and a vaginal hernia after a hysterectomy. </a:t>
            </a:r>
          </a:p>
          <a:p>
            <a:r>
              <a:rPr lang="en-IE" sz="2400" dirty="0" smtClean="0"/>
              <a:t>There are also a number of cases of unintended burns from the robot's cauterising tools. </a:t>
            </a:r>
            <a:endParaRPr lang="en-IE" sz="2400" dirty="0"/>
          </a:p>
        </p:txBody>
      </p:sp>
      <p:pic>
        <p:nvPicPr>
          <p:cNvPr id="4" name="Picture 3" descr="RobotSurge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-27384"/>
            <a:ext cx="6035290" cy="136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Google Glass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Google Glass is a controversial wearable computer with a head-mounted display (HMD) that is being developed by Google.</a:t>
            </a:r>
            <a:endParaRPr lang="en-IE" sz="2400" dirty="0"/>
          </a:p>
        </p:txBody>
      </p:sp>
      <p:pic>
        <p:nvPicPr>
          <p:cNvPr id="5" name="Picture 4" descr="GoogleG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580925"/>
            <a:ext cx="4104456" cy="308843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Google Glass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Concerns have been raised by various sources regarding the intrusion of privacy, and the etiquette and ethics of using the device in public and recording people without their permission.</a:t>
            </a:r>
          </a:p>
          <a:p>
            <a:r>
              <a:rPr lang="en-IE" sz="2400" dirty="0" smtClean="0"/>
              <a:t> Privacy advocates are concerned that people wearing such eyewear may be able to identify strangers in public using facial recognition, or surreptitiously record and broadcast private conversations.</a:t>
            </a:r>
            <a:endParaRPr lang="en-I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Fujitsu </a:t>
            </a:r>
            <a:r>
              <a:rPr lang="en-IE" dirty="0" err="1" smtClean="0"/>
              <a:t>DigInfo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Fujitsu Laboratories has developed a next generation user interface which can accurately detect the users finger and what it is touching, creating an interactive </a:t>
            </a:r>
            <a:r>
              <a:rPr lang="en-IE" sz="2400" dirty="0" err="1" smtClean="0"/>
              <a:t>touchscreen</a:t>
            </a:r>
            <a:r>
              <a:rPr lang="en-IE" sz="2400" dirty="0" smtClean="0"/>
              <a:t>-like system, using objects in the real word.</a:t>
            </a:r>
            <a:endParaRPr lang="en-IE" sz="2400" dirty="0"/>
          </a:p>
        </p:txBody>
      </p:sp>
      <p:pic>
        <p:nvPicPr>
          <p:cNvPr id="4" name="Picture 3" descr="Diginf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4437112"/>
            <a:ext cx="3744416" cy="2106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Fujitsu </a:t>
            </a:r>
            <a:r>
              <a:rPr lang="en-IE" dirty="0" err="1" smtClean="0"/>
              <a:t>DigInfo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The system is designed not to react when you make ordinary motions on a table. It can be operated when you point with one finger. What this means is, the system serves as an interface combining </a:t>
            </a:r>
            <a:r>
              <a:rPr lang="en-IE" sz="2400" dirty="0" err="1" smtClean="0"/>
              <a:t>analog</a:t>
            </a:r>
            <a:r>
              <a:rPr lang="en-IE" sz="2400" dirty="0" smtClean="0"/>
              <a:t> operations and digital devices.</a:t>
            </a:r>
          </a:p>
          <a:p>
            <a:endParaRPr lang="en-IE" sz="2400" dirty="0" smtClean="0">
              <a:hlinkClick r:id="rId3"/>
            </a:endParaRPr>
          </a:p>
          <a:p>
            <a:r>
              <a:rPr lang="en-IE" sz="2400" dirty="0" smtClean="0">
                <a:hlinkClick r:id="rId3"/>
              </a:rPr>
              <a:t>http://www.youtube.com/watch?v=I2l0qklSzks</a:t>
            </a:r>
            <a:endParaRPr lang="en-IE" sz="2400" dirty="0" smtClean="0"/>
          </a:p>
          <a:p>
            <a:endParaRPr lang="en-I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26103</TotalTime>
  <Words>745</Words>
  <Application>Microsoft Office PowerPoint</Application>
  <PresentationFormat>On-screen Show (4:3)</PresentationFormat>
  <Paragraphs>58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Capsules</vt:lpstr>
      <vt:lpstr>Man and  Machine: Some Considerations</vt:lpstr>
      <vt:lpstr>Epilepsy Foundation's Web site</vt:lpstr>
      <vt:lpstr>Epilepsy Foundation's Web site</vt:lpstr>
      <vt:lpstr>Robotic Surgery</vt:lpstr>
      <vt:lpstr>Robotic Surgery</vt:lpstr>
      <vt:lpstr>Google Glass</vt:lpstr>
      <vt:lpstr>Google Glass</vt:lpstr>
      <vt:lpstr>Fujitsu DigInfo</vt:lpstr>
      <vt:lpstr>Fujitsu DigInfo</vt:lpstr>
      <vt:lpstr>Wireless Brain Interface</vt:lpstr>
      <vt:lpstr>Wireless Brain Interface</vt:lpstr>
      <vt:lpstr>Wireless Brain Interface</vt:lpstr>
      <vt:lpstr>Non-human prosthetics</vt:lpstr>
      <vt:lpstr>Non-human prosthetics</vt:lpstr>
      <vt:lpstr>Non-human prosthetics</vt:lpstr>
      <vt:lpstr>Non-human prosthetics</vt:lpstr>
    </vt:vector>
  </TitlesOfParts>
  <Company>Dublin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 and Machine: Introduction</dc:title>
  <dc:creator>Dept of Maths</dc:creator>
  <cp:lastModifiedBy>DIT</cp:lastModifiedBy>
  <cp:revision>125</cp:revision>
  <cp:lastPrinted>2012-02-09T16:29:04Z</cp:lastPrinted>
  <dcterms:created xsi:type="dcterms:W3CDTF">2010-01-18T13:43:16Z</dcterms:created>
  <dcterms:modified xsi:type="dcterms:W3CDTF">2013-05-03T17:21:48Z</dcterms:modified>
</cp:coreProperties>
</file>