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Lst>
  <p:notesMasterIdLst>
    <p:notesMasterId r:id="rId42"/>
  </p:notesMasterIdLst>
  <p:handoutMasterIdLst>
    <p:handoutMasterId r:id="rId43"/>
  </p:handoutMasterIdLst>
  <p:sldIdLst>
    <p:sldId id="762" r:id="rId2"/>
    <p:sldId id="788" r:id="rId3"/>
    <p:sldId id="789" r:id="rId4"/>
    <p:sldId id="790" r:id="rId5"/>
    <p:sldId id="791" r:id="rId6"/>
    <p:sldId id="792" r:id="rId7"/>
    <p:sldId id="793" r:id="rId8"/>
    <p:sldId id="794" r:id="rId9"/>
    <p:sldId id="795" r:id="rId10"/>
    <p:sldId id="796" r:id="rId11"/>
    <p:sldId id="797" r:id="rId12"/>
    <p:sldId id="798" r:id="rId13"/>
    <p:sldId id="799" r:id="rId14"/>
    <p:sldId id="800" r:id="rId15"/>
    <p:sldId id="803" r:id="rId16"/>
    <p:sldId id="801" r:id="rId17"/>
    <p:sldId id="802" r:id="rId18"/>
    <p:sldId id="763" r:id="rId19"/>
    <p:sldId id="764" r:id="rId20"/>
    <p:sldId id="765" r:id="rId21"/>
    <p:sldId id="766" r:id="rId22"/>
    <p:sldId id="768" r:id="rId23"/>
    <p:sldId id="784" r:id="rId24"/>
    <p:sldId id="785" r:id="rId25"/>
    <p:sldId id="786" r:id="rId26"/>
    <p:sldId id="783" r:id="rId27"/>
    <p:sldId id="770" r:id="rId28"/>
    <p:sldId id="804" r:id="rId29"/>
    <p:sldId id="772" r:id="rId30"/>
    <p:sldId id="771" r:id="rId31"/>
    <p:sldId id="805" r:id="rId32"/>
    <p:sldId id="787" r:id="rId33"/>
    <p:sldId id="773" r:id="rId34"/>
    <p:sldId id="774" r:id="rId35"/>
    <p:sldId id="775" r:id="rId36"/>
    <p:sldId id="777" r:id="rId37"/>
    <p:sldId id="778" r:id="rId38"/>
    <p:sldId id="779" r:id="rId39"/>
    <p:sldId id="780" r:id="rId40"/>
    <p:sldId id="781" r:id="rId41"/>
  </p:sldIdLst>
  <p:sldSz cx="9144000" cy="6858000" type="screen4x3"/>
  <p:notesSz cx="6858000" cy="10012363"/>
  <p:defaultTextStyle>
    <a:defPPr>
      <a:defRPr lang="en-US"/>
    </a:defPPr>
    <a:lvl1pPr algn="l" rtl="0" fontAlgn="base">
      <a:spcBef>
        <a:spcPct val="0"/>
      </a:spcBef>
      <a:spcAft>
        <a:spcPct val="0"/>
      </a:spcAft>
      <a:defRPr sz="4000" kern="1200">
        <a:solidFill>
          <a:schemeClr val="tx1"/>
        </a:solidFill>
        <a:latin typeface="Arial" charset="0"/>
        <a:ea typeface="+mn-ea"/>
        <a:cs typeface="Arial" charset="0"/>
      </a:defRPr>
    </a:lvl1pPr>
    <a:lvl2pPr marL="457200" algn="l" rtl="0" fontAlgn="base">
      <a:spcBef>
        <a:spcPct val="0"/>
      </a:spcBef>
      <a:spcAft>
        <a:spcPct val="0"/>
      </a:spcAft>
      <a:defRPr sz="4000" kern="1200">
        <a:solidFill>
          <a:schemeClr val="tx1"/>
        </a:solidFill>
        <a:latin typeface="Arial" charset="0"/>
        <a:ea typeface="+mn-ea"/>
        <a:cs typeface="Arial" charset="0"/>
      </a:defRPr>
    </a:lvl2pPr>
    <a:lvl3pPr marL="914400" algn="l" rtl="0" fontAlgn="base">
      <a:spcBef>
        <a:spcPct val="0"/>
      </a:spcBef>
      <a:spcAft>
        <a:spcPct val="0"/>
      </a:spcAft>
      <a:defRPr sz="4000" kern="1200">
        <a:solidFill>
          <a:schemeClr val="tx1"/>
        </a:solidFill>
        <a:latin typeface="Arial" charset="0"/>
        <a:ea typeface="+mn-ea"/>
        <a:cs typeface="Arial" charset="0"/>
      </a:defRPr>
    </a:lvl3pPr>
    <a:lvl4pPr marL="1371600" algn="l" rtl="0" fontAlgn="base">
      <a:spcBef>
        <a:spcPct val="0"/>
      </a:spcBef>
      <a:spcAft>
        <a:spcPct val="0"/>
      </a:spcAft>
      <a:defRPr sz="4000" kern="1200">
        <a:solidFill>
          <a:schemeClr val="tx1"/>
        </a:solidFill>
        <a:latin typeface="Arial" charset="0"/>
        <a:ea typeface="+mn-ea"/>
        <a:cs typeface="Arial" charset="0"/>
      </a:defRPr>
    </a:lvl4pPr>
    <a:lvl5pPr marL="1828800" algn="l" rtl="0" fontAlgn="base">
      <a:spcBef>
        <a:spcPct val="0"/>
      </a:spcBef>
      <a:spcAft>
        <a:spcPct val="0"/>
      </a:spcAft>
      <a:defRPr sz="4000" kern="1200">
        <a:solidFill>
          <a:schemeClr val="tx1"/>
        </a:solidFill>
        <a:latin typeface="Arial" charset="0"/>
        <a:ea typeface="+mn-ea"/>
        <a:cs typeface="Arial" charset="0"/>
      </a:defRPr>
    </a:lvl5pPr>
    <a:lvl6pPr marL="2286000" algn="l" defTabSz="914400" rtl="0" eaLnBrk="1" latinLnBrk="0" hangingPunct="1">
      <a:defRPr sz="4000" kern="1200">
        <a:solidFill>
          <a:schemeClr val="tx1"/>
        </a:solidFill>
        <a:latin typeface="Arial" charset="0"/>
        <a:ea typeface="+mn-ea"/>
        <a:cs typeface="Arial" charset="0"/>
      </a:defRPr>
    </a:lvl6pPr>
    <a:lvl7pPr marL="2743200" algn="l" defTabSz="914400" rtl="0" eaLnBrk="1" latinLnBrk="0" hangingPunct="1">
      <a:defRPr sz="4000" kern="1200">
        <a:solidFill>
          <a:schemeClr val="tx1"/>
        </a:solidFill>
        <a:latin typeface="Arial" charset="0"/>
        <a:ea typeface="+mn-ea"/>
        <a:cs typeface="Arial" charset="0"/>
      </a:defRPr>
    </a:lvl7pPr>
    <a:lvl8pPr marL="3200400" algn="l" defTabSz="914400" rtl="0" eaLnBrk="1" latinLnBrk="0" hangingPunct="1">
      <a:defRPr sz="4000" kern="1200">
        <a:solidFill>
          <a:schemeClr val="tx1"/>
        </a:solidFill>
        <a:latin typeface="Arial" charset="0"/>
        <a:ea typeface="+mn-ea"/>
        <a:cs typeface="Arial" charset="0"/>
      </a:defRPr>
    </a:lvl8pPr>
    <a:lvl9pPr marL="3657600" algn="l" defTabSz="914400" rtl="0" eaLnBrk="1" latinLnBrk="0" hangingPunct="1">
      <a:defRPr sz="4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00"/>
    <a:srgbClr val="009999"/>
    <a:srgbClr val="FF99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27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500063"/>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500063"/>
          </a:xfrm>
          <a:prstGeom prst="rect">
            <a:avLst/>
          </a:prstGeom>
        </p:spPr>
        <p:txBody>
          <a:bodyPr vert="horz" lIns="91440" tIns="45720" rIns="91440" bIns="45720" rtlCol="0"/>
          <a:lstStyle>
            <a:lvl1pPr algn="r">
              <a:defRPr sz="1200">
                <a:cs typeface="+mn-cs"/>
              </a:defRPr>
            </a:lvl1pPr>
          </a:lstStyle>
          <a:p>
            <a:pPr>
              <a:defRPr/>
            </a:pPr>
            <a:fld id="{59DA401A-7256-4D4F-9D69-1219279338FE}" type="datetimeFigureOut">
              <a:rPr lang="en-US"/>
              <a:pPr>
                <a:defRPr/>
              </a:pPr>
              <a:t>4/19/2013</a:t>
            </a:fld>
            <a:endParaRPr lang="en-US"/>
          </a:p>
        </p:txBody>
      </p:sp>
      <p:sp>
        <p:nvSpPr>
          <p:cNvPr id="4" name="Footer Placeholder 3"/>
          <p:cNvSpPr>
            <a:spLocks noGrp="1"/>
          </p:cNvSpPr>
          <p:nvPr>
            <p:ph type="ftr" sz="quarter" idx="2"/>
          </p:nvPr>
        </p:nvSpPr>
        <p:spPr>
          <a:xfrm>
            <a:off x="0" y="9510713"/>
            <a:ext cx="2971800" cy="500062"/>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5" name="Slide Number Placeholder 4"/>
          <p:cNvSpPr>
            <a:spLocks noGrp="1"/>
          </p:cNvSpPr>
          <p:nvPr>
            <p:ph type="sldNum" sz="quarter" idx="3"/>
          </p:nvPr>
        </p:nvSpPr>
        <p:spPr>
          <a:xfrm>
            <a:off x="3884613" y="9510713"/>
            <a:ext cx="2971800" cy="500062"/>
          </a:xfrm>
          <a:prstGeom prst="rect">
            <a:avLst/>
          </a:prstGeom>
        </p:spPr>
        <p:txBody>
          <a:bodyPr vert="horz" lIns="91440" tIns="45720" rIns="91440" bIns="45720" rtlCol="0" anchor="b"/>
          <a:lstStyle>
            <a:lvl1pPr algn="r">
              <a:defRPr sz="1200">
                <a:cs typeface="+mn-cs"/>
              </a:defRPr>
            </a:lvl1pPr>
          </a:lstStyle>
          <a:p>
            <a:pPr>
              <a:defRPr/>
            </a:pPr>
            <a:fld id="{634DEA3C-1B60-4B52-B49B-F637AA636560}" type="slidenum">
              <a:rPr lang="en-US"/>
              <a:pPr>
                <a:defRPr/>
              </a:pPr>
              <a:t>‹#›</a:t>
            </a:fld>
            <a:endParaRPr lang="en-US"/>
          </a:p>
        </p:txBody>
      </p:sp>
    </p:spTree>
    <p:extLst>
      <p:ext uri="{BB962C8B-B14F-4D97-AF65-F5344CB8AC3E}">
        <p14:creationId xmlns="" xmlns:p14="http://schemas.microsoft.com/office/powerpoint/2010/main" val="612769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500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GB"/>
          </a:p>
        </p:txBody>
      </p:sp>
      <p:sp>
        <p:nvSpPr>
          <p:cNvPr id="47107" name="Rectangle 3"/>
          <p:cNvSpPr>
            <a:spLocks noGrp="1" noChangeArrowheads="1"/>
          </p:cNvSpPr>
          <p:nvPr>
            <p:ph type="dt" idx="1"/>
          </p:nvPr>
        </p:nvSpPr>
        <p:spPr bwMode="auto">
          <a:xfrm>
            <a:off x="3884613" y="0"/>
            <a:ext cx="2971800" cy="500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GB"/>
          </a:p>
        </p:txBody>
      </p:sp>
      <p:sp>
        <p:nvSpPr>
          <p:cNvPr id="4100" name="Rectangle 4"/>
          <p:cNvSpPr>
            <a:spLocks noGrp="1" noRot="1" noChangeAspect="1" noChangeArrowheads="1" noTextEdit="1"/>
          </p:cNvSpPr>
          <p:nvPr>
            <p:ph type="sldImg" idx="2"/>
          </p:nvPr>
        </p:nvSpPr>
        <p:spPr bwMode="auto">
          <a:xfrm>
            <a:off x="927100" y="750888"/>
            <a:ext cx="5003800" cy="3754437"/>
          </a:xfrm>
          <a:prstGeom prst="rect">
            <a:avLst/>
          </a:prstGeom>
          <a:noFill/>
          <a:ln w="9525">
            <a:solidFill>
              <a:srgbClr val="000000"/>
            </a:solidFill>
            <a:miter lim="800000"/>
            <a:headEnd/>
            <a:tailEnd/>
          </a:ln>
        </p:spPr>
      </p:sp>
      <p:sp>
        <p:nvSpPr>
          <p:cNvPr id="47109" name="Rectangle 5"/>
          <p:cNvSpPr>
            <a:spLocks noGrp="1" noChangeArrowheads="1"/>
          </p:cNvSpPr>
          <p:nvPr>
            <p:ph type="body" sz="quarter" idx="3"/>
          </p:nvPr>
        </p:nvSpPr>
        <p:spPr bwMode="auto">
          <a:xfrm>
            <a:off x="685800" y="4756150"/>
            <a:ext cx="5486400" cy="45053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47110" name="Rectangle 6"/>
          <p:cNvSpPr>
            <a:spLocks noGrp="1" noChangeArrowheads="1"/>
          </p:cNvSpPr>
          <p:nvPr>
            <p:ph type="ftr" sz="quarter" idx="4"/>
          </p:nvPr>
        </p:nvSpPr>
        <p:spPr bwMode="auto">
          <a:xfrm>
            <a:off x="0" y="9510713"/>
            <a:ext cx="2971800" cy="5000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GB"/>
          </a:p>
        </p:txBody>
      </p:sp>
      <p:sp>
        <p:nvSpPr>
          <p:cNvPr id="47111" name="Rectangle 7"/>
          <p:cNvSpPr>
            <a:spLocks noGrp="1" noChangeArrowheads="1"/>
          </p:cNvSpPr>
          <p:nvPr>
            <p:ph type="sldNum" sz="quarter" idx="5"/>
          </p:nvPr>
        </p:nvSpPr>
        <p:spPr bwMode="auto">
          <a:xfrm>
            <a:off x="3884613" y="9510713"/>
            <a:ext cx="2971800" cy="5000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4E0B4C06-9320-4A41-AA88-A37CF057C8DC}" type="slidenum">
              <a:rPr lang="en-GB"/>
              <a:pPr>
                <a:defRPr/>
              </a:pPr>
              <a:t>‹#›</a:t>
            </a:fld>
            <a:endParaRPr lang="en-GB"/>
          </a:p>
        </p:txBody>
      </p:sp>
    </p:spTree>
    <p:extLst>
      <p:ext uri="{BB962C8B-B14F-4D97-AF65-F5344CB8AC3E}">
        <p14:creationId xmlns="" xmlns:p14="http://schemas.microsoft.com/office/powerpoint/2010/main" val="26108056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10</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11</a:t>
            </a:fld>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12</a:t>
            </a:fld>
            <a:endParaRPr lang="en-I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13</a:t>
            </a:fld>
            <a:endParaRPr lang="en-I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14</a:t>
            </a:fld>
            <a:endParaRPr lang="en-I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15</a:t>
            </a:fld>
            <a:endParaRPr lang="en-I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16</a:t>
            </a:fld>
            <a:endParaRPr lang="en-I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17</a:t>
            </a:fld>
            <a:endParaRPr lang="en-I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18</a:t>
            </a:fld>
            <a:endParaRPr lang="en-I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19</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2</a:t>
            </a:fld>
            <a:endParaRPr lang="en-I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20</a:t>
            </a:fld>
            <a:endParaRPr lang="en-I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21</a:t>
            </a:fld>
            <a:endParaRPr lang="en-I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22</a:t>
            </a:fld>
            <a:endParaRPr lang="en-I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23</a:t>
            </a:fld>
            <a:endParaRPr lang="en-I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24</a:t>
            </a:fld>
            <a:endParaRPr lang="en-I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25</a:t>
            </a:fld>
            <a:endParaRPr lang="en-I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26</a:t>
            </a:fld>
            <a:endParaRPr lang="en-I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27</a:t>
            </a:fld>
            <a:endParaRPr lang="en-I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28</a:t>
            </a:fld>
            <a:endParaRPr lang="en-I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29</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3</a:t>
            </a:fld>
            <a:endParaRPr lang="en-I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30</a:t>
            </a:fld>
            <a:endParaRPr lang="en-I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31</a:t>
            </a:fld>
            <a:endParaRPr lang="en-I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32</a:t>
            </a:fld>
            <a:endParaRPr lang="en-I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33</a:t>
            </a:fld>
            <a:endParaRPr lang="en-I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34</a:t>
            </a:fld>
            <a:endParaRPr lang="en-I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35</a:t>
            </a:fld>
            <a:endParaRPr lang="en-I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36</a:t>
            </a:fld>
            <a:endParaRPr lang="en-I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37</a:t>
            </a:fld>
            <a:endParaRPr lang="en-I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38</a:t>
            </a:fld>
            <a:endParaRPr lang="en-I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39</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4</a:t>
            </a:fld>
            <a:endParaRPr lang="en-I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40</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5</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6</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7</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8</a:t>
            </a:fld>
            <a:endParaRPr lang="en-I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427FD141-977D-4A42-A0BD-90E24D4A642F}" type="slidenum">
              <a:rPr lang="en-IE" smtClean="0"/>
              <a:pPr/>
              <a:t>9</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46786" name="Group 2"/>
          <p:cNvGrpSpPr>
            <a:grpSpLocks/>
          </p:cNvGrpSpPr>
          <p:nvPr/>
        </p:nvGrpSpPr>
        <p:grpSpPr bwMode="auto">
          <a:xfrm>
            <a:off x="0" y="0"/>
            <a:ext cx="5867400" cy="6858000"/>
            <a:chOff x="0" y="0"/>
            <a:chExt cx="3696" cy="4320"/>
          </a:xfrm>
        </p:grpSpPr>
        <p:sp>
          <p:nvSpPr>
            <p:cNvPr id="246787"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a:endParaRPr kumimoji="1" lang="en-US" sz="2400">
                <a:latin typeface="Times New Roman" pitchFamily="18" charset="0"/>
              </a:endParaRPr>
            </a:p>
          </p:txBody>
        </p:sp>
        <p:sp>
          <p:nvSpPr>
            <p:cNvPr id="246788"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a:endParaRPr kumimoji="1" lang="en-US" sz="2400">
                <a:latin typeface="Times New Roman" pitchFamily="18" charset="0"/>
              </a:endParaRPr>
            </a:p>
          </p:txBody>
        </p:sp>
      </p:grpSp>
      <p:grpSp>
        <p:nvGrpSpPr>
          <p:cNvPr id="246789" name="Group 5"/>
          <p:cNvGrpSpPr>
            <a:grpSpLocks/>
          </p:cNvGrpSpPr>
          <p:nvPr/>
        </p:nvGrpSpPr>
        <p:grpSpPr bwMode="auto">
          <a:xfrm>
            <a:off x="3632200" y="4889500"/>
            <a:ext cx="4876800" cy="319088"/>
            <a:chOff x="2288" y="3080"/>
            <a:chExt cx="3072" cy="201"/>
          </a:xfrm>
        </p:grpSpPr>
        <p:sp>
          <p:nvSpPr>
            <p:cNvPr id="246790"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endParaRPr lang="en-US"/>
            </a:p>
          </p:txBody>
        </p:sp>
        <p:sp>
          <p:nvSpPr>
            <p:cNvPr id="246791"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endParaRPr lang="en-US"/>
            </a:p>
          </p:txBody>
        </p:sp>
      </p:grpSp>
      <p:sp>
        <p:nvSpPr>
          <p:cNvPr id="246792"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246793" name="Rectangle 9"/>
          <p:cNvSpPr>
            <a:spLocks noGrp="1" noChangeArrowheads="1"/>
          </p:cNvSpPr>
          <p:nvPr>
            <p:ph type="dt" sz="quarter" idx="2"/>
          </p:nvPr>
        </p:nvSpPr>
        <p:spPr/>
        <p:txBody>
          <a:bodyPr/>
          <a:lstStyle>
            <a:lvl1pPr>
              <a:defRPr>
                <a:solidFill>
                  <a:schemeClr val="bg1"/>
                </a:solidFill>
              </a:defRPr>
            </a:lvl1pPr>
          </a:lstStyle>
          <a:p>
            <a:fld id="{C6D62DE8-76CA-4251-8100-46258C7A6942}" type="datetimeFigureOut">
              <a:rPr lang="en-US"/>
              <a:pPr/>
              <a:t>4/19/2013</a:t>
            </a:fld>
            <a:endParaRPr lang="en-US"/>
          </a:p>
        </p:txBody>
      </p:sp>
      <p:sp>
        <p:nvSpPr>
          <p:cNvPr id="246794" name="Rectangle 10"/>
          <p:cNvSpPr>
            <a:spLocks noGrp="1" noChangeArrowheads="1"/>
          </p:cNvSpPr>
          <p:nvPr>
            <p:ph type="ftr" sz="quarter" idx="3"/>
          </p:nvPr>
        </p:nvSpPr>
        <p:spPr/>
        <p:txBody>
          <a:bodyPr/>
          <a:lstStyle>
            <a:lvl1pPr algn="r">
              <a:defRPr/>
            </a:lvl1pPr>
          </a:lstStyle>
          <a:p>
            <a:endParaRPr lang="en-US"/>
          </a:p>
        </p:txBody>
      </p:sp>
      <p:sp>
        <p:nvSpPr>
          <p:cNvPr id="246795" name="Rectangle 11"/>
          <p:cNvSpPr>
            <a:spLocks noGrp="1" noChangeArrowheads="1"/>
          </p:cNvSpPr>
          <p:nvPr>
            <p:ph type="sldNum" sz="quarter" idx="4"/>
          </p:nvPr>
        </p:nvSpPr>
        <p:spPr>
          <a:xfrm>
            <a:off x="76200" y="6248400"/>
            <a:ext cx="587375" cy="488950"/>
          </a:xfrm>
        </p:spPr>
        <p:txBody>
          <a:bodyPr anchorCtr="0"/>
          <a:lstStyle>
            <a:lvl1pPr>
              <a:defRPr/>
            </a:lvl1pPr>
          </a:lstStyle>
          <a:p>
            <a:fld id="{A29F232E-9D0A-466C-A647-28BE00A04D81}" type="slidenum">
              <a:rPr lang="en-US"/>
              <a:pPr/>
              <a:t>‹#›</a:t>
            </a:fld>
            <a:endParaRPr lang="en-US"/>
          </a:p>
        </p:txBody>
      </p:sp>
      <p:sp>
        <p:nvSpPr>
          <p:cNvPr id="246796"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30096B64-6F90-4CCE-8878-104A2F95C0E1}" type="datetimeFigureOut">
              <a:rPr lang="en-US"/>
              <a:pPr/>
              <a:t>4/19/2013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4A9873-7763-45B6-80C9-FAECE41FD20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762000"/>
            <a:ext cx="1981200" cy="53244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762000"/>
            <a:ext cx="5791200" cy="5324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652D02B-448D-4B38-BDBD-CFAC3FBBDF62}" type="datetimeFigureOut">
              <a:rPr lang="en-US"/>
              <a:pPr/>
              <a:t>4/19/2013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7886E2-9298-4197-9636-00892E929A0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0C4F026-243E-48E0-B171-33CF90D3FDE1}" type="datetimeFigureOut">
              <a:rPr lang="en-US"/>
              <a:pPr/>
              <a:t>4/19/2013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CE5A2DF-E2E0-49E1-A6AD-62286A1E4A9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08E515CB-DA3B-42F6-BB42-E87AF21A7AD3}" type="datetimeFigureOut">
              <a:rPr lang="en-US"/>
              <a:pPr/>
              <a:t>4/19/2013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22FB2E-DD40-4B83-869C-9282C6D1816D}"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62725C15-A411-4B99-861E-8ACB74AD856E}" type="datetimeFigureOut">
              <a:rPr lang="en-US"/>
              <a:pPr/>
              <a:t>4/19/2013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661CC8D-32DB-442C-A9D6-8934FB1F5A3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FD9839C0-C0BE-4A6C-B465-4608C7D91DC1}" type="datetimeFigureOut">
              <a:rPr lang="en-US"/>
              <a:pPr/>
              <a:t>4/19/2013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F585D12-D23A-4E26-8ECA-1AC85DA2789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7E6424EE-7229-42EA-A80F-B9D0595570AE}" type="datetimeFigureOut">
              <a:rPr lang="en-US"/>
              <a:pPr/>
              <a:t>4/19/2013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8991ADC-DAA2-4F7F-926D-B9551C36DFD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F920AE84-6B99-4B59-A448-871BB3111F4A}" type="datetimeFigureOut">
              <a:rPr lang="en-US"/>
              <a:pPr/>
              <a:t>4/19/2013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5909F1C-C6FE-4BAD-85A2-0DBE648C37F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26BAD1D7-B27A-49CE-8B08-47F8631A644F}" type="datetimeFigureOut">
              <a:rPr lang="en-US"/>
              <a:pPr/>
              <a:t>4/19/2013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5D9DC6E-3F16-4283-8AA3-1546FDED31F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095C46D6-FF77-47B0-85EB-669F8F879A4E}" type="datetimeFigureOut">
              <a:rPr lang="en-US"/>
              <a:pPr/>
              <a:t>4/19/2013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7DB76F4-C9B4-46BE-8944-266BB964133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5762" name="Group 2"/>
          <p:cNvGrpSpPr>
            <a:grpSpLocks/>
          </p:cNvGrpSpPr>
          <p:nvPr/>
        </p:nvGrpSpPr>
        <p:grpSpPr bwMode="auto">
          <a:xfrm>
            <a:off x="0" y="0"/>
            <a:ext cx="7620000" cy="6858000"/>
            <a:chOff x="0" y="0"/>
            <a:chExt cx="4800" cy="4320"/>
          </a:xfrm>
        </p:grpSpPr>
        <p:grpSp>
          <p:nvGrpSpPr>
            <p:cNvPr id="245763" name="Group 3"/>
            <p:cNvGrpSpPr>
              <a:grpSpLocks/>
            </p:cNvGrpSpPr>
            <p:nvPr userDrawn="1"/>
          </p:nvGrpSpPr>
          <p:grpSpPr bwMode="auto">
            <a:xfrm>
              <a:off x="0" y="0"/>
              <a:ext cx="2016" cy="4320"/>
              <a:chOff x="0" y="0"/>
              <a:chExt cx="2016" cy="4320"/>
            </a:xfrm>
          </p:grpSpPr>
          <p:sp>
            <p:nvSpPr>
              <p:cNvPr id="245764" name="Rectangle 4"/>
              <p:cNvSpPr>
                <a:spLocks noChangeArrowheads="1"/>
              </p:cNvSpPr>
              <p:nvPr userDrawn="1"/>
            </p:nvSpPr>
            <p:spPr bwMode="auto">
              <a:xfrm>
                <a:off x="0" y="0"/>
                <a:ext cx="480" cy="4320"/>
              </a:xfrm>
              <a:prstGeom prst="rect">
                <a:avLst/>
              </a:prstGeom>
              <a:solidFill>
                <a:schemeClr val="accent2"/>
              </a:solidFill>
              <a:ln w="9525">
                <a:noFill/>
                <a:miter lim="800000"/>
                <a:headEnd/>
                <a:tailEnd/>
              </a:ln>
              <a:effectLst/>
            </p:spPr>
            <p:txBody>
              <a:bodyPr wrap="none" anchor="ctr"/>
              <a:lstStyle/>
              <a:p>
                <a:endParaRPr lang="en-US"/>
              </a:p>
            </p:txBody>
          </p:sp>
          <p:sp>
            <p:nvSpPr>
              <p:cNvPr id="245765" name="Freeform 5"/>
              <p:cNvSpPr>
                <a:spLocks/>
              </p:cNvSpPr>
              <p:nvPr userDrawn="1"/>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endParaRPr lang="en-US"/>
              </a:p>
            </p:txBody>
          </p:sp>
        </p:grpSp>
        <p:grpSp>
          <p:nvGrpSpPr>
            <p:cNvPr id="245766" name="Group 6"/>
            <p:cNvGrpSpPr>
              <a:grpSpLocks/>
            </p:cNvGrpSpPr>
            <p:nvPr/>
          </p:nvGrpSpPr>
          <p:grpSpPr bwMode="auto">
            <a:xfrm>
              <a:off x="144" y="1248"/>
              <a:ext cx="4656" cy="201"/>
              <a:chOff x="144" y="1248"/>
              <a:chExt cx="4656" cy="201"/>
            </a:xfrm>
          </p:grpSpPr>
          <p:sp>
            <p:nvSpPr>
              <p:cNvPr id="245767" name="AutoShape 7"/>
              <p:cNvSpPr>
                <a:spLocks noChangeArrowheads="1"/>
              </p:cNvSpPr>
              <p:nvPr/>
            </p:nvSpPr>
            <p:spPr bwMode="auto">
              <a:xfrm>
                <a:off x="384" y="1248"/>
                <a:ext cx="4416" cy="200"/>
              </a:xfrm>
              <a:prstGeom prst="roundRect">
                <a:avLst>
                  <a:gd name="adj" fmla="val 0"/>
                </a:avLst>
              </a:prstGeom>
              <a:solidFill>
                <a:schemeClr val="hlink"/>
              </a:solidFill>
              <a:ln w="9525">
                <a:noFill/>
                <a:round/>
                <a:headEnd/>
                <a:tailEnd/>
              </a:ln>
              <a:effectLst/>
            </p:spPr>
            <p:txBody>
              <a:bodyPr wrap="none" anchor="ctr"/>
              <a:lstStyle/>
              <a:p>
                <a:endParaRPr lang="en-US"/>
              </a:p>
            </p:txBody>
          </p:sp>
          <p:sp>
            <p:nvSpPr>
              <p:cNvPr id="245768" name="AutoShape 8"/>
              <p:cNvSpPr>
                <a:spLocks noChangeArrowheads="1"/>
              </p:cNvSpPr>
              <p:nvPr/>
            </p:nvSpPr>
            <p:spPr bwMode="auto">
              <a:xfrm flipH="1">
                <a:off x="144" y="1248"/>
                <a:ext cx="248" cy="201"/>
              </a:xfrm>
              <a:prstGeom prst="flowChartDelay">
                <a:avLst/>
              </a:prstGeom>
              <a:solidFill>
                <a:schemeClr val="hlink"/>
              </a:solidFill>
              <a:ln w="9525">
                <a:noFill/>
                <a:miter lim="800000"/>
                <a:headEnd/>
                <a:tailEnd/>
              </a:ln>
              <a:effectLst/>
            </p:spPr>
            <p:txBody>
              <a:bodyPr wrap="none" anchor="ctr"/>
              <a:lstStyle/>
              <a:p>
                <a:endParaRPr lang="en-US"/>
              </a:p>
            </p:txBody>
          </p:sp>
        </p:grpSp>
      </p:grpSp>
      <p:sp>
        <p:nvSpPr>
          <p:cNvPr id="245769" name="AutoShape 9"/>
          <p:cNvSpPr>
            <a:spLocks noGrp="1" noChangeArrowheads="1"/>
          </p:cNvSpPr>
          <p:nvPr>
            <p:ph type="title"/>
          </p:nvPr>
        </p:nvSpPr>
        <p:spPr bwMode="auto">
          <a:xfrm>
            <a:off x="762000" y="762000"/>
            <a:ext cx="7924800" cy="1143000"/>
          </a:xfrm>
          <a:prstGeom prst="roundRect">
            <a:avLst>
              <a:gd name="adj" fmla="val 21667"/>
            </a:avLst>
          </a:prstGeom>
          <a:noFill/>
          <a:ln w="9525">
            <a:noFill/>
            <a:round/>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45770" name="Rectangle 10"/>
          <p:cNvSpPr>
            <a:spLocks noGrp="1" noChangeArrowheads="1"/>
          </p:cNvSpPr>
          <p:nvPr>
            <p:ph type="body" idx="1"/>
          </p:nvPr>
        </p:nvSpPr>
        <p:spPr bwMode="auto">
          <a:xfrm>
            <a:off x="838200" y="2362200"/>
            <a:ext cx="7693025" cy="3724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771" name="Rectangle 11"/>
          <p:cNvSpPr>
            <a:spLocks noGrp="1" noChangeArrowheads="1"/>
          </p:cNvSpPr>
          <p:nvPr>
            <p:ph type="dt" sz="half" idx="2"/>
          </p:nvPr>
        </p:nvSpPr>
        <p:spPr bwMode="auto">
          <a:xfrm>
            <a:off x="2438400" y="6248400"/>
            <a:ext cx="2130425"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4C05DDED-06F1-4DE3-AC5E-B7F6279DC10F}" type="datetimeFigureOut">
              <a:rPr lang="en-US"/>
              <a:pPr/>
              <a:t>4/19/2013</a:t>
            </a:fld>
            <a:endParaRPr lang="en-US"/>
          </a:p>
        </p:txBody>
      </p:sp>
      <p:sp>
        <p:nvSpPr>
          <p:cNvPr id="245772" name="Rectangle 12"/>
          <p:cNvSpPr>
            <a:spLocks noGrp="1" noChangeArrowheads="1"/>
          </p:cNvSpPr>
          <p:nvPr>
            <p:ph type="ftr" sz="quarter" idx="3"/>
          </p:nvPr>
        </p:nvSpPr>
        <p:spPr bwMode="auto">
          <a:xfrm>
            <a:off x="5791200" y="6248400"/>
            <a:ext cx="2897188"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endParaRPr lang="en-US"/>
          </a:p>
        </p:txBody>
      </p:sp>
      <p:sp>
        <p:nvSpPr>
          <p:cNvPr id="245773" name="Rectangle 13"/>
          <p:cNvSpPr>
            <a:spLocks noGrp="1" noChangeArrowheads="1"/>
          </p:cNvSpPr>
          <p:nvPr>
            <p:ph type="sldNum" sz="quarter" idx="4"/>
          </p:nvPr>
        </p:nvSpPr>
        <p:spPr bwMode="auto">
          <a:xfrm>
            <a:off x="84138" y="62420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defRPr sz="2600" b="1">
                <a:solidFill>
                  <a:schemeClr val="bg1"/>
                </a:solidFill>
              </a:defRPr>
            </a:lvl1pPr>
          </a:lstStyle>
          <a:p>
            <a:fld id="{F94F48B8-A42E-4AA2-A44D-75EF075031D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charset="0"/>
          <a:cs typeface="Arial" charset="0"/>
        </a:defRPr>
      </a:lvl2pPr>
      <a:lvl3pPr algn="l" rtl="0" fontAlgn="base">
        <a:lnSpc>
          <a:spcPct val="90000"/>
        </a:lnSpc>
        <a:spcBef>
          <a:spcPct val="0"/>
        </a:spcBef>
        <a:spcAft>
          <a:spcPct val="0"/>
        </a:spcAft>
        <a:defRPr sz="3600" b="1">
          <a:solidFill>
            <a:schemeClr val="tx2"/>
          </a:solidFill>
          <a:latin typeface="Arial" charset="0"/>
          <a:cs typeface="Arial" charset="0"/>
        </a:defRPr>
      </a:lvl3pPr>
      <a:lvl4pPr algn="l" rtl="0" fontAlgn="base">
        <a:lnSpc>
          <a:spcPct val="90000"/>
        </a:lnSpc>
        <a:spcBef>
          <a:spcPct val="0"/>
        </a:spcBef>
        <a:spcAft>
          <a:spcPct val="0"/>
        </a:spcAft>
        <a:defRPr sz="3600" b="1">
          <a:solidFill>
            <a:schemeClr val="tx2"/>
          </a:solidFill>
          <a:latin typeface="Arial" charset="0"/>
          <a:cs typeface="Arial" charset="0"/>
        </a:defRPr>
      </a:lvl4pPr>
      <a:lvl5pPr algn="l" rtl="0" fontAlgn="base">
        <a:lnSpc>
          <a:spcPct val="90000"/>
        </a:lnSpc>
        <a:spcBef>
          <a:spcPct val="0"/>
        </a:spcBef>
        <a:spcAft>
          <a:spcPct val="0"/>
        </a:spcAft>
        <a:defRPr sz="3600" b="1">
          <a:solidFill>
            <a:schemeClr val="tx2"/>
          </a:solidFill>
          <a:latin typeface="Arial" charset="0"/>
          <a:cs typeface="Arial" charset="0"/>
        </a:defRPr>
      </a:lvl5pPr>
      <a:lvl6pPr marL="457200" algn="l" rtl="0" fontAlgn="base">
        <a:lnSpc>
          <a:spcPct val="90000"/>
        </a:lnSpc>
        <a:spcBef>
          <a:spcPct val="0"/>
        </a:spcBef>
        <a:spcAft>
          <a:spcPct val="0"/>
        </a:spcAft>
        <a:defRPr sz="3600" b="1">
          <a:solidFill>
            <a:schemeClr val="tx2"/>
          </a:solidFill>
          <a:latin typeface="Arial" charset="0"/>
          <a:cs typeface="Arial" charset="0"/>
        </a:defRPr>
      </a:lvl6pPr>
      <a:lvl7pPr marL="914400" algn="l" rtl="0" fontAlgn="base">
        <a:lnSpc>
          <a:spcPct val="90000"/>
        </a:lnSpc>
        <a:spcBef>
          <a:spcPct val="0"/>
        </a:spcBef>
        <a:spcAft>
          <a:spcPct val="0"/>
        </a:spcAft>
        <a:defRPr sz="3600" b="1">
          <a:solidFill>
            <a:schemeClr val="tx2"/>
          </a:solidFill>
          <a:latin typeface="Arial" charset="0"/>
          <a:cs typeface="Arial" charset="0"/>
        </a:defRPr>
      </a:lvl7pPr>
      <a:lvl8pPr marL="1371600" algn="l" rtl="0" fontAlgn="base">
        <a:lnSpc>
          <a:spcPct val="90000"/>
        </a:lnSpc>
        <a:spcBef>
          <a:spcPct val="0"/>
        </a:spcBef>
        <a:spcAft>
          <a:spcPct val="0"/>
        </a:spcAft>
        <a:defRPr sz="3600" b="1">
          <a:solidFill>
            <a:schemeClr val="tx2"/>
          </a:solidFill>
          <a:latin typeface="Arial" charset="0"/>
          <a:cs typeface="Arial" charset="0"/>
        </a:defRPr>
      </a:lvl8pPr>
      <a:lvl9pPr marL="1828800" algn="l" rtl="0" fontAlgn="base">
        <a:lnSpc>
          <a:spcPct val="90000"/>
        </a:lnSpc>
        <a:spcBef>
          <a:spcPct val="0"/>
        </a:spcBef>
        <a:spcAft>
          <a:spcPct val="0"/>
        </a:spcAft>
        <a:defRPr sz="3600" b="1">
          <a:solidFill>
            <a:schemeClr val="tx2"/>
          </a:solidFill>
          <a:latin typeface="Arial" charset="0"/>
          <a:cs typeface="Arial"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cs typeface="+mn-cs"/>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l" rtl="0" fontAlgn="base">
        <a:spcBef>
          <a:spcPct val="20000"/>
        </a:spcBef>
        <a:spcAft>
          <a:spcPct val="0"/>
        </a:spcAft>
        <a:buClr>
          <a:schemeClr val="tx1"/>
        </a:buClr>
        <a:buSzPct val="80000"/>
        <a:buChar char="–"/>
        <a:defRPr>
          <a:solidFill>
            <a:schemeClr val="tx1"/>
          </a:solidFill>
          <a:latin typeface="+mn-lt"/>
          <a:cs typeface="+mn-cs"/>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hyperlink" Target="http://en.wikipedia.org/wiki/File:Internet_map_in_February_82.jpg"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IE" dirty="0" smtClean="0"/>
              <a:t>History of HCI</a:t>
            </a:r>
            <a:endParaRPr lang="en-IE" dirty="0"/>
          </a:p>
        </p:txBody>
      </p:sp>
      <p:sp>
        <p:nvSpPr>
          <p:cNvPr id="3" name="Subtitle 2"/>
          <p:cNvSpPr>
            <a:spLocks noGrp="1"/>
          </p:cNvSpPr>
          <p:nvPr>
            <p:ph type="subTitle" idx="1"/>
          </p:nvPr>
        </p:nvSpPr>
        <p:spPr/>
        <p:txBody>
          <a:bodyPr/>
          <a:lstStyle/>
          <a:p>
            <a:r>
              <a:rPr lang="en-IE" dirty="0" smtClean="0"/>
              <a:t>Damian Gordon</a:t>
            </a:r>
            <a:endParaRPr lang="en-I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43608" y="2332037"/>
            <a:ext cx="4114800" cy="4525963"/>
          </a:xfrm>
        </p:spPr>
        <p:txBody>
          <a:bodyPr>
            <a:normAutofit fontScale="77500" lnSpcReduction="20000"/>
          </a:bodyPr>
          <a:lstStyle/>
          <a:p>
            <a:pPr lvl="0"/>
            <a:r>
              <a:rPr lang="en-IE" dirty="0" smtClean="0"/>
              <a:t>The slide rule is a mechanical </a:t>
            </a:r>
            <a:r>
              <a:rPr lang="en-IE" dirty="0" err="1" smtClean="0"/>
              <a:t>analog</a:t>
            </a:r>
            <a:r>
              <a:rPr lang="en-IE" dirty="0" smtClean="0"/>
              <a:t> computer. </a:t>
            </a:r>
          </a:p>
          <a:p>
            <a:pPr lvl="0"/>
            <a:r>
              <a:rPr lang="en-IE" dirty="0" smtClean="0"/>
              <a:t>The slide rule is used primarily for multiplication and division, and also for functions such as roots, logarithms and trigonometry.</a:t>
            </a:r>
          </a:p>
          <a:p>
            <a:pPr lvl="0"/>
            <a:r>
              <a:rPr lang="en-IE" dirty="0" smtClean="0"/>
              <a:t>William </a:t>
            </a:r>
            <a:r>
              <a:rPr lang="en-IE" dirty="0" err="1" smtClean="0"/>
              <a:t>Oughtred</a:t>
            </a:r>
            <a:r>
              <a:rPr lang="en-IE" dirty="0" smtClean="0"/>
              <a:t> and others developed the slide rule in the 17th century based on the emerging work on logarithms by John Napier.</a:t>
            </a:r>
          </a:p>
        </p:txBody>
      </p:sp>
      <p:sp>
        <p:nvSpPr>
          <p:cNvPr id="3" name="Title 2"/>
          <p:cNvSpPr>
            <a:spLocks noGrp="1"/>
          </p:cNvSpPr>
          <p:nvPr>
            <p:ph type="title"/>
          </p:nvPr>
        </p:nvSpPr>
        <p:spPr/>
        <p:txBody>
          <a:bodyPr>
            <a:normAutofit/>
          </a:bodyPr>
          <a:lstStyle/>
          <a:p>
            <a:r>
              <a:rPr lang="en-IE" dirty="0" smtClean="0"/>
              <a:t>Slide Ruler</a:t>
            </a:r>
            <a:endParaRPr lang="en-IE" dirty="0"/>
          </a:p>
        </p:txBody>
      </p:sp>
      <p:pic>
        <p:nvPicPr>
          <p:cNvPr id="6" name="Picture 5" descr="Picture of Slide Ruler"/>
          <p:cNvPicPr>
            <a:picLocks noChangeAspect="1"/>
          </p:cNvPicPr>
          <p:nvPr/>
        </p:nvPicPr>
        <p:blipFill>
          <a:blip r:embed="rId3" cstate="print"/>
          <a:stretch>
            <a:fillRect/>
          </a:stretch>
        </p:blipFill>
        <p:spPr>
          <a:xfrm rot="5400000">
            <a:off x="4275758" y="2196652"/>
            <a:ext cx="5544614" cy="3112766"/>
          </a:xfrm>
          <a:prstGeom prst="rect">
            <a:avLst/>
          </a:prstGeom>
        </p:spPr>
      </p:pic>
      <p:sp>
        <p:nvSpPr>
          <p:cNvPr id="7" name="Rectangle 6"/>
          <p:cNvSpPr/>
          <p:nvPr/>
        </p:nvSpPr>
        <p:spPr>
          <a:xfrm>
            <a:off x="585581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~1620AD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9592" y="2276872"/>
            <a:ext cx="4114800" cy="4755984"/>
          </a:xfrm>
        </p:spPr>
        <p:txBody>
          <a:bodyPr>
            <a:normAutofit fontScale="85000" lnSpcReduction="10000"/>
          </a:bodyPr>
          <a:lstStyle/>
          <a:p>
            <a:r>
              <a:rPr lang="en-IE" dirty="0" smtClean="0"/>
              <a:t>Born February 29, 1860</a:t>
            </a:r>
          </a:p>
          <a:p>
            <a:r>
              <a:rPr lang="en-IE" dirty="0" smtClean="0"/>
              <a:t>Died November 17, 1929</a:t>
            </a:r>
          </a:p>
          <a:p>
            <a:r>
              <a:rPr lang="en-IE" dirty="0" smtClean="0"/>
              <a:t>Born in Buffalo, New York</a:t>
            </a:r>
          </a:p>
          <a:p>
            <a:r>
              <a:rPr lang="en-IE" dirty="0" smtClean="0"/>
              <a:t>An American statistician who developed a mechanical tabulator based on punched cards to rapidly tabulate statistics from millions of pieces of data. </a:t>
            </a:r>
          </a:p>
          <a:p>
            <a:r>
              <a:rPr lang="en-IE" dirty="0" smtClean="0"/>
              <a:t>He was the founder of the company that became IBM.</a:t>
            </a:r>
          </a:p>
        </p:txBody>
      </p:sp>
      <p:sp>
        <p:nvSpPr>
          <p:cNvPr id="3" name="Title 2"/>
          <p:cNvSpPr>
            <a:spLocks noGrp="1"/>
          </p:cNvSpPr>
          <p:nvPr>
            <p:ph type="title"/>
          </p:nvPr>
        </p:nvSpPr>
        <p:spPr/>
        <p:txBody>
          <a:bodyPr>
            <a:normAutofit/>
          </a:bodyPr>
          <a:lstStyle/>
          <a:p>
            <a:r>
              <a:rPr lang="en-IE" dirty="0" smtClean="0"/>
              <a:t>Herman Hollerith</a:t>
            </a:r>
            <a:endParaRPr lang="en-IE" dirty="0"/>
          </a:p>
        </p:txBody>
      </p:sp>
      <p:pic>
        <p:nvPicPr>
          <p:cNvPr id="8" name="Picture 7" descr="Picture of Herman Hollerith"/>
          <p:cNvPicPr>
            <a:picLocks noChangeAspect="1"/>
          </p:cNvPicPr>
          <p:nvPr/>
        </p:nvPicPr>
        <p:blipFill>
          <a:blip r:embed="rId3" cstate="print"/>
          <a:stretch>
            <a:fillRect/>
          </a:stretch>
        </p:blipFill>
        <p:spPr>
          <a:xfrm>
            <a:off x="5233840" y="836712"/>
            <a:ext cx="3370608" cy="492286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9592" y="2489440"/>
            <a:ext cx="4114800" cy="4755984"/>
          </a:xfrm>
        </p:spPr>
        <p:txBody>
          <a:bodyPr>
            <a:normAutofit fontScale="77500" lnSpcReduction="20000"/>
          </a:bodyPr>
          <a:lstStyle/>
          <a:p>
            <a:r>
              <a:rPr lang="en-IE" dirty="0" smtClean="0"/>
              <a:t>Hollerith developed a mechanism using electrical connections to trigger a counter, recording information. A key idea was that data could be coded numerically. Hollerith saw that if numbers could be punched in specified locations on a card, in the now familiar rows and columns, then the cards could be counted or sorted mechanically and the data recorded. </a:t>
            </a:r>
          </a:p>
        </p:txBody>
      </p:sp>
      <p:sp>
        <p:nvSpPr>
          <p:cNvPr id="3" name="Title 2"/>
          <p:cNvSpPr>
            <a:spLocks noGrp="1"/>
          </p:cNvSpPr>
          <p:nvPr>
            <p:ph type="title"/>
          </p:nvPr>
        </p:nvSpPr>
        <p:spPr/>
        <p:txBody>
          <a:bodyPr>
            <a:normAutofit/>
          </a:bodyPr>
          <a:lstStyle/>
          <a:p>
            <a:r>
              <a:rPr lang="en-IE" dirty="0" smtClean="0"/>
              <a:t>Punch Cards</a:t>
            </a:r>
            <a:endParaRPr lang="en-IE" dirty="0"/>
          </a:p>
        </p:txBody>
      </p:sp>
      <p:pic>
        <p:nvPicPr>
          <p:cNvPr id="5" name="Picture 4" descr="Picture of Hollerith Machine"/>
          <p:cNvPicPr>
            <a:picLocks noChangeAspect="1"/>
          </p:cNvPicPr>
          <p:nvPr/>
        </p:nvPicPr>
        <p:blipFill>
          <a:blip r:embed="rId3" cstate="print"/>
          <a:stretch>
            <a:fillRect/>
          </a:stretch>
        </p:blipFill>
        <p:spPr>
          <a:xfrm>
            <a:off x="5220072" y="1002784"/>
            <a:ext cx="3375660" cy="3002280"/>
          </a:xfrm>
          <a:prstGeom prst="rect">
            <a:avLst/>
          </a:prstGeom>
        </p:spPr>
      </p:pic>
      <p:pic>
        <p:nvPicPr>
          <p:cNvPr id="6" name="Picture 5" descr="Picture of Hollerith punched card"/>
          <p:cNvPicPr>
            <a:picLocks noChangeAspect="1"/>
          </p:cNvPicPr>
          <p:nvPr/>
        </p:nvPicPr>
        <p:blipFill>
          <a:blip r:embed="rId4" cstate="print"/>
          <a:stretch>
            <a:fillRect/>
          </a:stretch>
        </p:blipFill>
        <p:spPr>
          <a:xfrm>
            <a:off x="4901839" y="4077072"/>
            <a:ext cx="3990641" cy="2261976"/>
          </a:xfrm>
          <a:prstGeom prst="rect">
            <a:avLst/>
          </a:prstGeom>
        </p:spPr>
      </p:pic>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1884AD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17240" y="2345424"/>
            <a:ext cx="4114800" cy="4755984"/>
          </a:xfrm>
        </p:spPr>
        <p:txBody>
          <a:bodyPr>
            <a:normAutofit fontScale="92500" lnSpcReduction="20000"/>
          </a:bodyPr>
          <a:lstStyle/>
          <a:p>
            <a:r>
              <a:rPr lang="en-IE" dirty="0" smtClean="0"/>
              <a:t>The 1880 census had taken eight years to process.</a:t>
            </a:r>
          </a:p>
          <a:p>
            <a:r>
              <a:rPr lang="en-IE" dirty="0" smtClean="0"/>
              <a:t>Hollerith built machines under contract for the Census Office, which used them to tabulate the 1890 census in only one year. </a:t>
            </a:r>
          </a:p>
          <a:p>
            <a:r>
              <a:rPr lang="en-IE" dirty="0" smtClean="0"/>
              <a:t>Hollerith then started his own business in 1896, founding the </a:t>
            </a:r>
            <a:r>
              <a:rPr lang="en-IE" i="1" dirty="0" smtClean="0"/>
              <a:t>Tabulating Machine Company</a:t>
            </a:r>
            <a:r>
              <a:rPr lang="en-IE" dirty="0" smtClean="0"/>
              <a:t>.</a:t>
            </a:r>
            <a:endParaRPr lang="en-IE" dirty="0"/>
          </a:p>
        </p:txBody>
      </p:sp>
      <p:sp>
        <p:nvSpPr>
          <p:cNvPr id="3" name="Title 2"/>
          <p:cNvSpPr>
            <a:spLocks noGrp="1"/>
          </p:cNvSpPr>
          <p:nvPr>
            <p:ph type="title"/>
          </p:nvPr>
        </p:nvSpPr>
        <p:spPr/>
        <p:txBody>
          <a:bodyPr>
            <a:normAutofit/>
          </a:bodyPr>
          <a:lstStyle/>
          <a:p>
            <a:r>
              <a:rPr lang="en-IE" dirty="0" smtClean="0"/>
              <a:t>Punch Cards</a:t>
            </a:r>
            <a:endParaRPr lang="en-IE" dirty="0"/>
          </a:p>
        </p:txBody>
      </p:sp>
      <p:sp>
        <p:nvSpPr>
          <p:cNvPr id="8" name="Content Placeholder 1"/>
          <p:cNvSpPr txBox="1">
            <a:spLocks/>
          </p:cNvSpPr>
          <p:nvPr/>
        </p:nvSpPr>
        <p:spPr>
          <a:xfrm>
            <a:off x="4849688" y="2276872"/>
            <a:ext cx="4114800" cy="4755984"/>
          </a:xfrm>
          <a:prstGeom prst="rect">
            <a:avLst/>
          </a:prstGeom>
        </p:spPr>
        <p:txBody>
          <a:bodyPr vert="horz">
            <a:normAutofit fontScale="85000" lnSpcReduction="10000"/>
          </a:bodyPr>
          <a:lstStyle/>
          <a:p>
            <a:pPr marL="365760" indent="-256032">
              <a:spcBef>
                <a:spcPts val="400"/>
              </a:spcBef>
              <a:buClr>
                <a:schemeClr val="accent1"/>
              </a:buClr>
              <a:buSzPct val="68000"/>
              <a:buFont typeface="Wingdings 3"/>
              <a:buChar cha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In 1911 the </a:t>
            </a:r>
            <a:r>
              <a:rPr kumimoji="0" lang="en-IE" sz="2700" b="0" i="1" u="none" strike="noStrike" kern="1200" cap="none" spc="0" normalizeH="0" baseline="0" noProof="0" dirty="0" smtClean="0">
                <a:ln>
                  <a:noFill/>
                </a:ln>
                <a:solidFill>
                  <a:schemeClr val="tx1"/>
                </a:solidFill>
                <a:effectLst/>
                <a:uLnTx/>
                <a:uFillTx/>
                <a:latin typeface="+mn-lt"/>
                <a:ea typeface="+mn-ea"/>
                <a:cs typeface="+mn-cs"/>
              </a:rPr>
              <a:t>Tabulating Machine Company</a:t>
            </a:r>
            <a:r>
              <a:rPr kumimoji="0" lang="en-IE" sz="2700" b="0" u="none" strike="noStrike" kern="1200" cap="none" spc="0" normalizeH="0" baseline="0" noProof="0" dirty="0" smtClean="0">
                <a:ln>
                  <a:noFill/>
                </a:ln>
                <a:solidFill>
                  <a:schemeClr val="tx1"/>
                </a:solidFill>
                <a:effectLst/>
                <a:uLnTx/>
                <a:uFillTx/>
                <a:latin typeface="+mn-lt"/>
                <a:ea typeface="+mn-ea"/>
                <a:cs typeface="+mn-cs"/>
              </a:rPr>
              <a:t> merged with</a:t>
            </a:r>
            <a:r>
              <a:rPr lang="en-IE" sz="2700" noProof="0" dirty="0" smtClean="0"/>
              <a:t> </a:t>
            </a:r>
            <a:r>
              <a:rPr lang="en-IE" sz="2700" dirty="0" smtClean="0"/>
              <a:t>the Computing Scale Corporation, the International Time Recording Company, and the Bundy Manufacturing Company to form the </a:t>
            </a:r>
            <a:r>
              <a:rPr lang="en-IE" sz="2800" i="1" dirty="0" smtClean="0"/>
              <a:t>Computing Tabulating Recording Corporation</a:t>
            </a:r>
          </a:p>
          <a:p>
            <a:pPr marL="365760" lvl="0" indent="-256032">
              <a:spcBef>
                <a:spcPts val="400"/>
              </a:spcBef>
              <a:buClr>
                <a:schemeClr val="accent1"/>
              </a:buClr>
              <a:buSzPct val="68000"/>
              <a:buFont typeface="Wingdings 3"/>
              <a:buChar cha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This company was renamed to </a:t>
            </a:r>
            <a:r>
              <a:rPr lang="en-IE" sz="2800" dirty="0" smtClean="0"/>
              <a:t>International Business Machines, IBM in 1924</a:t>
            </a:r>
            <a:endParaRPr kumimoji="0" lang="en-IE" sz="27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Picture 8" descr="Computing Tabulating Recording Corporation logo"/>
          <p:cNvPicPr>
            <a:picLocks noChangeAspect="1"/>
          </p:cNvPicPr>
          <p:nvPr/>
        </p:nvPicPr>
        <p:blipFill>
          <a:blip r:embed="rId3" cstate="print"/>
          <a:stretch>
            <a:fillRect/>
          </a:stretch>
        </p:blipFill>
        <p:spPr>
          <a:xfrm>
            <a:off x="3895472" y="122038"/>
            <a:ext cx="1324600" cy="1650778"/>
          </a:xfrm>
          <a:prstGeom prst="rect">
            <a:avLst/>
          </a:prstGeom>
        </p:spPr>
      </p:pic>
      <p:pic>
        <p:nvPicPr>
          <p:cNvPr id="10" name="Picture 9" descr="Original 1924 ibm logo"/>
          <p:cNvPicPr>
            <a:picLocks noChangeAspect="1"/>
          </p:cNvPicPr>
          <p:nvPr/>
        </p:nvPicPr>
        <p:blipFill>
          <a:blip r:embed="rId4" cstate="print"/>
          <a:stretch>
            <a:fillRect/>
          </a:stretch>
        </p:blipFill>
        <p:spPr>
          <a:xfrm>
            <a:off x="5220072" y="260648"/>
            <a:ext cx="1671378" cy="1377095"/>
          </a:xfrm>
          <a:prstGeom prst="rect">
            <a:avLst/>
          </a:prstGeom>
        </p:spPr>
      </p:pic>
      <p:pic>
        <p:nvPicPr>
          <p:cNvPr id="11" name="Picture 10" descr="Current IBM logo"/>
          <p:cNvPicPr>
            <a:picLocks noChangeAspect="1"/>
          </p:cNvPicPr>
          <p:nvPr/>
        </p:nvPicPr>
        <p:blipFill>
          <a:blip r:embed="rId5" cstate="print"/>
          <a:stretch>
            <a:fillRect/>
          </a:stretch>
        </p:blipFill>
        <p:spPr>
          <a:xfrm>
            <a:off x="6929213" y="332656"/>
            <a:ext cx="2179291" cy="114866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2276872"/>
            <a:ext cx="4114800" cy="4755984"/>
          </a:xfrm>
        </p:spPr>
        <p:txBody>
          <a:bodyPr>
            <a:normAutofit/>
          </a:bodyPr>
          <a:lstStyle/>
          <a:p>
            <a:r>
              <a:rPr lang="en-IE" dirty="0" smtClean="0"/>
              <a:t>The warning printed on most cards intended for circulation as documents (checks, for example), "</a:t>
            </a:r>
            <a:r>
              <a:rPr lang="en-IE" b="1" i="1" dirty="0" smtClean="0"/>
              <a:t>Do not fold, spindle or mutilate</a:t>
            </a:r>
            <a:r>
              <a:rPr lang="en-IE" dirty="0" smtClean="0"/>
              <a:t>," became a catch phrase for the post-World War II era.</a:t>
            </a:r>
          </a:p>
        </p:txBody>
      </p:sp>
      <p:sp>
        <p:nvSpPr>
          <p:cNvPr id="3" name="Title 2"/>
          <p:cNvSpPr>
            <a:spLocks noGrp="1"/>
          </p:cNvSpPr>
          <p:nvPr>
            <p:ph type="title"/>
          </p:nvPr>
        </p:nvSpPr>
        <p:spPr/>
        <p:txBody>
          <a:bodyPr>
            <a:normAutofit/>
          </a:bodyPr>
          <a:lstStyle/>
          <a:p>
            <a:r>
              <a:rPr lang="en-IE" dirty="0" smtClean="0"/>
              <a:t>Punch Cards</a:t>
            </a:r>
            <a:endParaRPr lang="en-IE" dirty="0"/>
          </a:p>
        </p:txBody>
      </p:sp>
      <p:sp>
        <p:nvSpPr>
          <p:cNvPr id="7" name="Rectangle 6"/>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1884AD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Picture of punch cards"/>
          <p:cNvPicPr>
            <a:picLocks noChangeAspect="1"/>
          </p:cNvPicPr>
          <p:nvPr/>
        </p:nvPicPr>
        <p:blipFill>
          <a:blip r:embed="rId3" cstate="print"/>
          <a:stretch>
            <a:fillRect/>
          </a:stretch>
        </p:blipFill>
        <p:spPr>
          <a:xfrm>
            <a:off x="4684485" y="1556792"/>
            <a:ext cx="4280003" cy="3588618"/>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5232" y="2273416"/>
            <a:ext cx="4114800" cy="4755984"/>
          </a:xfrm>
        </p:spPr>
        <p:txBody>
          <a:bodyPr>
            <a:normAutofit/>
          </a:bodyPr>
          <a:lstStyle/>
          <a:p>
            <a:r>
              <a:rPr lang="en-IE" dirty="0" smtClean="0"/>
              <a:t>The </a:t>
            </a:r>
            <a:r>
              <a:rPr lang="en-IE" b="1" dirty="0" smtClean="0"/>
              <a:t>Victorian Internet</a:t>
            </a:r>
            <a:r>
              <a:rPr lang="en-IE" dirty="0" smtClean="0"/>
              <a:t> is a term coined in the late 20th century to describe advanced 19th century telecommunications technologies such as the telegraph and pneumatic tubes.</a:t>
            </a:r>
          </a:p>
        </p:txBody>
      </p:sp>
      <p:sp>
        <p:nvSpPr>
          <p:cNvPr id="3" name="Title 2"/>
          <p:cNvSpPr>
            <a:spLocks noGrp="1"/>
          </p:cNvSpPr>
          <p:nvPr>
            <p:ph type="title"/>
          </p:nvPr>
        </p:nvSpPr>
        <p:spPr/>
        <p:txBody>
          <a:bodyPr>
            <a:normAutofit/>
          </a:bodyPr>
          <a:lstStyle/>
          <a:p>
            <a:r>
              <a:rPr lang="en-IE" dirty="0" smtClean="0"/>
              <a:t>Victorian Internet</a:t>
            </a:r>
            <a:endParaRPr lang="en-IE" dirty="0"/>
          </a:p>
        </p:txBody>
      </p:sp>
      <p:sp>
        <p:nvSpPr>
          <p:cNvPr id="7" name="Rectangle 6"/>
          <p:cNvSpPr/>
          <p:nvPr/>
        </p:nvSpPr>
        <p:spPr>
          <a:xfrm>
            <a:off x="6365571" y="-99392"/>
            <a:ext cx="210826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1880s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9" name="Picture 8" descr="Picture of New York utility lines in 1890"/>
          <p:cNvPicPr>
            <a:picLocks noChangeAspect="1"/>
          </p:cNvPicPr>
          <p:nvPr/>
        </p:nvPicPr>
        <p:blipFill>
          <a:blip r:embed="rId3" cstate="print"/>
          <a:stretch>
            <a:fillRect/>
          </a:stretch>
        </p:blipFill>
        <p:spPr>
          <a:xfrm>
            <a:off x="4716016" y="1196752"/>
            <a:ext cx="4122009" cy="511256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5232" y="2273416"/>
            <a:ext cx="4114800" cy="4755984"/>
          </a:xfrm>
        </p:spPr>
        <p:txBody>
          <a:bodyPr>
            <a:normAutofit fontScale="70000" lnSpcReduction="20000"/>
          </a:bodyPr>
          <a:lstStyle/>
          <a:p>
            <a:r>
              <a:rPr lang="en-IE" dirty="0" smtClean="0"/>
              <a:t>According to Tom </a:t>
            </a:r>
            <a:r>
              <a:rPr lang="en-IE" dirty="0" err="1" smtClean="0"/>
              <a:t>Standage’s</a:t>
            </a:r>
            <a:r>
              <a:rPr lang="en-IE" dirty="0" smtClean="0"/>
              <a:t> </a:t>
            </a:r>
            <a:r>
              <a:rPr lang="en-IE" i="1" dirty="0" smtClean="0"/>
              <a:t>The Victorian Internet</a:t>
            </a:r>
            <a:r>
              <a:rPr lang="en-IE" dirty="0" smtClean="0"/>
              <a:t> (1998), besides news reporting, telegraphy, as the first true global network, permitted applications such as message routing, social networks (between Morse operators -- with gossip and even marriages among operators via telegraph), cryptography and text coding, abbreviated slang, network security experts, hackers, wire fraud, spamming, e-commerce, stock exchange minute-by-minute reports via ticker tape machines, and many others.</a:t>
            </a:r>
          </a:p>
        </p:txBody>
      </p:sp>
      <p:sp>
        <p:nvSpPr>
          <p:cNvPr id="3" name="Title 2"/>
          <p:cNvSpPr>
            <a:spLocks noGrp="1"/>
          </p:cNvSpPr>
          <p:nvPr>
            <p:ph type="title"/>
          </p:nvPr>
        </p:nvSpPr>
        <p:spPr/>
        <p:txBody>
          <a:bodyPr>
            <a:normAutofit/>
          </a:bodyPr>
          <a:lstStyle/>
          <a:p>
            <a:r>
              <a:rPr lang="en-IE" dirty="0" smtClean="0"/>
              <a:t>Victorian Internet</a:t>
            </a:r>
            <a:endParaRPr lang="en-IE" dirty="0"/>
          </a:p>
        </p:txBody>
      </p:sp>
      <p:sp>
        <p:nvSpPr>
          <p:cNvPr id="7" name="Rectangle 6"/>
          <p:cNvSpPr/>
          <p:nvPr/>
        </p:nvSpPr>
        <p:spPr>
          <a:xfrm>
            <a:off x="6365571" y="-99392"/>
            <a:ext cx="210826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1880s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VictorianInternet.jpg"/>
          <p:cNvPicPr>
            <a:picLocks noChangeAspect="1"/>
          </p:cNvPicPr>
          <p:nvPr/>
        </p:nvPicPr>
        <p:blipFill>
          <a:blip r:embed="rId3" cstate="print"/>
          <a:stretch>
            <a:fillRect/>
          </a:stretch>
        </p:blipFill>
        <p:spPr>
          <a:xfrm>
            <a:off x="5652120" y="1772816"/>
            <a:ext cx="2579499" cy="4543152"/>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Victorian Internet</a:t>
            </a:r>
            <a:endParaRPr lang="en-IE" dirty="0"/>
          </a:p>
        </p:txBody>
      </p:sp>
      <p:sp>
        <p:nvSpPr>
          <p:cNvPr id="7" name="Rectangle 6"/>
          <p:cNvSpPr/>
          <p:nvPr/>
        </p:nvSpPr>
        <p:spPr>
          <a:xfrm>
            <a:off x="6557930" y="-99392"/>
            <a:ext cx="172354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1901</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1901 Map of Eastern Telegraph cables across the world"/>
          <p:cNvPicPr>
            <a:picLocks noChangeAspect="1"/>
          </p:cNvPicPr>
          <p:nvPr/>
        </p:nvPicPr>
        <p:blipFill>
          <a:blip r:embed="rId3" cstate="print"/>
          <a:stretch>
            <a:fillRect/>
          </a:stretch>
        </p:blipFill>
        <p:spPr>
          <a:xfrm>
            <a:off x="467544" y="1196752"/>
            <a:ext cx="8352928" cy="564540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5232" y="2503437"/>
            <a:ext cx="4114800" cy="4093915"/>
          </a:xfrm>
        </p:spPr>
        <p:txBody>
          <a:bodyPr>
            <a:normAutofit/>
          </a:bodyPr>
          <a:lstStyle/>
          <a:p>
            <a:r>
              <a:rPr lang="en-IE" b="1" dirty="0" smtClean="0"/>
              <a:t>Alan </a:t>
            </a:r>
            <a:r>
              <a:rPr lang="en-IE" b="1" dirty="0" err="1" smtClean="0"/>
              <a:t>Mathison</a:t>
            </a:r>
            <a:r>
              <a:rPr lang="en-IE" b="1" dirty="0" smtClean="0"/>
              <a:t> Turing</a:t>
            </a:r>
          </a:p>
          <a:p>
            <a:r>
              <a:rPr lang="en-IE" dirty="0" smtClean="0"/>
              <a:t>Born 23 June 1912</a:t>
            </a:r>
          </a:p>
          <a:p>
            <a:r>
              <a:rPr lang="en-IE" dirty="0" smtClean="0"/>
              <a:t>Died 7 June 1954</a:t>
            </a:r>
          </a:p>
          <a:p>
            <a:r>
              <a:rPr lang="en-IE" dirty="0" smtClean="0"/>
              <a:t>Born in London, England</a:t>
            </a:r>
          </a:p>
          <a:p>
            <a:r>
              <a:rPr lang="en-IE" dirty="0" smtClean="0"/>
              <a:t>Creator of the modern computer</a:t>
            </a:r>
          </a:p>
        </p:txBody>
      </p:sp>
      <p:sp>
        <p:nvSpPr>
          <p:cNvPr id="3" name="Title 2"/>
          <p:cNvSpPr>
            <a:spLocks noGrp="1"/>
          </p:cNvSpPr>
          <p:nvPr>
            <p:ph type="title"/>
          </p:nvPr>
        </p:nvSpPr>
        <p:spPr/>
        <p:txBody>
          <a:bodyPr>
            <a:normAutofit/>
          </a:bodyPr>
          <a:lstStyle/>
          <a:p>
            <a:r>
              <a:rPr lang="en-IE" dirty="0" smtClean="0"/>
              <a:t>Alan Turing</a:t>
            </a:r>
            <a:endParaRPr lang="en-IE" dirty="0"/>
          </a:p>
        </p:txBody>
      </p:sp>
      <p:pic>
        <p:nvPicPr>
          <p:cNvPr id="5" name="Picture 4" descr="Picture of Alan Turing smiling"/>
          <p:cNvPicPr>
            <a:picLocks noChangeAspect="1"/>
          </p:cNvPicPr>
          <p:nvPr/>
        </p:nvPicPr>
        <p:blipFill>
          <a:blip r:embed="rId3" cstate="print"/>
          <a:stretch>
            <a:fillRect/>
          </a:stretch>
        </p:blipFill>
        <p:spPr>
          <a:xfrm>
            <a:off x="4674471" y="1196752"/>
            <a:ext cx="3929977" cy="432048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IE" sz="2800" dirty="0" smtClean="0"/>
              <a:t>“</a:t>
            </a:r>
            <a:r>
              <a:rPr lang="en-IE" sz="2800" i="1" dirty="0" smtClean="0"/>
              <a:t>On Computable Numbers, with an Application to the </a:t>
            </a:r>
            <a:r>
              <a:rPr lang="en-IE" sz="2800" i="1" dirty="0" err="1" smtClean="0"/>
              <a:t>Entscheidungsproblem</a:t>
            </a:r>
            <a:r>
              <a:rPr lang="en-IE" sz="2800" dirty="0" smtClean="0"/>
              <a:t>”</a:t>
            </a:r>
            <a:endParaRPr lang="en-IE" sz="2800" dirty="0"/>
          </a:p>
        </p:txBody>
      </p:sp>
      <p:sp>
        <p:nvSpPr>
          <p:cNvPr id="5" name="Content Placeholder 4"/>
          <p:cNvSpPr>
            <a:spLocks noGrp="1"/>
          </p:cNvSpPr>
          <p:nvPr>
            <p:ph idx="1"/>
          </p:nvPr>
        </p:nvSpPr>
        <p:spPr/>
        <p:txBody>
          <a:bodyPr>
            <a:normAutofit fontScale="85000" lnSpcReduction="20000"/>
          </a:bodyPr>
          <a:lstStyle/>
          <a:p>
            <a:r>
              <a:rPr lang="en-IE" dirty="0" smtClean="0"/>
              <a:t>Before the war, Alan Turing's 1936 paper proved enormously influential in computer science in two ways. </a:t>
            </a:r>
          </a:p>
          <a:p>
            <a:pPr lvl="1"/>
            <a:r>
              <a:rPr lang="en-IE" dirty="0" smtClean="0"/>
              <a:t>Its main purpose was to prove that there were problems (namely the halting problem) that could not be solved by any sequential process. </a:t>
            </a:r>
          </a:p>
          <a:p>
            <a:pPr lvl="1"/>
            <a:r>
              <a:rPr lang="en-IE" dirty="0" smtClean="0"/>
              <a:t>In doing so, Turing provided a definition of a universal computer which executes a program stored on tape. This construct came to be called a Turing machine (Except for the limitations imposed by their finite memory stores, modern computers are said to be Turing-complete, which is to say, they have algorithm execution capability equivalent to a universal Turing machine.)</a:t>
            </a:r>
            <a:endParaRPr lang="en-I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 of Ishango bones"/>
          <p:cNvPicPr>
            <a:picLocks noGrp="1" noChangeAspect="1"/>
          </p:cNvPicPr>
          <p:nvPr>
            <p:ph idx="1"/>
          </p:nvPr>
        </p:nvPicPr>
        <p:blipFill>
          <a:blip r:embed="rId3" cstate="print"/>
          <a:stretch>
            <a:fillRect/>
          </a:stretch>
        </p:blipFill>
        <p:spPr>
          <a:xfrm rot="5400000">
            <a:off x="4443812" y="2652739"/>
            <a:ext cx="5656977" cy="2520280"/>
          </a:xfrm>
        </p:spPr>
      </p:pic>
      <p:sp>
        <p:nvSpPr>
          <p:cNvPr id="3" name="Title 2"/>
          <p:cNvSpPr>
            <a:spLocks noGrp="1"/>
          </p:cNvSpPr>
          <p:nvPr>
            <p:ph type="title"/>
          </p:nvPr>
        </p:nvSpPr>
        <p:spPr/>
        <p:txBody>
          <a:bodyPr>
            <a:normAutofit/>
          </a:bodyPr>
          <a:lstStyle/>
          <a:p>
            <a:r>
              <a:rPr lang="en-IE" dirty="0" err="1" smtClean="0"/>
              <a:t>Ishango</a:t>
            </a:r>
            <a:r>
              <a:rPr lang="en-IE" dirty="0" smtClean="0"/>
              <a:t> bone</a:t>
            </a:r>
            <a:endParaRPr lang="en-IE" dirty="0"/>
          </a:p>
        </p:txBody>
      </p:sp>
      <p:sp>
        <p:nvSpPr>
          <p:cNvPr id="5" name="Content Placeholder 1"/>
          <p:cNvSpPr txBox="1">
            <a:spLocks/>
          </p:cNvSpPr>
          <p:nvPr/>
        </p:nvSpPr>
        <p:spPr>
          <a:xfrm>
            <a:off x="971600" y="2431429"/>
            <a:ext cx="4114800" cy="4525963"/>
          </a:xfrm>
          <a:prstGeom prst="rect">
            <a:avLst/>
          </a:prstGeom>
        </p:spPr>
        <p:txBody>
          <a:bodyPr vert="horz">
            <a:normAutofit fontScale="77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IE" sz="2700" b="0" i="0" u="none" strike="noStrike" kern="1200" cap="none" spc="0" normalizeH="0" baseline="0" noProof="0" dirty="0" smtClean="0">
                <a:ln>
                  <a:noFill/>
                </a:ln>
                <a:solidFill>
                  <a:schemeClr val="tx1"/>
                </a:solidFill>
                <a:effectLst/>
                <a:uLnTx/>
                <a:uFillTx/>
                <a:latin typeface="+mn-lt"/>
                <a:ea typeface="+mn-ea"/>
                <a:cs typeface="+mn-cs"/>
              </a:rPr>
              <a:t>Might be an early example of a </a:t>
            </a:r>
            <a:r>
              <a:rPr kumimoji="0" lang="en-IE" sz="2700" b="1" i="0" u="none" strike="noStrike" kern="1200" cap="none" spc="0" normalizeH="0" baseline="0" noProof="0" dirty="0" smtClean="0">
                <a:ln>
                  <a:noFill/>
                </a:ln>
                <a:solidFill>
                  <a:schemeClr val="tx1"/>
                </a:solidFill>
                <a:effectLst/>
                <a:uLnTx/>
                <a:uFillTx/>
                <a:latin typeface="+mn-lt"/>
                <a:ea typeface="+mn-ea"/>
                <a:cs typeface="+mn-cs"/>
              </a:rPr>
              <a:t>Tally Stick</a:t>
            </a:r>
            <a:r>
              <a:rPr kumimoji="0" lang="en-IE" sz="2700" b="0" i="0" u="none" strike="noStrike" kern="1200" cap="none" spc="0" normalizeH="0" baseline="0" noProof="0" dirty="0" smtClean="0">
                <a:ln>
                  <a:noFill/>
                </a:ln>
                <a:solidFill>
                  <a:schemeClr val="tx1"/>
                </a:solidFill>
                <a:effectLst/>
                <a:uLnTx/>
                <a:uFillTx/>
                <a:latin typeface="+mn-lt"/>
                <a:ea typeface="+mn-ea"/>
                <a:cs typeface="+mn-cs"/>
              </a:rPr>
              <a:t>.</a:t>
            </a:r>
          </a:p>
          <a:p>
            <a:pPr marL="365760" lvl="0" indent="-256032">
              <a:spcBef>
                <a:spcPts val="400"/>
              </a:spcBef>
              <a:buClr>
                <a:schemeClr val="accent1"/>
              </a:buClr>
              <a:buSzPct val="68000"/>
              <a:buFont typeface="Wingdings 3"/>
              <a:buChar char=""/>
            </a:pPr>
            <a:r>
              <a:rPr lang="en-IE" sz="2800" dirty="0" smtClean="0"/>
              <a:t>An ancient memory aid device to record and document numbers, quantities, or even messages.</a:t>
            </a:r>
          </a:p>
          <a:p>
            <a:pPr marL="365760" lvl="0" indent="-256032">
              <a:spcBef>
                <a:spcPts val="400"/>
              </a:spcBef>
              <a:buClr>
                <a:schemeClr val="accent1"/>
              </a:buClr>
              <a:buSzPct val="68000"/>
              <a:buFont typeface="Wingdings 3"/>
              <a:buChar char=""/>
            </a:pPr>
            <a:r>
              <a:rPr lang="en-IE" sz="2700" dirty="0" smtClean="0"/>
              <a:t>Historical reference is made by </a:t>
            </a:r>
          </a:p>
          <a:p>
            <a:pPr marL="822960" lvl="1" indent="-256032">
              <a:spcBef>
                <a:spcPts val="400"/>
              </a:spcBef>
              <a:buClr>
                <a:schemeClr val="accent1"/>
              </a:buClr>
              <a:buSzPct val="68000"/>
              <a:buFont typeface="Wingdings 3"/>
              <a:buChar char=""/>
            </a:pPr>
            <a:r>
              <a:rPr lang="en-IE" sz="2700" dirty="0" smtClean="0"/>
              <a:t>Pliny the Elder (23-79AD) about the best wood to use for tallies</a:t>
            </a:r>
          </a:p>
          <a:p>
            <a:pPr marL="822960" lvl="1" indent="-256032">
              <a:spcBef>
                <a:spcPts val="400"/>
              </a:spcBef>
              <a:buClr>
                <a:schemeClr val="accent1"/>
              </a:buClr>
              <a:buSzPct val="68000"/>
              <a:buFont typeface="Wingdings 3"/>
              <a:buChar char=""/>
            </a:pPr>
            <a:r>
              <a:rPr lang="en-IE" sz="2700" dirty="0" smtClean="0"/>
              <a:t>Marco Polo (1254–1324) who mentions the use of the tally in China.</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Rectangle 6"/>
          <p:cNvSpPr/>
          <p:nvPr/>
        </p:nvSpPr>
        <p:spPr>
          <a:xfrm>
            <a:off x="5187620" y="-99392"/>
            <a:ext cx="3704860"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~20,000BC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Bletchley Park</a:t>
            </a:r>
            <a:endParaRPr lang="en-IE" dirty="0"/>
          </a:p>
        </p:txBody>
      </p:sp>
      <p:sp>
        <p:nvSpPr>
          <p:cNvPr id="5" name="Content Placeholder 4"/>
          <p:cNvSpPr>
            <a:spLocks noGrp="1"/>
          </p:cNvSpPr>
          <p:nvPr>
            <p:ph idx="1"/>
          </p:nvPr>
        </p:nvSpPr>
        <p:spPr>
          <a:xfrm>
            <a:off x="467544" y="2359421"/>
            <a:ext cx="4114800" cy="4525963"/>
          </a:xfrm>
        </p:spPr>
        <p:txBody>
          <a:bodyPr>
            <a:normAutofit fontScale="85000" lnSpcReduction="10000"/>
          </a:bodyPr>
          <a:lstStyle/>
          <a:p>
            <a:r>
              <a:rPr lang="en-IE" dirty="0" smtClean="0"/>
              <a:t>During the Second World War, Turing was a main participant in the efforts at Bletchley Park to break German ciphers. He contributed several insights into breaking both the Enigma machine and the Lorenz SZ 40/42, and was, for a time, head of Hut 8, the section responsible for reading German naval signals.</a:t>
            </a:r>
            <a:endParaRPr lang="en-IE" dirty="0"/>
          </a:p>
        </p:txBody>
      </p:sp>
      <p:pic>
        <p:nvPicPr>
          <p:cNvPr id="4" name="Picture 3" descr="Picture of Bletchley Park"/>
          <p:cNvPicPr>
            <a:picLocks noChangeAspect="1"/>
          </p:cNvPicPr>
          <p:nvPr/>
        </p:nvPicPr>
        <p:blipFill>
          <a:blip r:embed="rId3" cstate="print"/>
          <a:stretch>
            <a:fillRect/>
          </a:stretch>
        </p:blipFill>
        <p:spPr>
          <a:xfrm>
            <a:off x="4427984" y="2348880"/>
            <a:ext cx="4351908" cy="2350289"/>
          </a:xfrm>
          <a:prstGeom prst="rect">
            <a:avLst/>
          </a:prstGeom>
        </p:spPr>
      </p:pic>
      <p:pic>
        <p:nvPicPr>
          <p:cNvPr id="6" name="Picture 5" descr="Picture of a German U-Boat"/>
          <p:cNvPicPr>
            <a:picLocks noChangeAspect="1"/>
          </p:cNvPicPr>
          <p:nvPr/>
        </p:nvPicPr>
        <p:blipFill>
          <a:blip r:embed="rId4" cstate="print"/>
          <a:stretch>
            <a:fillRect/>
          </a:stretch>
        </p:blipFill>
        <p:spPr>
          <a:xfrm>
            <a:off x="4532312" y="-13170"/>
            <a:ext cx="4288160" cy="2434058"/>
          </a:xfrm>
          <a:prstGeom prst="rect">
            <a:avLst/>
          </a:prstGeom>
        </p:spPr>
      </p:pic>
      <p:pic>
        <p:nvPicPr>
          <p:cNvPr id="8" name="Picture 7" descr="Picture of the Enigma Machine"/>
          <p:cNvPicPr>
            <a:picLocks noChangeAspect="1"/>
          </p:cNvPicPr>
          <p:nvPr/>
        </p:nvPicPr>
        <p:blipFill>
          <a:blip r:embed="rId5" cstate="print"/>
          <a:stretch>
            <a:fillRect/>
          </a:stretch>
        </p:blipFill>
        <p:spPr>
          <a:xfrm>
            <a:off x="5076056" y="4678555"/>
            <a:ext cx="3384376" cy="2134821"/>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5232" y="2431429"/>
            <a:ext cx="4114800" cy="4525963"/>
          </a:xfrm>
        </p:spPr>
        <p:txBody>
          <a:bodyPr>
            <a:normAutofit fontScale="92500" lnSpcReduction="20000"/>
          </a:bodyPr>
          <a:lstStyle/>
          <a:p>
            <a:r>
              <a:rPr lang="en-IE" dirty="0" smtClean="0"/>
              <a:t>a theoretical device that manipulates symbols on a strip of tape according to a table of rules. Despite its simplicity, a Turing machine can be adapted to simulate the logic of any computer algorithm, and is particularly useful in explaining the functions of a CPU inside a computer.</a:t>
            </a:r>
          </a:p>
        </p:txBody>
      </p:sp>
      <p:sp>
        <p:nvSpPr>
          <p:cNvPr id="3" name="Title 2"/>
          <p:cNvSpPr>
            <a:spLocks noGrp="1"/>
          </p:cNvSpPr>
          <p:nvPr>
            <p:ph type="title"/>
          </p:nvPr>
        </p:nvSpPr>
        <p:spPr/>
        <p:txBody>
          <a:bodyPr>
            <a:normAutofit/>
          </a:bodyPr>
          <a:lstStyle/>
          <a:p>
            <a:r>
              <a:rPr lang="en-IE" dirty="0" smtClean="0"/>
              <a:t>Turing Machine</a:t>
            </a:r>
            <a:endParaRPr lang="en-IE" dirty="0"/>
          </a:p>
        </p:txBody>
      </p:sp>
      <p:pic>
        <p:nvPicPr>
          <p:cNvPr id="6" name="Picture 5" descr="Picture of Turing Machine, a machine that has paper tape feeding into it."/>
          <p:cNvPicPr>
            <a:picLocks noChangeAspect="1"/>
          </p:cNvPicPr>
          <p:nvPr/>
        </p:nvPicPr>
        <p:blipFill>
          <a:blip r:embed="rId3" cstate="print"/>
          <a:stretch>
            <a:fillRect/>
          </a:stretch>
        </p:blipFill>
        <p:spPr>
          <a:xfrm>
            <a:off x="4932040" y="2996952"/>
            <a:ext cx="4076700" cy="2484120"/>
          </a:xfrm>
          <a:prstGeom prst="rect">
            <a:avLst/>
          </a:prstGeom>
        </p:spPr>
      </p:pic>
      <p:sp>
        <p:nvSpPr>
          <p:cNvPr id="5" name="Rectangle 4"/>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1936AD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43608" y="2359421"/>
            <a:ext cx="4114800" cy="4525963"/>
          </a:xfrm>
        </p:spPr>
        <p:txBody>
          <a:bodyPr>
            <a:normAutofit fontScale="77500" lnSpcReduction="20000"/>
          </a:bodyPr>
          <a:lstStyle/>
          <a:p>
            <a:r>
              <a:rPr lang="en-IE" dirty="0" smtClean="0"/>
              <a:t>Born March 11, 1890</a:t>
            </a:r>
          </a:p>
          <a:p>
            <a:r>
              <a:rPr lang="en-IE" dirty="0" smtClean="0"/>
              <a:t>Died June 28, 1974</a:t>
            </a:r>
          </a:p>
          <a:p>
            <a:r>
              <a:rPr lang="en-IE" dirty="0" smtClean="0"/>
              <a:t>Born in Everett, Massachusetts</a:t>
            </a:r>
          </a:p>
          <a:p>
            <a:r>
              <a:rPr lang="en-IE" dirty="0" smtClean="0"/>
              <a:t>American engineer, science administrator, and the first presidential science advisor</a:t>
            </a:r>
          </a:p>
          <a:p>
            <a:r>
              <a:rPr lang="en-IE" dirty="0" smtClean="0"/>
              <a:t>He is known for his work on </a:t>
            </a:r>
            <a:r>
              <a:rPr lang="en-IE" dirty="0" err="1" smtClean="0"/>
              <a:t>analog</a:t>
            </a:r>
            <a:r>
              <a:rPr lang="en-IE" dirty="0" smtClean="0"/>
              <a:t> computing, his political role in the development of the atomic bomb as a primary organizer of the Manhattan Project, and the idea of the </a:t>
            </a:r>
            <a:r>
              <a:rPr lang="en-IE" dirty="0" err="1" smtClean="0"/>
              <a:t>Memex</a:t>
            </a:r>
            <a:r>
              <a:rPr lang="en-IE" dirty="0" smtClean="0"/>
              <a:t> machine</a:t>
            </a:r>
          </a:p>
        </p:txBody>
      </p:sp>
      <p:sp>
        <p:nvSpPr>
          <p:cNvPr id="3" name="Title 2"/>
          <p:cNvSpPr>
            <a:spLocks noGrp="1"/>
          </p:cNvSpPr>
          <p:nvPr>
            <p:ph type="title"/>
          </p:nvPr>
        </p:nvSpPr>
        <p:spPr/>
        <p:txBody>
          <a:bodyPr>
            <a:normAutofit/>
          </a:bodyPr>
          <a:lstStyle/>
          <a:p>
            <a:r>
              <a:rPr lang="en-IE" dirty="0" err="1" smtClean="0"/>
              <a:t>Vannevar</a:t>
            </a:r>
            <a:r>
              <a:rPr lang="en-IE" dirty="0" smtClean="0"/>
              <a:t> Bush</a:t>
            </a:r>
            <a:endParaRPr lang="en-IE" dirty="0"/>
          </a:p>
        </p:txBody>
      </p:sp>
      <p:pic>
        <p:nvPicPr>
          <p:cNvPr id="5" name="Picture 4" descr="Picture of Vannevar Bush"/>
          <p:cNvPicPr>
            <a:picLocks noChangeAspect="1"/>
          </p:cNvPicPr>
          <p:nvPr/>
        </p:nvPicPr>
        <p:blipFill>
          <a:blip r:embed="rId3" cstate="print"/>
          <a:stretch>
            <a:fillRect/>
          </a:stretch>
        </p:blipFill>
        <p:spPr>
          <a:xfrm>
            <a:off x="5220072" y="1245880"/>
            <a:ext cx="3205817" cy="455938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The </a:t>
            </a:r>
            <a:r>
              <a:rPr lang="en-IE" dirty="0" err="1" smtClean="0"/>
              <a:t>Memex</a:t>
            </a:r>
            <a:r>
              <a:rPr lang="en-IE" dirty="0" smtClean="0"/>
              <a:t> Machine</a:t>
            </a:r>
            <a:endParaRPr lang="en-IE" dirty="0"/>
          </a:p>
        </p:txBody>
      </p:sp>
      <p:sp>
        <p:nvSpPr>
          <p:cNvPr id="4" name="Rectangle 3"/>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1945AD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 name="Picture 6" descr="memex1.jpg"/>
          <p:cNvPicPr>
            <a:picLocks noChangeAspect="1"/>
          </p:cNvPicPr>
          <p:nvPr/>
        </p:nvPicPr>
        <p:blipFill>
          <a:blip r:embed="rId3" cstate="print"/>
          <a:stretch>
            <a:fillRect/>
          </a:stretch>
        </p:blipFill>
        <p:spPr>
          <a:xfrm>
            <a:off x="1979712" y="2420888"/>
            <a:ext cx="5334000" cy="40005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The </a:t>
            </a:r>
            <a:r>
              <a:rPr lang="en-IE" dirty="0" err="1" smtClean="0"/>
              <a:t>Memex</a:t>
            </a:r>
            <a:r>
              <a:rPr lang="en-IE" dirty="0" smtClean="0"/>
              <a:t> Machine</a:t>
            </a:r>
            <a:endParaRPr lang="en-IE" dirty="0"/>
          </a:p>
        </p:txBody>
      </p:sp>
      <p:sp>
        <p:nvSpPr>
          <p:cNvPr id="4" name="Rectangle 3"/>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1945AD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5" name="Picture 4" descr="memex2.gif"/>
          <p:cNvPicPr>
            <a:picLocks noChangeAspect="1"/>
          </p:cNvPicPr>
          <p:nvPr/>
        </p:nvPicPr>
        <p:blipFill>
          <a:blip r:embed="rId3" cstate="print"/>
          <a:stretch>
            <a:fillRect/>
          </a:stretch>
        </p:blipFill>
        <p:spPr>
          <a:xfrm>
            <a:off x="1907704" y="2522785"/>
            <a:ext cx="5492588" cy="3858543"/>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The </a:t>
            </a:r>
            <a:r>
              <a:rPr lang="en-IE" dirty="0" err="1" smtClean="0"/>
              <a:t>Memex</a:t>
            </a:r>
            <a:r>
              <a:rPr lang="en-IE" dirty="0" smtClean="0"/>
              <a:t> Machine</a:t>
            </a:r>
            <a:endParaRPr lang="en-IE" dirty="0"/>
          </a:p>
        </p:txBody>
      </p:sp>
      <p:sp>
        <p:nvSpPr>
          <p:cNvPr id="4" name="Rectangle 3"/>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1945AD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memex3.jpg"/>
          <p:cNvPicPr>
            <a:picLocks noChangeAspect="1"/>
          </p:cNvPicPr>
          <p:nvPr/>
        </p:nvPicPr>
        <p:blipFill>
          <a:blip r:embed="rId3" cstate="print"/>
          <a:stretch>
            <a:fillRect/>
          </a:stretch>
        </p:blipFill>
        <p:spPr>
          <a:xfrm>
            <a:off x="1619672" y="2612894"/>
            <a:ext cx="6480248" cy="391245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9552" y="2332037"/>
            <a:ext cx="4114800" cy="4525963"/>
          </a:xfrm>
        </p:spPr>
        <p:txBody>
          <a:bodyPr>
            <a:normAutofit fontScale="77500" lnSpcReduction="20000"/>
          </a:bodyPr>
          <a:lstStyle/>
          <a:p>
            <a:r>
              <a:rPr lang="en-IE" dirty="0" smtClean="0"/>
              <a:t>The theoretical proto-hypertext computer system Bush proposed in his 1945 The Atlantic Monthly article “</a:t>
            </a:r>
            <a:r>
              <a:rPr lang="en-IE" i="1" dirty="0" smtClean="0"/>
              <a:t>As We May Think</a:t>
            </a:r>
            <a:r>
              <a:rPr lang="en-IE" dirty="0" smtClean="0"/>
              <a:t>”. </a:t>
            </a:r>
          </a:p>
          <a:p>
            <a:r>
              <a:rPr lang="en-IE" dirty="0" smtClean="0"/>
              <a:t>The </a:t>
            </a:r>
            <a:r>
              <a:rPr lang="en-IE" dirty="0" err="1" smtClean="0"/>
              <a:t>memex</a:t>
            </a:r>
            <a:r>
              <a:rPr lang="en-IE" dirty="0" smtClean="0"/>
              <a:t> is a device in which an individual compresses and stores all of their books, records, and communications which is then mechanized so that it may be consulted with exceeding speed and flexibility. </a:t>
            </a:r>
          </a:p>
        </p:txBody>
      </p:sp>
      <p:sp>
        <p:nvSpPr>
          <p:cNvPr id="3" name="Title 2"/>
          <p:cNvSpPr>
            <a:spLocks noGrp="1"/>
          </p:cNvSpPr>
          <p:nvPr>
            <p:ph type="title"/>
          </p:nvPr>
        </p:nvSpPr>
        <p:spPr/>
        <p:txBody>
          <a:bodyPr>
            <a:normAutofit/>
          </a:bodyPr>
          <a:lstStyle/>
          <a:p>
            <a:r>
              <a:rPr lang="en-IE" dirty="0" smtClean="0"/>
              <a:t>The </a:t>
            </a:r>
            <a:r>
              <a:rPr lang="en-IE" dirty="0" err="1" smtClean="0"/>
              <a:t>Memex</a:t>
            </a:r>
            <a:r>
              <a:rPr lang="en-IE" dirty="0" smtClean="0"/>
              <a:t> Machine</a:t>
            </a:r>
            <a:endParaRPr lang="en-IE" dirty="0"/>
          </a:p>
        </p:txBody>
      </p:sp>
      <p:sp>
        <p:nvSpPr>
          <p:cNvPr id="4" name="Rectangle 3"/>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1945AD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Cyclopes camera that the Memex operator would wear."/>
          <p:cNvPicPr>
            <a:picLocks noChangeAspect="1"/>
          </p:cNvPicPr>
          <p:nvPr/>
        </p:nvPicPr>
        <p:blipFill>
          <a:blip r:embed="rId3" cstate="print"/>
          <a:stretch>
            <a:fillRect/>
          </a:stretch>
        </p:blipFill>
        <p:spPr>
          <a:xfrm>
            <a:off x="6372200" y="836712"/>
            <a:ext cx="2151144" cy="1295251"/>
          </a:xfrm>
          <a:prstGeom prst="rect">
            <a:avLst/>
          </a:prstGeom>
        </p:spPr>
      </p:pic>
      <p:sp>
        <p:nvSpPr>
          <p:cNvPr id="7" name="Content Placeholder 4"/>
          <p:cNvSpPr txBox="1">
            <a:spLocks/>
          </p:cNvSpPr>
          <p:nvPr/>
        </p:nvSpPr>
        <p:spPr bwMode="auto">
          <a:xfrm>
            <a:off x="4716016" y="2332037"/>
            <a:ext cx="4114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fontScale="77500" lnSpcReduction="20000"/>
          </a:bodyPr>
          <a:lstStyle/>
          <a:p>
            <a:pPr marL="342900" marR="0" lvl="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tabLst/>
              <a:defRPr/>
            </a:pPr>
            <a:r>
              <a:rPr kumimoji="0" lang="en-IE" sz="2800" b="0" i="0" u="none" strike="noStrike" kern="0" cap="none" spc="0" normalizeH="0" baseline="0" noProof="0" dirty="0" smtClean="0">
                <a:ln>
                  <a:noFill/>
                </a:ln>
                <a:solidFill>
                  <a:schemeClr val="tx1"/>
                </a:solidFill>
                <a:effectLst/>
                <a:uLnTx/>
                <a:uFillTx/>
                <a:latin typeface="+mn-lt"/>
                <a:ea typeface="+mn-ea"/>
                <a:cs typeface="+mn-cs"/>
              </a:rPr>
              <a:t>A document can be given a simple numerical code that allows the user to access it after dialling the number combination. Documents are also able to be edited in real-time. </a:t>
            </a:r>
          </a:p>
          <a:p>
            <a:pPr marL="342900" marR="0" lvl="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tabLst/>
              <a:defRPr/>
            </a:pPr>
            <a:r>
              <a:rPr kumimoji="0" lang="en-IE" sz="2800" b="0" i="0" u="none" strike="noStrike" kern="0" cap="none" spc="0" normalizeH="0" baseline="0" noProof="0" dirty="0" smtClean="0">
                <a:ln>
                  <a:noFill/>
                </a:ln>
                <a:solidFill>
                  <a:schemeClr val="tx1"/>
                </a:solidFill>
                <a:effectLst/>
                <a:uLnTx/>
                <a:uFillTx/>
                <a:latin typeface="+mn-lt"/>
                <a:ea typeface="+mn-ea"/>
                <a:cs typeface="+mn-cs"/>
              </a:rPr>
              <a:t>This process makes annotation fast and simple. </a:t>
            </a:r>
          </a:p>
          <a:p>
            <a:pPr marL="342900" marR="0" lvl="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tabLst/>
              <a:defRPr/>
            </a:pPr>
            <a:r>
              <a:rPr kumimoji="0" lang="en-IE" sz="2800" b="0" i="0" u="none" strike="noStrike" kern="0" cap="none" spc="0" normalizeH="0" baseline="0" noProof="0" dirty="0" smtClean="0">
                <a:ln>
                  <a:noFill/>
                </a:ln>
                <a:solidFill>
                  <a:schemeClr val="tx1"/>
                </a:solidFill>
                <a:effectLst/>
                <a:uLnTx/>
                <a:uFillTx/>
                <a:latin typeface="+mn-lt"/>
                <a:ea typeface="+mn-ea"/>
                <a:cs typeface="+mn-cs"/>
              </a:rPr>
              <a:t>The </a:t>
            </a:r>
            <a:r>
              <a:rPr kumimoji="0" lang="en-IE" sz="2800" b="0" i="0" u="none" strike="noStrike" kern="0" cap="none" spc="0" normalizeH="0" baseline="0" noProof="0" dirty="0" err="1" smtClean="0">
                <a:ln>
                  <a:noFill/>
                </a:ln>
                <a:solidFill>
                  <a:schemeClr val="tx1"/>
                </a:solidFill>
                <a:effectLst/>
                <a:uLnTx/>
                <a:uFillTx/>
                <a:latin typeface="+mn-lt"/>
                <a:ea typeface="+mn-ea"/>
                <a:cs typeface="+mn-cs"/>
              </a:rPr>
              <a:t>memex</a:t>
            </a:r>
            <a:r>
              <a:rPr kumimoji="0" lang="en-IE" sz="2800" b="0" i="0" u="none" strike="noStrike" kern="0" cap="none" spc="0" normalizeH="0" baseline="0" noProof="0" dirty="0" smtClean="0">
                <a:ln>
                  <a:noFill/>
                </a:ln>
                <a:solidFill>
                  <a:schemeClr val="tx1"/>
                </a:solidFill>
                <a:effectLst/>
                <a:uLnTx/>
                <a:uFillTx/>
                <a:latin typeface="+mn-lt"/>
                <a:ea typeface="+mn-ea"/>
                <a:cs typeface="+mn-cs"/>
              </a:rPr>
              <a:t> has influenced the development of </a:t>
            </a:r>
            <a:r>
              <a:rPr kumimoji="0" lang="en-IE" sz="2800" b="0" i="0" u="none" strike="noStrike" kern="0" cap="none" spc="0" normalizeH="0" baseline="0" noProof="0" dirty="0" err="1" smtClean="0">
                <a:ln>
                  <a:noFill/>
                </a:ln>
                <a:solidFill>
                  <a:schemeClr val="tx1"/>
                </a:solidFill>
                <a:effectLst/>
                <a:uLnTx/>
                <a:uFillTx/>
                <a:latin typeface="+mn-lt"/>
                <a:ea typeface="+mn-ea"/>
                <a:cs typeface="+mn-cs"/>
              </a:rPr>
              <a:t>subsequential</a:t>
            </a:r>
            <a:r>
              <a:rPr kumimoji="0" lang="en-IE" sz="2800" b="0" i="0" u="none" strike="noStrike" kern="0" cap="none" spc="0" normalizeH="0" baseline="0" noProof="0" dirty="0" smtClean="0">
                <a:ln>
                  <a:noFill/>
                </a:ln>
                <a:solidFill>
                  <a:schemeClr val="tx1"/>
                </a:solidFill>
                <a:effectLst/>
                <a:uLnTx/>
                <a:uFillTx/>
                <a:latin typeface="+mn-lt"/>
                <a:ea typeface="+mn-ea"/>
                <a:cs typeface="+mn-cs"/>
              </a:rPr>
              <a:t> hypertext and intellect augmenting computer systems.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err="1" smtClean="0"/>
              <a:t>Curta</a:t>
            </a:r>
            <a:r>
              <a:rPr lang="en-IE" dirty="0" smtClean="0"/>
              <a:t> Calculator</a:t>
            </a:r>
            <a:endParaRPr lang="en-IE" dirty="0"/>
          </a:p>
        </p:txBody>
      </p:sp>
      <p:sp>
        <p:nvSpPr>
          <p:cNvPr id="5" name="Content Placeholder 4"/>
          <p:cNvSpPr>
            <a:spLocks noGrp="1"/>
          </p:cNvSpPr>
          <p:nvPr>
            <p:ph idx="1"/>
          </p:nvPr>
        </p:nvSpPr>
        <p:spPr>
          <a:xfrm>
            <a:off x="745232" y="2348880"/>
            <a:ext cx="4114800" cy="4611968"/>
          </a:xfrm>
        </p:spPr>
        <p:txBody>
          <a:bodyPr>
            <a:normAutofit fontScale="77500" lnSpcReduction="20000"/>
          </a:bodyPr>
          <a:lstStyle/>
          <a:p>
            <a:r>
              <a:rPr lang="en-IE" sz="2400" dirty="0" smtClean="0"/>
              <a:t>The </a:t>
            </a:r>
            <a:r>
              <a:rPr lang="en-IE" sz="2400" dirty="0" err="1" smtClean="0"/>
              <a:t>Curta</a:t>
            </a:r>
            <a:r>
              <a:rPr lang="en-IE" sz="2400" dirty="0" smtClean="0"/>
              <a:t> is a hand-cranked mechanical calculator.</a:t>
            </a:r>
          </a:p>
          <a:p>
            <a:r>
              <a:rPr lang="en-IE" sz="2400" dirty="0" smtClean="0"/>
              <a:t>It has an extremely compact design, a small cylinder that fits in the palm of the hand. </a:t>
            </a:r>
          </a:p>
          <a:p>
            <a:r>
              <a:rPr lang="en-IE" sz="2400" dirty="0" smtClean="0"/>
              <a:t>It can be used to perform addition, subtraction, multiplication, division, and, with more difficulty, square roots and other operations. </a:t>
            </a:r>
          </a:p>
          <a:p>
            <a:r>
              <a:rPr lang="en-IE" sz="2400" dirty="0" smtClean="0"/>
              <a:t>The </a:t>
            </a:r>
            <a:r>
              <a:rPr lang="en-IE" sz="2400" dirty="0" err="1" smtClean="0"/>
              <a:t>Curta's</a:t>
            </a:r>
            <a:r>
              <a:rPr lang="en-IE" sz="2400" dirty="0" smtClean="0"/>
              <a:t> design is a descendant of Gottfried Leibniz's Stepped </a:t>
            </a:r>
            <a:r>
              <a:rPr lang="en-IE" sz="2400" dirty="0" err="1" smtClean="0"/>
              <a:t>Reckoner</a:t>
            </a:r>
            <a:r>
              <a:rPr lang="en-IE" sz="2400" dirty="0" smtClean="0"/>
              <a:t> and Thomas's </a:t>
            </a:r>
            <a:r>
              <a:rPr lang="en-IE" sz="2400" dirty="0" err="1" smtClean="0"/>
              <a:t>Arithmometer</a:t>
            </a:r>
            <a:r>
              <a:rPr lang="en-IE" sz="2400" dirty="0" smtClean="0"/>
              <a:t>, accumulating values on cogs, which are added or complemented by a stepped drum mechanism.</a:t>
            </a:r>
            <a:endParaRPr lang="en-IE" sz="2400" dirty="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1948AD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2" name="Picture 11" descr="Picture of Curta calculators"/>
          <p:cNvPicPr>
            <a:picLocks noChangeAspect="1"/>
          </p:cNvPicPr>
          <p:nvPr/>
        </p:nvPicPr>
        <p:blipFill>
          <a:blip r:embed="rId3" cstate="print"/>
          <a:stretch>
            <a:fillRect/>
          </a:stretch>
        </p:blipFill>
        <p:spPr>
          <a:xfrm>
            <a:off x="4812680" y="2492896"/>
            <a:ext cx="4331320" cy="324849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4" y="2332037"/>
            <a:ext cx="4114800" cy="4525963"/>
          </a:xfrm>
        </p:spPr>
        <p:txBody>
          <a:bodyPr>
            <a:normAutofit/>
          </a:bodyPr>
          <a:lstStyle/>
          <a:p>
            <a:pPr lvl="0"/>
            <a:r>
              <a:rPr lang="en-IE" b="1" dirty="0" smtClean="0"/>
              <a:t>Joseph “</a:t>
            </a:r>
            <a:r>
              <a:rPr lang="en-IE" b="1" dirty="0" err="1" smtClean="0"/>
              <a:t>Lick”Carl</a:t>
            </a:r>
            <a:r>
              <a:rPr lang="en-IE" b="1" dirty="0" smtClean="0"/>
              <a:t> </a:t>
            </a:r>
            <a:r>
              <a:rPr lang="en-IE" b="1" dirty="0" err="1" smtClean="0"/>
              <a:t>Robnett</a:t>
            </a:r>
            <a:r>
              <a:rPr lang="en-IE" b="1" dirty="0" smtClean="0"/>
              <a:t> </a:t>
            </a:r>
            <a:r>
              <a:rPr lang="en-IE" b="1" dirty="0" err="1" smtClean="0"/>
              <a:t>Licklider</a:t>
            </a:r>
            <a:endParaRPr lang="en-IE" b="1" dirty="0" smtClean="0"/>
          </a:p>
          <a:p>
            <a:pPr lvl="0"/>
            <a:r>
              <a:rPr lang="en-IE" dirty="0" smtClean="0"/>
              <a:t>Born March 11, 1915</a:t>
            </a:r>
          </a:p>
          <a:p>
            <a:pPr lvl="0"/>
            <a:r>
              <a:rPr lang="en-IE" dirty="0" smtClean="0"/>
              <a:t>Died June 26, 1990</a:t>
            </a:r>
          </a:p>
          <a:p>
            <a:pPr lvl="0"/>
            <a:r>
              <a:rPr lang="en-IE" dirty="0" smtClean="0"/>
              <a:t>Born in St. Louis, Missouri, USA</a:t>
            </a:r>
          </a:p>
          <a:p>
            <a:pPr lvl="0"/>
            <a:r>
              <a:rPr lang="en-IE" dirty="0" smtClean="0"/>
              <a:t>An American computer scientist and psychologist</a:t>
            </a:r>
          </a:p>
        </p:txBody>
      </p:sp>
      <p:sp>
        <p:nvSpPr>
          <p:cNvPr id="3" name="Title 2"/>
          <p:cNvSpPr>
            <a:spLocks noGrp="1"/>
          </p:cNvSpPr>
          <p:nvPr>
            <p:ph type="title"/>
          </p:nvPr>
        </p:nvSpPr>
        <p:spPr/>
        <p:txBody>
          <a:bodyPr>
            <a:normAutofit/>
          </a:bodyPr>
          <a:lstStyle/>
          <a:p>
            <a:r>
              <a:rPr lang="en-IE" dirty="0" smtClean="0"/>
              <a:t>J. C. R. </a:t>
            </a:r>
            <a:r>
              <a:rPr lang="en-IE" dirty="0" err="1" smtClean="0"/>
              <a:t>Licklider</a:t>
            </a:r>
            <a:endParaRPr lang="en-IE" dirty="0"/>
          </a:p>
        </p:txBody>
      </p:sp>
      <p:pic>
        <p:nvPicPr>
          <p:cNvPr id="6" name="Picture 5" descr="linklider.jpg"/>
          <p:cNvPicPr>
            <a:picLocks noChangeAspect="1"/>
          </p:cNvPicPr>
          <p:nvPr/>
        </p:nvPicPr>
        <p:blipFill>
          <a:blip r:embed="rId3" cstate="print"/>
          <a:stretch>
            <a:fillRect/>
          </a:stretch>
        </p:blipFill>
        <p:spPr>
          <a:xfrm>
            <a:off x="5508104" y="1340768"/>
            <a:ext cx="3181350" cy="45720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Man–computer symbiosis</a:t>
            </a:r>
            <a:endParaRPr lang="en-IE" dirty="0"/>
          </a:p>
        </p:txBody>
      </p:sp>
      <p:sp>
        <p:nvSpPr>
          <p:cNvPr id="5" name="Content Placeholder 4"/>
          <p:cNvSpPr>
            <a:spLocks noGrp="1"/>
          </p:cNvSpPr>
          <p:nvPr>
            <p:ph idx="1"/>
          </p:nvPr>
        </p:nvSpPr>
        <p:spPr>
          <a:xfrm>
            <a:off x="601216" y="2276872"/>
            <a:ext cx="8363272" cy="4525963"/>
          </a:xfrm>
        </p:spPr>
        <p:txBody>
          <a:bodyPr>
            <a:noAutofit/>
          </a:bodyPr>
          <a:lstStyle/>
          <a:p>
            <a:r>
              <a:rPr lang="en-IE" sz="2400" dirty="0" smtClean="0"/>
              <a:t>In </a:t>
            </a:r>
            <a:r>
              <a:rPr lang="en-IE" sz="2400" i="1" dirty="0" smtClean="0"/>
              <a:t>Man–Computer Symbiosis</a:t>
            </a:r>
            <a:r>
              <a:rPr lang="en-IE" sz="2400" dirty="0" smtClean="0"/>
              <a:t>, </a:t>
            </a:r>
            <a:r>
              <a:rPr lang="en-IE" sz="2400" dirty="0" err="1" smtClean="0"/>
              <a:t>Licklider</a:t>
            </a:r>
            <a:r>
              <a:rPr lang="en-IE" sz="2400" dirty="0" smtClean="0"/>
              <a:t> outlined the need for simpler interaction between computers and computer users</a:t>
            </a:r>
            <a:r>
              <a:rPr lang="en-IE" sz="2400" dirty="0" smtClean="0"/>
              <a:t>.</a:t>
            </a:r>
          </a:p>
          <a:p>
            <a:r>
              <a:rPr lang="en-IE" sz="2400" dirty="0" smtClean="0"/>
              <a:t>“</a:t>
            </a:r>
            <a:r>
              <a:rPr lang="en-IE" sz="2400" i="1" dirty="0" smtClean="0"/>
              <a:t>The hope is that, in not too many years, human brains and computing machines will be coupled together very tightly and that the resulting partnership will think as no human brain has ever thought and process data in a way not approached by the information-handling machines we know today.</a:t>
            </a:r>
            <a:r>
              <a:rPr lang="en-IE" sz="2400" dirty="0" smtClean="0"/>
              <a:t>”</a:t>
            </a:r>
            <a:endParaRPr lang="en-IE" sz="2400" dirty="0" smtClean="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Abacus</a:t>
            </a:r>
            <a:endParaRPr lang="en-IE" dirty="0"/>
          </a:p>
        </p:txBody>
      </p:sp>
      <p:sp>
        <p:nvSpPr>
          <p:cNvPr id="5" name="Content Placeholder 1"/>
          <p:cNvSpPr txBox="1">
            <a:spLocks/>
          </p:cNvSpPr>
          <p:nvPr/>
        </p:nvSpPr>
        <p:spPr>
          <a:xfrm>
            <a:off x="611560" y="2332037"/>
            <a:ext cx="4114800" cy="4525963"/>
          </a:xfrm>
          <a:prstGeom prst="rect">
            <a:avLst/>
          </a:prstGeom>
        </p:spPr>
        <p:txBody>
          <a:bodyPr vert="horz">
            <a:normAutofit/>
          </a:bodyPr>
          <a:lstStyle/>
          <a:p>
            <a:pPr marL="365760" lvl="0" indent="-256032">
              <a:spcBef>
                <a:spcPts val="400"/>
              </a:spcBef>
              <a:buClr>
                <a:schemeClr val="accent1"/>
              </a:buClr>
              <a:buSzPct val="68000"/>
              <a:buFont typeface="Wingdings 3"/>
              <a:buChar char=""/>
            </a:pPr>
            <a:r>
              <a:rPr lang="en-IE" sz="2700" dirty="0" smtClean="0"/>
              <a:t>Also called a </a:t>
            </a:r>
            <a:r>
              <a:rPr lang="en-IE" sz="2700" b="1" dirty="0" smtClean="0"/>
              <a:t>counting frame</a:t>
            </a:r>
          </a:p>
          <a:p>
            <a:pPr marL="365760" lvl="0" indent="-256032">
              <a:spcBef>
                <a:spcPts val="400"/>
              </a:spcBef>
              <a:buClr>
                <a:schemeClr val="accent1"/>
              </a:buClr>
              <a:buSzPct val="68000"/>
              <a:buFont typeface="Wingdings 3"/>
              <a:buChar char=""/>
            </a:pPr>
            <a:r>
              <a:rPr lang="en-IE" sz="2700" dirty="0" smtClean="0"/>
              <a:t>A calculating tool for performing arithmetic processes.</a:t>
            </a:r>
          </a:p>
          <a:p>
            <a:pPr marL="365760" lvl="0" indent="-256032">
              <a:spcBef>
                <a:spcPts val="400"/>
              </a:spcBef>
              <a:buClr>
                <a:schemeClr val="accent1"/>
              </a:buClr>
              <a:buSzPct val="68000"/>
              <a:buFont typeface="Wingdings 3"/>
              <a:buChar char=""/>
            </a:pPr>
            <a:r>
              <a:rPr lang="en-IE" sz="2700" dirty="0" smtClean="0"/>
              <a:t>The user of an abacus is called an </a:t>
            </a:r>
            <a:r>
              <a:rPr lang="en-IE" sz="2700" dirty="0" err="1" smtClean="0"/>
              <a:t>abacist</a:t>
            </a:r>
            <a:r>
              <a:rPr lang="en-IE" sz="2700" dirty="0" smtClean="0"/>
              <a:t>.</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Content Placeholder 6" descr="Picture of Abacus"/>
          <p:cNvPicPr>
            <a:picLocks noGrp="1" noChangeAspect="1"/>
          </p:cNvPicPr>
          <p:nvPr>
            <p:ph idx="1"/>
          </p:nvPr>
        </p:nvPicPr>
        <p:blipFill>
          <a:blip r:embed="rId3" cstate="print"/>
          <a:stretch>
            <a:fillRect/>
          </a:stretch>
        </p:blipFill>
        <p:spPr>
          <a:xfrm>
            <a:off x="4707500" y="1772816"/>
            <a:ext cx="4112972" cy="3087243"/>
          </a:xfrm>
        </p:spPr>
      </p:pic>
      <p:sp>
        <p:nvSpPr>
          <p:cNvPr id="9" name="Rectangle 8"/>
          <p:cNvSpPr/>
          <p:nvPr/>
        </p:nvSpPr>
        <p:spPr>
          <a:xfrm>
            <a:off x="579613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~2500BC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17240" y="2431429"/>
            <a:ext cx="4114800" cy="4525963"/>
          </a:xfrm>
        </p:spPr>
        <p:txBody>
          <a:bodyPr>
            <a:normAutofit fontScale="77500" lnSpcReduction="20000"/>
          </a:bodyPr>
          <a:lstStyle/>
          <a:p>
            <a:r>
              <a:rPr lang="en-IE" dirty="0" smtClean="0"/>
              <a:t>Born 1937</a:t>
            </a:r>
          </a:p>
          <a:p>
            <a:r>
              <a:rPr lang="en-IE" dirty="0" smtClean="0"/>
              <a:t>Born in New York City, New York</a:t>
            </a:r>
          </a:p>
          <a:p>
            <a:r>
              <a:rPr lang="en-IE" dirty="0" smtClean="0"/>
              <a:t>A sociologist, philosopher, and pioneer of information technology. </a:t>
            </a:r>
          </a:p>
          <a:p>
            <a:r>
              <a:rPr lang="en-IE" dirty="0" smtClean="0"/>
              <a:t>Nelson founded Project </a:t>
            </a:r>
            <a:r>
              <a:rPr lang="en-IE" dirty="0" err="1" smtClean="0"/>
              <a:t>Xanadu</a:t>
            </a:r>
            <a:r>
              <a:rPr lang="en-IE" dirty="0" smtClean="0"/>
              <a:t> in 1960 with the goal of creating a computer network with a simple user interface.</a:t>
            </a:r>
          </a:p>
          <a:p>
            <a:r>
              <a:rPr lang="en-IE" dirty="0" smtClean="0"/>
              <a:t>He coined the terms "hypertext" and "hypermedia" in 1963 and published it in 1965. </a:t>
            </a:r>
          </a:p>
        </p:txBody>
      </p:sp>
      <p:sp>
        <p:nvSpPr>
          <p:cNvPr id="3" name="Title 2"/>
          <p:cNvSpPr>
            <a:spLocks noGrp="1"/>
          </p:cNvSpPr>
          <p:nvPr>
            <p:ph type="title"/>
          </p:nvPr>
        </p:nvSpPr>
        <p:spPr/>
        <p:txBody>
          <a:bodyPr>
            <a:normAutofit/>
          </a:bodyPr>
          <a:lstStyle/>
          <a:p>
            <a:r>
              <a:rPr lang="en-IE" dirty="0" smtClean="0"/>
              <a:t>Ted Nelson</a:t>
            </a:r>
            <a:endParaRPr lang="en-IE" dirty="0"/>
          </a:p>
        </p:txBody>
      </p:sp>
      <p:pic>
        <p:nvPicPr>
          <p:cNvPr id="5" name="Picture 4" descr="Picture of Ted Nelson"/>
          <p:cNvPicPr>
            <a:picLocks noChangeAspect="1"/>
          </p:cNvPicPr>
          <p:nvPr/>
        </p:nvPicPr>
        <p:blipFill>
          <a:blip r:embed="rId3" cstate="print"/>
          <a:stretch>
            <a:fillRect/>
          </a:stretch>
        </p:blipFill>
        <p:spPr>
          <a:xfrm>
            <a:off x="5039816" y="1351756"/>
            <a:ext cx="3276600" cy="43815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Project </a:t>
            </a:r>
            <a:r>
              <a:rPr lang="en-IE" dirty="0" err="1" smtClean="0"/>
              <a:t>Xanadu</a:t>
            </a:r>
            <a:endParaRPr lang="en-IE" dirty="0"/>
          </a:p>
        </p:txBody>
      </p:sp>
      <p:sp>
        <p:nvSpPr>
          <p:cNvPr id="5" name="Content Placeholder 4"/>
          <p:cNvSpPr>
            <a:spLocks noGrp="1"/>
          </p:cNvSpPr>
          <p:nvPr>
            <p:ph idx="1"/>
          </p:nvPr>
        </p:nvSpPr>
        <p:spPr>
          <a:xfrm>
            <a:off x="601216" y="2276872"/>
            <a:ext cx="8363272" cy="4525963"/>
          </a:xfrm>
        </p:spPr>
        <p:txBody>
          <a:bodyPr>
            <a:noAutofit/>
          </a:bodyPr>
          <a:lstStyle/>
          <a:p>
            <a:r>
              <a:rPr lang="en-IE" sz="2400" dirty="0" smtClean="0"/>
              <a:t>During his first year as a graduate student at Harvard, Ted Nelson began implementing the system which contained the basic outline of what would become Project </a:t>
            </a:r>
            <a:r>
              <a:rPr lang="en-IE" sz="2400" dirty="0" err="1" smtClean="0"/>
              <a:t>Xanadu</a:t>
            </a:r>
            <a:r>
              <a:rPr lang="en-IE" sz="2400" dirty="0" smtClean="0"/>
              <a:t>: a word processor capable of storing multiple versions, and displaying the differences between these versions.</a:t>
            </a:r>
          </a:p>
          <a:p>
            <a:r>
              <a:rPr lang="en-IE" sz="2400" dirty="0" smtClean="0"/>
              <a:t>In Nelson founded Project </a:t>
            </a:r>
            <a:r>
              <a:rPr lang="en-IE" sz="2400" dirty="0" err="1" smtClean="0"/>
              <a:t>Xanadu</a:t>
            </a:r>
            <a:r>
              <a:rPr lang="en-IE" sz="2400" dirty="0" smtClean="0"/>
              <a:t> in 1960 with the goal of creating a computer network with a simple user interface.</a:t>
            </a:r>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Project </a:t>
            </a:r>
            <a:r>
              <a:rPr lang="en-IE" dirty="0" err="1" smtClean="0"/>
              <a:t>Xanadu</a:t>
            </a:r>
            <a:endParaRPr lang="en-IE" dirty="0"/>
          </a:p>
        </p:txBody>
      </p:sp>
      <p:sp>
        <p:nvSpPr>
          <p:cNvPr id="5" name="Content Placeholder 4"/>
          <p:cNvSpPr>
            <a:spLocks noGrp="1"/>
          </p:cNvSpPr>
          <p:nvPr>
            <p:ph idx="1"/>
          </p:nvPr>
        </p:nvSpPr>
        <p:spPr>
          <a:xfrm>
            <a:off x="601216" y="2276872"/>
            <a:ext cx="8363272" cy="4525963"/>
          </a:xfrm>
        </p:spPr>
        <p:txBody>
          <a:bodyPr>
            <a:noAutofit/>
          </a:bodyPr>
          <a:lstStyle/>
          <a:p>
            <a:r>
              <a:rPr lang="en-IE" sz="1800" dirty="0" smtClean="0"/>
              <a:t>On top of this basic idea, Nelson wanted to facilitate </a:t>
            </a:r>
            <a:r>
              <a:rPr lang="en-IE" sz="1800" dirty="0" err="1" smtClean="0"/>
              <a:t>nonsequential</a:t>
            </a:r>
            <a:r>
              <a:rPr lang="en-IE" sz="1800" dirty="0" smtClean="0"/>
              <a:t> writing, in which the reader could choose his or her own path through an electronic document. He built upon this idea in a paper to the ACM in 1965, calling the new idea "zippered lists". These zippered lists would allow compound documents to be formed from pieces of other documents, a concept named </a:t>
            </a:r>
            <a:r>
              <a:rPr lang="en-IE" sz="1800" i="1" dirty="0" err="1" smtClean="0"/>
              <a:t>transclusion</a:t>
            </a:r>
            <a:r>
              <a:rPr lang="en-IE" sz="1800" dirty="0" smtClean="0"/>
              <a:t>.</a:t>
            </a:r>
          </a:p>
          <a:p>
            <a:r>
              <a:rPr lang="en-IE" sz="1800" dirty="0" smtClean="0"/>
              <a:t>Nelson claims some aspects of his vision are in the process of being fulfilled by the World Wide Web, but he dislikes the World Wide Web, XML and all embedded </a:t>
            </a:r>
            <a:r>
              <a:rPr lang="en-IE" sz="1800" dirty="0" err="1" smtClean="0"/>
              <a:t>markup</a:t>
            </a:r>
            <a:r>
              <a:rPr lang="en-IE" sz="1800" dirty="0" smtClean="0"/>
              <a:t> - regarding the Web as a gross over-simplification of his original vision:</a:t>
            </a:r>
          </a:p>
          <a:p>
            <a:endParaRPr lang="en-IE" sz="1800" dirty="0" smtClean="0"/>
          </a:p>
          <a:p>
            <a:r>
              <a:rPr lang="en-IE" sz="1800" dirty="0" smtClean="0"/>
              <a:t>“</a:t>
            </a:r>
            <a:r>
              <a:rPr lang="en-IE" sz="1800" i="1" dirty="0" smtClean="0"/>
              <a:t>HTML is precisely what we were trying to PREVENT— ever-breaking links, links going outward only, quotes you can't follow to their origins, no version management, no rights management.</a:t>
            </a:r>
            <a:r>
              <a:rPr lang="en-IE" sz="1800" dirty="0" smtClean="0"/>
              <a:t>” – Ted Nelson</a:t>
            </a:r>
          </a:p>
          <a:p>
            <a:endParaRPr lang="en-IE" sz="1600" dirty="0" smtClean="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1960AD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Rounded Rectangle 5"/>
          <p:cNvSpPr/>
          <p:nvPr/>
        </p:nvSpPr>
        <p:spPr>
          <a:xfrm>
            <a:off x="683568" y="5445224"/>
            <a:ext cx="8208912" cy="10801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17240" y="2359421"/>
            <a:ext cx="4114800" cy="4165923"/>
          </a:xfrm>
        </p:spPr>
        <p:txBody>
          <a:bodyPr>
            <a:noAutofit/>
          </a:bodyPr>
          <a:lstStyle/>
          <a:p>
            <a:r>
              <a:rPr lang="en-IE" sz="2000" dirty="0" smtClean="0"/>
              <a:t>Born January 30, 1925</a:t>
            </a:r>
          </a:p>
          <a:p>
            <a:r>
              <a:rPr lang="en-IE" sz="2000" dirty="0" smtClean="0"/>
              <a:t>Born in Portland, Oregon</a:t>
            </a:r>
          </a:p>
          <a:p>
            <a:r>
              <a:rPr lang="en-IE" sz="2000" dirty="0" smtClean="0"/>
              <a:t>An inventor and early computer pioneer. </a:t>
            </a:r>
          </a:p>
          <a:p>
            <a:r>
              <a:rPr lang="en-IE" sz="2000" dirty="0" smtClean="0"/>
              <a:t>He is best known for inventing the computer mouse, as a pioneer of human-computer interaction whose team developed hypertext, networked computers, and precursors to GUIs.</a:t>
            </a:r>
          </a:p>
        </p:txBody>
      </p:sp>
      <p:sp>
        <p:nvSpPr>
          <p:cNvPr id="3" name="Title 2"/>
          <p:cNvSpPr>
            <a:spLocks noGrp="1"/>
          </p:cNvSpPr>
          <p:nvPr>
            <p:ph type="title"/>
          </p:nvPr>
        </p:nvSpPr>
        <p:spPr/>
        <p:txBody>
          <a:bodyPr>
            <a:normAutofit/>
          </a:bodyPr>
          <a:lstStyle/>
          <a:p>
            <a:r>
              <a:rPr lang="en-IE" dirty="0" smtClean="0"/>
              <a:t>Douglas </a:t>
            </a:r>
            <a:r>
              <a:rPr lang="en-IE" dirty="0" err="1" smtClean="0"/>
              <a:t>Engelbart</a:t>
            </a:r>
            <a:endParaRPr lang="en-IE" dirty="0"/>
          </a:p>
        </p:txBody>
      </p:sp>
      <p:pic>
        <p:nvPicPr>
          <p:cNvPr id="6" name="Picture 5" descr="Picture of Douglas Engelbart"/>
          <p:cNvPicPr>
            <a:picLocks noChangeAspect="1"/>
          </p:cNvPicPr>
          <p:nvPr/>
        </p:nvPicPr>
        <p:blipFill>
          <a:blip r:embed="rId3" cstate="print"/>
          <a:stretch>
            <a:fillRect/>
          </a:stretch>
        </p:blipFill>
        <p:spPr>
          <a:xfrm>
            <a:off x="5021148" y="1134743"/>
            <a:ext cx="3511292" cy="4814537"/>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The Mouse</a:t>
            </a:r>
            <a:endParaRPr lang="en-IE" dirty="0"/>
          </a:p>
        </p:txBody>
      </p:sp>
      <p:sp>
        <p:nvSpPr>
          <p:cNvPr id="5" name="Content Placeholder 4"/>
          <p:cNvSpPr>
            <a:spLocks noGrp="1"/>
          </p:cNvSpPr>
          <p:nvPr>
            <p:ph idx="1"/>
          </p:nvPr>
        </p:nvSpPr>
        <p:spPr>
          <a:xfrm>
            <a:off x="899592" y="2359421"/>
            <a:ext cx="4114800" cy="4525963"/>
          </a:xfrm>
        </p:spPr>
        <p:txBody>
          <a:bodyPr>
            <a:noAutofit/>
          </a:bodyPr>
          <a:lstStyle/>
          <a:p>
            <a:r>
              <a:rPr lang="en-IE" sz="1600" dirty="0" smtClean="0"/>
              <a:t>In 1945, </a:t>
            </a:r>
            <a:r>
              <a:rPr lang="en-IE" sz="1600" dirty="0" err="1" smtClean="0"/>
              <a:t>Engelbart</a:t>
            </a:r>
            <a:r>
              <a:rPr lang="en-IE" sz="1600" dirty="0" smtClean="0"/>
              <a:t> had read with interest </a:t>
            </a:r>
            <a:r>
              <a:rPr lang="en-IE" sz="1600" dirty="0" err="1" smtClean="0"/>
              <a:t>Vannevar</a:t>
            </a:r>
            <a:r>
              <a:rPr lang="en-IE" sz="1600" dirty="0" smtClean="0"/>
              <a:t> Bush's article "As We May Think", a call to arms for making knowledge widely available as a national peacetime grand challenge.</a:t>
            </a:r>
          </a:p>
          <a:p>
            <a:r>
              <a:rPr lang="en-IE" sz="1600" dirty="0" smtClean="0"/>
              <a:t>Working at Stanford Research Institute (SRI) in Menlo Park he developed the first prototype mouse in 1963, and applied for a patent in 1967 and received it in 1970, for the wooden shell with two metal wheels. </a:t>
            </a:r>
          </a:p>
          <a:p>
            <a:r>
              <a:rPr lang="en-IE" sz="1600" dirty="0" smtClean="0"/>
              <a:t>In the patent application it is described as an </a:t>
            </a:r>
            <a:r>
              <a:rPr lang="en-IE" sz="1600" i="1" dirty="0" smtClean="0"/>
              <a:t>"X-Y position indicator for a display system"</a:t>
            </a:r>
            <a:r>
              <a:rPr lang="en-IE" sz="1600" dirty="0" smtClean="0"/>
              <a:t>. </a:t>
            </a:r>
            <a:r>
              <a:rPr lang="en-IE" sz="1600" dirty="0" err="1" smtClean="0"/>
              <a:t>Engelbart</a:t>
            </a:r>
            <a:r>
              <a:rPr lang="en-IE" sz="1600" dirty="0" smtClean="0"/>
              <a:t> later revealed that it was nicknamed the "mouse" because the tail came out the end.</a:t>
            </a:r>
            <a:endParaRPr lang="en-IE" sz="1600" dirty="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1963AD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 name="Picture 9" descr="Picture of the first mouse"/>
          <p:cNvPicPr>
            <a:picLocks noChangeAspect="1"/>
          </p:cNvPicPr>
          <p:nvPr/>
        </p:nvPicPr>
        <p:blipFill>
          <a:blip r:embed="rId3" cstate="print"/>
          <a:stretch>
            <a:fillRect/>
          </a:stretch>
        </p:blipFill>
        <p:spPr>
          <a:xfrm>
            <a:off x="4932040" y="2924944"/>
            <a:ext cx="4021596" cy="2681064"/>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The Mother of all demos</a:t>
            </a:r>
            <a:endParaRPr lang="en-IE" dirty="0"/>
          </a:p>
        </p:txBody>
      </p:sp>
      <p:sp>
        <p:nvSpPr>
          <p:cNvPr id="5" name="Content Placeholder 4"/>
          <p:cNvSpPr>
            <a:spLocks noGrp="1"/>
          </p:cNvSpPr>
          <p:nvPr>
            <p:ph idx="1"/>
          </p:nvPr>
        </p:nvSpPr>
        <p:spPr>
          <a:xfrm>
            <a:off x="683568" y="2420888"/>
            <a:ext cx="4114800" cy="4104456"/>
          </a:xfrm>
        </p:spPr>
        <p:txBody>
          <a:bodyPr>
            <a:noAutofit/>
          </a:bodyPr>
          <a:lstStyle/>
          <a:p>
            <a:r>
              <a:rPr lang="en-IE" sz="1600" dirty="0" smtClean="0"/>
              <a:t>The Mother of All Demos is a name given retrospectively to Douglas </a:t>
            </a:r>
            <a:r>
              <a:rPr lang="en-IE" sz="1600" dirty="0" err="1" smtClean="0"/>
              <a:t>Engelbart's</a:t>
            </a:r>
            <a:r>
              <a:rPr lang="en-IE" sz="1600" dirty="0" smtClean="0"/>
              <a:t> December 9, 1968, demonstration at the Fall Joint Computer Conference (FJCC) at the Convention </a:t>
            </a:r>
            <a:r>
              <a:rPr lang="en-IE" sz="1600" dirty="0" err="1" smtClean="0"/>
              <a:t>Center</a:t>
            </a:r>
            <a:r>
              <a:rPr lang="en-IE" sz="1600" dirty="0" smtClean="0"/>
              <a:t> in San Francisco, in which a number of experimental technologies that have since become commonplace were presented. </a:t>
            </a:r>
          </a:p>
          <a:p>
            <a:r>
              <a:rPr lang="en-IE" sz="1600" dirty="0" smtClean="0"/>
              <a:t>The demo featured the first computer mouse the public had ever seen, as well as introducing interactive text, video conferencing, teleconferencing, email, hypertext and a collaborative real-time editor.</a:t>
            </a:r>
            <a:endParaRPr lang="en-IE" sz="1600" dirty="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1968AD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Picture of keyboard used at the Mother of All Demos"/>
          <p:cNvPicPr>
            <a:picLocks noChangeAspect="1"/>
          </p:cNvPicPr>
          <p:nvPr/>
        </p:nvPicPr>
        <p:blipFill>
          <a:blip r:embed="rId3" cstate="print"/>
          <a:stretch>
            <a:fillRect/>
          </a:stretch>
        </p:blipFill>
        <p:spPr>
          <a:xfrm>
            <a:off x="4788024" y="4097422"/>
            <a:ext cx="4212580" cy="2787962"/>
          </a:xfrm>
          <a:prstGeom prst="rect">
            <a:avLst/>
          </a:prstGeom>
        </p:spPr>
      </p:pic>
      <p:pic>
        <p:nvPicPr>
          <p:cNvPr id="7" name="Picture 6" descr="Picture of Douglas Engelbart giving the Mother of All Demos"/>
          <p:cNvPicPr>
            <a:picLocks noChangeAspect="1"/>
          </p:cNvPicPr>
          <p:nvPr/>
        </p:nvPicPr>
        <p:blipFill>
          <a:blip r:embed="rId4" cstate="print"/>
          <a:stretch>
            <a:fillRect/>
          </a:stretch>
        </p:blipFill>
        <p:spPr>
          <a:xfrm>
            <a:off x="4788024" y="1700808"/>
            <a:ext cx="4219426" cy="2867177"/>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The Internet</a:t>
            </a:r>
            <a:endParaRPr lang="en-IE" dirty="0"/>
          </a:p>
        </p:txBody>
      </p:sp>
      <p:sp>
        <p:nvSpPr>
          <p:cNvPr id="5" name="Content Placeholder 4"/>
          <p:cNvSpPr>
            <a:spLocks noGrp="1"/>
          </p:cNvSpPr>
          <p:nvPr>
            <p:ph idx="1"/>
          </p:nvPr>
        </p:nvSpPr>
        <p:spPr>
          <a:xfrm>
            <a:off x="827584" y="2332037"/>
            <a:ext cx="4114800" cy="4525963"/>
          </a:xfrm>
        </p:spPr>
        <p:txBody>
          <a:bodyPr>
            <a:normAutofit fontScale="92500" lnSpcReduction="20000"/>
          </a:bodyPr>
          <a:lstStyle/>
          <a:p>
            <a:r>
              <a:rPr lang="en-IE" sz="2400" dirty="0" smtClean="0"/>
              <a:t>The Internet is a global system of interconnected computer networks that use the standard Internet Protocol Suite (TCP/IP) to serve billions of users worldwide.</a:t>
            </a:r>
          </a:p>
          <a:p>
            <a:r>
              <a:rPr lang="en-IE" sz="2400" dirty="0" smtClean="0"/>
              <a:t> It is a network of networks that consists of millions of private, public, academic, business, and government networks, of local to global scope, that are linked by a broad array of electronic and optical networking technologies. </a:t>
            </a:r>
            <a:endParaRPr lang="en-US" sz="2400" dirty="0" smtClean="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1969AD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25" name="Rectangle 1" descr=" Map of the TCP/IP test network in February 1982 "/>
          <p:cNvSpPr>
            <a:spLocks noChangeArrowheads="1"/>
          </p:cNvSpPr>
          <p:nvPr/>
        </p:nvSpPr>
        <p:spPr bwMode="auto">
          <a:xfrm>
            <a:off x="4392488" y="5507940"/>
            <a:ext cx="471601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a:t>
            </a:r>
            <a:r>
              <a:rPr kumimoji="0" lang="en-US" sz="1600" b="0" i="0" u="none" strike="noStrike" cap="none" normalizeH="0" baseline="0" dirty="0" smtClean="0">
                <a:ln>
                  <a:noFill/>
                </a:ln>
                <a:solidFill>
                  <a:schemeClr val="tx1"/>
                </a:solidFill>
                <a:effectLst/>
                <a:latin typeface="Arial" charset="0"/>
                <a:cs typeface="Arial" charset="0"/>
              </a:rPr>
              <a:t>Map of the TCP/IP test network in February 1982 </a:t>
            </a:r>
          </a:p>
        </p:txBody>
      </p:sp>
      <p:pic>
        <p:nvPicPr>
          <p:cNvPr id="1026" name="Picture 2" descr="http://bits.wikimedia.org/skins-1.5/common/images/magnify-clip.png">
            <a:hlinkClick r:id="rId3" tooltip="Enlarge"/>
          </p:cNvPr>
          <p:cNvPicPr>
            <a:picLocks noChangeAspect="1" noChangeArrowheads="1"/>
          </p:cNvPicPr>
          <p:nvPr/>
        </p:nvPicPr>
        <p:blipFill>
          <a:blip r:embed="rId4" cstate="print"/>
          <a:srcRect/>
          <a:stretch>
            <a:fillRect/>
          </a:stretch>
        </p:blipFill>
        <p:spPr bwMode="auto">
          <a:xfrm>
            <a:off x="155575" y="-274638"/>
            <a:ext cx="142875" cy="104775"/>
          </a:xfrm>
          <a:prstGeom prst="rect">
            <a:avLst/>
          </a:prstGeom>
          <a:noFill/>
        </p:spPr>
      </p:pic>
      <p:pic>
        <p:nvPicPr>
          <p:cNvPr id="10" name="Picture 9" descr="Internet_map_in_February_82.jpg"/>
          <p:cNvPicPr>
            <a:picLocks noChangeAspect="1"/>
          </p:cNvPicPr>
          <p:nvPr/>
        </p:nvPicPr>
        <p:blipFill>
          <a:blip r:embed="rId5" cstate="print"/>
          <a:stretch>
            <a:fillRect/>
          </a:stretch>
        </p:blipFill>
        <p:spPr>
          <a:xfrm>
            <a:off x="5027612" y="908720"/>
            <a:ext cx="3504828" cy="4608512"/>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The Internet</a:t>
            </a:r>
            <a:endParaRPr lang="en-IE" dirty="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1969AD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2" name="Content Placeholder 4"/>
          <p:cNvSpPr txBox="1">
            <a:spLocks/>
          </p:cNvSpPr>
          <p:nvPr/>
        </p:nvSpPr>
        <p:spPr>
          <a:xfrm>
            <a:off x="683568" y="2332037"/>
            <a:ext cx="4114800" cy="4525963"/>
          </a:xfrm>
          <a:prstGeom prst="rect">
            <a:avLst/>
          </a:prstGeom>
        </p:spPr>
        <p:txBody>
          <a:bodyPr vert="horz">
            <a:normAutofit fontScale="47500" lnSpcReduction="20000"/>
          </a:bodyPr>
          <a:lstStyle/>
          <a:p>
            <a:pPr marL="365760" lvl="0" indent="-256032">
              <a:spcBef>
                <a:spcPts val="400"/>
              </a:spcBef>
              <a:buClr>
                <a:schemeClr val="accent1"/>
              </a:buClr>
              <a:buSzPct val="68000"/>
              <a:buFont typeface="Wingdings 3"/>
              <a:buChar char=""/>
            </a:pPr>
            <a:r>
              <a:rPr lang="en-IE" dirty="0" smtClean="0"/>
              <a:t>The first ARPANET link was established between the University of California, Los Angeles and the Stanford Research Institute on 22:30 hours on October 29, 1969. By December 5, 1969, a 4-node network was connected by adding the University of Utah and the University of California, Santa Barbara. Building on ideas developed in </a:t>
            </a:r>
            <a:r>
              <a:rPr lang="en-IE" dirty="0" err="1" smtClean="0"/>
              <a:t>ALOHAnet</a:t>
            </a:r>
            <a:r>
              <a:rPr lang="en-IE" dirty="0" smtClean="0"/>
              <a:t>, the ARPANET grew rapidly. By 1981, the number of hosts had grown to 213, with a new host being added approximately every twenty days.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Rectangle 6"/>
          <p:cNvSpPr/>
          <p:nvPr/>
        </p:nvSpPr>
        <p:spPr>
          <a:xfrm>
            <a:off x="4644008" y="4993431"/>
            <a:ext cx="4248472" cy="307777"/>
          </a:xfrm>
          <a:prstGeom prst="rect">
            <a:avLst/>
          </a:prstGeom>
        </p:spPr>
        <p:txBody>
          <a:bodyPr wrap="square">
            <a:spAutoFit/>
          </a:bodyPr>
          <a:lstStyle/>
          <a:p>
            <a:r>
              <a:rPr lang="en-IE" sz="1400" dirty="0" smtClean="0"/>
              <a:t>BBN Technologies TCP/IP internet map early 1986</a:t>
            </a:r>
            <a:endParaRPr lang="en-IE" sz="1400" dirty="0"/>
          </a:p>
        </p:txBody>
      </p:sp>
      <p:pic>
        <p:nvPicPr>
          <p:cNvPr id="10" name="Picture 9" descr="BBN Technologies TCP/IP internet map early 1986"/>
          <p:cNvPicPr>
            <a:picLocks noChangeAspect="1"/>
          </p:cNvPicPr>
          <p:nvPr/>
        </p:nvPicPr>
        <p:blipFill>
          <a:blip r:embed="rId3" cstate="print"/>
          <a:stretch>
            <a:fillRect/>
          </a:stretch>
        </p:blipFill>
        <p:spPr>
          <a:xfrm>
            <a:off x="4573020" y="1628800"/>
            <a:ext cx="4391468" cy="341648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3568" y="2332037"/>
            <a:ext cx="4114800" cy="4525963"/>
          </a:xfrm>
        </p:spPr>
        <p:txBody>
          <a:bodyPr>
            <a:normAutofit/>
          </a:bodyPr>
          <a:lstStyle/>
          <a:p>
            <a:r>
              <a:rPr lang="en-IE" dirty="0" smtClean="0"/>
              <a:t>Born 8 June 1955</a:t>
            </a:r>
          </a:p>
          <a:p>
            <a:r>
              <a:rPr lang="en-IE" dirty="0" smtClean="0"/>
              <a:t>Born in London, England</a:t>
            </a:r>
          </a:p>
          <a:p>
            <a:r>
              <a:rPr lang="en-IE" dirty="0" smtClean="0"/>
              <a:t>An engineer and computer scientist and MIT professor who invented the World Wide Web</a:t>
            </a:r>
          </a:p>
        </p:txBody>
      </p:sp>
      <p:sp>
        <p:nvSpPr>
          <p:cNvPr id="3" name="Title 2"/>
          <p:cNvSpPr>
            <a:spLocks noGrp="1"/>
          </p:cNvSpPr>
          <p:nvPr>
            <p:ph type="title"/>
          </p:nvPr>
        </p:nvSpPr>
        <p:spPr/>
        <p:txBody>
          <a:bodyPr>
            <a:normAutofit/>
          </a:bodyPr>
          <a:lstStyle/>
          <a:p>
            <a:r>
              <a:rPr lang="en-IE" sz="4400" dirty="0" smtClean="0"/>
              <a:t>Tim Berners-Lee</a:t>
            </a:r>
            <a:endParaRPr lang="en-IE" dirty="0"/>
          </a:p>
        </p:txBody>
      </p:sp>
      <p:pic>
        <p:nvPicPr>
          <p:cNvPr id="5" name="Picture 4" descr="Picture of Tim Berners-Lee"/>
          <p:cNvPicPr>
            <a:picLocks noChangeAspect="1"/>
          </p:cNvPicPr>
          <p:nvPr/>
        </p:nvPicPr>
        <p:blipFill>
          <a:blip r:embed="rId3" cstate="print"/>
          <a:stretch>
            <a:fillRect/>
          </a:stretch>
        </p:blipFill>
        <p:spPr>
          <a:xfrm>
            <a:off x="4860032" y="2348880"/>
            <a:ext cx="3816424" cy="3816424"/>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orld-Wide Web logo"/>
          <p:cNvPicPr>
            <a:picLocks noChangeAspect="1"/>
          </p:cNvPicPr>
          <p:nvPr/>
        </p:nvPicPr>
        <p:blipFill>
          <a:blip r:embed="rId3" cstate="print"/>
          <a:stretch>
            <a:fillRect/>
          </a:stretch>
        </p:blipFill>
        <p:spPr>
          <a:xfrm>
            <a:off x="5580112" y="1923524"/>
            <a:ext cx="2929787" cy="3060000"/>
          </a:xfrm>
          <a:prstGeom prst="rect">
            <a:avLst/>
          </a:prstGeom>
        </p:spPr>
      </p:pic>
      <p:sp>
        <p:nvSpPr>
          <p:cNvPr id="3" name="Title 2"/>
          <p:cNvSpPr>
            <a:spLocks noGrp="1"/>
          </p:cNvSpPr>
          <p:nvPr>
            <p:ph type="title"/>
          </p:nvPr>
        </p:nvSpPr>
        <p:spPr/>
        <p:txBody>
          <a:bodyPr/>
          <a:lstStyle/>
          <a:p>
            <a:r>
              <a:rPr lang="en-IE" dirty="0" smtClean="0"/>
              <a:t>The World-Wide Web</a:t>
            </a:r>
            <a:endParaRPr lang="en-IE" dirty="0"/>
          </a:p>
        </p:txBody>
      </p:sp>
      <p:sp>
        <p:nvSpPr>
          <p:cNvPr id="5" name="Content Placeholder 4"/>
          <p:cNvSpPr>
            <a:spLocks noGrp="1"/>
          </p:cNvSpPr>
          <p:nvPr>
            <p:ph idx="1"/>
          </p:nvPr>
        </p:nvSpPr>
        <p:spPr>
          <a:xfrm>
            <a:off x="755576" y="2332037"/>
            <a:ext cx="4114800" cy="4525963"/>
          </a:xfrm>
        </p:spPr>
        <p:txBody>
          <a:bodyPr>
            <a:normAutofit fontScale="77500" lnSpcReduction="20000"/>
          </a:bodyPr>
          <a:lstStyle/>
          <a:p>
            <a:r>
              <a:rPr lang="en-IE" sz="2400" dirty="0" smtClean="0"/>
              <a:t>In 1984 Tim Berners-Lee was working at CERN, and considered its problems of information presentation: physicists from around the world needed to share data, and with no common machines and no common presentation software. </a:t>
            </a:r>
          </a:p>
          <a:p>
            <a:r>
              <a:rPr lang="en-IE" sz="2400" dirty="0" smtClean="0"/>
              <a:t>He wrote a proposal in March 1989 for "a large hypertext database with typed links", but it generated little interest. </a:t>
            </a:r>
          </a:p>
          <a:p>
            <a:r>
              <a:rPr lang="en-IE" sz="2400" dirty="0" smtClean="0"/>
              <a:t>His boss, Mike </a:t>
            </a:r>
            <a:r>
              <a:rPr lang="en-IE" sz="2400" dirty="0" err="1" smtClean="0"/>
              <a:t>Sendall</a:t>
            </a:r>
            <a:r>
              <a:rPr lang="en-IE" sz="2400" dirty="0" smtClean="0"/>
              <a:t>, encouraged Berners-Lee to begin implementing his system on a newly acquired NeXT workstation. </a:t>
            </a:r>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1991AD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Abacus</a:t>
            </a:r>
            <a:endParaRPr lang="en-IE" dirty="0"/>
          </a:p>
        </p:txBody>
      </p:sp>
      <p:pic>
        <p:nvPicPr>
          <p:cNvPr id="7" name="Content Placeholder 6" descr="Picture of Abacus"/>
          <p:cNvPicPr>
            <a:picLocks noGrp="1" noChangeAspect="1"/>
          </p:cNvPicPr>
          <p:nvPr>
            <p:ph idx="1"/>
          </p:nvPr>
        </p:nvPicPr>
        <p:blipFill>
          <a:blip r:embed="rId3" cstate="print"/>
          <a:stretch>
            <a:fillRect/>
          </a:stretch>
        </p:blipFill>
        <p:spPr>
          <a:xfrm>
            <a:off x="4707500" y="1772816"/>
            <a:ext cx="4112972" cy="3087243"/>
          </a:xfrm>
        </p:spPr>
      </p:pic>
      <p:graphicFrame>
        <p:nvGraphicFramePr>
          <p:cNvPr id="10" name="Content Placeholder 3"/>
          <p:cNvGraphicFramePr>
            <a:graphicFrameLocks/>
          </p:cNvGraphicFramePr>
          <p:nvPr/>
        </p:nvGraphicFramePr>
        <p:xfrm>
          <a:off x="539552" y="2276872"/>
          <a:ext cx="4114800" cy="4396131"/>
        </p:xfrm>
        <a:graphic>
          <a:graphicData uri="http://schemas.openxmlformats.org/drawingml/2006/table">
            <a:tbl>
              <a:tblPr firstRow="1" bandRow="1">
                <a:tableStyleId>{5C22544A-7EE6-4342-B048-85BDC9FD1C3A}</a:tableStyleId>
              </a:tblPr>
              <a:tblGrid>
                <a:gridCol w="2057400"/>
                <a:gridCol w="2057400"/>
              </a:tblGrid>
              <a:tr h="488459">
                <a:tc>
                  <a:txBody>
                    <a:bodyPr/>
                    <a:lstStyle/>
                    <a:p>
                      <a:r>
                        <a:rPr lang="en-IE" dirty="0" smtClean="0"/>
                        <a:t>Country</a:t>
                      </a:r>
                      <a:endParaRPr lang="en-IE" dirty="0"/>
                    </a:p>
                  </a:txBody>
                  <a:tcPr/>
                </a:tc>
                <a:tc>
                  <a:txBody>
                    <a:bodyPr/>
                    <a:lstStyle/>
                    <a:p>
                      <a:r>
                        <a:rPr lang="en-IE" dirty="0" smtClean="0"/>
                        <a:t>Era</a:t>
                      </a:r>
                      <a:endParaRPr lang="en-IE" dirty="0"/>
                    </a:p>
                  </a:txBody>
                  <a:tcPr/>
                </a:tc>
              </a:tr>
              <a:tr h="488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1" dirty="0" smtClean="0"/>
                        <a:t>Mesopotamia</a:t>
                      </a:r>
                    </a:p>
                  </a:txBody>
                  <a:tcPr/>
                </a:tc>
                <a:tc>
                  <a:txBody>
                    <a:bodyPr/>
                    <a:lstStyle/>
                    <a:p>
                      <a:r>
                        <a:rPr lang="en-IE" dirty="0" smtClean="0"/>
                        <a:t>2700–2300 BC</a:t>
                      </a:r>
                      <a:endParaRPr lang="en-IE" dirty="0"/>
                    </a:p>
                  </a:txBody>
                  <a:tcPr/>
                </a:tc>
              </a:tr>
              <a:tr h="488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1" dirty="0" smtClean="0"/>
                        <a:t>Persia</a:t>
                      </a:r>
                    </a:p>
                  </a:txBody>
                  <a:tcPr/>
                </a:tc>
                <a:tc>
                  <a:txBody>
                    <a:bodyPr/>
                    <a:lstStyle/>
                    <a:p>
                      <a:r>
                        <a:rPr lang="en-IE" dirty="0" smtClean="0"/>
                        <a:t>~600 BC</a:t>
                      </a:r>
                      <a:endParaRPr lang="en-IE" dirty="0"/>
                    </a:p>
                  </a:txBody>
                  <a:tcPr/>
                </a:tc>
              </a:tr>
              <a:tr h="488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1" dirty="0" smtClean="0"/>
                        <a:t>Greece</a:t>
                      </a:r>
                    </a:p>
                  </a:txBody>
                  <a:tcPr/>
                </a:tc>
                <a:tc>
                  <a:txBody>
                    <a:bodyPr/>
                    <a:lstStyle/>
                    <a:p>
                      <a:r>
                        <a:rPr lang="en-IE" dirty="0" smtClean="0"/>
                        <a:t>~500 BC</a:t>
                      </a:r>
                      <a:endParaRPr lang="en-IE" dirty="0"/>
                    </a:p>
                  </a:txBody>
                  <a:tcPr/>
                </a:tc>
              </a:tr>
              <a:tr h="488459">
                <a:tc>
                  <a:txBody>
                    <a:bodyPr/>
                    <a:lstStyle/>
                    <a:p>
                      <a:r>
                        <a:rPr lang="en-IE" b="1" dirty="0" smtClean="0"/>
                        <a:t>Romans</a:t>
                      </a:r>
                      <a:endParaRPr lang="en-IE" b="1" dirty="0"/>
                    </a:p>
                  </a:txBody>
                  <a:tcPr/>
                </a:tc>
                <a:tc>
                  <a:txBody>
                    <a:bodyPr/>
                    <a:lstStyle/>
                    <a:p>
                      <a:r>
                        <a:rPr lang="en-IE" dirty="0" smtClean="0"/>
                        <a:t>1</a:t>
                      </a:r>
                      <a:r>
                        <a:rPr lang="en-IE" baseline="0" dirty="0" smtClean="0"/>
                        <a:t> BC</a:t>
                      </a:r>
                      <a:endParaRPr lang="en-IE" dirty="0"/>
                    </a:p>
                  </a:txBody>
                  <a:tcPr/>
                </a:tc>
              </a:tr>
              <a:tr h="488459">
                <a:tc>
                  <a:txBody>
                    <a:bodyPr/>
                    <a:lstStyle/>
                    <a:p>
                      <a:r>
                        <a:rPr lang="en-IE" b="1" dirty="0" smtClean="0"/>
                        <a:t>China</a:t>
                      </a:r>
                      <a:endParaRPr lang="en-IE" b="1" dirty="0"/>
                    </a:p>
                  </a:txBody>
                  <a:tcPr/>
                </a:tc>
                <a:tc>
                  <a:txBody>
                    <a:bodyPr/>
                    <a:lstStyle/>
                    <a:p>
                      <a:r>
                        <a:rPr lang="en-IE" dirty="0" smtClean="0"/>
                        <a:t>~200 BC</a:t>
                      </a:r>
                      <a:endParaRPr lang="en-IE" dirty="0"/>
                    </a:p>
                  </a:txBody>
                  <a:tcPr/>
                </a:tc>
              </a:tr>
              <a:tr h="488459">
                <a:tc>
                  <a:txBody>
                    <a:bodyPr/>
                    <a:lstStyle/>
                    <a:p>
                      <a:r>
                        <a:rPr lang="en-IE" b="1" dirty="0" smtClean="0"/>
                        <a:t>India</a:t>
                      </a:r>
                      <a:endParaRPr lang="en-IE" b="1" dirty="0"/>
                    </a:p>
                  </a:txBody>
                  <a:tcPr/>
                </a:tc>
                <a:tc>
                  <a:txBody>
                    <a:bodyPr/>
                    <a:lstStyle/>
                    <a:p>
                      <a:r>
                        <a:rPr lang="en-IE" dirty="0" smtClean="0"/>
                        <a:t>~ 500</a:t>
                      </a:r>
                      <a:r>
                        <a:rPr lang="en-IE" baseline="0" dirty="0" smtClean="0"/>
                        <a:t> AD</a:t>
                      </a:r>
                      <a:endParaRPr lang="en-IE" dirty="0"/>
                    </a:p>
                  </a:txBody>
                  <a:tcPr/>
                </a:tc>
              </a:tr>
              <a:tr h="488459">
                <a:tc>
                  <a:txBody>
                    <a:bodyPr/>
                    <a:lstStyle/>
                    <a:p>
                      <a:r>
                        <a:rPr lang="en-IE" b="1" dirty="0" smtClean="0"/>
                        <a:t>Japan</a:t>
                      </a:r>
                      <a:endParaRPr lang="en-IE" b="1" dirty="0"/>
                    </a:p>
                  </a:txBody>
                  <a:tcPr/>
                </a:tc>
                <a:tc>
                  <a:txBody>
                    <a:bodyPr/>
                    <a:lstStyle/>
                    <a:p>
                      <a:r>
                        <a:rPr lang="en-IE" dirty="0" smtClean="0"/>
                        <a:t>~ 1600 AD</a:t>
                      </a:r>
                      <a:endParaRPr lang="en-IE" dirty="0"/>
                    </a:p>
                  </a:txBody>
                  <a:tcPr/>
                </a:tc>
              </a:tr>
              <a:tr h="488459">
                <a:tc>
                  <a:txBody>
                    <a:bodyPr/>
                    <a:lstStyle/>
                    <a:p>
                      <a:r>
                        <a:rPr lang="en-IE" b="1" dirty="0" smtClean="0"/>
                        <a:t>Korea</a:t>
                      </a:r>
                      <a:endParaRPr lang="en-IE" b="1" dirty="0"/>
                    </a:p>
                  </a:txBody>
                  <a:tcPr/>
                </a:tc>
                <a:tc>
                  <a:txBody>
                    <a:bodyPr/>
                    <a:lstStyle/>
                    <a:p>
                      <a:r>
                        <a:rPr lang="en-IE" dirty="0" smtClean="0"/>
                        <a:t>~</a:t>
                      </a:r>
                      <a:r>
                        <a:rPr lang="en-IE" baseline="0" dirty="0" smtClean="0"/>
                        <a:t> 1400 AD</a:t>
                      </a:r>
                      <a:endParaRPr lang="en-IE" dirty="0"/>
                    </a:p>
                  </a:txBody>
                  <a:tcPr/>
                </a:tc>
              </a:tr>
            </a:tbl>
          </a:graphicData>
        </a:graphic>
      </p:graphicFrame>
      <p:sp>
        <p:nvSpPr>
          <p:cNvPr id="12" name="Rectangle 11"/>
          <p:cNvSpPr/>
          <p:nvPr/>
        </p:nvSpPr>
        <p:spPr>
          <a:xfrm>
            <a:off x="579613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~2500BC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The World-Wide Web</a:t>
            </a:r>
            <a:endParaRPr lang="en-IE" dirty="0"/>
          </a:p>
        </p:txBody>
      </p:sp>
      <p:sp>
        <p:nvSpPr>
          <p:cNvPr id="9" name="Rectangle 8"/>
          <p:cNvSpPr/>
          <p:nvPr/>
        </p:nvSpPr>
        <p:spPr>
          <a:xfrm>
            <a:off x="6057793" y="-99392"/>
            <a:ext cx="272382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1991AD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2" name="Content Placeholder 4"/>
          <p:cNvSpPr txBox="1">
            <a:spLocks/>
          </p:cNvSpPr>
          <p:nvPr/>
        </p:nvSpPr>
        <p:spPr>
          <a:xfrm>
            <a:off x="827584" y="2332037"/>
            <a:ext cx="4114800" cy="4525963"/>
          </a:xfrm>
          <a:prstGeom prst="rect">
            <a:avLst/>
          </a:prstGeom>
        </p:spPr>
        <p:txBody>
          <a:bodyPr vert="horz">
            <a:normAutofit fontScale="40000" lnSpcReduction="20000"/>
          </a:bodyPr>
          <a:lstStyle/>
          <a:p>
            <a:pPr marL="365760" lvl="0" indent="-256032">
              <a:spcBef>
                <a:spcPts val="400"/>
              </a:spcBef>
              <a:buClr>
                <a:schemeClr val="accent1"/>
              </a:buClr>
              <a:buSzPct val="68000"/>
              <a:buFont typeface="Wingdings 3"/>
              <a:buChar char=""/>
            </a:pPr>
            <a:r>
              <a:rPr lang="en-IE" dirty="0" smtClean="0"/>
              <a:t>By Christmas 1990, Berners-Lee had built all the tools necessary for a working Web: </a:t>
            </a:r>
          </a:p>
          <a:p>
            <a:pPr marL="822960" lvl="1" indent="-256032">
              <a:spcBef>
                <a:spcPts val="400"/>
              </a:spcBef>
              <a:buClr>
                <a:schemeClr val="accent1"/>
              </a:buClr>
              <a:buSzPct val="68000"/>
              <a:buFont typeface="Wingdings 3"/>
              <a:buChar char=""/>
            </a:pPr>
            <a:r>
              <a:rPr lang="en-IE" dirty="0" smtClean="0"/>
              <a:t>the </a:t>
            </a:r>
            <a:r>
              <a:rPr lang="en-IE" dirty="0" err="1" smtClean="0"/>
              <a:t>HyperText</a:t>
            </a:r>
            <a:r>
              <a:rPr lang="en-IE" dirty="0" smtClean="0"/>
              <a:t> Transfer Protocol (HTTP) 0.9, </a:t>
            </a:r>
          </a:p>
          <a:p>
            <a:pPr marL="822960" lvl="1" indent="-256032">
              <a:spcBef>
                <a:spcPts val="400"/>
              </a:spcBef>
              <a:buClr>
                <a:schemeClr val="accent1"/>
              </a:buClr>
              <a:buSzPct val="68000"/>
              <a:buFont typeface="Wingdings 3"/>
              <a:buChar char=""/>
            </a:pPr>
            <a:r>
              <a:rPr lang="en-IE" dirty="0" smtClean="0"/>
              <a:t>the </a:t>
            </a:r>
            <a:r>
              <a:rPr lang="en-IE" dirty="0" err="1" smtClean="0"/>
              <a:t>HyperText</a:t>
            </a:r>
            <a:r>
              <a:rPr lang="en-IE" dirty="0" smtClean="0"/>
              <a:t> </a:t>
            </a:r>
            <a:r>
              <a:rPr lang="en-IE" dirty="0" err="1" smtClean="0"/>
              <a:t>Markup</a:t>
            </a:r>
            <a:r>
              <a:rPr lang="en-IE" dirty="0" smtClean="0"/>
              <a:t> Language (HTML), </a:t>
            </a:r>
          </a:p>
          <a:p>
            <a:pPr marL="822960" lvl="1" indent="-256032">
              <a:spcBef>
                <a:spcPts val="400"/>
              </a:spcBef>
              <a:buClr>
                <a:schemeClr val="accent1"/>
              </a:buClr>
              <a:buSzPct val="68000"/>
              <a:buFont typeface="Wingdings 3"/>
              <a:buChar char=""/>
            </a:pPr>
            <a:r>
              <a:rPr lang="en-IE" dirty="0" smtClean="0"/>
              <a:t>the first Web browser (named </a:t>
            </a:r>
            <a:r>
              <a:rPr lang="en-IE" dirty="0" err="1" smtClean="0"/>
              <a:t>WorldWideWeb</a:t>
            </a:r>
            <a:r>
              <a:rPr lang="en-IE" dirty="0" smtClean="0"/>
              <a:t>, which was also a Web editor), </a:t>
            </a:r>
          </a:p>
          <a:p>
            <a:pPr marL="822960" lvl="1" indent="-256032">
              <a:spcBef>
                <a:spcPts val="400"/>
              </a:spcBef>
              <a:buClr>
                <a:schemeClr val="accent1"/>
              </a:buClr>
              <a:buSzPct val="68000"/>
              <a:buFont typeface="Wingdings 3"/>
              <a:buChar char=""/>
            </a:pPr>
            <a:r>
              <a:rPr lang="en-IE" dirty="0" smtClean="0"/>
              <a:t>the first HTTP server software (later known as CERN </a:t>
            </a:r>
            <a:r>
              <a:rPr lang="en-IE" dirty="0" err="1" smtClean="0"/>
              <a:t>httpd</a:t>
            </a:r>
            <a:r>
              <a:rPr lang="en-IE" dirty="0" smtClean="0"/>
              <a:t>), </a:t>
            </a:r>
          </a:p>
          <a:p>
            <a:pPr marL="822960" lvl="1" indent="-256032">
              <a:spcBef>
                <a:spcPts val="400"/>
              </a:spcBef>
              <a:buClr>
                <a:schemeClr val="accent1"/>
              </a:buClr>
              <a:buSzPct val="68000"/>
              <a:buFont typeface="Wingdings 3"/>
              <a:buChar char=""/>
            </a:pPr>
            <a:r>
              <a:rPr lang="en-IE" dirty="0" smtClean="0"/>
              <a:t>the first web server (http://info.cern.ch), </a:t>
            </a:r>
          </a:p>
          <a:p>
            <a:pPr marL="822960" lvl="1" indent="-256032">
              <a:spcBef>
                <a:spcPts val="400"/>
              </a:spcBef>
              <a:buClr>
                <a:schemeClr val="accent1"/>
              </a:buClr>
              <a:buSzPct val="68000"/>
              <a:buFont typeface="Wingdings 3"/>
              <a:buChar char=""/>
            </a:pPr>
            <a:r>
              <a:rPr lang="en-IE" dirty="0" smtClean="0"/>
              <a:t>and the first Web pages that described the project itself.</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Picture 6" descr="World-Wide Web logo"/>
          <p:cNvPicPr>
            <a:picLocks noChangeAspect="1"/>
          </p:cNvPicPr>
          <p:nvPr/>
        </p:nvPicPr>
        <p:blipFill>
          <a:blip r:embed="rId3" cstate="print"/>
          <a:stretch>
            <a:fillRect/>
          </a:stretch>
        </p:blipFill>
        <p:spPr>
          <a:xfrm>
            <a:off x="5580113" y="1889184"/>
            <a:ext cx="2860851" cy="298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err="1" smtClean="0"/>
              <a:t>Antikythera</a:t>
            </a:r>
            <a:r>
              <a:rPr lang="en-IE" dirty="0" smtClean="0"/>
              <a:t> Mechanism</a:t>
            </a:r>
            <a:endParaRPr lang="en-IE" dirty="0"/>
          </a:p>
        </p:txBody>
      </p:sp>
      <p:sp>
        <p:nvSpPr>
          <p:cNvPr id="5" name="Content Placeholder 1"/>
          <p:cNvSpPr txBox="1">
            <a:spLocks/>
          </p:cNvSpPr>
          <p:nvPr/>
        </p:nvSpPr>
        <p:spPr>
          <a:xfrm>
            <a:off x="745232" y="2287413"/>
            <a:ext cx="4114800" cy="4525963"/>
          </a:xfrm>
          <a:prstGeom prst="rect">
            <a:avLst/>
          </a:prstGeom>
        </p:spPr>
        <p:txBody>
          <a:bodyPr vert="horz">
            <a:normAutofit lnSpcReduction="10000"/>
          </a:bodyPr>
          <a:lstStyle/>
          <a:p>
            <a:pPr marL="365760" lvl="0" indent="-256032">
              <a:spcBef>
                <a:spcPts val="400"/>
              </a:spcBef>
              <a:buClr>
                <a:schemeClr val="accent1"/>
              </a:buClr>
              <a:buSzPct val="68000"/>
              <a:buFont typeface="Wingdings 3"/>
              <a:buChar char=""/>
            </a:pPr>
            <a:r>
              <a:rPr lang="en-IE" sz="2700" dirty="0" smtClean="0"/>
              <a:t>An ancient mechanical computer designed to calculate astronomical positions. </a:t>
            </a:r>
          </a:p>
          <a:p>
            <a:pPr marL="365760" lvl="0" indent="-256032">
              <a:spcBef>
                <a:spcPts val="400"/>
              </a:spcBef>
              <a:buClr>
                <a:schemeClr val="accent1"/>
              </a:buClr>
              <a:buSzPct val="68000"/>
              <a:buFont typeface="Wingdings 3"/>
              <a:buChar char=""/>
            </a:pPr>
            <a:r>
              <a:rPr lang="en-IE" sz="2700" dirty="0" smtClean="0"/>
              <a:t>It was recovered in 1900–01 from the </a:t>
            </a:r>
            <a:r>
              <a:rPr lang="en-IE" sz="2700" dirty="0" err="1" smtClean="0"/>
              <a:t>Antikythera</a:t>
            </a:r>
            <a:r>
              <a:rPr lang="en-IE" sz="2700" dirty="0" smtClean="0"/>
              <a:t> wreck, but its complexity and significance were not understood until decades later. </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Rectangle 7"/>
          <p:cNvSpPr/>
          <p:nvPr/>
        </p:nvSpPr>
        <p:spPr>
          <a:xfrm>
            <a:off x="4788024" y="-99392"/>
            <a:ext cx="412805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~150-100BC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 name="Picture 9" descr="Picture of  Antikythera Mechanism"/>
          <p:cNvPicPr>
            <a:picLocks noChangeAspect="1"/>
          </p:cNvPicPr>
          <p:nvPr/>
        </p:nvPicPr>
        <p:blipFill>
          <a:blip r:embed="rId3" cstate="print"/>
          <a:stretch>
            <a:fillRect/>
          </a:stretch>
        </p:blipFill>
        <p:spPr>
          <a:xfrm>
            <a:off x="5619328" y="1124744"/>
            <a:ext cx="2913112" cy="500084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icture of ruins of the Antikythera Mechanism"/>
          <p:cNvPicPr>
            <a:picLocks noChangeAspect="1"/>
          </p:cNvPicPr>
          <p:nvPr/>
        </p:nvPicPr>
        <p:blipFill>
          <a:blip r:embed="rId3" cstate="print"/>
          <a:stretch>
            <a:fillRect/>
          </a:stretch>
        </p:blipFill>
        <p:spPr>
          <a:xfrm>
            <a:off x="611560" y="13486"/>
            <a:ext cx="7674158" cy="684451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E" dirty="0" smtClean="0"/>
              <a:t>Astrolabe</a:t>
            </a:r>
            <a:endParaRPr lang="en-IE" dirty="0"/>
          </a:p>
        </p:txBody>
      </p:sp>
      <p:sp>
        <p:nvSpPr>
          <p:cNvPr id="5" name="Content Placeholder 1"/>
          <p:cNvSpPr txBox="1">
            <a:spLocks/>
          </p:cNvSpPr>
          <p:nvPr/>
        </p:nvSpPr>
        <p:spPr>
          <a:xfrm>
            <a:off x="755576" y="2287413"/>
            <a:ext cx="4114800" cy="4525963"/>
          </a:xfrm>
          <a:prstGeom prst="rect">
            <a:avLst/>
          </a:prstGeom>
        </p:spPr>
        <p:txBody>
          <a:bodyPr vert="horz">
            <a:normAutofit fontScale="85000" lnSpcReduction="20000"/>
          </a:bodyPr>
          <a:lstStyle/>
          <a:p>
            <a:pPr marL="365760" lvl="0" indent="-256032">
              <a:spcBef>
                <a:spcPts val="400"/>
              </a:spcBef>
              <a:buClr>
                <a:schemeClr val="accent1"/>
              </a:buClr>
              <a:buSzPct val="68000"/>
              <a:buFont typeface="Wingdings 3"/>
              <a:buChar char=""/>
            </a:pPr>
            <a:r>
              <a:rPr lang="en-IE" sz="2700" dirty="0" smtClean="0"/>
              <a:t>An astronomical instrument used by astronomers, navigators, and astrologers. </a:t>
            </a:r>
          </a:p>
          <a:p>
            <a:pPr marL="365760" lvl="0" indent="-256032">
              <a:spcBef>
                <a:spcPts val="400"/>
              </a:spcBef>
              <a:buClr>
                <a:schemeClr val="accent1"/>
              </a:buClr>
              <a:buSzPct val="68000"/>
              <a:buFont typeface="Wingdings 3"/>
              <a:buChar char=""/>
            </a:pPr>
            <a:r>
              <a:rPr lang="en-IE" sz="2700" dirty="0" smtClean="0"/>
              <a:t>Its many uses include locating and predicting the positions of the Sun, Moon, planets, and stars; </a:t>
            </a:r>
          </a:p>
          <a:p>
            <a:pPr marL="365760" lvl="0" indent="-256032">
              <a:spcBef>
                <a:spcPts val="400"/>
              </a:spcBef>
              <a:buClr>
                <a:schemeClr val="accent1"/>
              </a:buClr>
              <a:buSzPct val="68000"/>
              <a:buFont typeface="Wingdings 3"/>
              <a:buChar char=""/>
            </a:pPr>
            <a:r>
              <a:rPr lang="en-IE" sz="2700" dirty="0" smtClean="0"/>
              <a:t>determining local time given local latitude and vice-versa; </a:t>
            </a:r>
          </a:p>
          <a:p>
            <a:pPr marL="365760" lvl="0" indent="-256032">
              <a:spcBef>
                <a:spcPts val="400"/>
              </a:spcBef>
              <a:buClr>
                <a:schemeClr val="accent1"/>
              </a:buClr>
              <a:buSzPct val="68000"/>
              <a:buFont typeface="Wingdings 3"/>
              <a:buChar char=""/>
            </a:pPr>
            <a:r>
              <a:rPr lang="en-IE" sz="2700" dirty="0" smtClean="0"/>
              <a:t>surveying; </a:t>
            </a:r>
          </a:p>
          <a:p>
            <a:pPr marL="365760" lvl="0" indent="-256032">
              <a:spcBef>
                <a:spcPts val="400"/>
              </a:spcBef>
              <a:buClr>
                <a:schemeClr val="accent1"/>
              </a:buClr>
              <a:buSzPct val="68000"/>
              <a:buFont typeface="Wingdings 3"/>
              <a:buChar char=""/>
            </a:pPr>
            <a:r>
              <a:rPr lang="en-IE" sz="2700" dirty="0" smtClean="0"/>
              <a:t>triangulation; </a:t>
            </a:r>
          </a:p>
          <a:p>
            <a:pPr marL="365760" lvl="0" indent="-256032">
              <a:spcBef>
                <a:spcPts val="400"/>
              </a:spcBef>
              <a:buClr>
                <a:schemeClr val="accent1"/>
              </a:buClr>
              <a:buSzPct val="68000"/>
              <a:buFont typeface="Wingdings 3"/>
              <a:buChar char=""/>
            </a:pPr>
            <a:r>
              <a:rPr lang="en-IE" sz="2700" dirty="0" smtClean="0"/>
              <a:t>and to cast horoscopes.</a:t>
            </a:r>
            <a:endParaRPr kumimoji="0" lang="en-IE" sz="27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Rectangle 7"/>
          <p:cNvSpPr/>
          <p:nvPr/>
        </p:nvSpPr>
        <p:spPr>
          <a:xfrm>
            <a:off x="4788024" y="-99392"/>
            <a:ext cx="412805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~150-100BC</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Picture of Astrolabe"/>
          <p:cNvPicPr>
            <a:picLocks noChangeAspect="1"/>
          </p:cNvPicPr>
          <p:nvPr/>
        </p:nvPicPr>
        <p:blipFill>
          <a:blip r:embed="rId3" cstate="print"/>
          <a:stretch>
            <a:fillRect/>
          </a:stretch>
        </p:blipFill>
        <p:spPr>
          <a:xfrm>
            <a:off x="5198210" y="1484784"/>
            <a:ext cx="3766278" cy="388843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4" y="2332037"/>
            <a:ext cx="4114800" cy="4525963"/>
          </a:xfrm>
        </p:spPr>
        <p:txBody>
          <a:bodyPr>
            <a:normAutofit fontScale="92500" lnSpcReduction="20000"/>
          </a:bodyPr>
          <a:lstStyle/>
          <a:p>
            <a:pPr lvl="0"/>
            <a:r>
              <a:rPr lang="en-IE" b="1" dirty="0" smtClean="0"/>
              <a:t>John Napier of </a:t>
            </a:r>
            <a:r>
              <a:rPr lang="en-IE" b="1" dirty="0" err="1" smtClean="0"/>
              <a:t>Merchiston</a:t>
            </a:r>
            <a:endParaRPr lang="en-IE" b="1" dirty="0" smtClean="0"/>
          </a:p>
          <a:p>
            <a:pPr lvl="0"/>
            <a:r>
              <a:rPr lang="en-IE" dirty="0" smtClean="0"/>
              <a:t>Born 1550</a:t>
            </a:r>
          </a:p>
          <a:p>
            <a:pPr lvl="0"/>
            <a:r>
              <a:rPr lang="en-IE" dirty="0" smtClean="0"/>
              <a:t>Died 4 April 1617</a:t>
            </a:r>
          </a:p>
          <a:p>
            <a:pPr lvl="0"/>
            <a:r>
              <a:rPr lang="en-IE" dirty="0" smtClean="0"/>
              <a:t>Born in </a:t>
            </a:r>
            <a:r>
              <a:rPr lang="en-IE" dirty="0" err="1" smtClean="0"/>
              <a:t>Merchiston</a:t>
            </a:r>
            <a:r>
              <a:rPr lang="en-IE" dirty="0" smtClean="0"/>
              <a:t> Tower, Edinburgh</a:t>
            </a:r>
          </a:p>
          <a:p>
            <a:pPr lvl="0"/>
            <a:r>
              <a:rPr lang="en-IE" dirty="0" smtClean="0"/>
              <a:t>A Scottish mathematician, physicist, astronomer &amp; astrologer, and also the 8th Laird of </a:t>
            </a:r>
            <a:r>
              <a:rPr lang="en-IE" dirty="0" err="1" smtClean="0"/>
              <a:t>Merchistoun</a:t>
            </a:r>
            <a:r>
              <a:rPr lang="en-IE" dirty="0" smtClean="0"/>
              <a:t>.</a:t>
            </a:r>
          </a:p>
        </p:txBody>
      </p:sp>
      <p:sp>
        <p:nvSpPr>
          <p:cNvPr id="3" name="Title 2"/>
          <p:cNvSpPr>
            <a:spLocks noGrp="1"/>
          </p:cNvSpPr>
          <p:nvPr>
            <p:ph type="title"/>
          </p:nvPr>
        </p:nvSpPr>
        <p:spPr/>
        <p:txBody>
          <a:bodyPr>
            <a:normAutofit/>
          </a:bodyPr>
          <a:lstStyle/>
          <a:p>
            <a:r>
              <a:rPr lang="en-IE" dirty="0" smtClean="0"/>
              <a:t>John Napier</a:t>
            </a:r>
            <a:endParaRPr lang="en-IE" dirty="0"/>
          </a:p>
        </p:txBody>
      </p:sp>
      <p:pic>
        <p:nvPicPr>
          <p:cNvPr id="5" name="Picture 4" descr="Picture of John Napier"/>
          <p:cNvPicPr>
            <a:picLocks noChangeAspect="1"/>
          </p:cNvPicPr>
          <p:nvPr/>
        </p:nvPicPr>
        <p:blipFill>
          <a:blip r:embed="rId3" cstate="print"/>
          <a:stretch>
            <a:fillRect/>
          </a:stretch>
        </p:blipFill>
        <p:spPr>
          <a:xfrm>
            <a:off x="4984824" y="1124744"/>
            <a:ext cx="3774902" cy="439248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4" y="2332037"/>
            <a:ext cx="4114800" cy="4525963"/>
          </a:xfrm>
        </p:spPr>
        <p:txBody>
          <a:bodyPr>
            <a:normAutofit fontScale="62500" lnSpcReduction="20000"/>
          </a:bodyPr>
          <a:lstStyle/>
          <a:p>
            <a:pPr lvl="0"/>
            <a:r>
              <a:rPr lang="en-IE" dirty="0" smtClean="0"/>
              <a:t>An abacus created by John Napier for calculation of products and quotients of numbers</a:t>
            </a:r>
          </a:p>
          <a:p>
            <a:pPr lvl="0"/>
            <a:r>
              <a:rPr lang="en-IE" dirty="0" smtClean="0"/>
              <a:t>A rod's surface comprises 9 squares, and each square, except for the top one, comprises two halves divided by a diagonal line. </a:t>
            </a:r>
          </a:p>
          <a:p>
            <a:pPr lvl="0"/>
            <a:r>
              <a:rPr lang="en-IE" dirty="0" smtClean="0"/>
              <a:t>The first square of each rod holds a single-digit, and the other squares hold this number's double, triple, quadruple and so on until the last square contains nine times the number in the top square. </a:t>
            </a:r>
          </a:p>
          <a:p>
            <a:pPr lvl="0"/>
            <a:r>
              <a:rPr lang="en-IE" dirty="0" smtClean="0"/>
              <a:t>The digits of each product are written one to each side of the diagonal; numbers less than 10 occupy the lower triangle, with a zero in the top half.</a:t>
            </a:r>
          </a:p>
        </p:txBody>
      </p:sp>
      <p:sp>
        <p:nvSpPr>
          <p:cNvPr id="3" name="Title 2"/>
          <p:cNvSpPr>
            <a:spLocks noGrp="1"/>
          </p:cNvSpPr>
          <p:nvPr>
            <p:ph type="title"/>
          </p:nvPr>
        </p:nvSpPr>
        <p:spPr/>
        <p:txBody>
          <a:bodyPr>
            <a:normAutofit/>
          </a:bodyPr>
          <a:lstStyle/>
          <a:p>
            <a:r>
              <a:rPr lang="en-IE" dirty="0" smtClean="0"/>
              <a:t>Napier’s Bones</a:t>
            </a:r>
            <a:endParaRPr lang="en-IE" dirty="0"/>
          </a:p>
        </p:txBody>
      </p:sp>
      <p:sp>
        <p:nvSpPr>
          <p:cNvPr id="7" name="Rectangle 6"/>
          <p:cNvSpPr/>
          <p:nvPr/>
        </p:nvSpPr>
        <p:spPr>
          <a:xfrm>
            <a:off x="5855816" y="-99392"/>
            <a:ext cx="3127779"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~1617AD</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Picture 7" descr="NapiersBones.jpg"/>
          <p:cNvPicPr>
            <a:picLocks noChangeAspect="1"/>
          </p:cNvPicPr>
          <p:nvPr/>
        </p:nvPicPr>
        <p:blipFill>
          <a:blip r:embed="rId3" cstate="print"/>
          <a:stretch>
            <a:fillRect/>
          </a:stretch>
        </p:blipFill>
        <p:spPr>
          <a:xfrm>
            <a:off x="4932040" y="692696"/>
            <a:ext cx="4076700" cy="3322320"/>
          </a:xfrm>
          <a:prstGeom prst="rect">
            <a:avLst/>
          </a:prstGeom>
        </p:spPr>
      </p:pic>
      <p:pic>
        <p:nvPicPr>
          <p:cNvPr id="9" name="Picture 8" descr="NapiersBones.png"/>
          <p:cNvPicPr>
            <a:picLocks noChangeAspect="1"/>
          </p:cNvPicPr>
          <p:nvPr/>
        </p:nvPicPr>
        <p:blipFill>
          <a:blip r:embed="rId4" cstate="print"/>
          <a:stretch>
            <a:fillRect/>
          </a:stretch>
        </p:blipFill>
        <p:spPr>
          <a:xfrm>
            <a:off x="5292080" y="3634401"/>
            <a:ext cx="3240360" cy="299406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25811</TotalTime>
  <Words>2411</Words>
  <Application>Microsoft Office PowerPoint</Application>
  <PresentationFormat>On-screen Show (4:3)</PresentationFormat>
  <Paragraphs>236</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Capsules</vt:lpstr>
      <vt:lpstr>History of HCI</vt:lpstr>
      <vt:lpstr>Ishango bone</vt:lpstr>
      <vt:lpstr>Abacus</vt:lpstr>
      <vt:lpstr>Abacus</vt:lpstr>
      <vt:lpstr>Antikythera Mechanism</vt:lpstr>
      <vt:lpstr>Slide 6</vt:lpstr>
      <vt:lpstr>Astrolabe</vt:lpstr>
      <vt:lpstr>John Napier</vt:lpstr>
      <vt:lpstr>Napier’s Bones</vt:lpstr>
      <vt:lpstr>Slide Ruler</vt:lpstr>
      <vt:lpstr>Herman Hollerith</vt:lpstr>
      <vt:lpstr>Punch Cards</vt:lpstr>
      <vt:lpstr>Punch Cards</vt:lpstr>
      <vt:lpstr>Punch Cards</vt:lpstr>
      <vt:lpstr>Victorian Internet</vt:lpstr>
      <vt:lpstr>Victorian Internet</vt:lpstr>
      <vt:lpstr>Victorian Internet</vt:lpstr>
      <vt:lpstr>Alan Turing</vt:lpstr>
      <vt:lpstr>“On Computable Numbers, with an Application to the Entscheidungsproblem”</vt:lpstr>
      <vt:lpstr>Bletchley Park</vt:lpstr>
      <vt:lpstr>Turing Machine</vt:lpstr>
      <vt:lpstr>Vannevar Bush</vt:lpstr>
      <vt:lpstr>The Memex Machine</vt:lpstr>
      <vt:lpstr>The Memex Machine</vt:lpstr>
      <vt:lpstr>The Memex Machine</vt:lpstr>
      <vt:lpstr>The Memex Machine</vt:lpstr>
      <vt:lpstr>Curta Calculator</vt:lpstr>
      <vt:lpstr>J. C. R. Licklider</vt:lpstr>
      <vt:lpstr>Man–computer symbiosis</vt:lpstr>
      <vt:lpstr>Ted Nelson</vt:lpstr>
      <vt:lpstr>Project Xanadu</vt:lpstr>
      <vt:lpstr>Project Xanadu</vt:lpstr>
      <vt:lpstr>Douglas Engelbart</vt:lpstr>
      <vt:lpstr>The Mouse</vt:lpstr>
      <vt:lpstr>The Mother of all demos</vt:lpstr>
      <vt:lpstr>The Internet</vt:lpstr>
      <vt:lpstr>The Internet</vt:lpstr>
      <vt:lpstr>Tim Berners-Lee</vt:lpstr>
      <vt:lpstr>The World-Wide Web</vt:lpstr>
      <vt:lpstr>The World-Wide Web</vt:lpstr>
    </vt:vector>
  </TitlesOfParts>
  <Company>Dublin Institute of Technology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 and Machine: Introduction</dc:title>
  <dc:creator>Dept of Maths</dc:creator>
  <cp:lastModifiedBy>DIT</cp:lastModifiedBy>
  <cp:revision>101</cp:revision>
  <cp:lastPrinted>2012-02-09T16:29:04Z</cp:lastPrinted>
  <dcterms:created xsi:type="dcterms:W3CDTF">2010-01-18T13:43:16Z</dcterms:created>
  <dcterms:modified xsi:type="dcterms:W3CDTF">2013-04-19T20:35:45Z</dcterms:modified>
</cp:coreProperties>
</file>