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43"/>
  </p:notesMasterIdLst>
  <p:handoutMasterIdLst>
    <p:handoutMasterId r:id="rId44"/>
  </p:handoutMasterIdLst>
  <p:sldIdLst>
    <p:sldId id="760" r:id="rId2"/>
    <p:sldId id="761" r:id="rId3"/>
    <p:sldId id="762" r:id="rId4"/>
    <p:sldId id="763" r:id="rId5"/>
    <p:sldId id="764" r:id="rId6"/>
    <p:sldId id="765" r:id="rId7"/>
    <p:sldId id="766" r:id="rId8"/>
    <p:sldId id="767" r:id="rId9"/>
    <p:sldId id="768" r:id="rId10"/>
    <p:sldId id="769" r:id="rId11"/>
    <p:sldId id="770" r:id="rId12"/>
    <p:sldId id="771" r:id="rId13"/>
    <p:sldId id="772" r:id="rId14"/>
    <p:sldId id="773" r:id="rId15"/>
    <p:sldId id="774" r:id="rId16"/>
    <p:sldId id="775" r:id="rId17"/>
    <p:sldId id="776" r:id="rId18"/>
    <p:sldId id="777" r:id="rId19"/>
    <p:sldId id="778" r:id="rId20"/>
    <p:sldId id="779" r:id="rId21"/>
    <p:sldId id="780" r:id="rId22"/>
    <p:sldId id="781" r:id="rId23"/>
    <p:sldId id="782" r:id="rId24"/>
    <p:sldId id="783" r:id="rId25"/>
    <p:sldId id="784" r:id="rId26"/>
    <p:sldId id="785" r:id="rId27"/>
    <p:sldId id="786" r:id="rId28"/>
    <p:sldId id="787" r:id="rId29"/>
    <p:sldId id="788" r:id="rId30"/>
    <p:sldId id="789" r:id="rId31"/>
    <p:sldId id="790" r:id="rId32"/>
    <p:sldId id="791" r:id="rId33"/>
    <p:sldId id="792" r:id="rId34"/>
    <p:sldId id="793" r:id="rId35"/>
    <p:sldId id="794" r:id="rId36"/>
    <p:sldId id="795" r:id="rId37"/>
    <p:sldId id="796" r:id="rId38"/>
    <p:sldId id="797" r:id="rId39"/>
    <p:sldId id="798" r:id="rId40"/>
    <p:sldId id="799" r:id="rId41"/>
    <p:sldId id="800" r:id="rId42"/>
  </p:sldIdLst>
  <p:sldSz cx="9144000" cy="6858000" type="screen4x3"/>
  <p:notesSz cx="6858000" cy="10012363"/>
  <p:defaultTextStyle>
    <a:defPPr>
      <a:defRPr lang="en-US"/>
    </a:defPPr>
    <a:lvl1pPr algn="l" rtl="0" fontAlgn="base">
      <a:spcBef>
        <a:spcPct val="0"/>
      </a:spcBef>
      <a:spcAft>
        <a:spcPct val="0"/>
      </a:spcAft>
      <a:defRPr sz="4000" kern="1200">
        <a:solidFill>
          <a:schemeClr val="tx1"/>
        </a:solidFill>
        <a:latin typeface="Arial" charset="0"/>
        <a:ea typeface="+mn-ea"/>
        <a:cs typeface="Arial" charset="0"/>
      </a:defRPr>
    </a:lvl1pPr>
    <a:lvl2pPr marL="457200" algn="l" rtl="0" fontAlgn="base">
      <a:spcBef>
        <a:spcPct val="0"/>
      </a:spcBef>
      <a:spcAft>
        <a:spcPct val="0"/>
      </a:spcAft>
      <a:defRPr sz="4000" kern="1200">
        <a:solidFill>
          <a:schemeClr val="tx1"/>
        </a:solidFill>
        <a:latin typeface="Arial" charset="0"/>
        <a:ea typeface="+mn-ea"/>
        <a:cs typeface="Arial" charset="0"/>
      </a:defRPr>
    </a:lvl2pPr>
    <a:lvl3pPr marL="914400" algn="l" rtl="0" fontAlgn="base">
      <a:spcBef>
        <a:spcPct val="0"/>
      </a:spcBef>
      <a:spcAft>
        <a:spcPct val="0"/>
      </a:spcAft>
      <a:defRPr sz="4000" kern="1200">
        <a:solidFill>
          <a:schemeClr val="tx1"/>
        </a:solidFill>
        <a:latin typeface="Arial" charset="0"/>
        <a:ea typeface="+mn-ea"/>
        <a:cs typeface="Arial" charset="0"/>
      </a:defRPr>
    </a:lvl3pPr>
    <a:lvl4pPr marL="1371600" algn="l" rtl="0" fontAlgn="base">
      <a:spcBef>
        <a:spcPct val="0"/>
      </a:spcBef>
      <a:spcAft>
        <a:spcPct val="0"/>
      </a:spcAft>
      <a:defRPr sz="4000" kern="1200">
        <a:solidFill>
          <a:schemeClr val="tx1"/>
        </a:solidFill>
        <a:latin typeface="Arial" charset="0"/>
        <a:ea typeface="+mn-ea"/>
        <a:cs typeface="Arial" charset="0"/>
      </a:defRPr>
    </a:lvl4pPr>
    <a:lvl5pPr marL="1828800" algn="l" rtl="0" fontAlgn="base">
      <a:spcBef>
        <a:spcPct val="0"/>
      </a:spcBef>
      <a:spcAft>
        <a:spcPct val="0"/>
      </a:spcAft>
      <a:defRPr sz="4000" kern="1200">
        <a:solidFill>
          <a:schemeClr val="tx1"/>
        </a:solidFill>
        <a:latin typeface="Arial" charset="0"/>
        <a:ea typeface="+mn-ea"/>
        <a:cs typeface="Arial" charset="0"/>
      </a:defRPr>
    </a:lvl5pPr>
    <a:lvl6pPr marL="2286000" algn="l" defTabSz="914400" rtl="0" eaLnBrk="1" latinLnBrk="0" hangingPunct="1">
      <a:defRPr sz="4000" kern="1200">
        <a:solidFill>
          <a:schemeClr val="tx1"/>
        </a:solidFill>
        <a:latin typeface="Arial" charset="0"/>
        <a:ea typeface="+mn-ea"/>
        <a:cs typeface="Arial" charset="0"/>
      </a:defRPr>
    </a:lvl6pPr>
    <a:lvl7pPr marL="2743200" algn="l" defTabSz="914400" rtl="0" eaLnBrk="1" latinLnBrk="0" hangingPunct="1">
      <a:defRPr sz="4000" kern="1200">
        <a:solidFill>
          <a:schemeClr val="tx1"/>
        </a:solidFill>
        <a:latin typeface="Arial" charset="0"/>
        <a:ea typeface="+mn-ea"/>
        <a:cs typeface="Arial" charset="0"/>
      </a:defRPr>
    </a:lvl7pPr>
    <a:lvl8pPr marL="3200400" algn="l" defTabSz="914400" rtl="0" eaLnBrk="1" latinLnBrk="0" hangingPunct="1">
      <a:defRPr sz="4000" kern="1200">
        <a:solidFill>
          <a:schemeClr val="tx1"/>
        </a:solidFill>
        <a:latin typeface="Arial" charset="0"/>
        <a:ea typeface="+mn-ea"/>
        <a:cs typeface="Arial" charset="0"/>
      </a:defRPr>
    </a:lvl8pPr>
    <a:lvl9pPr marL="3657600" algn="l" defTabSz="914400" rtl="0" eaLnBrk="1" latinLnBrk="0" hangingPunct="1">
      <a:defRPr sz="4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009999"/>
    <a:srgbClr val="FF9900"/>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27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0063"/>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500063"/>
          </a:xfrm>
          <a:prstGeom prst="rect">
            <a:avLst/>
          </a:prstGeom>
        </p:spPr>
        <p:txBody>
          <a:bodyPr vert="horz" lIns="91440" tIns="45720" rIns="91440" bIns="45720" rtlCol="0"/>
          <a:lstStyle>
            <a:lvl1pPr algn="r">
              <a:defRPr sz="1200">
                <a:cs typeface="+mn-cs"/>
              </a:defRPr>
            </a:lvl1pPr>
          </a:lstStyle>
          <a:p>
            <a:pPr>
              <a:defRPr/>
            </a:pPr>
            <a:fld id="{59DA401A-7256-4D4F-9D69-1219279338FE}" type="datetimeFigureOut">
              <a:rPr lang="en-US"/>
              <a:pPr>
                <a:defRPr/>
              </a:pPr>
              <a:t>3/1/2013</a:t>
            </a:fld>
            <a:endParaRPr lang="en-US"/>
          </a:p>
        </p:txBody>
      </p:sp>
      <p:sp>
        <p:nvSpPr>
          <p:cNvPr id="4" name="Footer Placeholder 3"/>
          <p:cNvSpPr>
            <a:spLocks noGrp="1"/>
          </p:cNvSpPr>
          <p:nvPr>
            <p:ph type="ftr" sz="quarter" idx="2"/>
          </p:nvPr>
        </p:nvSpPr>
        <p:spPr>
          <a:xfrm>
            <a:off x="0" y="9510713"/>
            <a:ext cx="2971800" cy="500062"/>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9510713"/>
            <a:ext cx="2971800" cy="500062"/>
          </a:xfrm>
          <a:prstGeom prst="rect">
            <a:avLst/>
          </a:prstGeom>
        </p:spPr>
        <p:txBody>
          <a:bodyPr vert="horz" lIns="91440" tIns="45720" rIns="91440" bIns="45720" rtlCol="0" anchor="b"/>
          <a:lstStyle>
            <a:lvl1pPr algn="r">
              <a:defRPr sz="1200">
                <a:cs typeface="+mn-cs"/>
              </a:defRPr>
            </a:lvl1pPr>
          </a:lstStyle>
          <a:p>
            <a:pPr>
              <a:defRPr/>
            </a:pPr>
            <a:fld id="{634DEA3C-1B60-4B52-B49B-F637AA636560}" type="slidenum">
              <a:rPr lang="en-US"/>
              <a:pPr>
                <a:defRPr/>
              </a:pPr>
              <a:t>‹#›</a:t>
            </a:fld>
            <a:endParaRPr lang="en-US"/>
          </a:p>
        </p:txBody>
      </p:sp>
    </p:spTree>
    <p:extLst>
      <p:ext uri="{BB962C8B-B14F-4D97-AF65-F5344CB8AC3E}">
        <p14:creationId xmlns="" xmlns:p14="http://schemas.microsoft.com/office/powerpoint/2010/main" val="612769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47107" name="Rectangle 3"/>
          <p:cNvSpPr>
            <a:spLocks noGrp="1" noChangeArrowheads="1"/>
          </p:cNvSpPr>
          <p:nvPr>
            <p:ph type="dt" idx="1"/>
          </p:nvPr>
        </p:nvSpPr>
        <p:spPr bwMode="auto">
          <a:xfrm>
            <a:off x="3884613"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927100" y="750888"/>
            <a:ext cx="5003800" cy="3754437"/>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5800" y="4756150"/>
            <a:ext cx="5486400" cy="450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7110" name="Rectangle 6"/>
          <p:cNvSpPr>
            <a:spLocks noGrp="1" noChangeArrowheads="1"/>
          </p:cNvSpPr>
          <p:nvPr>
            <p:ph type="ftr" sz="quarter" idx="4"/>
          </p:nvPr>
        </p:nvSpPr>
        <p:spPr bwMode="auto">
          <a:xfrm>
            <a:off x="0"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84613"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E0B4C06-9320-4A41-AA88-A37CF057C8DC}" type="slidenum">
              <a:rPr lang="en-GB"/>
              <a:pPr>
                <a:defRPr/>
              </a:pPr>
              <a:t>‹#›</a:t>
            </a:fld>
            <a:endParaRPr lang="en-GB"/>
          </a:p>
        </p:txBody>
      </p:sp>
    </p:spTree>
    <p:extLst>
      <p:ext uri="{BB962C8B-B14F-4D97-AF65-F5344CB8AC3E}">
        <p14:creationId xmlns="" xmlns:p14="http://schemas.microsoft.com/office/powerpoint/2010/main" val="26108056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19</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a:t>
            </a:fld>
            <a:endParaRPr lang="en-I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21</a:t>
            </a:fld>
            <a:endParaRPr lang="en-I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22</a:t>
            </a:fld>
            <a:endParaRPr lang="en-I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23</a:t>
            </a:fld>
            <a:endParaRPr lang="en-I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24</a:t>
            </a:fld>
            <a:endParaRPr lang="en-I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25</a:t>
            </a:fld>
            <a:endParaRPr lang="en-I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26</a:t>
            </a:fld>
            <a:endParaRPr lang="en-I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27</a:t>
            </a:fld>
            <a:endParaRPr lang="en-I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28</a:t>
            </a:fld>
            <a:endParaRPr lang="en-I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29</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a:t>
            </a:fld>
            <a:endParaRPr lang="en-I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30</a:t>
            </a:fld>
            <a:endParaRPr lang="en-I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31</a:t>
            </a:fld>
            <a:endParaRPr lang="en-I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32</a:t>
            </a:fld>
            <a:endParaRPr lang="en-I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33</a:t>
            </a:fld>
            <a:endParaRPr lang="en-I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34</a:t>
            </a:fld>
            <a:endParaRPr lang="en-I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35</a:t>
            </a:fld>
            <a:endParaRPr lang="en-I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36</a:t>
            </a:fld>
            <a:endParaRPr lang="en-I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37</a:t>
            </a:fld>
            <a:endParaRPr lang="en-I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38</a:t>
            </a:fld>
            <a:endParaRPr lang="en-I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39</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a:t>
            </a:fld>
            <a:endParaRPr lang="en-I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40</a:t>
            </a:fld>
            <a:endParaRPr lang="en-I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41</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FBD92C-4C2E-435C-A804-419C03814136}"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r>
              <a:rPr lang="en-IE" smtClean="0"/>
              <a:t>Eugenist ….. Part of later facist propaganda</a:t>
            </a:r>
          </a:p>
          <a:p>
            <a:r>
              <a:rPr lang="en-IE" smtClean="0"/>
              <a:t>Believed in class system and that certain people were implicitly wise</a:t>
            </a:r>
            <a:endParaRPr lang="en-US" smtClean="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FBD92C-4C2E-435C-A804-419C03814136}"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6786" name="Group 2"/>
          <p:cNvGrpSpPr>
            <a:grpSpLocks/>
          </p:cNvGrpSpPr>
          <p:nvPr/>
        </p:nvGrpSpPr>
        <p:grpSpPr bwMode="auto">
          <a:xfrm>
            <a:off x="0" y="0"/>
            <a:ext cx="5867400" cy="6858000"/>
            <a:chOff x="0" y="0"/>
            <a:chExt cx="3696" cy="4320"/>
          </a:xfrm>
        </p:grpSpPr>
        <p:sp>
          <p:nvSpPr>
            <p:cNvPr id="24678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24678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246789" name="Group 5"/>
          <p:cNvGrpSpPr>
            <a:grpSpLocks/>
          </p:cNvGrpSpPr>
          <p:nvPr/>
        </p:nvGrpSpPr>
        <p:grpSpPr bwMode="auto">
          <a:xfrm>
            <a:off x="3632200" y="4889500"/>
            <a:ext cx="4876800" cy="319088"/>
            <a:chOff x="2288" y="3080"/>
            <a:chExt cx="3072" cy="201"/>
          </a:xfrm>
        </p:grpSpPr>
        <p:sp>
          <p:nvSpPr>
            <p:cNvPr id="24679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679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24679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246793" name="Rectangle 9"/>
          <p:cNvSpPr>
            <a:spLocks noGrp="1" noChangeArrowheads="1"/>
          </p:cNvSpPr>
          <p:nvPr>
            <p:ph type="dt" sz="quarter" idx="2"/>
          </p:nvPr>
        </p:nvSpPr>
        <p:spPr/>
        <p:txBody>
          <a:bodyPr/>
          <a:lstStyle>
            <a:lvl1pPr>
              <a:defRPr>
                <a:solidFill>
                  <a:schemeClr val="bg1"/>
                </a:solidFill>
              </a:defRPr>
            </a:lvl1pPr>
          </a:lstStyle>
          <a:p>
            <a:fld id="{C6D62DE8-76CA-4251-8100-46258C7A6942}" type="datetimeFigureOut">
              <a:rPr lang="en-US"/>
              <a:pPr/>
              <a:t>3/1/2013</a:t>
            </a:fld>
            <a:endParaRPr lang="en-US"/>
          </a:p>
        </p:txBody>
      </p:sp>
      <p:sp>
        <p:nvSpPr>
          <p:cNvPr id="246794" name="Rectangle 10"/>
          <p:cNvSpPr>
            <a:spLocks noGrp="1" noChangeArrowheads="1"/>
          </p:cNvSpPr>
          <p:nvPr>
            <p:ph type="ftr" sz="quarter" idx="3"/>
          </p:nvPr>
        </p:nvSpPr>
        <p:spPr/>
        <p:txBody>
          <a:bodyPr/>
          <a:lstStyle>
            <a:lvl1pPr algn="r">
              <a:defRPr/>
            </a:lvl1pPr>
          </a:lstStyle>
          <a:p>
            <a:endParaRPr lang="en-US"/>
          </a:p>
        </p:txBody>
      </p:sp>
      <p:sp>
        <p:nvSpPr>
          <p:cNvPr id="246795" name="Rectangle 11"/>
          <p:cNvSpPr>
            <a:spLocks noGrp="1" noChangeArrowheads="1"/>
          </p:cNvSpPr>
          <p:nvPr>
            <p:ph type="sldNum" sz="quarter" idx="4"/>
          </p:nvPr>
        </p:nvSpPr>
        <p:spPr>
          <a:xfrm>
            <a:off x="76200" y="6248400"/>
            <a:ext cx="587375" cy="488950"/>
          </a:xfrm>
        </p:spPr>
        <p:txBody>
          <a:bodyPr anchorCtr="0"/>
          <a:lstStyle>
            <a:lvl1pPr>
              <a:defRPr/>
            </a:lvl1pPr>
          </a:lstStyle>
          <a:p>
            <a:fld id="{A29F232E-9D0A-466C-A647-28BE00A04D81}" type="slidenum">
              <a:rPr lang="en-US"/>
              <a:pPr/>
              <a:t>‹#›</a:t>
            </a:fld>
            <a:endParaRPr lang="en-US"/>
          </a:p>
        </p:txBody>
      </p:sp>
      <p:sp>
        <p:nvSpPr>
          <p:cNvPr id="24679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0096B64-6F90-4CCE-8878-104A2F95C0E1}"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4A9873-7763-45B6-80C9-FAECE41FD2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652D02B-448D-4B38-BDBD-CFAC3FBBDF62}"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7886E2-9298-4197-9636-00892E929A0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0C4F026-243E-48E0-B171-33CF90D3FDE1}"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E5A2DF-E2E0-49E1-A6AD-62286A1E4A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08E515CB-DA3B-42F6-BB42-E87AF21A7AD3}"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22FB2E-DD40-4B83-869C-9282C6D1816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62725C15-A411-4B99-861E-8ACB74AD856E}" type="datetimeFigureOut">
              <a:rPr lang="en-US"/>
              <a:pPr/>
              <a:t>3/1/2013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661CC8D-32DB-442C-A9D6-8934FB1F5A3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D9839C0-C0BE-4A6C-B465-4608C7D91DC1}" type="datetimeFigureOut">
              <a:rPr lang="en-US"/>
              <a:pPr/>
              <a:t>3/1/2013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F585D12-D23A-4E26-8ECA-1AC85DA2789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7E6424EE-7229-42EA-A80F-B9D0595570AE}" type="datetimeFigureOut">
              <a:rPr lang="en-US"/>
              <a:pPr/>
              <a:t>3/1/2013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991ADC-DAA2-4F7F-926D-B9551C36DFD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920AE84-6B99-4B59-A448-871BB3111F4A}" type="datetimeFigureOut">
              <a:rPr lang="en-US"/>
              <a:pPr/>
              <a:t>3/1/2013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5909F1C-C6FE-4BAD-85A2-0DBE648C37F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26BAD1D7-B27A-49CE-8B08-47F8631A644F}" type="datetimeFigureOut">
              <a:rPr lang="en-US"/>
              <a:pPr/>
              <a:t>3/1/2013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5D9DC6E-3F16-4283-8AA3-1546FDED31F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5C46D6-FF77-47B0-85EB-669F8F879A4E}" type="datetimeFigureOut">
              <a:rPr lang="en-US"/>
              <a:pPr/>
              <a:t>3/1/2013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DB76F4-C9B4-46BE-8944-266BB964133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5762" name="Group 2"/>
          <p:cNvGrpSpPr>
            <a:grpSpLocks/>
          </p:cNvGrpSpPr>
          <p:nvPr/>
        </p:nvGrpSpPr>
        <p:grpSpPr bwMode="auto">
          <a:xfrm>
            <a:off x="0" y="0"/>
            <a:ext cx="7620000" cy="6858000"/>
            <a:chOff x="0" y="0"/>
            <a:chExt cx="4800" cy="4320"/>
          </a:xfrm>
        </p:grpSpPr>
        <p:grpSp>
          <p:nvGrpSpPr>
            <p:cNvPr id="245763" name="Group 3"/>
            <p:cNvGrpSpPr>
              <a:grpSpLocks/>
            </p:cNvGrpSpPr>
            <p:nvPr userDrawn="1"/>
          </p:nvGrpSpPr>
          <p:grpSpPr bwMode="auto">
            <a:xfrm>
              <a:off x="0" y="0"/>
              <a:ext cx="2016" cy="4320"/>
              <a:chOff x="0" y="0"/>
              <a:chExt cx="2016" cy="4320"/>
            </a:xfrm>
          </p:grpSpPr>
          <p:sp>
            <p:nvSpPr>
              <p:cNvPr id="24576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24576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245766" name="Group 6"/>
            <p:cNvGrpSpPr>
              <a:grpSpLocks/>
            </p:cNvGrpSpPr>
            <p:nvPr/>
          </p:nvGrpSpPr>
          <p:grpSpPr bwMode="auto">
            <a:xfrm>
              <a:off x="144" y="1248"/>
              <a:ext cx="4656" cy="201"/>
              <a:chOff x="144" y="1248"/>
              <a:chExt cx="4656" cy="201"/>
            </a:xfrm>
          </p:grpSpPr>
          <p:sp>
            <p:nvSpPr>
              <p:cNvPr id="24576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576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24576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4577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77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4C05DDED-06F1-4DE3-AC5E-B7F6279DC10F}" type="datetimeFigureOut">
              <a:rPr lang="en-US"/>
              <a:pPr/>
              <a:t>3/1/2013</a:t>
            </a:fld>
            <a:endParaRPr lang="en-US"/>
          </a:p>
        </p:txBody>
      </p:sp>
      <p:sp>
        <p:nvSpPr>
          <p:cNvPr id="24577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24577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94F48B8-A42E-4AA2-A44D-75EF075031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IE" smtClean="0"/>
              <a:t>Damian Gordon</a:t>
            </a:r>
            <a:endParaRPr lang="en-IE"/>
          </a:p>
        </p:txBody>
      </p:sp>
      <p:sp>
        <p:nvSpPr>
          <p:cNvPr id="2" name="Title 1"/>
          <p:cNvSpPr>
            <a:spLocks noGrp="1"/>
          </p:cNvSpPr>
          <p:nvPr>
            <p:ph type="ctrTitle" sz="quarter"/>
          </p:nvPr>
        </p:nvSpPr>
        <p:spPr/>
        <p:txBody>
          <a:bodyPr rtlCol="0">
            <a:normAutofit/>
          </a:bodyPr>
          <a:lstStyle/>
          <a:p>
            <a:pPr fontAlgn="auto">
              <a:spcAft>
                <a:spcPts val="0"/>
              </a:spcAft>
              <a:defRPr/>
            </a:pPr>
            <a:r>
              <a:rPr lang="en-IE" dirty="0" smtClean="0"/>
              <a:t>People Modelling</a:t>
            </a:r>
            <a:endParaRPr lang="en-IE"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People: Modelling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sz="2800" dirty="0" smtClean="0"/>
              <a:t>How do built environment practitioners represent people in design?</a:t>
            </a:r>
          </a:p>
          <a:p>
            <a:endParaRPr lang="en-IE" sz="2800" dirty="0" smtClean="0"/>
          </a:p>
          <a:p>
            <a:r>
              <a:rPr lang="en-IE" sz="2800" dirty="0" smtClean="0"/>
              <a:t>They use a range of approaches, many of the issues around people are embodied in legislation and regulation, but the is also a range of modelling approaches, one example would be the use of computers to do crowd modelling.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5" name="Picture 4" descr="Dalek.jpg"/>
          <p:cNvPicPr>
            <a:picLocks noChangeAspect="1"/>
          </p:cNvPicPr>
          <p:nvPr/>
        </p:nvPicPr>
        <p:blipFill>
          <a:blip r:embed="rId3" cstate="print"/>
          <a:stretch>
            <a:fillRect/>
          </a:stretch>
        </p:blipFill>
        <p:spPr>
          <a:xfrm>
            <a:off x="755576" y="2380064"/>
            <a:ext cx="8064896" cy="41452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How do IT practitioners represent people in design?</a:t>
            </a:r>
          </a:p>
          <a:p>
            <a:endParaRPr lang="en-IE" dirty="0" smtClean="0"/>
          </a:p>
          <a:p>
            <a:r>
              <a:rPr lang="en-IE" dirty="0" smtClean="0"/>
              <a:t>They use </a:t>
            </a:r>
            <a:r>
              <a:rPr lang="en-IE" i="1" dirty="0" err="1" smtClean="0"/>
              <a:t>Use</a:t>
            </a:r>
            <a:r>
              <a:rPr lang="en-IE" i="1" dirty="0" smtClean="0"/>
              <a:t> Case</a:t>
            </a:r>
            <a:r>
              <a:rPr lang="en-IE" dirty="0" smtClean="0"/>
              <a:t> diagrams, which use stickmen to represent each type of user, and oval shapes to represent all of the functions that the IT system needs to provide.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Let’s take an example of e-mail: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457893" y="5388114"/>
            <a:ext cx="898003" cy="400110"/>
          </a:xfrm>
          <a:prstGeom prst="rect">
            <a:avLst/>
          </a:prstGeom>
          <a:noFill/>
        </p:spPr>
        <p:txBody>
          <a:bodyPr wrap="none" rtlCol="0">
            <a:spAutoFit/>
          </a:bodyPr>
          <a:lstStyle/>
          <a:p>
            <a:pPr algn="ctr"/>
            <a:r>
              <a:rPr lang="en-IE" sz="2000" b="1" dirty="0" smtClean="0"/>
              <a:t>Users</a:t>
            </a:r>
            <a:endParaRPr lang="en-IE" sz="2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740352" y="2452826"/>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0" name="Straight Connector 49"/>
          <p:cNvCxnSpPr>
            <a:stCxn id="49" idx="4"/>
          </p:cNvCxnSpPr>
          <p:nvPr/>
        </p:nvCxnSpPr>
        <p:spPr>
          <a:xfrm>
            <a:off x="8172400" y="3316922"/>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388696" y="3740586"/>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172400"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7380312"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457893" y="5388114"/>
            <a:ext cx="898003" cy="400110"/>
          </a:xfrm>
          <a:prstGeom prst="rect">
            <a:avLst/>
          </a:prstGeom>
          <a:noFill/>
        </p:spPr>
        <p:txBody>
          <a:bodyPr wrap="none" rtlCol="0">
            <a:spAutoFit/>
          </a:bodyPr>
          <a:lstStyle/>
          <a:p>
            <a:pPr algn="ctr"/>
            <a:r>
              <a:rPr lang="en-IE" sz="2000" b="1" dirty="0" smtClean="0"/>
              <a:t>Users</a:t>
            </a:r>
            <a:endParaRPr lang="en-IE" sz="2000" b="1" dirty="0"/>
          </a:p>
        </p:txBody>
      </p:sp>
      <p:sp>
        <p:nvSpPr>
          <p:cNvPr id="60" name="TextBox 59"/>
          <p:cNvSpPr txBox="1"/>
          <p:nvPr/>
        </p:nvSpPr>
        <p:spPr>
          <a:xfrm>
            <a:off x="6477000" y="5486400"/>
            <a:ext cx="1662058" cy="400110"/>
          </a:xfrm>
          <a:prstGeom prst="rect">
            <a:avLst/>
          </a:prstGeom>
          <a:noFill/>
        </p:spPr>
        <p:txBody>
          <a:bodyPr wrap="none" rtlCol="0">
            <a:spAutoFit/>
          </a:bodyPr>
          <a:lstStyle/>
          <a:p>
            <a:pPr algn="ctr"/>
            <a:r>
              <a:rPr lang="en-IE" sz="2000" b="1" dirty="0" smtClean="0"/>
              <a:t>Administrator</a:t>
            </a:r>
            <a:endParaRPr lang="en-IE" sz="2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740352" y="2452826"/>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0" name="Straight Connector 49"/>
          <p:cNvCxnSpPr>
            <a:stCxn id="49" idx="4"/>
          </p:cNvCxnSpPr>
          <p:nvPr/>
        </p:nvCxnSpPr>
        <p:spPr>
          <a:xfrm>
            <a:off x="8172400" y="3316922"/>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388696" y="3740586"/>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172400"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7380312"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5364088" y="980728"/>
            <a:ext cx="2232248"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5508104" y="1772816"/>
            <a:ext cx="2088232"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457893" y="5388114"/>
            <a:ext cx="898003" cy="400110"/>
          </a:xfrm>
          <a:prstGeom prst="rect">
            <a:avLst/>
          </a:prstGeom>
          <a:noFill/>
        </p:spPr>
        <p:txBody>
          <a:bodyPr wrap="none" rtlCol="0">
            <a:spAutoFit/>
          </a:bodyPr>
          <a:lstStyle/>
          <a:p>
            <a:pPr algn="ctr"/>
            <a:r>
              <a:rPr lang="en-IE" sz="2000" b="1" dirty="0" smtClean="0"/>
              <a:t>Users</a:t>
            </a:r>
            <a:endParaRPr lang="en-IE" sz="2000" b="1" dirty="0"/>
          </a:p>
        </p:txBody>
      </p:sp>
      <p:sp>
        <p:nvSpPr>
          <p:cNvPr id="60" name="TextBox 59"/>
          <p:cNvSpPr txBox="1"/>
          <p:nvPr/>
        </p:nvSpPr>
        <p:spPr>
          <a:xfrm>
            <a:off x="6477000" y="5486400"/>
            <a:ext cx="1662058" cy="400110"/>
          </a:xfrm>
          <a:prstGeom prst="rect">
            <a:avLst/>
          </a:prstGeom>
          <a:noFill/>
        </p:spPr>
        <p:txBody>
          <a:bodyPr wrap="none" rtlCol="0">
            <a:spAutoFit/>
          </a:bodyPr>
          <a:lstStyle/>
          <a:p>
            <a:pPr algn="ctr"/>
            <a:r>
              <a:rPr lang="en-IE" sz="2000" b="1" dirty="0" smtClean="0"/>
              <a:t>Administrator</a:t>
            </a:r>
            <a:endParaRPr lang="en-IE" sz="2000" b="1" dirty="0"/>
          </a:p>
        </p:txBody>
      </p:sp>
      <p:cxnSp>
        <p:nvCxnSpPr>
          <p:cNvPr id="61" name="Straight Connector 60"/>
          <p:cNvCxnSpPr/>
          <p:nvPr/>
        </p:nvCxnSpPr>
        <p:spPr>
          <a:xfrm flipH="1" flipV="1">
            <a:off x="5508104" y="2564904"/>
            <a:ext cx="208823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580112" y="3068960"/>
            <a:ext cx="2016224"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580112" y="3068960"/>
            <a:ext cx="2016224"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5580112" y="3068960"/>
            <a:ext cx="2016224" cy="316835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436096" y="3068960"/>
            <a:ext cx="2160240"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740352" y="2452826"/>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0" name="Straight Connector 49"/>
          <p:cNvCxnSpPr>
            <a:stCxn id="49" idx="4"/>
          </p:cNvCxnSpPr>
          <p:nvPr/>
        </p:nvCxnSpPr>
        <p:spPr>
          <a:xfrm>
            <a:off x="8172400" y="3316922"/>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388696" y="3740586"/>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172400"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7380312"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5364088" y="980728"/>
            <a:ext cx="2232248"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5508104" y="1772816"/>
            <a:ext cx="2088232"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457893" y="5388114"/>
            <a:ext cx="898003" cy="400110"/>
          </a:xfrm>
          <a:prstGeom prst="rect">
            <a:avLst/>
          </a:prstGeom>
          <a:noFill/>
        </p:spPr>
        <p:txBody>
          <a:bodyPr wrap="none" rtlCol="0">
            <a:spAutoFit/>
          </a:bodyPr>
          <a:lstStyle/>
          <a:p>
            <a:pPr algn="ctr"/>
            <a:r>
              <a:rPr lang="en-IE" sz="2000" b="1" dirty="0" smtClean="0"/>
              <a:t>Users</a:t>
            </a:r>
            <a:endParaRPr lang="en-IE" sz="2000" b="1" dirty="0"/>
          </a:p>
        </p:txBody>
      </p:sp>
      <p:sp>
        <p:nvSpPr>
          <p:cNvPr id="60" name="TextBox 59"/>
          <p:cNvSpPr txBox="1"/>
          <p:nvPr/>
        </p:nvSpPr>
        <p:spPr>
          <a:xfrm>
            <a:off x="6477000" y="5486400"/>
            <a:ext cx="1662058" cy="400110"/>
          </a:xfrm>
          <a:prstGeom prst="rect">
            <a:avLst/>
          </a:prstGeom>
          <a:noFill/>
        </p:spPr>
        <p:txBody>
          <a:bodyPr wrap="none" rtlCol="0">
            <a:spAutoFit/>
          </a:bodyPr>
          <a:lstStyle/>
          <a:p>
            <a:pPr algn="ctr"/>
            <a:r>
              <a:rPr lang="en-IE" sz="2000" b="1" dirty="0" smtClean="0"/>
              <a:t>Administrator</a:t>
            </a:r>
            <a:endParaRPr lang="en-IE" sz="2000" b="1" dirty="0"/>
          </a:p>
        </p:txBody>
      </p:sp>
      <p:cxnSp>
        <p:nvCxnSpPr>
          <p:cNvPr id="61" name="Straight Connector 60"/>
          <p:cNvCxnSpPr/>
          <p:nvPr/>
        </p:nvCxnSpPr>
        <p:spPr>
          <a:xfrm flipH="1" flipV="1">
            <a:off x="5508104" y="2564904"/>
            <a:ext cx="208823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580112" y="3068960"/>
            <a:ext cx="2016224"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580112" y="3068960"/>
            <a:ext cx="2016224"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5580112" y="3068960"/>
            <a:ext cx="2016224" cy="316835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436096" y="3068960"/>
            <a:ext cx="2160240"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6084168" y="83671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new email account</a:t>
            </a:r>
            <a:endParaRPr lang="en-IE" sz="1600" b="1" dirty="0">
              <a:solidFill>
                <a:schemeClr val="tx2"/>
              </a:solidFill>
            </a:endParaRPr>
          </a:p>
        </p:txBody>
      </p:sp>
      <p:sp>
        <p:nvSpPr>
          <p:cNvPr id="73" name="Oval 72"/>
          <p:cNvSpPr/>
          <p:nvPr/>
        </p:nvSpPr>
        <p:spPr>
          <a:xfrm>
            <a:off x="7308304" y="116632"/>
            <a:ext cx="1728192" cy="864096"/>
          </a:xfrm>
          <a:prstGeom prst="ellipse">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email account</a:t>
            </a:r>
            <a:endParaRPr lang="en-IE" sz="1600" b="1" dirty="0">
              <a:solidFill>
                <a:schemeClr val="tx2"/>
              </a:solidFill>
            </a:endParaRPr>
          </a:p>
        </p:txBody>
      </p:sp>
      <p:cxnSp>
        <p:nvCxnSpPr>
          <p:cNvPr id="74" name="Straight Connector 73"/>
          <p:cNvCxnSpPr/>
          <p:nvPr/>
        </p:nvCxnSpPr>
        <p:spPr>
          <a:xfrm flipV="1">
            <a:off x="7596336" y="1124744"/>
            <a:ext cx="504056" cy="194421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7308304" y="1844824"/>
            <a:ext cx="288032" cy="122413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Now that we have reviewed the various elements in operation when we do even the simplest of tasks, let us look at them working in concert, through </a:t>
            </a:r>
            <a:r>
              <a:rPr lang="en-IE" i="1" dirty="0" smtClean="0"/>
              <a:t>task analysis</a:t>
            </a:r>
            <a:r>
              <a:rPr lang="en-IE" dirty="0" smtClean="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b="1" dirty="0" smtClean="0"/>
              <a:t>Ergonomics</a:t>
            </a:r>
            <a:r>
              <a:rPr lang="en-IE" dirty="0" smtClean="0"/>
              <a:t> is the study and activity of adapting the workplace environment to the specific needs of people (etymology: combination of </a:t>
            </a:r>
            <a:r>
              <a:rPr lang="en-IE" i="1" dirty="0" smtClean="0"/>
              <a:t>work</a:t>
            </a:r>
            <a:r>
              <a:rPr lang="en-IE" dirty="0" smtClean="0"/>
              <a:t> and </a:t>
            </a:r>
            <a:r>
              <a:rPr lang="en-IE" i="1" dirty="0" smtClean="0"/>
              <a:t>economics</a:t>
            </a:r>
            <a:r>
              <a:rPr lang="en-IE" dirty="0" smtClean="0"/>
              <a:t>). </a:t>
            </a:r>
          </a:p>
          <a:p>
            <a:r>
              <a:rPr lang="en-IE" b="1" dirty="0" smtClean="0"/>
              <a:t>Anthropometrics</a:t>
            </a:r>
            <a:r>
              <a:rPr lang="en-IE" dirty="0" smtClean="0"/>
              <a:t> is the measurement of the human body in terms of body size, strength, shape, and work capacity (etymology: combination of </a:t>
            </a:r>
            <a:r>
              <a:rPr lang="en-IE" i="1" dirty="0" smtClean="0"/>
              <a:t>man</a:t>
            </a:r>
            <a:r>
              <a:rPr lang="en-IE" dirty="0" smtClean="0"/>
              <a:t> and </a:t>
            </a:r>
            <a:r>
              <a:rPr lang="en-IE" i="1" dirty="0" smtClean="0"/>
              <a:t>measurement</a:t>
            </a:r>
            <a:r>
              <a:rPr lang="en-IE"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People: Task Analysis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Now that we have reviewed the various elements in operation when we do even the simplest of tasks, let us look at them working in concert, through </a:t>
            </a:r>
            <a:r>
              <a:rPr lang="en-IE" i="1" dirty="0" smtClean="0"/>
              <a:t>task analysis</a:t>
            </a:r>
            <a:r>
              <a:rPr lang="en-IE" dirty="0" smtClean="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i="1" dirty="0" smtClean="0"/>
              <a:t>Task analysis</a:t>
            </a:r>
            <a:r>
              <a:rPr lang="en-IE" dirty="0" smtClean="0"/>
              <a:t> is the process by which any task is reviewed and a detailed description of the elements of the activity is developed.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So the first thing we do is to define the task (e.g. emptying the bins), then we break down the task into a set of elements that has to be accomplished to achieve the task.</a:t>
            </a:r>
          </a:p>
          <a:p>
            <a:r>
              <a:rPr lang="en-IE" dirty="0" smtClean="0"/>
              <a:t>Then we look at each of those elements and see if we can break it down into further sub-elements and so on.</a:t>
            </a:r>
          </a:p>
          <a:p>
            <a:r>
              <a:rPr lang="en-IE" dirty="0" smtClean="0"/>
              <a:t>For some elements it will be possible to break them down into layers and layers of sub-elements, whereas for other elements they will be fully broken down to their most basic actions quickly.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This approach is very similar to:</a:t>
            </a:r>
          </a:p>
          <a:p>
            <a:endParaRPr lang="en-IE" dirty="0" smtClean="0"/>
          </a:p>
          <a:p>
            <a:pPr lvl="1"/>
            <a:r>
              <a:rPr lang="en-IE" dirty="0" smtClean="0"/>
              <a:t>Top-Down Design</a:t>
            </a:r>
          </a:p>
          <a:p>
            <a:pPr lvl="1"/>
            <a:r>
              <a:rPr lang="en-IE" dirty="0" smtClean="0"/>
              <a:t>Problem Decomposition</a:t>
            </a:r>
          </a:p>
          <a:p>
            <a:pPr lvl="1"/>
            <a:r>
              <a:rPr lang="en-IE" dirty="0" smtClean="0"/>
              <a:t>“divide-and-conquer”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The analysis will typically incorporate action from the three domains we have previously reviewed:</a:t>
            </a:r>
          </a:p>
          <a:p>
            <a:pPr lvl="1"/>
            <a:r>
              <a:rPr lang="en-IE" dirty="0" smtClean="0"/>
              <a:t>Sensory</a:t>
            </a:r>
          </a:p>
          <a:p>
            <a:pPr lvl="1"/>
            <a:r>
              <a:rPr lang="en-IE" dirty="0" smtClean="0"/>
              <a:t>Cognitive</a:t>
            </a:r>
          </a:p>
          <a:p>
            <a:pPr lvl="1"/>
            <a:r>
              <a:rPr lang="en-IE" dirty="0" smtClean="0"/>
              <a:t>Activity</a:t>
            </a:r>
          </a:p>
          <a:p>
            <a:endParaRPr lang="en-IE"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sz="2400" dirty="0" smtClean="0"/>
              <a:t>Let’s consider a simple example, such as making a cup of tea.</a:t>
            </a:r>
          </a:p>
          <a:p>
            <a:endParaRPr lang="en-IE" sz="2400" dirty="0" smtClean="0"/>
          </a:p>
          <a:p>
            <a:r>
              <a:rPr lang="en-IE" sz="2400" dirty="0" smtClean="0"/>
              <a:t>We’ll do this in layers, so we start with Layer 0:</a:t>
            </a:r>
          </a:p>
          <a:p>
            <a:endParaRPr lang="en-IE" sz="2400" dirty="0" smtClean="0"/>
          </a:p>
          <a:p>
            <a:r>
              <a:rPr lang="en-IE" sz="2400" i="1" dirty="0" smtClean="0"/>
              <a:t>0. Make a cup of tea.</a:t>
            </a:r>
          </a:p>
          <a:p>
            <a:endParaRPr lang="en-IE"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So how do we break this down further?</a:t>
            </a:r>
          </a:p>
          <a:p>
            <a:endParaRPr lang="en-IE" dirty="0" smtClean="0"/>
          </a:p>
          <a:p>
            <a:r>
              <a:rPr lang="en-IE" dirty="0" smtClean="0"/>
              <a:t>We develop Layer 1.</a:t>
            </a:r>
            <a:endParaRPr lang="en-IE" i="1" dirty="0" smtClean="0"/>
          </a:p>
          <a:p>
            <a:endParaRPr lang="en-IE"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fontScale="92500" lnSpcReduction="10000"/>
          </a:bodyPr>
          <a:lstStyle/>
          <a:p>
            <a:pPr>
              <a:buNone/>
            </a:pPr>
            <a:r>
              <a:rPr lang="en-IE" dirty="0" smtClean="0"/>
              <a:t>Layer 1. Make a cup of tea.</a:t>
            </a:r>
          </a:p>
          <a:p>
            <a:endParaRPr lang="en-IE" dirty="0" smtClean="0"/>
          </a:p>
          <a:p>
            <a:pPr marL="514350" indent="-514350">
              <a:buNone/>
            </a:pPr>
            <a:r>
              <a:rPr lang="en-IE" dirty="0" smtClean="0"/>
              <a:t>1. Organise everything together;</a:t>
            </a:r>
          </a:p>
          <a:p>
            <a:pPr marL="514350" indent="-514350">
              <a:buNone/>
            </a:pPr>
            <a:r>
              <a:rPr lang="en-IE" dirty="0" smtClean="0"/>
              <a:t>2. Plug in kettle;</a:t>
            </a:r>
          </a:p>
          <a:p>
            <a:pPr marL="514350" indent="-514350">
              <a:buNone/>
            </a:pPr>
            <a:r>
              <a:rPr lang="en-IE" dirty="0" smtClean="0"/>
              <a:t>3. Put teabag in cup;</a:t>
            </a:r>
          </a:p>
          <a:p>
            <a:pPr marL="514350" indent="-514350">
              <a:buNone/>
            </a:pPr>
            <a:r>
              <a:rPr lang="en-IE" dirty="0" smtClean="0"/>
              <a:t>4. Put water into kettle;</a:t>
            </a:r>
          </a:p>
          <a:p>
            <a:pPr marL="514350" indent="-514350">
              <a:buNone/>
            </a:pPr>
            <a:r>
              <a:rPr lang="en-IE" dirty="0" smtClean="0"/>
              <a:t>5. Add water to cup;</a:t>
            </a:r>
          </a:p>
          <a:p>
            <a:pPr marL="514350" indent="-514350">
              <a:buNone/>
            </a:pPr>
            <a:r>
              <a:rPr lang="en-IE" dirty="0" smtClean="0"/>
              <a:t>6. Remove teabag with spoon/fork;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Can we go further?</a:t>
            </a:r>
          </a:p>
          <a:p>
            <a:endParaRPr lang="en-IE" dirty="0" smtClean="0"/>
          </a:p>
          <a:p>
            <a:pPr marL="0" indent="0" fontAlgn="auto">
              <a:spcBef>
                <a:spcPts val="0"/>
              </a:spcBef>
              <a:spcAft>
                <a:spcPts val="0"/>
              </a:spcAft>
              <a:buClrTx/>
              <a:buNone/>
              <a:defRPr/>
            </a:pPr>
            <a:r>
              <a:rPr lang="en-IE" dirty="0" smtClean="0"/>
              <a:t>Sure, we develop Layer 2 on each of the elements of Layer 1, so for example, element 3 “Put teabag in cup”.</a:t>
            </a:r>
            <a:endParaRPr lang="en-IE" i="1" dirty="0" smtClean="0"/>
          </a:p>
          <a:p>
            <a:endParaRPr lang="en-IE"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In ergonomics, anthropometric data is used to design workspaces, safety equipment and personal protection tools considering the differences between the characteristics, abilities, and physical limits of any particular human body.</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pPr>
              <a:buNone/>
            </a:pPr>
            <a:r>
              <a:rPr lang="en-IE" dirty="0" smtClean="0"/>
              <a:t>3. Put teabag in cup;</a:t>
            </a:r>
          </a:p>
          <a:p>
            <a:endParaRPr lang="en-IE" dirty="0" smtClean="0"/>
          </a:p>
          <a:p>
            <a:pPr marL="514350" indent="-514350">
              <a:buNone/>
            </a:pPr>
            <a:r>
              <a:rPr lang="en-IE" dirty="0" smtClean="0"/>
              <a:t>3.1 REACH to teabox</a:t>
            </a:r>
          </a:p>
          <a:p>
            <a:pPr marL="514350" indent="-514350">
              <a:buNone/>
            </a:pPr>
            <a:r>
              <a:rPr lang="en-IE" dirty="0" smtClean="0"/>
              <a:t>3.2 OPEN teabox</a:t>
            </a:r>
          </a:p>
          <a:p>
            <a:pPr marL="514350" indent="-514350">
              <a:buNone/>
            </a:pPr>
            <a:r>
              <a:rPr lang="en-IE" dirty="0" smtClean="0"/>
              <a:t>3.3 GET single teabag;</a:t>
            </a:r>
          </a:p>
          <a:p>
            <a:pPr marL="514350" indent="-514350">
              <a:buNone/>
            </a:pPr>
            <a:r>
              <a:rPr lang="en-IE" dirty="0" smtClean="0"/>
              <a:t>3.4 MOVE arm to cup;</a:t>
            </a:r>
          </a:p>
          <a:p>
            <a:pPr marL="514350" indent="-514350">
              <a:buNone/>
            </a:pPr>
            <a:r>
              <a:rPr lang="en-IE" dirty="0" smtClean="0"/>
              <a:t>3.5 PUT teabag in cup;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And each of these steps can be further broken down into smaller actions.</a:t>
            </a:r>
          </a:p>
          <a:p>
            <a:endParaRPr lang="en-IE" dirty="0" smtClean="0"/>
          </a:p>
          <a:p>
            <a:r>
              <a:rPr lang="en-IE" dirty="0" smtClean="0"/>
              <a:t>We can represent this visually as follows: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0" y="0"/>
            <a:ext cx="9144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2" name="Group 33"/>
          <p:cNvGrpSpPr/>
          <p:nvPr/>
        </p:nvGrpSpPr>
        <p:grpSpPr>
          <a:xfrm>
            <a:off x="381000" y="533400"/>
            <a:ext cx="8534400" cy="4572000"/>
            <a:chOff x="381000" y="533400"/>
            <a:chExt cx="8534400" cy="4572000"/>
          </a:xfrm>
        </p:grpSpPr>
        <p:sp>
          <p:nvSpPr>
            <p:cNvPr id="6" name="Rectangle 5"/>
            <p:cNvSpPr/>
            <p:nvPr/>
          </p:nvSpPr>
          <p:spPr bwMode="auto">
            <a:xfrm>
              <a:off x="381000" y="23622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1.</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Organise everything</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7" name="Rectangle 6"/>
            <p:cNvSpPr/>
            <p:nvPr/>
          </p:nvSpPr>
          <p:spPr bwMode="auto">
            <a:xfrm>
              <a:off x="1981200" y="23622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2</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Plug in kettle</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8" name="Rectangle 7"/>
            <p:cNvSpPr/>
            <p:nvPr/>
          </p:nvSpPr>
          <p:spPr bwMode="auto">
            <a:xfrm>
              <a:off x="3581400" y="23622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3</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Put teabag in cup</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9" name="Rectangle 8"/>
            <p:cNvSpPr/>
            <p:nvPr/>
          </p:nvSpPr>
          <p:spPr bwMode="auto">
            <a:xfrm>
              <a:off x="5181600" y="23622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4</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Put water</a:t>
              </a:r>
              <a:r>
                <a:rPr kumimoji="0" lang="en-IE" sz="1400" b="0" i="0" u="none" strike="noStrike" cap="none" normalizeH="0" dirty="0" smtClean="0">
                  <a:ln>
                    <a:noFill/>
                  </a:ln>
                  <a:solidFill>
                    <a:schemeClr val="tx1"/>
                  </a:solidFill>
                  <a:effectLst/>
                  <a:latin typeface="Arial" pitchFamily="-1" charset="0"/>
                  <a:ea typeface="ＭＳ Ｐゴシック" pitchFamily="-1" charset="-128"/>
                  <a:cs typeface="ＭＳ Ｐゴシック" pitchFamily="-1" charset="-128"/>
                </a:rPr>
                <a:t> in kettle</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10" name="Rectangle 9"/>
            <p:cNvSpPr/>
            <p:nvPr/>
          </p:nvSpPr>
          <p:spPr bwMode="auto">
            <a:xfrm>
              <a:off x="6781800" y="23622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5</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Add water to</a:t>
              </a:r>
              <a:r>
                <a:rPr kumimoji="0" lang="en-IE" sz="1400" b="0" i="0" u="none" strike="noStrike" cap="none" normalizeH="0" dirty="0" smtClean="0">
                  <a:ln>
                    <a:noFill/>
                  </a:ln>
                  <a:solidFill>
                    <a:schemeClr val="tx1"/>
                  </a:solidFill>
                  <a:effectLst/>
                  <a:latin typeface="Arial" pitchFamily="-1" charset="0"/>
                  <a:ea typeface="ＭＳ Ｐゴシック" pitchFamily="-1" charset="-128"/>
                  <a:cs typeface="ＭＳ Ｐゴシック" pitchFamily="-1" charset="-128"/>
                </a:rPr>
                <a:t> cup</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11" name="Rectangle 10"/>
            <p:cNvSpPr/>
            <p:nvPr/>
          </p:nvSpPr>
          <p:spPr bwMode="auto">
            <a:xfrm>
              <a:off x="4572000" y="5334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0.</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Make a cup of tea</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12" name="Rectangle 11"/>
            <p:cNvSpPr/>
            <p:nvPr/>
          </p:nvSpPr>
          <p:spPr bwMode="auto">
            <a:xfrm>
              <a:off x="1066800" y="1905000"/>
              <a:ext cx="6324600" cy="76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3" name="Rectangle 12"/>
            <p:cNvSpPr/>
            <p:nvPr/>
          </p:nvSpPr>
          <p:spPr bwMode="auto">
            <a:xfrm>
              <a:off x="1066800" y="19050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4" name="Rectangle 13"/>
            <p:cNvSpPr/>
            <p:nvPr/>
          </p:nvSpPr>
          <p:spPr bwMode="auto">
            <a:xfrm>
              <a:off x="2590800" y="19050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5" name="Rectangle 14"/>
            <p:cNvSpPr/>
            <p:nvPr/>
          </p:nvSpPr>
          <p:spPr bwMode="auto">
            <a:xfrm>
              <a:off x="4267200" y="19050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6" name="Rectangle 15"/>
            <p:cNvSpPr/>
            <p:nvPr/>
          </p:nvSpPr>
          <p:spPr bwMode="auto">
            <a:xfrm>
              <a:off x="5791200" y="19050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7" name="Rectangle 16"/>
            <p:cNvSpPr/>
            <p:nvPr/>
          </p:nvSpPr>
          <p:spPr bwMode="auto">
            <a:xfrm>
              <a:off x="7315200" y="19050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8" name="Rectangle 17"/>
            <p:cNvSpPr/>
            <p:nvPr/>
          </p:nvSpPr>
          <p:spPr bwMode="auto">
            <a:xfrm>
              <a:off x="5257800" y="14478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9" name="Oval 18"/>
            <p:cNvSpPr/>
            <p:nvPr/>
          </p:nvSpPr>
          <p:spPr bwMode="auto">
            <a:xfrm>
              <a:off x="8458200" y="2743200"/>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20" name="Oval 19"/>
            <p:cNvSpPr/>
            <p:nvPr/>
          </p:nvSpPr>
          <p:spPr bwMode="auto">
            <a:xfrm>
              <a:off x="8763000" y="2743200"/>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21" name="Rectangle 20"/>
            <p:cNvSpPr/>
            <p:nvPr/>
          </p:nvSpPr>
          <p:spPr bwMode="auto">
            <a:xfrm>
              <a:off x="4267200" y="32766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22" name="Rectangle 21"/>
            <p:cNvSpPr/>
            <p:nvPr/>
          </p:nvSpPr>
          <p:spPr bwMode="auto">
            <a:xfrm>
              <a:off x="762000" y="41910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3.1.</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Reach to teabox</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23" name="Rectangle 22"/>
            <p:cNvSpPr/>
            <p:nvPr/>
          </p:nvSpPr>
          <p:spPr bwMode="auto">
            <a:xfrm>
              <a:off x="2362200" y="41910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3.2</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Open teabox</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24" name="Rectangle 23"/>
            <p:cNvSpPr/>
            <p:nvPr/>
          </p:nvSpPr>
          <p:spPr bwMode="auto">
            <a:xfrm>
              <a:off x="3962400" y="41910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3.3</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Get</a:t>
              </a:r>
              <a:r>
                <a:rPr kumimoji="0" lang="en-IE" sz="1400" b="0" i="0" u="none" strike="noStrike" cap="none" normalizeH="0" dirty="0" smtClean="0">
                  <a:ln>
                    <a:noFill/>
                  </a:ln>
                  <a:solidFill>
                    <a:schemeClr val="tx1"/>
                  </a:solidFill>
                  <a:effectLst/>
                  <a:latin typeface="Arial" pitchFamily="-1" charset="0"/>
                  <a:ea typeface="ＭＳ Ｐゴシック" pitchFamily="-1" charset="-128"/>
                  <a:cs typeface="ＭＳ Ｐゴシック" pitchFamily="-1" charset="-128"/>
                </a:rPr>
                <a:t> single teabag</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25" name="Rectangle 24"/>
            <p:cNvSpPr/>
            <p:nvPr/>
          </p:nvSpPr>
          <p:spPr bwMode="auto">
            <a:xfrm>
              <a:off x="5562600" y="41910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3.4</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Move arm to cup</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26" name="Rectangle 25"/>
            <p:cNvSpPr/>
            <p:nvPr/>
          </p:nvSpPr>
          <p:spPr bwMode="auto">
            <a:xfrm>
              <a:off x="7162800" y="4191000"/>
              <a:ext cx="144780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IE" sz="1400" dirty="0" smtClean="0">
                  <a:latin typeface="Arial" pitchFamily="-1" charset="0"/>
                  <a:ea typeface="ＭＳ Ｐゴシック" pitchFamily="-1" charset="-128"/>
                  <a:cs typeface="ＭＳ Ｐゴシック" pitchFamily="-1" charset="-128"/>
                </a:rPr>
                <a:t>3.5</a:t>
              </a: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a:t>
              </a:r>
              <a:r>
                <a:rPr lang="en-IE" sz="1400" dirty="0" smtClean="0">
                  <a:latin typeface="Arial" pitchFamily="-1" charset="0"/>
                  <a:ea typeface="ＭＳ Ｐゴシック" pitchFamily="-1" charset="-128"/>
                  <a:cs typeface="ＭＳ Ｐゴシック" pitchFamily="-1" charset="-128"/>
                </a:rPr>
                <a:t> </a:t>
              </a:r>
            </a:p>
            <a:p>
              <a:pPr marL="0" marR="0" indent="0" algn="l" defTabSz="914400" rtl="0" eaLnBrk="0" fontAlgn="base" latinLnBrk="0" hangingPunct="0">
                <a:lnSpc>
                  <a:spcPct val="100000"/>
                </a:lnSpc>
                <a:spcBef>
                  <a:spcPct val="0"/>
                </a:spcBef>
                <a:spcAft>
                  <a:spcPct val="0"/>
                </a:spcAft>
                <a:buClrTx/>
                <a:buSzTx/>
                <a:buFontTx/>
                <a:buNone/>
                <a:tabLst/>
              </a:pPr>
              <a:r>
                <a:rPr kumimoji="0" lang="en-IE" sz="1400" b="0" i="0" u="none" strike="noStrike" cap="none" normalizeH="0" baseline="0" dirty="0" smtClean="0">
                  <a:ln>
                    <a:noFill/>
                  </a:ln>
                  <a:solidFill>
                    <a:schemeClr val="tx1"/>
                  </a:solidFill>
                  <a:effectLst/>
                  <a:latin typeface="Arial" pitchFamily="-1" charset="0"/>
                  <a:ea typeface="ＭＳ Ｐゴシック" pitchFamily="-1" charset="-128"/>
                  <a:cs typeface="ＭＳ Ｐゴシック" pitchFamily="-1" charset="-128"/>
                </a:rPr>
                <a:t>Put teabag in cup</a:t>
              </a:r>
              <a:endParaRPr kumimoji="0" lang="en-IE" sz="1400" b="0" i="0" u="none" strike="noStrike" cap="none" normalizeH="0" baseline="0" dirty="0">
                <a:ln>
                  <a:noFill/>
                </a:ln>
                <a:solidFill>
                  <a:schemeClr val="tx1"/>
                </a:solidFill>
                <a:effectLst/>
                <a:latin typeface="Arial" pitchFamily="-1" charset="0"/>
                <a:ea typeface="ＭＳ Ｐゴシック" pitchFamily="-1" charset="-128"/>
                <a:cs typeface="ＭＳ Ｐゴシック" pitchFamily="-1" charset="-128"/>
              </a:endParaRPr>
            </a:p>
          </p:txBody>
        </p:sp>
        <p:sp>
          <p:nvSpPr>
            <p:cNvPr id="27" name="Rectangle 26"/>
            <p:cNvSpPr/>
            <p:nvPr/>
          </p:nvSpPr>
          <p:spPr bwMode="auto">
            <a:xfrm>
              <a:off x="1447800" y="3733800"/>
              <a:ext cx="6324600" cy="76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28" name="Rectangle 27"/>
            <p:cNvSpPr/>
            <p:nvPr/>
          </p:nvSpPr>
          <p:spPr bwMode="auto">
            <a:xfrm>
              <a:off x="1447800" y="37338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29" name="Rectangle 28"/>
            <p:cNvSpPr/>
            <p:nvPr/>
          </p:nvSpPr>
          <p:spPr bwMode="auto">
            <a:xfrm>
              <a:off x="2971800" y="37338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30" name="Rectangle 29"/>
            <p:cNvSpPr/>
            <p:nvPr/>
          </p:nvSpPr>
          <p:spPr bwMode="auto">
            <a:xfrm>
              <a:off x="4648200" y="37338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31" name="Rectangle 30"/>
            <p:cNvSpPr/>
            <p:nvPr/>
          </p:nvSpPr>
          <p:spPr bwMode="auto">
            <a:xfrm>
              <a:off x="6172200" y="37338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32" name="Rectangle 31"/>
            <p:cNvSpPr/>
            <p:nvPr/>
          </p:nvSpPr>
          <p:spPr bwMode="auto">
            <a:xfrm>
              <a:off x="7696200" y="3733800"/>
              <a:ext cx="76200" cy="457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10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Timing:</a:t>
            </a:r>
          </a:p>
          <a:p>
            <a:r>
              <a:rPr lang="en-IE" dirty="0" smtClean="0"/>
              <a:t>Now can we put times beside each element of the task.</a:t>
            </a:r>
          </a:p>
          <a:p>
            <a:r>
              <a:rPr lang="en-IE" dirty="0" smtClean="0"/>
              <a:t>Let’s say Layer 0 “Make a cup of tea” takes 4-5 minutes. If we put timing beside each of the elements in Layer 1 and add them up, do they sum to 4-5 minutes?</a:t>
            </a:r>
          </a:p>
          <a:p>
            <a:endParaRPr lang="en-IE"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We can also look at the actions from the perspective of the human, so which elements of the person that we have discussed already are involved in this task. I’ve provided tables in the </a:t>
            </a:r>
            <a:r>
              <a:rPr lang="en-IE" smtClean="0"/>
              <a:t>following few </a:t>
            </a:r>
            <a:r>
              <a:rPr lang="en-IE" dirty="0" smtClean="0"/>
              <a:t>slides to help consider this question...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graphicFrame>
        <p:nvGraphicFramePr>
          <p:cNvPr id="5" name="Table 4"/>
          <p:cNvGraphicFramePr>
            <a:graphicFrameLocks noGrp="1"/>
          </p:cNvGraphicFramePr>
          <p:nvPr/>
        </p:nvGraphicFramePr>
        <p:xfrm>
          <a:off x="914399" y="1854198"/>
          <a:ext cx="7467600" cy="3937002"/>
        </p:xfrm>
        <a:graphic>
          <a:graphicData uri="http://schemas.openxmlformats.org/drawingml/2006/table">
            <a:tbl>
              <a:tblPr firstRow="1" bandRow="1">
                <a:tableStyleId>{8A107856-5554-42FB-B03E-39F5DBC370BA}</a:tableStyleId>
              </a:tblPr>
              <a:tblGrid>
                <a:gridCol w="1866899"/>
                <a:gridCol w="1951759"/>
                <a:gridCol w="3648942"/>
              </a:tblGrid>
              <a:tr h="656167">
                <a:tc>
                  <a:txBody>
                    <a:bodyPr/>
                    <a:lstStyle/>
                    <a:p>
                      <a:pPr algn="ctr"/>
                      <a:r>
                        <a:rPr lang="en-IE" sz="2400" dirty="0" smtClean="0"/>
                        <a:t>Sense</a:t>
                      </a:r>
                      <a:endParaRPr lang="en-IE" sz="2400" dirty="0"/>
                    </a:p>
                  </a:txBody>
                  <a:tcPr/>
                </a:tc>
                <a:tc>
                  <a:txBody>
                    <a:bodyPr/>
                    <a:lstStyle/>
                    <a:p>
                      <a:pPr algn="ctr"/>
                      <a:r>
                        <a:rPr lang="en-IE" sz="2400" dirty="0" smtClean="0"/>
                        <a:t>Used</a:t>
                      </a:r>
                      <a:r>
                        <a:rPr lang="en-IE" sz="2400" baseline="0" dirty="0" smtClean="0"/>
                        <a:t> (y/n)?</a:t>
                      </a:r>
                      <a:endParaRPr lang="en-IE" sz="2400" dirty="0"/>
                    </a:p>
                  </a:txBody>
                  <a:tcPr/>
                </a:tc>
                <a:tc>
                  <a:txBody>
                    <a:bodyPr/>
                    <a:lstStyle/>
                    <a:p>
                      <a:pPr algn="ctr"/>
                      <a:r>
                        <a:rPr lang="en-IE" sz="2400" dirty="0" smtClean="0"/>
                        <a:t>Description</a:t>
                      </a:r>
                      <a:endParaRPr lang="en-IE" sz="2400" dirty="0"/>
                    </a:p>
                  </a:txBody>
                  <a:tcPr/>
                </a:tc>
              </a:tr>
              <a:tr h="656167">
                <a:tc>
                  <a:txBody>
                    <a:bodyPr/>
                    <a:lstStyle/>
                    <a:p>
                      <a:r>
                        <a:rPr lang="en-IE" sz="2400" b="1" dirty="0" smtClean="0"/>
                        <a:t>Sight</a:t>
                      </a:r>
                      <a:endParaRPr lang="en-IE" sz="2400" b="1" dirty="0"/>
                    </a:p>
                  </a:txBody>
                  <a:tcPr/>
                </a:tc>
                <a:tc>
                  <a:txBody>
                    <a:bodyPr/>
                    <a:lstStyle/>
                    <a:p>
                      <a:endParaRPr lang="en-IE" dirty="0"/>
                    </a:p>
                  </a:txBody>
                  <a:tcPr/>
                </a:tc>
                <a:tc>
                  <a:txBody>
                    <a:bodyPr/>
                    <a:lstStyle/>
                    <a:p>
                      <a:endParaRPr lang="en-IE" dirty="0"/>
                    </a:p>
                  </a:txBody>
                  <a:tcPr/>
                </a:tc>
              </a:tr>
              <a:tr h="656167">
                <a:tc>
                  <a:txBody>
                    <a:bodyPr/>
                    <a:lstStyle/>
                    <a:p>
                      <a:r>
                        <a:rPr lang="en-IE" sz="2400" b="1" dirty="0" smtClean="0"/>
                        <a:t>Hearing</a:t>
                      </a:r>
                      <a:endParaRPr lang="en-IE" sz="2400" b="1" dirty="0"/>
                    </a:p>
                  </a:txBody>
                  <a:tcPr/>
                </a:tc>
                <a:tc>
                  <a:txBody>
                    <a:bodyPr/>
                    <a:lstStyle/>
                    <a:p>
                      <a:endParaRPr lang="en-IE" dirty="0"/>
                    </a:p>
                  </a:txBody>
                  <a:tcPr/>
                </a:tc>
                <a:tc>
                  <a:txBody>
                    <a:bodyPr/>
                    <a:lstStyle/>
                    <a:p>
                      <a:endParaRPr lang="en-IE"/>
                    </a:p>
                  </a:txBody>
                  <a:tcPr/>
                </a:tc>
              </a:tr>
              <a:tr h="656167">
                <a:tc>
                  <a:txBody>
                    <a:bodyPr/>
                    <a:lstStyle/>
                    <a:p>
                      <a:r>
                        <a:rPr lang="en-IE" sz="2400" b="1" dirty="0" smtClean="0"/>
                        <a:t>Taste</a:t>
                      </a:r>
                      <a:endParaRPr lang="en-IE" sz="2400" b="1" dirty="0"/>
                    </a:p>
                  </a:txBody>
                  <a:tcPr/>
                </a:tc>
                <a:tc>
                  <a:txBody>
                    <a:bodyPr/>
                    <a:lstStyle/>
                    <a:p>
                      <a:endParaRPr lang="en-IE" dirty="0"/>
                    </a:p>
                  </a:txBody>
                  <a:tcPr/>
                </a:tc>
                <a:tc>
                  <a:txBody>
                    <a:bodyPr/>
                    <a:lstStyle/>
                    <a:p>
                      <a:endParaRPr lang="en-IE" dirty="0"/>
                    </a:p>
                  </a:txBody>
                  <a:tcPr/>
                </a:tc>
              </a:tr>
              <a:tr h="656167">
                <a:tc>
                  <a:txBody>
                    <a:bodyPr/>
                    <a:lstStyle/>
                    <a:p>
                      <a:r>
                        <a:rPr lang="en-IE" sz="2400" b="1" dirty="0" smtClean="0"/>
                        <a:t>Smell</a:t>
                      </a:r>
                      <a:endParaRPr lang="en-IE" sz="2400" b="1" dirty="0"/>
                    </a:p>
                  </a:txBody>
                  <a:tcPr/>
                </a:tc>
                <a:tc>
                  <a:txBody>
                    <a:bodyPr/>
                    <a:lstStyle/>
                    <a:p>
                      <a:endParaRPr lang="en-IE"/>
                    </a:p>
                  </a:txBody>
                  <a:tcPr/>
                </a:tc>
                <a:tc>
                  <a:txBody>
                    <a:bodyPr/>
                    <a:lstStyle/>
                    <a:p>
                      <a:endParaRPr lang="en-IE" dirty="0"/>
                    </a:p>
                  </a:txBody>
                  <a:tcPr/>
                </a:tc>
              </a:tr>
              <a:tr h="656167">
                <a:tc>
                  <a:txBody>
                    <a:bodyPr/>
                    <a:lstStyle/>
                    <a:p>
                      <a:r>
                        <a:rPr lang="en-IE" sz="2400" b="1" dirty="0" smtClean="0"/>
                        <a:t>Touch</a:t>
                      </a:r>
                      <a:endParaRPr lang="en-IE" sz="2400" b="1" dirty="0"/>
                    </a:p>
                  </a:txBody>
                  <a:tcPr/>
                </a:tc>
                <a:tc>
                  <a:txBody>
                    <a:bodyPr/>
                    <a:lstStyle/>
                    <a:p>
                      <a:endParaRPr lang="en-IE"/>
                    </a:p>
                  </a:txBody>
                  <a:tcPr/>
                </a:tc>
                <a:tc>
                  <a:txBody>
                    <a:bodyPr/>
                    <a:lstStyle/>
                    <a:p>
                      <a:endParaRPr lang="en-IE" dirty="0"/>
                    </a:p>
                  </a:txBody>
                  <a:tcPr/>
                </a:tc>
              </a:tr>
            </a:tbl>
          </a:graphicData>
        </a:graphic>
      </p:graphicFrame>
      <p:graphicFrame>
        <p:nvGraphicFramePr>
          <p:cNvPr id="6" name="Table 5"/>
          <p:cNvGraphicFramePr>
            <a:graphicFrameLocks noGrp="1"/>
          </p:cNvGraphicFramePr>
          <p:nvPr/>
        </p:nvGraphicFramePr>
        <p:xfrm>
          <a:off x="914400" y="1219200"/>
          <a:ext cx="7467600" cy="656167"/>
        </p:xfrm>
        <a:graphic>
          <a:graphicData uri="http://schemas.openxmlformats.org/drawingml/2006/table">
            <a:tbl>
              <a:tblPr firstRow="1" bandRow="1">
                <a:tableStyleId>{C4B1156A-380E-4F78-BDF5-A606A8083BF9}</a:tableStyleId>
              </a:tblPr>
              <a:tblGrid>
                <a:gridCol w="7467600"/>
              </a:tblGrid>
              <a:tr h="656167">
                <a:tc>
                  <a:txBody>
                    <a:bodyPr/>
                    <a:lstStyle/>
                    <a:p>
                      <a:r>
                        <a:rPr lang="en-IE" sz="2400" dirty="0" smtClean="0"/>
                        <a:t>Task  ____________________________________</a:t>
                      </a:r>
                      <a:endParaRPr lang="en-IE" sz="2400" b="1" dirty="0"/>
                    </a:p>
                  </a:txBody>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Now consider how a mild impairment in each of the five senses impact this task.</a:t>
            </a:r>
          </a:p>
          <a:p>
            <a:endParaRPr lang="en-IE" dirty="0" smtClean="0"/>
          </a:p>
          <a:p>
            <a:r>
              <a:rPr lang="en-IE" dirty="0" smtClean="0"/>
              <a:t>Now consider how a major impairment in each of the five senses impact this task.</a:t>
            </a:r>
          </a:p>
          <a:p>
            <a:endParaRPr lang="en-IE" dirty="0" smtClean="0"/>
          </a:p>
          <a:p>
            <a:endParaRPr lang="en-IE"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graphicFrame>
        <p:nvGraphicFramePr>
          <p:cNvPr id="5" name="Table 4"/>
          <p:cNvGraphicFramePr>
            <a:graphicFrameLocks noGrp="1"/>
          </p:cNvGraphicFramePr>
          <p:nvPr/>
        </p:nvGraphicFramePr>
        <p:xfrm>
          <a:off x="914399" y="1854198"/>
          <a:ext cx="7467600" cy="2624668"/>
        </p:xfrm>
        <a:graphic>
          <a:graphicData uri="http://schemas.openxmlformats.org/drawingml/2006/table">
            <a:tbl>
              <a:tblPr firstRow="1" bandRow="1">
                <a:tableStyleId>{8A107856-5554-42FB-B03E-39F5DBC370BA}</a:tableStyleId>
              </a:tblPr>
              <a:tblGrid>
                <a:gridCol w="1866899"/>
                <a:gridCol w="1951759"/>
                <a:gridCol w="3648942"/>
              </a:tblGrid>
              <a:tr h="656167">
                <a:tc>
                  <a:txBody>
                    <a:bodyPr/>
                    <a:lstStyle/>
                    <a:p>
                      <a:pPr algn="ctr"/>
                      <a:r>
                        <a:rPr lang="en-IE" sz="2400" dirty="0" smtClean="0"/>
                        <a:t>Cognitive</a:t>
                      </a:r>
                      <a:endParaRPr lang="en-IE" sz="2400" dirty="0"/>
                    </a:p>
                  </a:txBody>
                  <a:tcPr/>
                </a:tc>
                <a:tc>
                  <a:txBody>
                    <a:bodyPr/>
                    <a:lstStyle/>
                    <a:p>
                      <a:pPr algn="ctr"/>
                      <a:r>
                        <a:rPr lang="en-IE" sz="2400" dirty="0" smtClean="0"/>
                        <a:t>Used</a:t>
                      </a:r>
                      <a:r>
                        <a:rPr lang="en-IE" sz="2400" baseline="0" dirty="0" smtClean="0"/>
                        <a:t> (y/n)?</a:t>
                      </a:r>
                      <a:endParaRPr lang="en-IE" sz="2400" dirty="0"/>
                    </a:p>
                  </a:txBody>
                  <a:tcPr/>
                </a:tc>
                <a:tc>
                  <a:txBody>
                    <a:bodyPr/>
                    <a:lstStyle/>
                    <a:p>
                      <a:pPr algn="ctr"/>
                      <a:r>
                        <a:rPr lang="en-IE" sz="2400" dirty="0" smtClean="0"/>
                        <a:t>Description</a:t>
                      </a:r>
                      <a:endParaRPr lang="en-IE" sz="2400" dirty="0"/>
                    </a:p>
                  </a:txBody>
                  <a:tcPr/>
                </a:tc>
              </a:tr>
              <a:tr h="656167">
                <a:tc>
                  <a:txBody>
                    <a:bodyPr/>
                    <a:lstStyle/>
                    <a:p>
                      <a:r>
                        <a:rPr lang="en-IE" sz="2400" b="1" dirty="0" smtClean="0"/>
                        <a:t>Perception</a:t>
                      </a:r>
                      <a:endParaRPr lang="en-IE" sz="2400" b="1" dirty="0"/>
                    </a:p>
                  </a:txBody>
                  <a:tcPr/>
                </a:tc>
                <a:tc>
                  <a:txBody>
                    <a:bodyPr/>
                    <a:lstStyle/>
                    <a:p>
                      <a:endParaRPr lang="en-IE" dirty="0"/>
                    </a:p>
                  </a:txBody>
                  <a:tcPr/>
                </a:tc>
                <a:tc>
                  <a:txBody>
                    <a:bodyPr/>
                    <a:lstStyle/>
                    <a:p>
                      <a:endParaRPr lang="en-IE" dirty="0"/>
                    </a:p>
                  </a:txBody>
                  <a:tcPr/>
                </a:tc>
              </a:tr>
              <a:tr h="656167">
                <a:tc>
                  <a:txBody>
                    <a:bodyPr/>
                    <a:lstStyle/>
                    <a:p>
                      <a:r>
                        <a:rPr lang="en-IE" sz="2400" b="1" dirty="0" smtClean="0"/>
                        <a:t>Memory</a:t>
                      </a:r>
                      <a:endParaRPr lang="en-IE" sz="2400" b="1" dirty="0"/>
                    </a:p>
                  </a:txBody>
                  <a:tcPr/>
                </a:tc>
                <a:tc>
                  <a:txBody>
                    <a:bodyPr/>
                    <a:lstStyle/>
                    <a:p>
                      <a:endParaRPr lang="en-IE" dirty="0"/>
                    </a:p>
                  </a:txBody>
                  <a:tcPr/>
                </a:tc>
                <a:tc>
                  <a:txBody>
                    <a:bodyPr/>
                    <a:lstStyle/>
                    <a:p>
                      <a:endParaRPr lang="en-IE"/>
                    </a:p>
                  </a:txBody>
                  <a:tcPr/>
                </a:tc>
              </a:tr>
              <a:tr h="656167">
                <a:tc>
                  <a:txBody>
                    <a:bodyPr/>
                    <a:lstStyle/>
                    <a:p>
                      <a:r>
                        <a:rPr lang="en-IE" sz="2400" b="1" dirty="0" smtClean="0"/>
                        <a:t>Attention</a:t>
                      </a:r>
                      <a:endParaRPr lang="en-IE" sz="2400" b="1" dirty="0"/>
                    </a:p>
                  </a:txBody>
                  <a:tcPr/>
                </a:tc>
                <a:tc>
                  <a:txBody>
                    <a:bodyPr/>
                    <a:lstStyle/>
                    <a:p>
                      <a:endParaRPr lang="en-IE" dirty="0"/>
                    </a:p>
                  </a:txBody>
                  <a:tcPr/>
                </a:tc>
                <a:tc>
                  <a:txBody>
                    <a:bodyPr/>
                    <a:lstStyle/>
                    <a:p>
                      <a:endParaRPr lang="en-IE" dirty="0"/>
                    </a:p>
                  </a:txBody>
                  <a:tcPr/>
                </a:tc>
              </a:tr>
            </a:tbl>
          </a:graphicData>
        </a:graphic>
      </p:graphicFrame>
      <p:graphicFrame>
        <p:nvGraphicFramePr>
          <p:cNvPr id="6" name="Table 5"/>
          <p:cNvGraphicFramePr>
            <a:graphicFrameLocks noGrp="1"/>
          </p:cNvGraphicFramePr>
          <p:nvPr/>
        </p:nvGraphicFramePr>
        <p:xfrm>
          <a:off x="914400" y="1219200"/>
          <a:ext cx="7467600" cy="656167"/>
        </p:xfrm>
        <a:graphic>
          <a:graphicData uri="http://schemas.openxmlformats.org/drawingml/2006/table">
            <a:tbl>
              <a:tblPr firstRow="1" bandRow="1">
                <a:tableStyleId>{C4B1156A-380E-4F78-BDF5-A606A8083BF9}</a:tableStyleId>
              </a:tblPr>
              <a:tblGrid>
                <a:gridCol w="7467600"/>
              </a:tblGrid>
              <a:tr h="656167">
                <a:tc>
                  <a:txBody>
                    <a:bodyPr/>
                    <a:lstStyle/>
                    <a:p>
                      <a:r>
                        <a:rPr lang="en-IE" sz="2400" dirty="0" smtClean="0"/>
                        <a:t>Task  ____________________________________</a:t>
                      </a:r>
                      <a:endParaRPr lang="en-IE" sz="2400" b="1" dirty="0"/>
                    </a:p>
                  </a:txBody>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Now consider how a mild impairment in each of the three cognitive elements impact this task.</a:t>
            </a:r>
          </a:p>
          <a:p>
            <a:endParaRPr lang="en-IE" dirty="0" smtClean="0"/>
          </a:p>
          <a:p>
            <a:r>
              <a:rPr lang="en-IE" dirty="0" smtClean="0"/>
              <a:t>Now consider how a major impairment in each of the three cognitive elements impact this task.</a:t>
            </a:r>
          </a:p>
          <a:p>
            <a:endParaRPr lang="en-IE" dirty="0" smtClean="0"/>
          </a:p>
          <a:p>
            <a:endParaRPr lang="en-IE"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graphicFrame>
        <p:nvGraphicFramePr>
          <p:cNvPr id="5" name="Table 4"/>
          <p:cNvGraphicFramePr>
            <a:graphicFrameLocks noGrp="1"/>
          </p:cNvGraphicFramePr>
          <p:nvPr/>
        </p:nvGraphicFramePr>
        <p:xfrm>
          <a:off x="914399" y="1854198"/>
          <a:ext cx="7467600" cy="2624668"/>
        </p:xfrm>
        <a:graphic>
          <a:graphicData uri="http://schemas.openxmlformats.org/drawingml/2006/table">
            <a:tbl>
              <a:tblPr firstRow="1" bandRow="1">
                <a:tableStyleId>{8A107856-5554-42FB-B03E-39F5DBC370BA}</a:tableStyleId>
              </a:tblPr>
              <a:tblGrid>
                <a:gridCol w="1981201"/>
                <a:gridCol w="1981200"/>
                <a:gridCol w="3505199"/>
              </a:tblGrid>
              <a:tr h="656167">
                <a:tc>
                  <a:txBody>
                    <a:bodyPr/>
                    <a:lstStyle/>
                    <a:p>
                      <a:pPr algn="ctr"/>
                      <a:r>
                        <a:rPr lang="en-IE" sz="2400" dirty="0" smtClean="0"/>
                        <a:t>Activity</a:t>
                      </a:r>
                      <a:endParaRPr lang="en-IE" sz="2400" dirty="0"/>
                    </a:p>
                  </a:txBody>
                  <a:tcPr/>
                </a:tc>
                <a:tc>
                  <a:txBody>
                    <a:bodyPr/>
                    <a:lstStyle/>
                    <a:p>
                      <a:pPr algn="ctr"/>
                      <a:r>
                        <a:rPr lang="en-IE" sz="2400" dirty="0" smtClean="0"/>
                        <a:t>Used</a:t>
                      </a:r>
                      <a:r>
                        <a:rPr lang="en-IE" sz="2400" baseline="0" dirty="0" smtClean="0"/>
                        <a:t> (y/n)?</a:t>
                      </a:r>
                      <a:endParaRPr lang="en-IE" sz="2400" dirty="0"/>
                    </a:p>
                  </a:txBody>
                  <a:tcPr/>
                </a:tc>
                <a:tc>
                  <a:txBody>
                    <a:bodyPr/>
                    <a:lstStyle/>
                    <a:p>
                      <a:pPr algn="ctr"/>
                      <a:r>
                        <a:rPr lang="en-IE" sz="2400" dirty="0" smtClean="0"/>
                        <a:t>Description</a:t>
                      </a:r>
                      <a:endParaRPr lang="en-IE" sz="2400" dirty="0"/>
                    </a:p>
                  </a:txBody>
                  <a:tcPr/>
                </a:tc>
              </a:tr>
              <a:tr h="656167">
                <a:tc>
                  <a:txBody>
                    <a:bodyPr/>
                    <a:lstStyle/>
                    <a:p>
                      <a:r>
                        <a:rPr lang="en-IE" sz="2400" b="1" dirty="0" smtClean="0"/>
                        <a:t>Dexterity</a:t>
                      </a:r>
                      <a:endParaRPr lang="en-IE" sz="2400" b="1" dirty="0"/>
                    </a:p>
                  </a:txBody>
                  <a:tcPr/>
                </a:tc>
                <a:tc>
                  <a:txBody>
                    <a:bodyPr/>
                    <a:lstStyle/>
                    <a:p>
                      <a:endParaRPr lang="en-IE" dirty="0"/>
                    </a:p>
                  </a:txBody>
                  <a:tcPr/>
                </a:tc>
                <a:tc>
                  <a:txBody>
                    <a:bodyPr/>
                    <a:lstStyle/>
                    <a:p>
                      <a:endParaRPr lang="en-IE" dirty="0"/>
                    </a:p>
                  </a:txBody>
                  <a:tcPr/>
                </a:tc>
              </a:tr>
              <a:tr h="656167">
                <a:tc>
                  <a:txBody>
                    <a:bodyPr/>
                    <a:lstStyle/>
                    <a:p>
                      <a:r>
                        <a:rPr lang="en-IE" sz="2400" b="1" dirty="0" smtClean="0"/>
                        <a:t>Locomotion</a:t>
                      </a:r>
                      <a:endParaRPr lang="en-IE" sz="2400" b="1" dirty="0"/>
                    </a:p>
                  </a:txBody>
                  <a:tcPr/>
                </a:tc>
                <a:tc>
                  <a:txBody>
                    <a:bodyPr/>
                    <a:lstStyle/>
                    <a:p>
                      <a:endParaRPr lang="en-IE" dirty="0"/>
                    </a:p>
                  </a:txBody>
                  <a:tcPr/>
                </a:tc>
                <a:tc>
                  <a:txBody>
                    <a:bodyPr/>
                    <a:lstStyle/>
                    <a:p>
                      <a:endParaRPr lang="en-IE"/>
                    </a:p>
                  </a:txBody>
                  <a:tcPr/>
                </a:tc>
              </a:tr>
              <a:tr h="656167">
                <a:tc>
                  <a:txBody>
                    <a:bodyPr/>
                    <a:lstStyle/>
                    <a:p>
                      <a:r>
                        <a:rPr lang="en-IE" sz="2400" b="1" dirty="0" smtClean="0"/>
                        <a:t>Reach</a:t>
                      </a:r>
                      <a:endParaRPr lang="en-IE" sz="2400" b="1" dirty="0"/>
                    </a:p>
                  </a:txBody>
                  <a:tcPr/>
                </a:tc>
                <a:tc>
                  <a:txBody>
                    <a:bodyPr/>
                    <a:lstStyle/>
                    <a:p>
                      <a:endParaRPr lang="en-IE" dirty="0"/>
                    </a:p>
                  </a:txBody>
                  <a:tcPr/>
                </a:tc>
                <a:tc>
                  <a:txBody>
                    <a:bodyPr/>
                    <a:lstStyle/>
                    <a:p>
                      <a:endParaRPr lang="en-IE" dirty="0"/>
                    </a:p>
                  </a:txBody>
                  <a:tcPr/>
                </a:tc>
              </a:tr>
            </a:tbl>
          </a:graphicData>
        </a:graphic>
      </p:graphicFrame>
      <p:graphicFrame>
        <p:nvGraphicFramePr>
          <p:cNvPr id="6" name="Table 5"/>
          <p:cNvGraphicFramePr>
            <a:graphicFrameLocks noGrp="1"/>
          </p:cNvGraphicFramePr>
          <p:nvPr/>
        </p:nvGraphicFramePr>
        <p:xfrm>
          <a:off x="914400" y="1219200"/>
          <a:ext cx="7467600" cy="656167"/>
        </p:xfrm>
        <a:graphic>
          <a:graphicData uri="http://schemas.openxmlformats.org/drawingml/2006/table">
            <a:tbl>
              <a:tblPr firstRow="1" bandRow="1">
                <a:tableStyleId>{C4B1156A-380E-4F78-BDF5-A606A8083BF9}</a:tableStyleId>
              </a:tblPr>
              <a:tblGrid>
                <a:gridCol w="7467600"/>
              </a:tblGrid>
              <a:tr h="656167">
                <a:tc>
                  <a:txBody>
                    <a:bodyPr/>
                    <a:lstStyle/>
                    <a:p>
                      <a:r>
                        <a:rPr lang="en-IE" sz="2400" dirty="0" smtClean="0"/>
                        <a:t>Task  ____________________________________</a:t>
                      </a:r>
                      <a:endParaRPr lang="en-IE" sz="2400" b="1"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b="1" dirty="0" smtClean="0"/>
              <a:t>Anthropometrics </a:t>
            </a:r>
            <a:r>
              <a:rPr lang="en-IE" dirty="0" smtClean="0"/>
              <a:t>has a long history, an interesting place to start is in Paris in 1882 when Alphonse Bertillon introduced the French police to a new way of distinguishing and identifying criminals based on a series of “man measurements”.</a:t>
            </a:r>
          </a:p>
          <a:p>
            <a:endParaRPr lang="en-IE" dirty="0" smtClean="0"/>
          </a:p>
          <a:p>
            <a:endParaRPr lang="en-IE"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Now consider how a mild impairment in each of the three activity elements impact this task.</a:t>
            </a:r>
          </a:p>
          <a:p>
            <a:endParaRPr lang="en-IE" dirty="0" smtClean="0"/>
          </a:p>
          <a:p>
            <a:r>
              <a:rPr lang="en-IE" dirty="0" smtClean="0"/>
              <a:t>Now consider how a major impairment in each of the three activity elements impact this task.</a:t>
            </a:r>
          </a:p>
          <a:p>
            <a:endParaRPr lang="en-IE" dirty="0" smtClean="0"/>
          </a:p>
          <a:p>
            <a:endParaRPr lang="en-IE"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normAutofit/>
          </a:bodyPr>
          <a:lstStyle/>
          <a:p>
            <a:r>
              <a:rPr lang="en-IE" dirty="0" smtClean="0"/>
              <a:t>Now you try a task analysis on one of the following:</a:t>
            </a:r>
          </a:p>
          <a:p>
            <a:pPr lvl="1"/>
            <a:endParaRPr lang="en-IE" dirty="0" smtClean="0"/>
          </a:p>
          <a:p>
            <a:pPr lvl="1"/>
            <a:r>
              <a:rPr lang="en-IE" dirty="0" smtClean="0"/>
              <a:t>Opening a door</a:t>
            </a:r>
          </a:p>
          <a:p>
            <a:pPr lvl="1"/>
            <a:r>
              <a:rPr lang="en-IE" dirty="0" smtClean="0"/>
              <a:t>Sending text message</a:t>
            </a:r>
          </a:p>
          <a:p>
            <a:pPr lvl="1"/>
            <a:r>
              <a:rPr lang="en-IE" dirty="0" smtClean="0"/>
              <a:t>Drinking a bottle of water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00675" y="-4763"/>
            <a:ext cx="3779838" cy="6858001"/>
          </a:xfrm>
          <a:prstGeom prst="rect">
            <a:avLst/>
          </a:prstGeom>
          <a:solidFill>
            <a:srgbClr val="11111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a:p>
        </p:txBody>
      </p:sp>
      <p:sp>
        <p:nvSpPr>
          <p:cNvPr id="5" name="Rectangle 4"/>
          <p:cNvSpPr/>
          <p:nvPr/>
        </p:nvSpPr>
        <p:spPr>
          <a:xfrm>
            <a:off x="0" y="0"/>
            <a:ext cx="3779838" cy="6858000"/>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a:p>
        </p:txBody>
      </p:sp>
      <p:pic>
        <p:nvPicPr>
          <p:cNvPr id="7" name="Picture 6" descr="AlphonseBertillon.jpg"/>
          <p:cNvPicPr>
            <a:picLocks noChangeAspect="1"/>
          </p:cNvPicPr>
          <p:nvPr/>
        </p:nvPicPr>
        <p:blipFill>
          <a:blip r:embed="rId3" cstate="print"/>
          <a:stretch>
            <a:fillRect/>
          </a:stretch>
        </p:blipFill>
        <p:spPr>
          <a:xfrm>
            <a:off x="2667000" y="-1"/>
            <a:ext cx="5501641" cy="6858001"/>
          </a:xfrm>
          <a:prstGeom prst="rect">
            <a:avLst/>
          </a:prstGeom>
        </p:spPr>
      </p:pic>
      <p:sp>
        <p:nvSpPr>
          <p:cNvPr id="6150" name="Rectangle 3"/>
          <p:cNvSpPr>
            <a:spLocks noGrp="1" noChangeArrowheads="1"/>
          </p:cNvSpPr>
          <p:nvPr>
            <p:ph type="body" idx="1"/>
          </p:nvPr>
        </p:nvSpPr>
        <p:spPr>
          <a:xfrm>
            <a:off x="190500" y="1196975"/>
            <a:ext cx="3805238" cy="3724275"/>
          </a:xfrm>
        </p:spPr>
        <p:txBody>
          <a:bodyPr/>
          <a:lstStyle/>
          <a:p>
            <a:r>
              <a:rPr lang="en-IE" sz="2000" dirty="0" smtClean="0">
                <a:solidFill>
                  <a:schemeClr val="bg1"/>
                </a:solidFill>
              </a:rPr>
              <a:t>Born April 24, 1853</a:t>
            </a:r>
          </a:p>
          <a:p>
            <a:r>
              <a:rPr lang="en-IE" sz="2000" dirty="0" smtClean="0">
                <a:solidFill>
                  <a:schemeClr val="bg1"/>
                </a:solidFill>
              </a:rPr>
              <a:t>Died February 13, 1914</a:t>
            </a:r>
          </a:p>
          <a:p>
            <a:r>
              <a:rPr lang="en-IE" sz="2000" dirty="0" smtClean="0">
                <a:solidFill>
                  <a:schemeClr val="bg1"/>
                </a:solidFill>
              </a:rPr>
              <a:t>a French police officer</a:t>
            </a:r>
          </a:p>
          <a:p>
            <a:r>
              <a:rPr lang="en-IE" sz="2000" dirty="0" smtClean="0">
                <a:solidFill>
                  <a:schemeClr val="bg1"/>
                </a:solidFill>
              </a:rPr>
              <a:t>Biometrics pioneer</a:t>
            </a:r>
          </a:p>
          <a:p>
            <a:r>
              <a:rPr lang="en-IE" sz="2000" dirty="0" smtClean="0">
                <a:solidFill>
                  <a:schemeClr val="bg1"/>
                </a:solidFill>
              </a:rPr>
              <a:t>Created modern anthropometry</a:t>
            </a:r>
          </a:p>
          <a:p>
            <a:r>
              <a:rPr lang="en-IE" sz="2000" dirty="0" smtClean="0">
                <a:solidFill>
                  <a:schemeClr val="bg1"/>
                </a:solidFill>
              </a:rPr>
              <a:t>His other contributions include the mug shot and the systematisation of crime-scene photography</a:t>
            </a:r>
            <a:endParaRPr lang="en-GB" sz="2000" dirty="0" smtClean="0">
              <a:solidFill>
                <a:schemeClr val="bg1"/>
              </a:solidFill>
            </a:endParaRPr>
          </a:p>
        </p:txBody>
      </p:sp>
      <p:sp>
        <p:nvSpPr>
          <p:cNvPr id="6149" name="AutoShape 2"/>
          <p:cNvSpPr>
            <a:spLocks noGrp="1" noChangeArrowheads="1"/>
          </p:cNvSpPr>
          <p:nvPr>
            <p:ph type="title"/>
          </p:nvPr>
        </p:nvSpPr>
        <p:spPr>
          <a:xfrm>
            <a:off x="34925" y="53975"/>
            <a:ext cx="7924800" cy="1143000"/>
          </a:xfrm>
        </p:spPr>
        <p:txBody>
          <a:bodyPr/>
          <a:lstStyle/>
          <a:p>
            <a:r>
              <a:rPr lang="en-GB" dirty="0" smtClean="0">
                <a:solidFill>
                  <a:schemeClr val="bg1"/>
                </a:solidFill>
              </a:rPr>
              <a:t>Alphonse Bertillon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6" name="Picture 5" descr="Bertillon_-_Signalement_Anthropometrique.png"/>
          <p:cNvPicPr>
            <a:picLocks noChangeAspect="1"/>
          </p:cNvPicPr>
          <p:nvPr/>
        </p:nvPicPr>
        <p:blipFill>
          <a:blip r:embed="rId3" cstate="print"/>
          <a:stretch>
            <a:fillRect/>
          </a:stretch>
        </p:blipFill>
        <p:spPr>
          <a:xfrm>
            <a:off x="4644008" y="404664"/>
            <a:ext cx="3811038" cy="604867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4" name="Picture 3" descr="Galton-Bertillonjpg.jpg"/>
          <p:cNvPicPr>
            <a:picLocks noChangeAspect="1"/>
          </p:cNvPicPr>
          <p:nvPr/>
        </p:nvPicPr>
        <p:blipFill>
          <a:blip r:embed="rId3" cstate="print"/>
          <a:stretch>
            <a:fillRect/>
          </a:stretch>
        </p:blipFill>
        <p:spPr>
          <a:xfrm>
            <a:off x="2057400" y="2012776"/>
            <a:ext cx="4648200" cy="4623293"/>
          </a:xfrm>
          <a:prstGeom prst="rect">
            <a:avLst/>
          </a:prstGeom>
        </p:spPr>
      </p:pic>
      <p:sp>
        <p:nvSpPr>
          <p:cNvPr id="7" name="Rounded Rectangle 6"/>
          <p:cNvSpPr/>
          <p:nvPr/>
        </p:nvSpPr>
        <p:spPr bwMode="auto">
          <a:xfrm>
            <a:off x="1828800" y="1936576"/>
            <a:ext cx="5257800" cy="4876800"/>
          </a:xfrm>
          <a:prstGeom prst="roundRect">
            <a:avLst/>
          </a:prstGeom>
          <a:noFill/>
          <a:ln w="28575" cap="flat" cmpd="sng" algn="ctr">
            <a:solidFill>
              <a:schemeClr val="bg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24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00675" y="-4763"/>
            <a:ext cx="3779838" cy="6858001"/>
          </a:xfrm>
          <a:prstGeom prst="rect">
            <a:avLst/>
          </a:prstGeom>
          <a:solidFill>
            <a:srgbClr val="11111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a:p>
        </p:txBody>
      </p:sp>
      <p:sp>
        <p:nvSpPr>
          <p:cNvPr id="5" name="Rectangle 4"/>
          <p:cNvSpPr/>
          <p:nvPr/>
        </p:nvSpPr>
        <p:spPr>
          <a:xfrm>
            <a:off x="0" y="0"/>
            <a:ext cx="3779838" cy="6858000"/>
          </a:xfrm>
          <a:prstGeom prst="rect">
            <a:avLst/>
          </a:prstGeom>
          <a:solidFill>
            <a:srgbClr val="292929"/>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a:p>
        </p:txBody>
      </p:sp>
      <p:pic>
        <p:nvPicPr>
          <p:cNvPr id="6148" name="Picture 4" descr="Francis_Galton2"/>
          <p:cNvPicPr>
            <a:picLocks noChangeAspect="1" noChangeArrowheads="1"/>
          </p:cNvPicPr>
          <p:nvPr/>
        </p:nvPicPr>
        <p:blipFill>
          <a:blip r:embed="rId3" cstate="print"/>
          <a:srcRect/>
          <a:stretch>
            <a:fillRect/>
          </a:stretch>
        </p:blipFill>
        <p:spPr bwMode="auto">
          <a:xfrm>
            <a:off x="1835150" y="-6350"/>
            <a:ext cx="6624638" cy="6864350"/>
          </a:xfrm>
          <a:prstGeom prst="rect">
            <a:avLst/>
          </a:prstGeom>
          <a:noFill/>
          <a:ln w="9525">
            <a:noFill/>
            <a:miter lim="800000"/>
            <a:headEnd/>
            <a:tailEnd/>
          </a:ln>
        </p:spPr>
      </p:pic>
      <p:sp>
        <p:nvSpPr>
          <p:cNvPr id="6149" name="AutoShape 2"/>
          <p:cNvSpPr>
            <a:spLocks noGrp="1" noChangeArrowheads="1"/>
          </p:cNvSpPr>
          <p:nvPr>
            <p:ph type="title"/>
          </p:nvPr>
        </p:nvSpPr>
        <p:spPr>
          <a:xfrm>
            <a:off x="34925" y="53975"/>
            <a:ext cx="7924800" cy="1143000"/>
          </a:xfrm>
        </p:spPr>
        <p:txBody>
          <a:bodyPr/>
          <a:lstStyle/>
          <a:p>
            <a:pPr eaLnBrk="1" hangingPunct="1"/>
            <a:r>
              <a:rPr lang="en-GB" smtClean="0">
                <a:solidFill>
                  <a:schemeClr val="bg1"/>
                </a:solidFill>
              </a:rPr>
              <a:t>Francis Galton</a:t>
            </a:r>
          </a:p>
        </p:txBody>
      </p:sp>
      <p:sp>
        <p:nvSpPr>
          <p:cNvPr id="6150" name="Rectangle 3"/>
          <p:cNvSpPr>
            <a:spLocks noGrp="1" noChangeArrowheads="1"/>
          </p:cNvSpPr>
          <p:nvPr>
            <p:ph type="body" idx="1"/>
          </p:nvPr>
        </p:nvSpPr>
        <p:spPr>
          <a:xfrm>
            <a:off x="190500" y="1196975"/>
            <a:ext cx="3805238" cy="3724275"/>
          </a:xfrm>
        </p:spPr>
        <p:txBody>
          <a:bodyPr/>
          <a:lstStyle/>
          <a:p>
            <a:pPr eaLnBrk="1" hangingPunct="1"/>
            <a:r>
              <a:rPr lang="en-IE" sz="2000" dirty="0" smtClean="0">
                <a:solidFill>
                  <a:schemeClr val="bg1"/>
                </a:solidFill>
              </a:rPr>
              <a:t>Born 16 February 1822 </a:t>
            </a:r>
          </a:p>
          <a:p>
            <a:pPr eaLnBrk="1" hangingPunct="1"/>
            <a:r>
              <a:rPr lang="en-IE" sz="2000" dirty="0" smtClean="0">
                <a:solidFill>
                  <a:schemeClr val="bg1"/>
                </a:solidFill>
              </a:rPr>
              <a:t>Died 17 January 1911</a:t>
            </a:r>
          </a:p>
          <a:p>
            <a:pPr eaLnBrk="1" hangingPunct="1"/>
            <a:r>
              <a:rPr lang="en-IE" sz="2000" dirty="0" smtClean="0">
                <a:solidFill>
                  <a:schemeClr val="bg1"/>
                </a:solidFill>
              </a:rPr>
              <a:t>cousin of Charles Darwin, was an English Victorian polymath, anthropologist, eugenicist, tropical explorer, geographer, inventor, meteorologist, proto-geneticist, </a:t>
            </a:r>
            <a:r>
              <a:rPr lang="en-IE" sz="2000" dirty="0" err="1" smtClean="0">
                <a:solidFill>
                  <a:schemeClr val="bg1"/>
                </a:solidFill>
              </a:rPr>
              <a:t>psychometrician</a:t>
            </a:r>
            <a:r>
              <a:rPr lang="en-IE" sz="2000" dirty="0" smtClean="0">
                <a:solidFill>
                  <a:schemeClr val="bg1"/>
                </a:solidFill>
              </a:rPr>
              <a:t>, and statistician</a:t>
            </a:r>
            <a:r>
              <a:rPr lang="en-IE" sz="2000" dirty="0" smtClean="0"/>
              <a:t>.</a:t>
            </a:r>
            <a:endParaRPr lang="en-GB"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5" name="Picture 4" descr="ergonomic-computer-cart.jpg"/>
          <p:cNvPicPr>
            <a:picLocks noChangeAspect="1"/>
          </p:cNvPicPr>
          <p:nvPr/>
        </p:nvPicPr>
        <p:blipFill>
          <a:blip r:embed="rId3" cstate="print"/>
          <a:stretch>
            <a:fillRect/>
          </a:stretch>
        </p:blipFill>
        <p:spPr>
          <a:xfrm>
            <a:off x="914400" y="1219199"/>
            <a:ext cx="7391400" cy="474069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25726</TotalTime>
  <Words>1278</Words>
  <Application>Microsoft Office PowerPoint</Application>
  <PresentationFormat>On-screen Show (4:3)</PresentationFormat>
  <Paragraphs>248</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Capsules</vt:lpstr>
      <vt:lpstr>People Modelling</vt:lpstr>
      <vt:lpstr>People in Design</vt:lpstr>
      <vt:lpstr>People in Design</vt:lpstr>
      <vt:lpstr>People in Design</vt:lpstr>
      <vt:lpstr>Alphonse Bertillon</vt:lpstr>
      <vt:lpstr>People in Design</vt:lpstr>
      <vt:lpstr>People in Design</vt:lpstr>
      <vt:lpstr>Francis Galton</vt:lpstr>
      <vt:lpstr>People in Design</vt:lpstr>
      <vt:lpstr>People: Modelling</vt:lpstr>
      <vt:lpstr>People in Design</vt:lpstr>
      <vt:lpstr>People in Design</vt:lpstr>
      <vt:lpstr>People in Design</vt:lpstr>
      <vt:lpstr>People in Design</vt:lpstr>
      <vt:lpstr>e-Mail</vt:lpstr>
      <vt:lpstr>e-Mail</vt:lpstr>
      <vt:lpstr>e-Mail</vt:lpstr>
      <vt:lpstr>e-Mail</vt:lpstr>
      <vt:lpstr>People in Design</vt:lpstr>
      <vt:lpstr>People: Task Analysis</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Slide 32</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vector>
  </TitlesOfParts>
  <Company>Dublin Institute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 and Machine: Introduction</dc:title>
  <dc:creator>Dept of Maths</dc:creator>
  <cp:lastModifiedBy>DIT</cp:lastModifiedBy>
  <cp:revision>90</cp:revision>
  <cp:lastPrinted>2012-02-09T16:29:04Z</cp:lastPrinted>
  <dcterms:created xsi:type="dcterms:W3CDTF">2010-01-18T13:43:16Z</dcterms:created>
  <dcterms:modified xsi:type="dcterms:W3CDTF">2013-03-01T18:29:48Z</dcterms:modified>
</cp:coreProperties>
</file>