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Default Extension="gif" ContentType="image/gif"/>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1" r:id="rId1"/>
  </p:sldMasterIdLst>
  <p:notesMasterIdLst>
    <p:notesMasterId r:id="rId47"/>
  </p:notesMasterIdLst>
  <p:handoutMasterIdLst>
    <p:handoutMasterId r:id="rId48"/>
  </p:handoutMasterIdLst>
  <p:sldIdLst>
    <p:sldId id="660" r:id="rId2"/>
    <p:sldId id="661" r:id="rId3"/>
    <p:sldId id="662" r:id="rId4"/>
    <p:sldId id="663" r:id="rId5"/>
    <p:sldId id="664" r:id="rId6"/>
    <p:sldId id="665" r:id="rId7"/>
    <p:sldId id="666" r:id="rId8"/>
    <p:sldId id="667" r:id="rId9"/>
    <p:sldId id="668" r:id="rId10"/>
    <p:sldId id="669" r:id="rId11"/>
    <p:sldId id="670" r:id="rId12"/>
    <p:sldId id="671" r:id="rId13"/>
    <p:sldId id="672" r:id="rId14"/>
    <p:sldId id="703" r:id="rId15"/>
    <p:sldId id="704" r:id="rId16"/>
    <p:sldId id="705" r:id="rId17"/>
    <p:sldId id="706" r:id="rId18"/>
    <p:sldId id="707" r:id="rId19"/>
    <p:sldId id="708" r:id="rId20"/>
    <p:sldId id="709" r:id="rId21"/>
    <p:sldId id="710" r:id="rId22"/>
    <p:sldId id="711" r:id="rId23"/>
    <p:sldId id="712" r:id="rId24"/>
    <p:sldId id="713" r:id="rId25"/>
    <p:sldId id="714" r:id="rId26"/>
    <p:sldId id="715" r:id="rId27"/>
    <p:sldId id="716" r:id="rId28"/>
    <p:sldId id="717" r:id="rId29"/>
    <p:sldId id="718" r:id="rId30"/>
    <p:sldId id="719" r:id="rId31"/>
    <p:sldId id="720" r:id="rId32"/>
    <p:sldId id="721" r:id="rId33"/>
    <p:sldId id="722" r:id="rId34"/>
    <p:sldId id="723" r:id="rId35"/>
    <p:sldId id="724" r:id="rId36"/>
    <p:sldId id="725" r:id="rId37"/>
    <p:sldId id="726" r:id="rId38"/>
    <p:sldId id="727" r:id="rId39"/>
    <p:sldId id="728" r:id="rId40"/>
    <p:sldId id="729" r:id="rId41"/>
    <p:sldId id="730" r:id="rId42"/>
    <p:sldId id="731" r:id="rId43"/>
    <p:sldId id="732" r:id="rId44"/>
    <p:sldId id="733" r:id="rId45"/>
    <p:sldId id="734" r:id="rId46"/>
  </p:sldIdLst>
  <p:sldSz cx="9144000" cy="6858000" type="screen4x3"/>
  <p:notesSz cx="6858000" cy="10012363"/>
  <p:defaultTextStyle>
    <a:defPPr>
      <a:defRPr lang="en-US"/>
    </a:defPPr>
    <a:lvl1pPr algn="l" rtl="0" fontAlgn="base">
      <a:spcBef>
        <a:spcPct val="0"/>
      </a:spcBef>
      <a:spcAft>
        <a:spcPct val="0"/>
      </a:spcAft>
      <a:defRPr sz="4000" kern="1200">
        <a:solidFill>
          <a:schemeClr val="tx1"/>
        </a:solidFill>
        <a:latin typeface="Arial" charset="0"/>
        <a:ea typeface="+mn-ea"/>
        <a:cs typeface="Arial" charset="0"/>
      </a:defRPr>
    </a:lvl1pPr>
    <a:lvl2pPr marL="457200" algn="l" rtl="0" fontAlgn="base">
      <a:spcBef>
        <a:spcPct val="0"/>
      </a:spcBef>
      <a:spcAft>
        <a:spcPct val="0"/>
      </a:spcAft>
      <a:defRPr sz="4000" kern="1200">
        <a:solidFill>
          <a:schemeClr val="tx1"/>
        </a:solidFill>
        <a:latin typeface="Arial" charset="0"/>
        <a:ea typeface="+mn-ea"/>
        <a:cs typeface="Arial" charset="0"/>
      </a:defRPr>
    </a:lvl2pPr>
    <a:lvl3pPr marL="914400" algn="l" rtl="0" fontAlgn="base">
      <a:spcBef>
        <a:spcPct val="0"/>
      </a:spcBef>
      <a:spcAft>
        <a:spcPct val="0"/>
      </a:spcAft>
      <a:defRPr sz="4000" kern="1200">
        <a:solidFill>
          <a:schemeClr val="tx1"/>
        </a:solidFill>
        <a:latin typeface="Arial" charset="0"/>
        <a:ea typeface="+mn-ea"/>
        <a:cs typeface="Arial" charset="0"/>
      </a:defRPr>
    </a:lvl3pPr>
    <a:lvl4pPr marL="1371600" algn="l" rtl="0" fontAlgn="base">
      <a:spcBef>
        <a:spcPct val="0"/>
      </a:spcBef>
      <a:spcAft>
        <a:spcPct val="0"/>
      </a:spcAft>
      <a:defRPr sz="4000" kern="1200">
        <a:solidFill>
          <a:schemeClr val="tx1"/>
        </a:solidFill>
        <a:latin typeface="Arial" charset="0"/>
        <a:ea typeface="+mn-ea"/>
        <a:cs typeface="Arial" charset="0"/>
      </a:defRPr>
    </a:lvl4pPr>
    <a:lvl5pPr marL="1828800" algn="l" rtl="0" fontAlgn="base">
      <a:spcBef>
        <a:spcPct val="0"/>
      </a:spcBef>
      <a:spcAft>
        <a:spcPct val="0"/>
      </a:spcAft>
      <a:defRPr sz="4000" kern="1200">
        <a:solidFill>
          <a:schemeClr val="tx1"/>
        </a:solidFill>
        <a:latin typeface="Arial" charset="0"/>
        <a:ea typeface="+mn-ea"/>
        <a:cs typeface="Arial" charset="0"/>
      </a:defRPr>
    </a:lvl5pPr>
    <a:lvl6pPr marL="2286000" algn="l" defTabSz="914400" rtl="0" eaLnBrk="1" latinLnBrk="0" hangingPunct="1">
      <a:defRPr sz="4000" kern="1200">
        <a:solidFill>
          <a:schemeClr val="tx1"/>
        </a:solidFill>
        <a:latin typeface="Arial" charset="0"/>
        <a:ea typeface="+mn-ea"/>
        <a:cs typeface="Arial" charset="0"/>
      </a:defRPr>
    </a:lvl6pPr>
    <a:lvl7pPr marL="2743200" algn="l" defTabSz="914400" rtl="0" eaLnBrk="1" latinLnBrk="0" hangingPunct="1">
      <a:defRPr sz="4000" kern="1200">
        <a:solidFill>
          <a:schemeClr val="tx1"/>
        </a:solidFill>
        <a:latin typeface="Arial" charset="0"/>
        <a:ea typeface="+mn-ea"/>
        <a:cs typeface="Arial" charset="0"/>
      </a:defRPr>
    </a:lvl7pPr>
    <a:lvl8pPr marL="3200400" algn="l" defTabSz="914400" rtl="0" eaLnBrk="1" latinLnBrk="0" hangingPunct="1">
      <a:defRPr sz="4000" kern="1200">
        <a:solidFill>
          <a:schemeClr val="tx1"/>
        </a:solidFill>
        <a:latin typeface="Arial" charset="0"/>
        <a:ea typeface="+mn-ea"/>
        <a:cs typeface="Arial" charset="0"/>
      </a:defRPr>
    </a:lvl8pPr>
    <a:lvl9pPr marL="3657600" algn="l" defTabSz="914400" rtl="0" eaLnBrk="1" latinLnBrk="0" hangingPunct="1">
      <a:defRPr sz="4000"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00000"/>
    <a:srgbClr val="009999"/>
    <a:srgbClr val="FF9900"/>
    <a:srgbClr val="FFFF9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6276"/>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500063"/>
          </a:xfrm>
          <a:prstGeom prst="rect">
            <a:avLst/>
          </a:prstGeom>
        </p:spPr>
        <p:txBody>
          <a:bodyPr vert="horz" lIns="91440" tIns="45720" rIns="91440" bIns="45720" rtlCol="0"/>
          <a:lstStyle>
            <a:lvl1pPr algn="l">
              <a:defRPr sz="1200">
                <a:cs typeface="+mn-cs"/>
              </a:defRPr>
            </a:lvl1pPr>
          </a:lstStyle>
          <a:p>
            <a:pPr>
              <a:defRPr/>
            </a:pPr>
            <a:endParaRPr lang="en-US"/>
          </a:p>
        </p:txBody>
      </p:sp>
      <p:sp>
        <p:nvSpPr>
          <p:cNvPr id="3" name="Date Placeholder 2"/>
          <p:cNvSpPr>
            <a:spLocks noGrp="1"/>
          </p:cNvSpPr>
          <p:nvPr>
            <p:ph type="dt" sz="quarter" idx="1"/>
          </p:nvPr>
        </p:nvSpPr>
        <p:spPr>
          <a:xfrm>
            <a:off x="3884613" y="0"/>
            <a:ext cx="2971800" cy="500063"/>
          </a:xfrm>
          <a:prstGeom prst="rect">
            <a:avLst/>
          </a:prstGeom>
        </p:spPr>
        <p:txBody>
          <a:bodyPr vert="horz" lIns="91440" tIns="45720" rIns="91440" bIns="45720" rtlCol="0"/>
          <a:lstStyle>
            <a:lvl1pPr algn="r">
              <a:defRPr sz="1200">
                <a:cs typeface="+mn-cs"/>
              </a:defRPr>
            </a:lvl1pPr>
          </a:lstStyle>
          <a:p>
            <a:pPr>
              <a:defRPr/>
            </a:pPr>
            <a:fld id="{59DA401A-7256-4D4F-9D69-1219279338FE}" type="datetimeFigureOut">
              <a:rPr lang="en-US"/>
              <a:pPr>
                <a:defRPr/>
              </a:pPr>
              <a:t>3/2/2013</a:t>
            </a:fld>
            <a:endParaRPr lang="en-US"/>
          </a:p>
        </p:txBody>
      </p:sp>
      <p:sp>
        <p:nvSpPr>
          <p:cNvPr id="4" name="Footer Placeholder 3"/>
          <p:cNvSpPr>
            <a:spLocks noGrp="1"/>
          </p:cNvSpPr>
          <p:nvPr>
            <p:ph type="ftr" sz="quarter" idx="2"/>
          </p:nvPr>
        </p:nvSpPr>
        <p:spPr>
          <a:xfrm>
            <a:off x="0" y="9510713"/>
            <a:ext cx="2971800" cy="500062"/>
          </a:xfrm>
          <a:prstGeom prst="rect">
            <a:avLst/>
          </a:prstGeom>
        </p:spPr>
        <p:txBody>
          <a:bodyPr vert="horz" lIns="91440" tIns="45720" rIns="91440" bIns="45720" rtlCol="0" anchor="b"/>
          <a:lstStyle>
            <a:lvl1pPr algn="l">
              <a:defRPr sz="1200">
                <a:cs typeface="+mn-cs"/>
              </a:defRPr>
            </a:lvl1pPr>
          </a:lstStyle>
          <a:p>
            <a:pPr>
              <a:defRPr/>
            </a:pPr>
            <a:endParaRPr lang="en-US"/>
          </a:p>
        </p:txBody>
      </p:sp>
      <p:sp>
        <p:nvSpPr>
          <p:cNvPr id="5" name="Slide Number Placeholder 4"/>
          <p:cNvSpPr>
            <a:spLocks noGrp="1"/>
          </p:cNvSpPr>
          <p:nvPr>
            <p:ph type="sldNum" sz="quarter" idx="3"/>
          </p:nvPr>
        </p:nvSpPr>
        <p:spPr>
          <a:xfrm>
            <a:off x="3884613" y="9510713"/>
            <a:ext cx="2971800" cy="500062"/>
          </a:xfrm>
          <a:prstGeom prst="rect">
            <a:avLst/>
          </a:prstGeom>
        </p:spPr>
        <p:txBody>
          <a:bodyPr vert="horz" lIns="91440" tIns="45720" rIns="91440" bIns="45720" rtlCol="0" anchor="b"/>
          <a:lstStyle>
            <a:lvl1pPr algn="r">
              <a:defRPr sz="1200">
                <a:cs typeface="+mn-cs"/>
              </a:defRPr>
            </a:lvl1pPr>
          </a:lstStyle>
          <a:p>
            <a:pPr>
              <a:defRPr/>
            </a:pPr>
            <a:fld id="{634DEA3C-1B60-4B52-B49B-F637AA636560}" type="slidenum">
              <a:rPr lang="en-US"/>
              <a:pPr>
                <a:defRPr/>
              </a:pPr>
              <a:t>‹#›</a:t>
            </a:fld>
            <a:endParaRPr lang="en-US"/>
          </a:p>
        </p:txBody>
      </p:sp>
    </p:spTree>
    <p:extLst>
      <p:ext uri="{BB962C8B-B14F-4D97-AF65-F5344CB8AC3E}">
        <p14:creationId xmlns:p14="http://schemas.microsoft.com/office/powerpoint/2010/main" xmlns="" val="6127694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2"/>
          <p:cNvSpPr>
            <a:spLocks noGrp="1" noChangeArrowheads="1"/>
          </p:cNvSpPr>
          <p:nvPr>
            <p:ph type="hdr" sz="quarter"/>
          </p:nvPr>
        </p:nvSpPr>
        <p:spPr bwMode="auto">
          <a:xfrm>
            <a:off x="0" y="0"/>
            <a:ext cx="2971800" cy="5000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GB"/>
          </a:p>
        </p:txBody>
      </p:sp>
      <p:sp>
        <p:nvSpPr>
          <p:cNvPr id="47107" name="Rectangle 3"/>
          <p:cNvSpPr>
            <a:spLocks noGrp="1" noChangeArrowheads="1"/>
          </p:cNvSpPr>
          <p:nvPr>
            <p:ph type="dt" idx="1"/>
          </p:nvPr>
        </p:nvSpPr>
        <p:spPr bwMode="auto">
          <a:xfrm>
            <a:off x="3884613" y="0"/>
            <a:ext cx="2971800" cy="5000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GB"/>
          </a:p>
        </p:txBody>
      </p:sp>
      <p:sp>
        <p:nvSpPr>
          <p:cNvPr id="4100" name="Rectangle 4"/>
          <p:cNvSpPr>
            <a:spLocks noGrp="1" noRot="1" noChangeAspect="1" noChangeArrowheads="1" noTextEdit="1"/>
          </p:cNvSpPr>
          <p:nvPr>
            <p:ph type="sldImg" idx="2"/>
          </p:nvPr>
        </p:nvSpPr>
        <p:spPr bwMode="auto">
          <a:xfrm>
            <a:off x="927100" y="750888"/>
            <a:ext cx="5003800" cy="3754437"/>
          </a:xfrm>
          <a:prstGeom prst="rect">
            <a:avLst/>
          </a:prstGeom>
          <a:noFill/>
          <a:ln w="9525">
            <a:solidFill>
              <a:srgbClr val="000000"/>
            </a:solidFill>
            <a:miter lim="800000"/>
            <a:headEnd/>
            <a:tailEnd/>
          </a:ln>
        </p:spPr>
      </p:sp>
      <p:sp>
        <p:nvSpPr>
          <p:cNvPr id="47109" name="Rectangle 5"/>
          <p:cNvSpPr>
            <a:spLocks noGrp="1" noChangeArrowheads="1"/>
          </p:cNvSpPr>
          <p:nvPr>
            <p:ph type="body" sz="quarter" idx="3"/>
          </p:nvPr>
        </p:nvSpPr>
        <p:spPr bwMode="auto">
          <a:xfrm>
            <a:off x="685800" y="4756150"/>
            <a:ext cx="5486400" cy="45053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47110" name="Rectangle 6"/>
          <p:cNvSpPr>
            <a:spLocks noGrp="1" noChangeArrowheads="1"/>
          </p:cNvSpPr>
          <p:nvPr>
            <p:ph type="ftr" sz="quarter" idx="4"/>
          </p:nvPr>
        </p:nvSpPr>
        <p:spPr bwMode="auto">
          <a:xfrm>
            <a:off x="0" y="9510713"/>
            <a:ext cx="2971800" cy="50006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GB"/>
          </a:p>
        </p:txBody>
      </p:sp>
      <p:sp>
        <p:nvSpPr>
          <p:cNvPr id="47111" name="Rectangle 7"/>
          <p:cNvSpPr>
            <a:spLocks noGrp="1" noChangeArrowheads="1"/>
          </p:cNvSpPr>
          <p:nvPr>
            <p:ph type="sldNum" sz="quarter" idx="5"/>
          </p:nvPr>
        </p:nvSpPr>
        <p:spPr bwMode="auto">
          <a:xfrm>
            <a:off x="3884613" y="9510713"/>
            <a:ext cx="2971800" cy="50006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4E0B4C06-9320-4A41-AA88-A37CF057C8DC}" type="slidenum">
              <a:rPr lang="en-GB"/>
              <a:pPr>
                <a:defRPr/>
              </a:pPr>
              <a:t>‹#›</a:t>
            </a:fld>
            <a:endParaRPr lang="en-GB"/>
          </a:p>
        </p:txBody>
      </p:sp>
    </p:spTree>
    <p:extLst>
      <p:ext uri="{BB962C8B-B14F-4D97-AF65-F5344CB8AC3E}">
        <p14:creationId xmlns:p14="http://schemas.microsoft.com/office/powerpoint/2010/main" xmlns="" val="261080563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pPr>
              <a:defRPr/>
            </a:pPr>
            <a:fld id="{4E0B4C06-9320-4A41-AA88-A37CF057C8DC}" type="slidenum">
              <a:rPr lang="en-GB" smtClean="0"/>
              <a:pPr>
                <a:defRPr/>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10</a:t>
            </a:fld>
            <a:endParaRPr lang="en-I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11</a:t>
            </a:fld>
            <a:endParaRPr lang="en-I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12</a:t>
            </a:fld>
            <a:endParaRPr lang="en-I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13</a:t>
            </a:fld>
            <a:endParaRPr lang="en-I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pPr>
              <a:defRPr/>
            </a:pPr>
            <a:fld id="{4E0B4C06-9320-4A41-AA88-A37CF057C8DC}" type="slidenum">
              <a:rPr lang="en-GB" smtClean="0"/>
              <a:pPr>
                <a:defRPr/>
              </a:pPr>
              <a:t>14</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pPr>
              <a:defRPr/>
            </a:pPr>
            <a:fld id="{4E0B4C06-9320-4A41-AA88-A37CF057C8DC}" type="slidenum">
              <a:rPr lang="en-GB" smtClean="0"/>
              <a:pPr>
                <a:defRPr/>
              </a:pPr>
              <a:t>15</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pPr>
              <a:defRPr/>
            </a:pPr>
            <a:fld id="{4E0B4C06-9320-4A41-AA88-A37CF057C8DC}" type="slidenum">
              <a:rPr lang="en-GB" smtClean="0"/>
              <a:pPr>
                <a:defRPr/>
              </a:pPr>
              <a:t>16</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17</a:t>
            </a:fld>
            <a:endParaRPr lang="en-IE"/>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dirty="0" smtClean="0"/>
              <a:t>Li, R., </a:t>
            </a:r>
            <a:r>
              <a:rPr lang="en-IE" dirty="0" err="1" smtClean="0"/>
              <a:t>Polat</a:t>
            </a:r>
            <a:r>
              <a:rPr lang="en-IE" dirty="0" smtClean="0"/>
              <a:t>, U., </a:t>
            </a:r>
            <a:r>
              <a:rPr lang="en-IE" dirty="0" err="1" smtClean="0"/>
              <a:t>Makous</a:t>
            </a:r>
            <a:r>
              <a:rPr lang="en-IE" dirty="0" smtClean="0"/>
              <a:t>, W. &amp; </a:t>
            </a:r>
            <a:r>
              <a:rPr lang="en-IE" dirty="0" err="1" smtClean="0"/>
              <a:t>Bavelier</a:t>
            </a:r>
            <a:r>
              <a:rPr lang="en-IE" dirty="0" smtClean="0"/>
              <a:t>, D. (2009). Enhancing the contrast sensitivity function through action video game playing. </a:t>
            </a:r>
            <a:r>
              <a:rPr lang="en-IE" i="1" dirty="0" smtClean="0"/>
              <a:t>Nature Neuroscience</a:t>
            </a:r>
            <a:endParaRPr lang="en-IE" dirty="0"/>
          </a:p>
        </p:txBody>
      </p:sp>
      <p:sp>
        <p:nvSpPr>
          <p:cNvPr id="4" name="Slide Number Placeholder 3"/>
          <p:cNvSpPr>
            <a:spLocks noGrp="1"/>
          </p:cNvSpPr>
          <p:nvPr>
            <p:ph type="sldNum" sz="quarter" idx="10"/>
          </p:nvPr>
        </p:nvSpPr>
        <p:spPr/>
        <p:txBody>
          <a:bodyPr/>
          <a:lstStyle/>
          <a:p>
            <a:fld id="{941E07CC-8AC4-477A-82F7-24246C43D0DF}"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dirty="0"/>
          </a:p>
        </p:txBody>
      </p:sp>
      <p:sp>
        <p:nvSpPr>
          <p:cNvPr id="4" name="Slide Number Placeholder 3"/>
          <p:cNvSpPr>
            <a:spLocks noGrp="1"/>
          </p:cNvSpPr>
          <p:nvPr>
            <p:ph type="sldNum" sz="quarter" idx="10"/>
          </p:nvPr>
        </p:nvSpPr>
        <p:spPr/>
        <p:txBody>
          <a:bodyPr/>
          <a:lstStyle/>
          <a:p>
            <a:fld id="{941E07CC-8AC4-477A-82F7-24246C43D0DF}"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2</a:t>
            </a:fld>
            <a:endParaRPr lang="en-IE"/>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pPr>
              <a:defRPr/>
            </a:pPr>
            <a:fld id="{4E0B4C06-9320-4A41-AA88-A37CF057C8DC}" type="slidenum">
              <a:rPr lang="en-GB" smtClean="0"/>
              <a:pPr>
                <a:defRPr/>
              </a:pPr>
              <a:t>20</a:t>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pPr>
              <a:defRPr/>
            </a:pPr>
            <a:fld id="{4E0B4C06-9320-4A41-AA88-A37CF057C8DC}" type="slidenum">
              <a:rPr lang="en-GB" smtClean="0"/>
              <a:pPr>
                <a:defRPr/>
              </a:pPr>
              <a:t>21</a:t>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pPr>
              <a:defRPr/>
            </a:pPr>
            <a:fld id="{4E0B4C06-9320-4A41-AA88-A37CF057C8DC}" type="slidenum">
              <a:rPr lang="en-GB" smtClean="0"/>
              <a:pPr>
                <a:defRPr/>
              </a:pPr>
              <a:t>22</a:t>
            </a:fld>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pPr>
              <a:defRPr/>
            </a:pPr>
            <a:fld id="{4E0B4C06-9320-4A41-AA88-A37CF057C8DC}" type="slidenum">
              <a:rPr lang="en-GB" smtClean="0"/>
              <a:pPr>
                <a:defRPr/>
              </a:pPr>
              <a:t>23</a:t>
            </a:fld>
            <a:endParaRPr lang="en-GB"/>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dirty="0"/>
          </a:p>
        </p:txBody>
      </p:sp>
      <p:sp>
        <p:nvSpPr>
          <p:cNvPr id="4" name="Slide Number Placeholder 3"/>
          <p:cNvSpPr>
            <a:spLocks noGrp="1"/>
          </p:cNvSpPr>
          <p:nvPr>
            <p:ph type="sldNum" sz="quarter" idx="10"/>
          </p:nvPr>
        </p:nvSpPr>
        <p:spPr/>
        <p:txBody>
          <a:bodyPr/>
          <a:lstStyle/>
          <a:p>
            <a:fld id="{941E07CC-8AC4-477A-82F7-24246C43D0DF}"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25</a:t>
            </a:fld>
            <a:endParaRPr lang="en-IE"/>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26</a:t>
            </a:fld>
            <a:endParaRPr lang="en-IE"/>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27</a:t>
            </a:fld>
            <a:endParaRPr lang="en-IE"/>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28</a:t>
            </a:fld>
            <a:endParaRPr lang="en-IE"/>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29</a:t>
            </a:fld>
            <a:endParaRPr lang="en-I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pPr>
              <a:defRPr/>
            </a:pPr>
            <a:fld id="{4E0B4C06-9320-4A41-AA88-A37CF057C8DC}" type="slidenum">
              <a:rPr lang="en-GB" smtClean="0"/>
              <a:pPr>
                <a:defRPr/>
              </a:pPr>
              <a:t>3</a:t>
            </a:fld>
            <a:endParaRPr lang="en-GB"/>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30</a:t>
            </a:fld>
            <a:endParaRPr lang="en-IE"/>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31</a:t>
            </a:fld>
            <a:endParaRPr lang="en-IE"/>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32</a:t>
            </a:fld>
            <a:endParaRPr lang="en-IE"/>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33</a:t>
            </a:fld>
            <a:endParaRPr lang="en-IE"/>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E" dirty="0" err="1" smtClean="0"/>
              <a:t>Collings</a:t>
            </a:r>
            <a:r>
              <a:rPr lang="en-IE" dirty="0" smtClean="0"/>
              <a:t>, V.B., 1974. Human Taste Response as a Function of Locus of Stimulation on the Tongue and Soft Palate. Perception &amp; Psychophysics, 16: 169-174.</a:t>
            </a: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34</a:t>
            </a:fld>
            <a:endParaRPr lang="en-IE"/>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35</a:t>
            </a:fld>
            <a:endParaRPr lang="en-IE"/>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36</a:t>
            </a:fld>
            <a:endParaRPr lang="en-IE"/>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37</a:t>
            </a:fld>
            <a:endParaRPr lang="en-IE"/>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b="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38</a:t>
            </a:fld>
            <a:endParaRPr lang="en-IE"/>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E" b="0" dirty="0" smtClean="0"/>
              <a:t>Santos PS, </a:t>
            </a:r>
            <a:r>
              <a:rPr lang="en-IE" b="0" dirty="0" err="1" smtClean="0"/>
              <a:t>Schinemann</a:t>
            </a:r>
            <a:r>
              <a:rPr lang="en-IE" b="0" dirty="0" smtClean="0"/>
              <a:t> JA, </a:t>
            </a:r>
            <a:r>
              <a:rPr lang="en-IE" b="0" dirty="0" err="1" smtClean="0"/>
              <a:t>Gabardo</a:t>
            </a:r>
            <a:r>
              <a:rPr lang="en-IE" b="0" dirty="0" smtClean="0"/>
              <a:t> J, </a:t>
            </a:r>
            <a:r>
              <a:rPr lang="en-IE" b="0" dirty="0" err="1" smtClean="0"/>
              <a:t>Bicalho</a:t>
            </a:r>
            <a:r>
              <a:rPr lang="en-IE" b="0" dirty="0" smtClean="0"/>
              <a:t> </a:t>
            </a:r>
            <a:r>
              <a:rPr lang="en-IE" b="0" dirty="0" err="1" smtClean="0"/>
              <a:t>Mda</a:t>
            </a:r>
            <a:r>
              <a:rPr lang="en-IE" b="0" dirty="0" smtClean="0"/>
              <a:t> G (April 2005). "New evidence that the MHC influences </a:t>
            </a:r>
            <a:r>
              <a:rPr lang="en-IE" b="0" dirty="0" err="1" smtClean="0"/>
              <a:t>odor</a:t>
            </a:r>
            <a:r>
              <a:rPr lang="en-IE" b="0" dirty="0" smtClean="0"/>
              <a:t> perception in humans: a study with 58 Southern Brazilian students". </a:t>
            </a:r>
            <a:r>
              <a:rPr lang="en-IE" b="0" i="1" dirty="0" smtClean="0"/>
              <a:t>Hormones and </a:t>
            </a:r>
            <a:r>
              <a:rPr lang="en-IE" b="0" i="1" dirty="0" err="1" smtClean="0"/>
              <a:t>behavior</a:t>
            </a:r>
            <a:r>
              <a:rPr lang="en-IE" b="0" dirty="0" smtClean="0"/>
              <a:t> , 47 (4): 384–8</a:t>
            </a:r>
            <a:endParaRPr lang="en-IE" sz="1200" b="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39</a:t>
            </a:fld>
            <a:endParaRPr lang="en-I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4</a:t>
            </a:fld>
            <a:endParaRPr lang="en-IE"/>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40</a:t>
            </a:fld>
            <a:endParaRPr lang="en-IE"/>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41</a:t>
            </a:fld>
            <a:endParaRPr lang="en-IE"/>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b="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42</a:t>
            </a:fld>
            <a:endParaRPr lang="en-IE"/>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b="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43</a:t>
            </a:fld>
            <a:endParaRPr lang="en-IE"/>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E" sz="1200" b="0" kern="1200" dirty="0" smtClean="0">
                <a:solidFill>
                  <a:schemeClr val="tx1"/>
                </a:solidFill>
                <a:latin typeface="+mn-lt"/>
                <a:ea typeface="+mn-ea"/>
                <a:cs typeface="+mn-cs"/>
              </a:rPr>
              <a:t>Sherman, R. A., Sherman, C.J. &amp; Parker, L. (1984). "Chronic phantom and stump pain among American veterans: Results of a survey". Pain 18: 83–95.</a:t>
            </a:r>
          </a:p>
          <a:p>
            <a:pPr marL="0" marR="0" indent="0" algn="l" defTabSz="914400" rtl="0" eaLnBrk="1" fontAlgn="auto" latinLnBrk="0" hangingPunct="1">
              <a:lnSpc>
                <a:spcPct val="100000"/>
              </a:lnSpc>
              <a:spcBef>
                <a:spcPts val="0"/>
              </a:spcBef>
              <a:spcAft>
                <a:spcPts val="0"/>
              </a:spcAft>
              <a:buClrTx/>
              <a:buSzTx/>
              <a:buFontTx/>
              <a:buNone/>
              <a:tabLst/>
              <a:defRPr/>
            </a:pPr>
            <a:endParaRPr lang="en-IE" sz="1200" b="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44</a:t>
            </a:fld>
            <a:endParaRPr lang="en-IE"/>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E" sz="1200" b="0" kern="1200" dirty="0" smtClean="0">
                <a:solidFill>
                  <a:schemeClr val="tx1"/>
                </a:solidFill>
                <a:latin typeface="+mn-lt"/>
                <a:ea typeface="+mn-ea"/>
                <a:cs typeface="+mn-cs"/>
              </a:rPr>
              <a:t>Sherman, R. A., Sherman, C.J. &amp; Parker, L. (1984). "Chronic phantom and stump pain among American veterans: Results of a survey". Pain 18: 83–95.</a:t>
            </a:r>
          </a:p>
          <a:p>
            <a:pPr marL="0" marR="0" indent="0" algn="l" defTabSz="914400" rtl="0" eaLnBrk="1" fontAlgn="auto" latinLnBrk="0" hangingPunct="1">
              <a:lnSpc>
                <a:spcPct val="100000"/>
              </a:lnSpc>
              <a:spcBef>
                <a:spcPts val="0"/>
              </a:spcBef>
              <a:spcAft>
                <a:spcPts val="0"/>
              </a:spcAft>
              <a:buClrTx/>
              <a:buSzTx/>
              <a:buFontTx/>
              <a:buNone/>
              <a:tabLst/>
              <a:defRPr/>
            </a:pPr>
            <a:endParaRPr lang="en-IE" sz="1200" b="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45</a:t>
            </a:fld>
            <a:endParaRPr lang="en-I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5</a:t>
            </a:fld>
            <a:endParaRPr lang="en-I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6</a:t>
            </a:fld>
            <a:endParaRPr lang="en-I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7</a:t>
            </a:fld>
            <a:endParaRPr lang="en-I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8</a:t>
            </a:fld>
            <a:endParaRPr lang="en-I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33A5DD6-78DA-4CF9-A697-349E755CA75F}" type="slidenum">
              <a:rPr lang="en-IE" smtClean="0"/>
              <a:pPr/>
              <a:t>9</a:t>
            </a:fld>
            <a:endParaRPr lang="en-I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46786" name="Group 2"/>
          <p:cNvGrpSpPr>
            <a:grpSpLocks/>
          </p:cNvGrpSpPr>
          <p:nvPr/>
        </p:nvGrpSpPr>
        <p:grpSpPr bwMode="auto">
          <a:xfrm>
            <a:off x="0" y="0"/>
            <a:ext cx="5867400" cy="6858000"/>
            <a:chOff x="0" y="0"/>
            <a:chExt cx="3696" cy="4320"/>
          </a:xfrm>
        </p:grpSpPr>
        <p:sp>
          <p:nvSpPr>
            <p:cNvPr id="246787" name="Rectangle 3"/>
            <p:cNvSpPr>
              <a:spLocks noChangeArrowheads="1"/>
            </p:cNvSpPr>
            <p:nvPr/>
          </p:nvSpPr>
          <p:spPr bwMode="auto">
            <a:xfrm>
              <a:off x="0" y="0"/>
              <a:ext cx="2880" cy="4320"/>
            </a:xfrm>
            <a:prstGeom prst="rect">
              <a:avLst/>
            </a:prstGeom>
            <a:solidFill>
              <a:schemeClr val="accent2"/>
            </a:solidFill>
            <a:ln w="9525">
              <a:noFill/>
              <a:miter lim="800000"/>
              <a:headEnd/>
              <a:tailEnd/>
            </a:ln>
            <a:effectLst/>
          </p:spPr>
          <p:txBody>
            <a:bodyPr wrap="none" anchor="ctr"/>
            <a:lstStyle/>
            <a:p>
              <a:pPr algn="ctr"/>
              <a:endParaRPr kumimoji="1" lang="en-US" sz="2400">
                <a:latin typeface="Times New Roman" pitchFamily="18" charset="0"/>
              </a:endParaRPr>
            </a:p>
          </p:txBody>
        </p:sp>
        <p:sp>
          <p:nvSpPr>
            <p:cNvPr id="246788" name="AutoShape 4"/>
            <p:cNvSpPr>
              <a:spLocks noChangeArrowheads="1"/>
            </p:cNvSpPr>
            <p:nvPr/>
          </p:nvSpPr>
          <p:spPr bwMode="white">
            <a:xfrm>
              <a:off x="432" y="624"/>
              <a:ext cx="3264" cy="1200"/>
            </a:xfrm>
            <a:prstGeom prst="roundRect">
              <a:avLst>
                <a:gd name="adj" fmla="val 50000"/>
              </a:avLst>
            </a:prstGeom>
            <a:solidFill>
              <a:schemeClr val="bg1"/>
            </a:solidFill>
            <a:ln w="9525">
              <a:noFill/>
              <a:round/>
              <a:headEnd/>
              <a:tailEnd/>
            </a:ln>
            <a:effectLst/>
          </p:spPr>
          <p:txBody>
            <a:bodyPr wrap="none" anchor="ctr"/>
            <a:lstStyle/>
            <a:p>
              <a:pPr algn="ctr"/>
              <a:endParaRPr kumimoji="1" lang="en-US" sz="2400">
                <a:latin typeface="Times New Roman" pitchFamily="18" charset="0"/>
              </a:endParaRPr>
            </a:p>
          </p:txBody>
        </p:sp>
      </p:grpSp>
      <p:grpSp>
        <p:nvGrpSpPr>
          <p:cNvPr id="246789" name="Group 5"/>
          <p:cNvGrpSpPr>
            <a:grpSpLocks/>
          </p:cNvGrpSpPr>
          <p:nvPr/>
        </p:nvGrpSpPr>
        <p:grpSpPr bwMode="auto">
          <a:xfrm>
            <a:off x="3632200" y="4889500"/>
            <a:ext cx="4876800" cy="319088"/>
            <a:chOff x="2288" y="3080"/>
            <a:chExt cx="3072" cy="201"/>
          </a:xfrm>
        </p:grpSpPr>
        <p:sp>
          <p:nvSpPr>
            <p:cNvPr id="246790" name="AutoShape 6"/>
            <p:cNvSpPr>
              <a:spLocks noChangeArrowheads="1"/>
            </p:cNvSpPr>
            <p:nvPr/>
          </p:nvSpPr>
          <p:spPr bwMode="auto">
            <a:xfrm flipH="1">
              <a:off x="2288" y="3080"/>
              <a:ext cx="2914" cy="200"/>
            </a:xfrm>
            <a:prstGeom prst="roundRect">
              <a:avLst>
                <a:gd name="adj" fmla="val 0"/>
              </a:avLst>
            </a:prstGeom>
            <a:solidFill>
              <a:schemeClr val="hlink"/>
            </a:solidFill>
            <a:ln w="9525">
              <a:noFill/>
              <a:round/>
              <a:headEnd/>
              <a:tailEnd/>
            </a:ln>
            <a:effectLst/>
          </p:spPr>
          <p:txBody>
            <a:bodyPr wrap="none" anchor="ctr"/>
            <a:lstStyle/>
            <a:p>
              <a:endParaRPr lang="en-US"/>
            </a:p>
          </p:txBody>
        </p:sp>
        <p:sp>
          <p:nvSpPr>
            <p:cNvPr id="246791" name="AutoShape 7"/>
            <p:cNvSpPr>
              <a:spLocks noChangeArrowheads="1"/>
            </p:cNvSpPr>
            <p:nvPr/>
          </p:nvSpPr>
          <p:spPr bwMode="auto">
            <a:xfrm>
              <a:off x="5196" y="3080"/>
              <a:ext cx="164" cy="201"/>
            </a:xfrm>
            <a:prstGeom prst="flowChartDelay">
              <a:avLst/>
            </a:prstGeom>
            <a:solidFill>
              <a:schemeClr val="hlink"/>
            </a:solidFill>
            <a:ln w="9525">
              <a:noFill/>
              <a:miter lim="800000"/>
              <a:headEnd/>
              <a:tailEnd/>
            </a:ln>
            <a:effectLst/>
          </p:spPr>
          <p:txBody>
            <a:bodyPr wrap="none" anchor="ctr"/>
            <a:lstStyle/>
            <a:p>
              <a:endParaRPr lang="en-US"/>
            </a:p>
          </p:txBody>
        </p:sp>
      </p:grpSp>
      <p:sp>
        <p:nvSpPr>
          <p:cNvPr id="246792" name="Rectangle 8"/>
          <p:cNvSpPr>
            <a:spLocks noGrp="1" noChangeArrowheads="1"/>
          </p:cNvSpPr>
          <p:nvPr>
            <p:ph type="subTitle" idx="1"/>
          </p:nvPr>
        </p:nvSpPr>
        <p:spPr>
          <a:xfrm>
            <a:off x="4673600" y="2927350"/>
            <a:ext cx="4013200" cy="1822450"/>
          </a:xfrm>
        </p:spPr>
        <p:txBody>
          <a:bodyPr anchor="b"/>
          <a:lstStyle>
            <a:lvl1pPr marL="0" indent="0">
              <a:buFont typeface="Wingdings" pitchFamily="2" charset="2"/>
              <a:buNone/>
              <a:defRPr>
                <a:solidFill>
                  <a:schemeClr val="tx2"/>
                </a:solidFill>
              </a:defRPr>
            </a:lvl1pPr>
          </a:lstStyle>
          <a:p>
            <a:r>
              <a:rPr lang="en-US"/>
              <a:t>Click to edit Master subtitle style</a:t>
            </a:r>
          </a:p>
        </p:txBody>
      </p:sp>
      <p:sp>
        <p:nvSpPr>
          <p:cNvPr id="246793" name="Rectangle 9"/>
          <p:cNvSpPr>
            <a:spLocks noGrp="1" noChangeArrowheads="1"/>
          </p:cNvSpPr>
          <p:nvPr>
            <p:ph type="dt" sz="quarter" idx="2"/>
          </p:nvPr>
        </p:nvSpPr>
        <p:spPr/>
        <p:txBody>
          <a:bodyPr/>
          <a:lstStyle>
            <a:lvl1pPr>
              <a:defRPr>
                <a:solidFill>
                  <a:schemeClr val="bg1"/>
                </a:solidFill>
              </a:defRPr>
            </a:lvl1pPr>
          </a:lstStyle>
          <a:p>
            <a:fld id="{C6D62DE8-76CA-4251-8100-46258C7A6942}" type="datetimeFigureOut">
              <a:rPr lang="en-US"/>
              <a:pPr/>
              <a:t>3/2/2013</a:t>
            </a:fld>
            <a:endParaRPr lang="en-US"/>
          </a:p>
        </p:txBody>
      </p:sp>
      <p:sp>
        <p:nvSpPr>
          <p:cNvPr id="246794" name="Rectangle 10"/>
          <p:cNvSpPr>
            <a:spLocks noGrp="1" noChangeArrowheads="1"/>
          </p:cNvSpPr>
          <p:nvPr>
            <p:ph type="ftr" sz="quarter" idx="3"/>
          </p:nvPr>
        </p:nvSpPr>
        <p:spPr/>
        <p:txBody>
          <a:bodyPr/>
          <a:lstStyle>
            <a:lvl1pPr algn="r">
              <a:defRPr/>
            </a:lvl1pPr>
          </a:lstStyle>
          <a:p>
            <a:endParaRPr lang="en-US"/>
          </a:p>
        </p:txBody>
      </p:sp>
      <p:sp>
        <p:nvSpPr>
          <p:cNvPr id="246795" name="Rectangle 11"/>
          <p:cNvSpPr>
            <a:spLocks noGrp="1" noChangeArrowheads="1"/>
          </p:cNvSpPr>
          <p:nvPr>
            <p:ph type="sldNum" sz="quarter" idx="4"/>
          </p:nvPr>
        </p:nvSpPr>
        <p:spPr>
          <a:xfrm>
            <a:off x="76200" y="6248400"/>
            <a:ext cx="587375" cy="488950"/>
          </a:xfrm>
        </p:spPr>
        <p:txBody>
          <a:bodyPr anchorCtr="0"/>
          <a:lstStyle>
            <a:lvl1pPr>
              <a:defRPr/>
            </a:lvl1pPr>
          </a:lstStyle>
          <a:p>
            <a:fld id="{A29F232E-9D0A-466C-A647-28BE00A04D81}" type="slidenum">
              <a:rPr lang="en-US"/>
              <a:pPr/>
              <a:t>‹#›</a:t>
            </a:fld>
            <a:endParaRPr lang="en-US"/>
          </a:p>
        </p:txBody>
      </p:sp>
      <p:sp>
        <p:nvSpPr>
          <p:cNvPr id="246796" name="AutoShape 12"/>
          <p:cNvSpPr>
            <a:spLocks noGrp="1" noChangeArrowheads="1"/>
          </p:cNvSpPr>
          <p:nvPr>
            <p:ph type="ctrTitle" sz="quarter"/>
          </p:nvPr>
        </p:nvSpPr>
        <p:spPr>
          <a:xfrm>
            <a:off x="685800" y="990600"/>
            <a:ext cx="8229600" cy="1905000"/>
          </a:xfrm>
          <a:prstGeom prst="roundRect">
            <a:avLst>
              <a:gd name="adj" fmla="val 50000"/>
            </a:avLst>
          </a:prstGeom>
        </p:spPr>
        <p:txBody>
          <a:bodyPr anchor="ctr"/>
          <a:lstStyle>
            <a:lvl1pPr algn="ctr">
              <a:defRPr>
                <a:solidFill>
                  <a:schemeClr val="tx1"/>
                </a:solidFill>
              </a:defRPr>
            </a:lvl1pPr>
          </a:lstStyle>
          <a:p>
            <a:r>
              <a:rPr lang="en-US"/>
              <a:t>Click to edit Master 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30096B64-6F90-4CCE-8878-104A2F95C0E1}" type="datetimeFigureOut">
              <a:rPr lang="en-US"/>
              <a:pPr/>
              <a:t>3/2/2013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44A9873-7763-45B6-80C9-FAECE41FD204}"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762000"/>
            <a:ext cx="1981200" cy="53244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762000" y="762000"/>
            <a:ext cx="5791200" cy="53244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7652D02B-448D-4B38-BDBD-CFAC3FBBDF62}" type="datetimeFigureOut">
              <a:rPr lang="en-US"/>
              <a:pPr/>
              <a:t>3/2/2013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07886E2-9298-4197-9636-00892E929A06}"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70C4F026-243E-48E0-B171-33CF90D3FDE1}" type="datetimeFigureOut">
              <a:rPr lang="en-US"/>
              <a:pPr/>
              <a:t>3/2/2013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CE5A2DF-E2E0-49E1-A6AD-62286A1E4A97}"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fld id="{08E515CB-DA3B-42F6-BB42-E87AF21A7AD3}" type="datetimeFigureOut">
              <a:rPr lang="en-US"/>
              <a:pPr/>
              <a:t>3/2/2013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B22FB2E-DD40-4B83-869C-9282C6D1816D}"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2362200"/>
            <a:ext cx="3770313"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60913" y="2362200"/>
            <a:ext cx="3770312"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fld id="{62725C15-A411-4B99-861E-8ACB74AD856E}" type="datetimeFigureOut">
              <a:rPr lang="en-US"/>
              <a:pPr/>
              <a:t>3/2/2013</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7661CC8D-32DB-442C-A9D6-8934FB1F5A3B}"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fld id="{FD9839C0-C0BE-4A6C-B465-4608C7D91DC1}" type="datetimeFigureOut">
              <a:rPr lang="en-US"/>
              <a:pPr/>
              <a:t>3/2/2013</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CF585D12-D23A-4E26-8ECA-1AC85DA2789E}"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fld id="{7E6424EE-7229-42EA-A80F-B9D0595570AE}" type="datetimeFigureOut">
              <a:rPr lang="en-US"/>
              <a:pPr/>
              <a:t>3/2/2013</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78991ADC-DAA2-4F7F-926D-B9551C36DFD8}"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F920AE84-6B99-4B59-A448-871BB3111F4A}" type="datetimeFigureOut">
              <a:rPr lang="en-US"/>
              <a:pPr/>
              <a:t>3/2/2013</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F5909F1C-C6FE-4BAD-85A2-0DBE648C37F7}"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26BAD1D7-B27A-49CE-8B08-47F8631A644F}" type="datetimeFigureOut">
              <a:rPr lang="en-US"/>
              <a:pPr/>
              <a:t>3/2/2013</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5D9DC6E-3F16-4283-8AA3-1546FDED31F8}"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095C46D6-FF77-47B0-85EB-669F8F879A4E}" type="datetimeFigureOut">
              <a:rPr lang="en-US"/>
              <a:pPr/>
              <a:t>3/2/2013</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7DB76F4-C9B4-46BE-8944-266BB9641330}"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45762" name="Group 2"/>
          <p:cNvGrpSpPr>
            <a:grpSpLocks/>
          </p:cNvGrpSpPr>
          <p:nvPr/>
        </p:nvGrpSpPr>
        <p:grpSpPr bwMode="auto">
          <a:xfrm>
            <a:off x="0" y="0"/>
            <a:ext cx="7620000" cy="6858000"/>
            <a:chOff x="0" y="0"/>
            <a:chExt cx="4800" cy="4320"/>
          </a:xfrm>
        </p:grpSpPr>
        <p:grpSp>
          <p:nvGrpSpPr>
            <p:cNvPr id="245763" name="Group 3"/>
            <p:cNvGrpSpPr>
              <a:grpSpLocks/>
            </p:cNvGrpSpPr>
            <p:nvPr userDrawn="1"/>
          </p:nvGrpSpPr>
          <p:grpSpPr bwMode="auto">
            <a:xfrm>
              <a:off x="0" y="0"/>
              <a:ext cx="2016" cy="4320"/>
              <a:chOff x="0" y="0"/>
              <a:chExt cx="2016" cy="4320"/>
            </a:xfrm>
          </p:grpSpPr>
          <p:sp>
            <p:nvSpPr>
              <p:cNvPr id="245764" name="Rectangle 4"/>
              <p:cNvSpPr>
                <a:spLocks noChangeArrowheads="1"/>
              </p:cNvSpPr>
              <p:nvPr userDrawn="1"/>
            </p:nvSpPr>
            <p:spPr bwMode="auto">
              <a:xfrm>
                <a:off x="0" y="0"/>
                <a:ext cx="480" cy="4320"/>
              </a:xfrm>
              <a:prstGeom prst="rect">
                <a:avLst/>
              </a:prstGeom>
              <a:solidFill>
                <a:schemeClr val="accent2"/>
              </a:solidFill>
              <a:ln w="9525">
                <a:noFill/>
                <a:miter lim="800000"/>
                <a:headEnd/>
                <a:tailEnd/>
              </a:ln>
              <a:effectLst/>
            </p:spPr>
            <p:txBody>
              <a:bodyPr wrap="none" anchor="ctr"/>
              <a:lstStyle/>
              <a:p>
                <a:endParaRPr lang="en-US"/>
              </a:p>
            </p:txBody>
          </p:sp>
          <p:sp>
            <p:nvSpPr>
              <p:cNvPr id="245765" name="Freeform 5"/>
              <p:cNvSpPr>
                <a:spLocks/>
              </p:cNvSpPr>
              <p:nvPr userDrawn="1"/>
            </p:nvSpPr>
            <p:spPr bwMode="auto">
              <a:xfrm>
                <a:off x="288" y="0"/>
                <a:ext cx="1728" cy="735"/>
              </a:xfrm>
              <a:custGeom>
                <a:avLst/>
                <a:gdLst/>
                <a:ahLst/>
                <a:cxnLst>
                  <a:cxn ang="0">
                    <a:pos x="1728" y="0"/>
                  </a:cxn>
                  <a:cxn ang="0">
                    <a:pos x="1728" y="480"/>
                  </a:cxn>
                  <a:cxn ang="0">
                    <a:pos x="380" y="482"/>
                  </a:cxn>
                  <a:cxn ang="0">
                    <a:pos x="354" y="480"/>
                  </a:cxn>
                  <a:cxn ang="0">
                    <a:pos x="308" y="489"/>
                  </a:cxn>
                  <a:cxn ang="0">
                    <a:pos x="246" y="531"/>
                  </a:cxn>
                  <a:cxn ang="0">
                    <a:pos x="206" y="597"/>
                  </a:cxn>
                  <a:cxn ang="0">
                    <a:pos x="192" y="666"/>
                  </a:cxn>
                  <a:cxn ang="0">
                    <a:pos x="192" y="735"/>
                  </a:cxn>
                  <a:cxn ang="0">
                    <a:pos x="0" y="735"/>
                  </a:cxn>
                  <a:cxn ang="0">
                    <a:pos x="0" y="480"/>
                  </a:cxn>
                  <a:cxn ang="0">
                    <a:pos x="0" y="0"/>
                  </a:cxn>
                  <a:cxn ang="0">
                    <a:pos x="1728" y="0"/>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a:effectLst/>
            </p:spPr>
            <p:txBody>
              <a:bodyPr wrap="none"/>
              <a:lstStyle/>
              <a:p>
                <a:endParaRPr lang="en-US"/>
              </a:p>
            </p:txBody>
          </p:sp>
        </p:grpSp>
        <p:grpSp>
          <p:nvGrpSpPr>
            <p:cNvPr id="245766" name="Group 6"/>
            <p:cNvGrpSpPr>
              <a:grpSpLocks/>
            </p:cNvGrpSpPr>
            <p:nvPr/>
          </p:nvGrpSpPr>
          <p:grpSpPr bwMode="auto">
            <a:xfrm>
              <a:off x="144" y="1248"/>
              <a:ext cx="4656" cy="201"/>
              <a:chOff x="144" y="1248"/>
              <a:chExt cx="4656" cy="201"/>
            </a:xfrm>
          </p:grpSpPr>
          <p:sp>
            <p:nvSpPr>
              <p:cNvPr id="245767" name="AutoShape 7"/>
              <p:cNvSpPr>
                <a:spLocks noChangeArrowheads="1"/>
              </p:cNvSpPr>
              <p:nvPr/>
            </p:nvSpPr>
            <p:spPr bwMode="auto">
              <a:xfrm>
                <a:off x="384" y="1248"/>
                <a:ext cx="4416" cy="200"/>
              </a:xfrm>
              <a:prstGeom prst="roundRect">
                <a:avLst>
                  <a:gd name="adj" fmla="val 0"/>
                </a:avLst>
              </a:prstGeom>
              <a:solidFill>
                <a:schemeClr val="hlink"/>
              </a:solidFill>
              <a:ln w="9525">
                <a:noFill/>
                <a:round/>
                <a:headEnd/>
                <a:tailEnd/>
              </a:ln>
              <a:effectLst/>
            </p:spPr>
            <p:txBody>
              <a:bodyPr wrap="none" anchor="ctr"/>
              <a:lstStyle/>
              <a:p>
                <a:endParaRPr lang="en-US"/>
              </a:p>
            </p:txBody>
          </p:sp>
          <p:sp>
            <p:nvSpPr>
              <p:cNvPr id="245768" name="AutoShape 8"/>
              <p:cNvSpPr>
                <a:spLocks noChangeArrowheads="1"/>
              </p:cNvSpPr>
              <p:nvPr/>
            </p:nvSpPr>
            <p:spPr bwMode="auto">
              <a:xfrm flipH="1">
                <a:off x="144" y="1248"/>
                <a:ext cx="248" cy="201"/>
              </a:xfrm>
              <a:prstGeom prst="flowChartDelay">
                <a:avLst/>
              </a:prstGeom>
              <a:solidFill>
                <a:schemeClr val="hlink"/>
              </a:solidFill>
              <a:ln w="9525">
                <a:noFill/>
                <a:miter lim="800000"/>
                <a:headEnd/>
                <a:tailEnd/>
              </a:ln>
              <a:effectLst/>
            </p:spPr>
            <p:txBody>
              <a:bodyPr wrap="none" anchor="ctr"/>
              <a:lstStyle/>
              <a:p>
                <a:endParaRPr lang="en-US"/>
              </a:p>
            </p:txBody>
          </p:sp>
        </p:grpSp>
      </p:grpSp>
      <p:sp>
        <p:nvSpPr>
          <p:cNvPr id="245769" name="AutoShape 9"/>
          <p:cNvSpPr>
            <a:spLocks noGrp="1" noChangeArrowheads="1"/>
          </p:cNvSpPr>
          <p:nvPr>
            <p:ph type="title"/>
          </p:nvPr>
        </p:nvSpPr>
        <p:spPr bwMode="auto">
          <a:xfrm>
            <a:off x="762000" y="762000"/>
            <a:ext cx="7924800" cy="1143000"/>
          </a:xfrm>
          <a:prstGeom prst="roundRect">
            <a:avLst>
              <a:gd name="adj" fmla="val 21667"/>
            </a:avLst>
          </a:prstGeom>
          <a:noFill/>
          <a:ln w="9525">
            <a:noFill/>
            <a:round/>
            <a:headEnd/>
            <a:tailEnd/>
          </a:ln>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245770" name="Rectangle 10"/>
          <p:cNvSpPr>
            <a:spLocks noGrp="1" noChangeArrowheads="1"/>
          </p:cNvSpPr>
          <p:nvPr>
            <p:ph type="body" idx="1"/>
          </p:nvPr>
        </p:nvSpPr>
        <p:spPr bwMode="auto">
          <a:xfrm>
            <a:off x="838200" y="2362200"/>
            <a:ext cx="7693025" cy="37242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771" name="Rectangle 11"/>
          <p:cNvSpPr>
            <a:spLocks noGrp="1" noChangeArrowheads="1"/>
          </p:cNvSpPr>
          <p:nvPr>
            <p:ph type="dt" sz="half" idx="2"/>
          </p:nvPr>
        </p:nvSpPr>
        <p:spPr bwMode="auto">
          <a:xfrm>
            <a:off x="2438400" y="6248400"/>
            <a:ext cx="2130425"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vl1pPr>
          </a:lstStyle>
          <a:p>
            <a:fld id="{4C05DDED-06F1-4DE3-AC5E-B7F6279DC10F}" type="datetimeFigureOut">
              <a:rPr lang="en-US"/>
              <a:pPr/>
              <a:t>3/2/2013</a:t>
            </a:fld>
            <a:endParaRPr lang="en-US"/>
          </a:p>
        </p:txBody>
      </p:sp>
      <p:sp>
        <p:nvSpPr>
          <p:cNvPr id="245772" name="Rectangle 12"/>
          <p:cNvSpPr>
            <a:spLocks noGrp="1" noChangeArrowheads="1"/>
          </p:cNvSpPr>
          <p:nvPr>
            <p:ph type="ftr" sz="quarter" idx="3"/>
          </p:nvPr>
        </p:nvSpPr>
        <p:spPr bwMode="auto">
          <a:xfrm>
            <a:off x="5791200" y="6248400"/>
            <a:ext cx="2897188"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lvl1pPr>
          </a:lstStyle>
          <a:p>
            <a:endParaRPr lang="en-US"/>
          </a:p>
        </p:txBody>
      </p:sp>
      <p:sp>
        <p:nvSpPr>
          <p:cNvPr id="245773" name="Rectangle 13"/>
          <p:cNvSpPr>
            <a:spLocks noGrp="1" noChangeArrowheads="1"/>
          </p:cNvSpPr>
          <p:nvPr>
            <p:ph type="sldNum" sz="quarter" idx="4"/>
          </p:nvPr>
        </p:nvSpPr>
        <p:spPr bwMode="auto">
          <a:xfrm>
            <a:off x="84138" y="6242050"/>
            <a:ext cx="587375" cy="4889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a:defRPr sz="2600" b="1">
                <a:solidFill>
                  <a:schemeClr val="bg1"/>
                </a:solidFill>
              </a:defRPr>
            </a:lvl1pPr>
          </a:lstStyle>
          <a:p>
            <a:fld id="{F94F48B8-A42E-4AA2-A44D-75EF075031DD}"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xStyles>
    <p:titleStyle>
      <a:lvl1pPr algn="l" rtl="0" fontAlgn="base">
        <a:lnSpc>
          <a:spcPct val="90000"/>
        </a:lnSpc>
        <a:spcBef>
          <a:spcPct val="0"/>
        </a:spcBef>
        <a:spcAft>
          <a:spcPct val="0"/>
        </a:spcAft>
        <a:defRPr sz="3600" b="1">
          <a:solidFill>
            <a:schemeClr val="tx2"/>
          </a:solidFill>
          <a:latin typeface="+mj-lt"/>
          <a:ea typeface="+mj-ea"/>
          <a:cs typeface="+mj-cs"/>
        </a:defRPr>
      </a:lvl1pPr>
      <a:lvl2pPr algn="l" rtl="0" fontAlgn="base">
        <a:lnSpc>
          <a:spcPct val="90000"/>
        </a:lnSpc>
        <a:spcBef>
          <a:spcPct val="0"/>
        </a:spcBef>
        <a:spcAft>
          <a:spcPct val="0"/>
        </a:spcAft>
        <a:defRPr sz="3600" b="1">
          <a:solidFill>
            <a:schemeClr val="tx2"/>
          </a:solidFill>
          <a:latin typeface="Arial" charset="0"/>
          <a:cs typeface="Arial" charset="0"/>
        </a:defRPr>
      </a:lvl2pPr>
      <a:lvl3pPr algn="l" rtl="0" fontAlgn="base">
        <a:lnSpc>
          <a:spcPct val="90000"/>
        </a:lnSpc>
        <a:spcBef>
          <a:spcPct val="0"/>
        </a:spcBef>
        <a:spcAft>
          <a:spcPct val="0"/>
        </a:spcAft>
        <a:defRPr sz="3600" b="1">
          <a:solidFill>
            <a:schemeClr val="tx2"/>
          </a:solidFill>
          <a:latin typeface="Arial" charset="0"/>
          <a:cs typeface="Arial" charset="0"/>
        </a:defRPr>
      </a:lvl3pPr>
      <a:lvl4pPr algn="l" rtl="0" fontAlgn="base">
        <a:lnSpc>
          <a:spcPct val="90000"/>
        </a:lnSpc>
        <a:spcBef>
          <a:spcPct val="0"/>
        </a:spcBef>
        <a:spcAft>
          <a:spcPct val="0"/>
        </a:spcAft>
        <a:defRPr sz="3600" b="1">
          <a:solidFill>
            <a:schemeClr val="tx2"/>
          </a:solidFill>
          <a:latin typeface="Arial" charset="0"/>
          <a:cs typeface="Arial" charset="0"/>
        </a:defRPr>
      </a:lvl4pPr>
      <a:lvl5pPr algn="l" rtl="0" fontAlgn="base">
        <a:lnSpc>
          <a:spcPct val="90000"/>
        </a:lnSpc>
        <a:spcBef>
          <a:spcPct val="0"/>
        </a:spcBef>
        <a:spcAft>
          <a:spcPct val="0"/>
        </a:spcAft>
        <a:defRPr sz="3600" b="1">
          <a:solidFill>
            <a:schemeClr val="tx2"/>
          </a:solidFill>
          <a:latin typeface="Arial" charset="0"/>
          <a:cs typeface="Arial" charset="0"/>
        </a:defRPr>
      </a:lvl5pPr>
      <a:lvl6pPr marL="457200" algn="l" rtl="0" fontAlgn="base">
        <a:lnSpc>
          <a:spcPct val="90000"/>
        </a:lnSpc>
        <a:spcBef>
          <a:spcPct val="0"/>
        </a:spcBef>
        <a:spcAft>
          <a:spcPct val="0"/>
        </a:spcAft>
        <a:defRPr sz="3600" b="1">
          <a:solidFill>
            <a:schemeClr val="tx2"/>
          </a:solidFill>
          <a:latin typeface="Arial" charset="0"/>
          <a:cs typeface="Arial" charset="0"/>
        </a:defRPr>
      </a:lvl6pPr>
      <a:lvl7pPr marL="914400" algn="l" rtl="0" fontAlgn="base">
        <a:lnSpc>
          <a:spcPct val="90000"/>
        </a:lnSpc>
        <a:spcBef>
          <a:spcPct val="0"/>
        </a:spcBef>
        <a:spcAft>
          <a:spcPct val="0"/>
        </a:spcAft>
        <a:defRPr sz="3600" b="1">
          <a:solidFill>
            <a:schemeClr val="tx2"/>
          </a:solidFill>
          <a:latin typeface="Arial" charset="0"/>
          <a:cs typeface="Arial" charset="0"/>
        </a:defRPr>
      </a:lvl7pPr>
      <a:lvl8pPr marL="1371600" algn="l" rtl="0" fontAlgn="base">
        <a:lnSpc>
          <a:spcPct val="90000"/>
        </a:lnSpc>
        <a:spcBef>
          <a:spcPct val="0"/>
        </a:spcBef>
        <a:spcAft>
          <a:spcPct val="0"/>
        </a:spcAft>
        <a:defRPr sz="3600" b="1">
          <a:solidFill>
            <a:schemeClr val="tx2"/>
          </a:solidFill>
          <a:latin typeface="Arial" charset="0"/>
          <a:cs typeface="Arial" charset="0"/>
        </a:defRPr>
      </a:lvl8pPr>
      <a:lvl9pPr marL="1828800" algn="l" rtl="0" fontAlgn="base">
        <a:lnSpc>
          <a:spcPct val="90000"/>
        </a:lnSpc>
        <a:spcBef>
          <a:spcPct val="0"/>
        </a:spcBef>
        <a:spcAft>
          <a:spcPct val="0"/>
        </a:spcAft>
        <a:defRPr sz="3600" b="1">
          <a:solidFill>
            <a:schemeClr val="tx2"/>
          </a:solidFill>
          <a:latin typeface="Arial" charset="0"/>
          <a:cs typeface="Arial" charset="0"/>
        </a:defRPr>
      </a:lvl9pPr>
    </p:titleStyle>
    <p:bodyStyle>
      <a:lvl1pPr marL="342900" indent="-342900" algn="l" rtl="0" fontAlgn="base">
        <a:spcBef>
          <a:spcPct val="20000"/>
        </a:spcBef>
        <a:spcAft>
          <a:spcPct val="0"/>
        </a:spcAft>
        <a:buClr>
          <a:schemeClr val="tx1"/>
        </a:buClr>
        <a:buSzPct val="75000"/>
        <a:buFont typeface="Wingdings" pitchFamily="2" charset="2"/>
        <a:buChar char="l"/>
        <a:defRPr sz="2800">
          <a:solidFill>
            <a:schemeClr val="tx1"/>
          </a:solidFill>
          <a:latin typeface="+mn-lt"/>
          <a:ea typeface="+mn-ea"/>
          <a:cs typeface="+mn-cs"/>
        </a:defRPr>
      </a:lvl1pPr>
      <a:lvl2pPr marL="742950" indent="-285750" algn="l" rtl="0" fontAlgn="base">
        <a:spcBef>
          <a:spcPct val="20000"/>
        </a:spcBef>
        <a:spcAft>
          <a:spcPct val="0"/>
        </a:spcAft>
        <a:buClr>
          <a:schemeClr val="tx1"/>
        </a:buClr>
        <a:buSzPct val="75000"/>
        <a:buChar char="–"/>
        <a:defRPr sz="2400">
          <a:solidFill>
            <a:schemeClr val="tx1"/>
          </a:solidFill>
          <a:latin typeface="+mn-lt"/>
          <a:cs typeface="+mn-cs"/>
        </a:defRPr>
      </a:lvl2pPr>
      <a:lvl3pPr marL="1143000" indent="-228600" algn="l" rtl="0" fontAlgn="base">
        <a:spcBef>
          <a:spcPct val="20000"/>
        </a:spcBef>
        <a:spcAft>
          <a:spcPct val="0"/>
        </a:spcAft>
        <a:buClr>
          <a:schemeClr val="tx1"/>
        </a:buClr>
        <a:buSzPct val="75000"/>
        <a:buFont typeface="Wingdings" pitchFamily="2" charset="2"/>
        <a:buChar char="l"/>
        <a:defRPr sz="2000">
          <a:solidFill>
            <a:schemeClr val="tx1"/>
          </a:solidFill>
          <a:latin typeface="+mn-lt"/>
          <a:cs typeface="+mn-cs"/>
        </a:defRPr>
      </a:lvl3pPr>
      <a:lvl4pPr marL="1600200" indent="-228600" algn="l" rtl="0" fontAlgn="base">
        <a:spcBef>
          <a:spcPct val="20000"/>
        </a:spcBef>
        <a:spcAft>
          <a:spcPct val="0"/>
        </a:spcAft>
        <a:buClr>
          <a:schemeClr val="tx1"/>
        </a:buClr>
        <a:buSzPct val="80000"/>
        <a:buChar char="–"/>
        <a:defRPr>
          <a:solidFill>
            <a:schemeClr val="tx1"/>
          </a:solidFill>
          <a:latin typeface="+mn-lt"/>
          <a:cs typeface="+mn-cs"/>
        </a:defRPr>
      </a:lvl4pPr>
      <a:lvl5pPr marL="20574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5pPr>
      <a:lvl6pPr marL="25146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6pPr>
      <a:lvl7pPr marL="29718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7pPr>
      <a:lvl8pPr marL="34290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8pPr>
      <a:lvl9pPr marL="38862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rtlCol="0">
            <a:normAutofit/>
          </a:bodyPr>
          <a:lstStyle/>
          <a:p>
            <a:pPr fontAlgn="auto">
              <a:spcAft>
                <a:spcPts val="0"/>
              </a:spcAft>
              <a:defRPr/>
            </a:pPr>
            <a:r>
              <a:rPr lang="en-IE" dirty="0" smtClean="0"/>
              <a:t>People: The Sensory Perspective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People in Design</a:t>
            </a:r>
            <a:endParaRPr lang="en-IE" dirty="0"/>
          </a:p>
        </p:txBody>
      </p:sp>
      <p:pic>
        <p:nvPicPr>
          <p:cNvPr id="7" name="Picture 6" descr="eye4.jpg"/>
          <p:cNvPicPr>
            <a:picLocks noChangeAspect="1"/>
          </p:cNvPicPr>
          <p:nvPr/>
        </p:nvPicPr>
        <p:blipFill>
          <a:blip r:embed="rId3" cstate="print"/>
          <a:stretch>
            <a:fillRect/>
          </a:stretch>
        </p:blipFill>
        <p:spPr>
          <a:xfrm>
            <a:off x="4191000" y="1653540"/>
            <a:ext cx="3931920" cy="4213860"/>
          </a:xfrm>
          <a:prstGeom prst="rect">
            <a:avLst/>
          </a:prstGeom>
        </p:spPr>
      </p:pic>
      <p:sp>
        <p:nvSpPr>
          <p:cNvPr id="12" name="Rectangle 11"/>
          <p:cNvSpPr/>
          <p:nvPr/>
        </p:nvSpPr>
        <p:spPr>
          <a:xfrm>
            <a:off x="4724400" y="5638800"/>
            <a:ext cx="3499676" cy="584775"/>
          </a:xfrm>
          <a:prstGeom prst="rect">
            <a:avLst/>
          </a:prstGeom>
        </p:spPr>
        <p:txBody>
          <a:bodyPr wrap="none">
            <a:spAutoFit/>
          </a:bodyPr>
          <a:lstStyle/>
          <a:p>
            <a:pPr algn="ctr"/>
            <a:r>
              <a:rPr lang="en-IE" sz="1600" dirty="0" smtClean="0"/>
              <a:t>[Source: Wikipedia –</a:t>
            </a:r>
          </a:p>
          <a:p>
            <a:pPr algn="ctr"/>
            <a:r>
              <a:rPr lang="en-IE" sz="1600" dirty="0" smtClean="0"/>
              <a:t>File: Diagram_of_eye_evolution.svg]</a:t>
            </a:r>
            <a:endParaRPr lang="en-IE" sz="1600" dirty="0"/>
          </a:p>
        </p:txBody>
      </p:sp>
      <p:sp>
        <p:nvSpPr>
          <p:cNvPr id="8" name="Content Placeholder 2"/>
          <p:cNvSpPr>
            <a:spLocks noGrp="1"/>
          </p:cNvSpPr>
          <p:nvPr>
            <p:ph idx="1"/>
          </p:nvPr>
        </p:nvSpPr>
        <p:spPr>
          <a:xfrm>
            <a:off x="838200" y="2276872"/>
            <a:ext cx="3657600" cy="3641576"/>
          </a:xfrm>
        </p:spPr>
        <p:txBody>
          <a:bodyPr/>
          <a:lstStyle/>
          <a:p>
            <a:r>
              <a:rPr lang="en-IE" sz="2400" dirty="0" smtClean="0"/>
              <a:t>Eventually a slowly specialize a transparent humour, in the eye to allow for colour filtering, blocking of ultraviolet radiation, and the ability to operate in and out of water</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People in Design</a:t>
            </a:r>
            <a:endParaRPr lang="en-IE" dirty="0"/>
          </a:p>
        </p:txBody>
      </p:sp>
      <p:pic>
        <p:nvPicPr>
          <p:cNvPr id="8" name="Picture 7" descr="eye5.jpg"/>
          <p:cNvPicPr>
            <a:picLocks noChangeAspect="1"/>
          </p:cNvPicPr>
          <p:nvPr/>
        </p:nvPicPr>
        <p:blipFill>
          <a:blip r:embed="rId3" cstate="print"/>
          <a:stretch>
            <a:fillRect/>
          </a:stretch>
        </p:blipFill>
        <p:spPr>
          <a:xfrm>
            <a:off x="4282440" y="1828800"/>
            <a:ext cx="4404360" cy="3718560"/>
          </a:xfrm>
          <a:prstGeom prst="rect">
            <a:avLst/>
          </a:prstGeom>
        </p:spPr>
      </p:pic>
      <p:sp>
        <p:nvSpPr>
          <p:cNvPr id="11" name="Rectangle 10"/>
          <p:cNvSpPr/>
          <p:nvPr/>
        </p:nvSpPr>
        <p:spPr>
          <a:xfrm>
            <a:off x="4724400" y="5638800"/>
            <a:ext cx="3499676" cy="584775"/>
          </a:xfrm>
          <a:prstGeom prst="rect">
            <a:avLst/>
          </a:prstGeom>
        </p:spPr>
        <p:txBody>
          <a:bodyPr wrap="none">
            <a:spAutoFit/>
          </a:bodyPr>
          <a:lstStyle/>
          <a:p>
            <a:pPr algn="ctr"/>
            <a:r>
              <a:rPr lang="en-IE" sz="1600" dirty="0" smtClean="0"/>
              <a:t>[Source: Wikipedia –</a:t>
            </a:r>
          </a:p>
          <a:p>
            <a:pPr algn="ctr"/>
            <a:r>
              <a:rPr lang="en-IE" sz="1600" dirty="0" smtClean="0"/>
              <a:t>File: Diagram_of_eye_evolution.svg]</a:t>
            </a:r>
            <a:endParaRPr lang="en-IE" sz="1600" dirty="0"/>
          </a:p>
        </p:txBody>
      </p:sp>
      <p:sp>
        <p:nvSpPr>
          <p:cNvPr id="7" name="Content Placeholder 2"/>
          <p:cNvSpPr>
            <a:spLocks noGrp="1"/>
          </p:cNvSpPr>
          <p:nvPr>
            <p:ph idx="1"/>
          </p:nvPr>
        </p:nvSpPr>
        <p:spPr>
          <a:xfrm>
            <a:off x="838200" y="2379712"/>
            <a:ext cx="3657600" cy="3137520"/>
          </a:xfrm>
        </p:spPr>
        <p:txBody>
          <a:bodyPr/>
          <a:lstStyle/>
          <a:p>
            <a:r>
              <a:rPr lang="en-IE" sz="2400" dirty="0" smtClean="0"/>
              <a:t>The eye evolved lenses to improve the amount of light that reached the retina, and to focus the light exactly on the back of the eye.</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People in Design</a:t>
            </a:r>
            <a:endParaRPr lang="en-IE" dirty="0"/>
          </a:p>
        </p:txBody>
      </p:sp>
      <p:pic>
        <p:nvPicPr>
          <p:cNvPr id="9" name="Picture 8" descr="eye6.jpg"/>
          <p:cNvPicPr>
            <a:picLocks noChangeAspect="1"/>
          </p:cNvPicPr>
          <p:nvPr/>
        </p:nvPicPr>
        <p:blipFill>
          <a:blip r:embed="rId3" cstate="print"/>
          <a:stretch>
            <a:fillRect/>
          </a:stretch>
        </p:blipFill>
        <p:spPr>
          <a:xfrm>
            <a:off x="4556760" y="1920240"/>
            <a:ext cx="4053840" cy="3718560"/>
          </a:xfrm>
          <a:prstGeom prst="rect">
            <a:avLst/>
          </a:prstGeom>
        </p:spPr>
      </p:pic>
      <p:sp>
        <p:nvSpPr>
          <p:cNvPr id="11" name="Rectangle 10"/>
          <p:cNvSpPr/>
          <p:nvPr/>
        </p:nvSpPr>
        <p:spPr>
          <a:xfrm>
            <a:off x="4724400" y="5638800"/>
            <a:ext cx="3499676" cy="584775"/>
          </a:xfrm>
          <a:prstGeom prst="rect">
            <a:avLst/>
          </a:prstGeom>
        </p:spPr>
        <p:txBody>
          <a:bodyPr wrap="none">
            <a:spAutoFit/>
          </a:bodyPr>
          <a:lstStyle/>
          <a:p>
            <a:pPr algn="ctr"/>
            <a:r>
              <a:rPr lang="en-IE" sz="1600" dirty="0" smtClean="0"/>
              <a:t>[Source: Wikipedia –</a:t>
            </a:r>
          </a:p>
          <a:p>
            <a:pPr algn="ctr"/>
            <a:r>
              <a:rPr lang="en-IE" sz="1600" dirty="0" smtClean="0"/>
              <a:t>File: Diagram_of_eye_evolution.svg]</a:t>
            </a:r>
            <a:endParaRPr lang="en-IE" sz="1600" dirty="0"/>
          </a:p>
        </p:txBody>
      </p:sp>
      <p:sp>
        <p:nvSpPr>
          <p:cNvPr id="7" name="Content Placeholder 2"/>
          <p:cNvSpPr>
            <a:spLocks noGrp="1"/>
          </p:cNvSpPr>
          <p:nvPr>
            <p:ph idx="1"/>
          </p:nvPr>
        </p:nvSpPr>
        <p:spPr>
          <a:xfrm>
            <a:off x="838200" y="2307704"/>
            <a:ext cx="3657600" cy="3209528"/>
          </a:xfrm>
        </p:spPr>
        <p:txBody>
          <a:bodyPr/>
          <a:lstStyle/>
          <a:p>
            <a:r>
              <a:rPr lang="en-IE" sz="2400" dirty="0" smtClean="0"/>
              <a:t>Finally a cornea and iris developed, this increases refractive power, eases circulatory problems, and can help control the amount of light entering the eye.</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People in Design</a:t>
            </a:r>
            <a:endParaRPr lang="en-IE" dirty="0"/>
          </a:p>
        </p:txBody>
      </p:sp>
      <p:sp>
        <p:nvSpPr>
          <p:cNvPr id="3" name="Content Placeholder 2"/>
          <p:cNvSpPr>
            <a:spLocks noGrp="1"/>
          </p:cNvSpPr>
          <p:nvPr>
            <p:ph idx="1"/>
          </p:nvPr>
        </p:nvSpPr>
        <p:spPr/>
        <p:txBody>
          <a:bodyPr/>
          <a:lstStyle/>
          <a:p>
            <a:r>
              <a:rPr lang="en-IE" dirty="0" smtClean="0"/>
              <a:t>Sensory - Sight</a:t>
            </a:r>
          </a:p>
          <a:p>
            <a:pPr lvl="1"/>
            <a:r>
              <a:rPr lang="en-IE" dirty="0" smtClean="0"/>
              <a:t>The eye is like a digital camera in the sense that it has a lens in the front to focus the incoming light on the photosensitive cells that coat the rear of the eye.</a:t>
            </a:r>
          </a:p>
          <a:p>
            <a:pPr lvl="1"/>
            <a:r>
              <a:rPr lang="en-IE" dirty="0" smtClean="0"/>
              <a:t>The digital camera  does some processing on the images in terms of removing shake and balancing out the brightness, the human brain does a similar job, but significantly more processing.</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IE" dirty="0" smtClean="0"/>
              <a:t>Visual Acuity</a:t>
            </a:r>
          </a:p>
        </p:txBody>
      </p:sp>
      <p:sp>
        <p:nvSpPr>
          <p:cNvPr id="5" name="Content Placeholder 4"/>
          <p:cNvSpPr>
            <a:spLocks noGrp="1"/>
          </p:cNvSpPr>
          <p:nvPr>
            <p:ph idx="1"/>
          </p:nvPr>
        </p:nvSpPr>
        <p:spPr/>
        <p:txBody>
          <a:bodyPr/>
          <a:lstStyle/>
          <a:p>
            <a:r>
              <a:rPr lang="en-IE" sz="2400" dirty="0" smtClean="0"/>
              <a:t>Visual acuity clearness of vision, which depends on the sharpness of the retinal focus within the eye and the sensitivity of the interpretative faculty of the brain.</a:t>
            </a:r>
          </a:p>
          <a:p>
            <a:r>
              <a:rPr lang="en-IE" sz="2400" dirty="0" smtClean="0"/>
              <a:t>It is a measure of the spatial resolution of the visual processing system and is usually tested in a manner to optimise and standardise the conditions. </a:t>
            </a:r>
          </a:p>
          <a:p>
            <a:r>
              <a:rPr lang="en-IE" sz="2400" dirty="0" smtClean="0"/>
              <a:t>To this end, black symbols on a white background are used (for maximum contrast) and a sufficient distance allowed to approximate infinity in the way the lens attempts to focus.</a:t>
            </a:r>
          </a:p>
          <a:p>
            <a:endParaRPr lang="en-IE"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IE" dirty="0" smtClean="0"/>
              <a:t>Visual Acuity</a:t>
            </a:r>
          </a:p>
        </p:txBody>
      </p:sp>
      <p:pic>
        <p:nvPicPr>
          <p:cNvPr id="8" name="Picture 7" descr="snell2.jpg"/>
          <p:cNvPicPr>
            <a:picLocks noChangeAspect="1"/>
          </p:cNvPicPr>
          <p:nvPr/>
        </p:nvPicPr>
        <p:blipFill>
          <a:blip r:embed="rId3" cstate="print"/>
          <a:stretch>
            <a:fillRect/>
          </a:stretch>
        </p:blipFill>
        <p:spPr>
          <a:xfrm>
            <a:off x="1981199" y="2504465"/>
            <a:ext cx="4823049" cy="3948871"/>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IE" dirty="0" smtClean="0"/>
              <a:t>Visual Acuity</a:t>
            </a:r>
          </a:p>
        </p:txBody>
      </p:sp>
      <p:sp>
        <p:nvSpPr>
          <p:cNvPr id="5" name="Content Placeholder 4"/>
          <p:cNvSpPr>
            <a:spLocks noGrp="1"/>
          </p:cNvSpPr>
          <p:nvPr>
            <p:ph idx="1"/>
          </p:nvPr>
        </p:nvSpPr>
        <p:spPr/>
        <p:txBody>
          <a:bodyPr/>
          <a:lstStyle/>
          <a:p>
            <a:r>
              <a:rPr lang="en-IE" sz="2000" dirty="0" smtClean="0"/>
              <a:t>In the term "20/20 vision", the numerator refers to the distance in feet between the subject and the chart. The denominator indicates the size of the letters, specifically it denotes the separation at which the lines that make up those letters would be separated by a visual angle of 1 arc minute, which for the lowest line that is read by an eye with no refractive error (or the errors corrected) is usually 20 feet (6.1 m). </a:t>
            </a:r>
          </a:p>
          <a:p>
            <a:r>
              <a:rPr lang="en-IE" sz="2000" dirty="0" smtClean="0"/>
              <a:t>The 20/x number does not directly relate to the eyeglass prescription required to correct vision, because it does not specify the nature of the problem corrected by the lens, only the resulting performance.</a:t>
            </a:r>
            <a:endParaRPr lang="en-IE" sz="24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Visual Impairment Classification</a:t>
            </a:r>
            <a:endParaRPr lang="en-IE" dirty="0"/>
          </a:p>
        </p:txBody>
      </p:sp>
      <p:graphicFrame>
        <p:nvGraphicFramePr>
          <p:cNvPr id="4" name="Table 3"/>
          <p:cNvGraphicFramePr>
            <a:graphicFrameLocks noGrp="1"/>
          </p:cNvGraphicFramePr>
          <p:nvPr/>
        </p:nvGraphicFramePr>
        <p:xfrm>
          <a:off x="823664" y="2499321"/>
          <a:ext cx="7924800" cy="3809999"/>
        </p:xfrm>
        <a:graphic>
          <a:graphicData uri="http://schemas.openxmlformats.org/drawingml/2006/table">
            <a:tbl>
              <a:tblPr firstRow="1" bandRow="1">
                <a:tableStyleId>{5202B0CA-FC54-4496-8BCA-5EF66A818D29}</a:tableStyleId>
              </a:tblPr>
              <a:tblGrid>
                <a:gridCol w="2864385"/>
                <a:gridCol w="5060415"/>
              </a:tblGrid>
              <a:tr h="727805">
                <a:tc>
                  <a:txBody>
                    <a:bodyPr/>
                    <a:lstStyle/>
                    <a:p>
                      <a:r>
                        <a:rPr lang="en-IE" dirty="0" smtClean="0"/>
                        <a:t>Classification</a:t>
                      </a:r>
                      <a:endParaRPr lang="en-IE" dirty="0"/>
                    </a:p>
                  </a:txBody>
                  <a:tcPr/>
                </a:tc>
                <a:tc>
                  <a:txBody>
                    <a:bodyPr/>
                    <a:lstStyle/>
                    <a:p>
                      <a:r>
                        <a:rPr lang="en-IE" dirty="0" smtClean="0"/>
                        <a:t>Description</a:t>
                      </a:r>
                      <a:endParaRPr lang="en-IE" dirty="0"/>
                    </a:p>
                  </a:txBody>
                  <a:tcPr/>
                </a:tc>
              </a:tr>
              <a:tr h="908749">
                <a:tc>
                  <a:txBody>
                    <a:bodyPr/>
                    <a:lstStyle/>
                    <a:p>
                      <a:r>
                        <a:rPr lang="en-IE" dirty="0" smtClean="0"/>
                        <a:t>Partially</a:t>
                      </a:r>
                      <a:r>
                        <a:rPr lang="en-IE" baseline="0" dirty="0" smtClean="0"/>
                        <a:t> Sighted</a:t>
                      </a:r>
                      <a:endParaRPr lang="en-IE" dirty="0"/>
                    </a:p>
                  </a:txBody>
                  <a:tcPr/>
                </a:tc>
                <a:tc>
                  <a:txBody>
                    <a:bodyPr/>
                    <a:lstStyle/>
                    <a:p>
                      <a:r>
                        <a:rPr lang="en-IE" dirty="0" smtClean="0"/>
                        <a:t>20/30 to 20/60</a:t>
                      </a:r>
                      <a:endParaRPr lang="en-IE" dirty="0"/>
                    </a:p>
                  </a:txBody>
                  <a:tcPr/>
                </a:tc>
              </a:tr>
              <a:tr h="727805">
                <a:tc>
                  <a:txBody>
                    <a:bodyPr/>
                    <a:lstStyle/>
                    <a:p>
                      <a:r>
                        <a:rPr lang="en-IE" dirty="0" smtClean="0"/>
                        <a:t>Low Vision</a:t>
                      </a:r>
                      <a:endParaRPr lang="en-IE" dirty="0"/>
                    </a:p>
                  </a:txBody>
                  <a:tcPr/>
                </a:tc>
                <a:tc>
                  <a:txBody>
                    <a:bodyPr/>
                    <a:lstStyle/>
                    <a:p>
                      <a:r>
                        <a:rPr lang="en-IE" dirty="0" smtClean="0"/>
                        <a:t>20/70 to 20/160</a:t>
                      </a:r>
                      <a:endParaRPr lang="en-IE" dirty="0"/>
                    </a:p>
                  </a:txBody>
                  <a:tcPr/>
                </a:tc>
              </a:tr>
              <a:tr h="727805">
                <a:tc>
                  <a:txBody>
                    <a:bodyPr/>
                    <a:lstStyle/>
                    <a:p>
                      <a:r>
                        <a:rPr lang="en-GB" altLang="en-GB" dirty="0" smtClean="0"/>
                        <a:t>Legally Blind</a:t>
                      </a:r>
                      <a:endParaRPr lang="en-IE" dirty="0"/>
                    </a:p>
                  </a:txBody>
                  <a:tcPr/>
                </a:tc>
                <a:tc>
                  <a:txBody>
                    <a:bodyPr/>
                    <a:lstStyle/>
                    <a:p>
                      <a:r>
                        <a:rPr lang="en-IE" dirty="0" smtClean="0"/>
                        <a:t>20/200 to 20/1000</a:t>
                      </a:r>
                      <a:endParaRPr lang="en-IE" dirty="0"/>
                    </a:p>
                  </a:txBody>
                  <a:tcPr/>
                </a:tc>
              </a:tr>
              <a:tr h="717835">
                <a:tc>
                  <a:txBody>
                    <a:bodyPr/>
                    <a:lstStyle/>
                    <a:p>
                      <a:r>
                        <a:rPr lang="en-IE" dirty="0" smtClean="0"/>
                        <a:t>Totally</a:t>
                      </a:r>
                      <a:r>
                        <a:rPr lang="en-IE" baseline="0" dirty="0" smtClean="0"/>
                        <a:t> Blind</a:t>
                      </a:r>
                      <a:endParaRPr lang="en-IE" dirty="0"/>
                    </a:p>
                  </a:txBody>
                  <a:tcPr/>
                </a:tc>
                <a:tc>
                  <a:txBody>
                    <a:bodyPr/>
                    <a:lstStyle/>
                    <a:p>
                      <a:r>
                        <a:rPr lang="en-IE" dirty="0" smtClean="0"/>
                        <a:t>No light perception</a:t>
                      </a:r>
                      <a:endParaRPr lang="en-IE" dirty="0"/>
                    </a:p>
                  </a:txBody>
                  <a:tcPr/>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IE" dirty="0" smtClean="0"/>
              <a:t>Contrast Sensitivity</a:t>
            </a:r>
          </a:p>
        </p:txBody>
      </p:sp>
      <p:sp>
        <p:nvSpPr>
          <p:cNvPr id="5" name="Content Placeholder 4"/>
          <p:cNvSpPr>
            <a:spLocks noGrp="1"/>
          </p:cNvSpPr>
          <p:nvPr>
            <p:ph idx="1"/>
          </p:nvPr>
        </p:nvSpPr>
        <p:spPr/>
        <p:txBody>
          <a:bodyPr/>
          <a:lstStyle/>
          <a:p>
            <a:r>
              <a:rPr lang="en-IE" sz="2400" dirty="0" smtClean="0"/>
              <a:t>Contrast sensitivity is a measure of the ability to discern between </a:t>
            </a:r>
            <a:r>
              <a:rPr lang="en-IE" sz="2400" dirty="0" err="1" smtClean="0"/>
              <a:t>luminances</a:t>
            </a:r>
            <a:r>
              <a:rPr lang="en-IE" sz="2400" dirty="0" smtClean="0"/>
              <a:t> of different levels in a static image. Contrast sensitivity varies between individuals, reaching a maximum at approximately 20 years of age.</a:t>
            </a:r>
          </a:p>
          <a:p>
            <a:r>
              <a:rPr lang="en-IE" sz="2400" dirty="0" smtClean="0"/>
              <a:t>This text is easier to read,</a:t>
            </a:r>
            <a:r>
              <a:rPr lang="en-IE" sz="2400" dirty="0" smtClean="0">
                <a:solidFill>
                  <a:schemeClr val="bg1">
                    <a:lumMod val="85000"/>
                  </a:schemeClr>
                </a:solidFill>
              </a:rPr>
              <a:t> than this text.</a:t>
            </a:r>
          </a:p>
          <a:p>
            <a:r>
              <a:rPr lang="en-IE" sz="2400" dirty="0" smtClean="0"/>
              <a:t>According to Dr Daphne </a:t>
            </a:r>
            <a:r>
              <a:rPr lang="en-IE" sz="2400" dirty="0" err="1" smtClean="0"/>
              <a:t>Bavelier</a:t>
            </a:r>
            <a:r>
              <a:rPr lang="en-IE" sz="2400" dirty="0" smtClean="0"/>
              <a:t>, University of Rochester, playing video games may improve a person’s contrast sensitivity </a:t>
            </a:r>
          </a:p>
          <a:p>
            <a:endParaRPr lang="en-IE" sz="2400" dirty="0" smtClean="0"/>
          </a:p>
          <a:p>
            <a:endParaRPr lang="en-IE"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1066800" y="3679304"/>
            <a:ext cx="6934200" cy="685800"/>
          </a:xfrm>
        </p:spPr>
        <p:txBody>
          <a:bodyPr/>
          <a:lstStyle/>
          <a:p>
            <a:pPr algn="ctr"/>
            <a:r>
              <a:rPr lang="en-IE" sz="3600" dirty="0" smtClean="0"/>
              <a:t>Interesting illustration of the complex relationship between vision and the brain.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People in Design</a:t>
            </a:r>
            <a:endParaRPr lang="en-IE" dirty="0"/>
          </a:p>
        </p:txBody>
      </p:sp>
      <p:sp>
        <p:nvSpPr>
          <p:cNvPr id="3" name="Content Placeholder 2"/>
          <p:cNvSpPr>
            <a:spLocks noGrp="1"/>
          </p:cNvSpPr>
          <p:nvPr>
            <p:ph idx="1"/>
          </p:nvPr>
        </p:nvSpPr>
        <p:spPr/>
        <p:txBody>
          <a:bodyPr/>
          <a:lstStyle/>
          <a:p>
            <a:r>
              <a:rPr lang="en-IE" dirty="0" smtClean="0"/>
              <a:t>Sensory - Senses</a:t>
            </a:r>
          </a:p>
          <a:p>
            <a:pPr lvl="1"/>
            <a:r>
              <a:rPr lang="en-IE" dirty="0" smtClean="0"/>
              <a:t>Now we could spend a whole semester just looking at the senses, they are very rich and detailed, but we have a lot of exciting things to cover in this module, so we’ll curtail it by just looking at one sense in detail (Vision) and cover the others in less detail.</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GB" altLang="en-GB" dirty="0" smtClean="0"/>
              <a:t>The </a:t>
            </a:r>
            <a:r>
              <a:rPr lang="en-IE" dirty="0" err="1" smtClean="0"/>
              <a:t>Bucha</a:t>
            </a:r>
            <a:r>
              <a:rPr lang="en-IE" dirty="0" smtClean="0"/>
              <a:t> effect</a:t>
            </a:r>
            <a:endParaRPr lang="en-GB" altLang="en-GB" dirty="0" smtClean="0"/>
          </a:p>
        </p:txBody>
      </p:sp>
      <p:sp>
        <p:nvSpPr>
          <p:cNvPr id="7" name="Content Placeholder 6"/>
          <p:cNvSpPr>
            <a:spLocks noGrp="1"/>
          </p:cNvSpPr>
          <p:nvPr>
            <p:ph idx="1"/>
          </p:nvPr>
        </p:nvSpPr>
        <p:spPr/>
        <p:txBody>
          <a:bodyPr/>
          <a:lstStyle/>
          <a:p>
            <a:r>
              <a:rPr lang="en-IE" sz="2800" dirty="0" smtClean="0"/>
              <a:t>The effect is named after a Dr. </a:t>
            </a:r>
            <a:r>
              <a:rPr lang="en-IE" sz="2800" dirty="0" err="1" smtClean="0"/>
              <a:t>Bucha</a:t>
            </a:r>
            <a:r>
              <a:rPr lang="en-IE" sz="2800" dirty="0" smtClean="0"/>
              <a:t> who identified the phenomenon in the 1950s  when he investigated a series of unexplained helicopter crashes. </a:t>
            </a:r>
          </a:p>
        </p:txBody>
      </p:sp>
      <p:pic>
        <p:nvPicPr>
          <p:cNvPr id="9" name="Picture 8" descr="Copter.jpg"/>
          <p:cNvPicPr>
            <a:picLocks noChangeAspect="1"/>
          </p:cNvPicPr>
          <p:nvPr/>
        </p:nvPicPr>
        <p:blipFill>
          <a:blip r:embed="rId3" cstate="print"/>
          <a:stretch>
            <a:fillRect/>
          </a:stretch>
        </p:blipFill>
        <p:spPr>
          <a:xfrm>
            <a:off x="3048000" y="4876800"/>
            <a:ext cx="2743200" cy="1828800"/>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GB" altLang="en-GB" dirty="0" smtClean="0"/>
              <a:t>The </a:t>
            </a:r>
            <a:r>
              <a:rPr lang="en-IE" dirty="0" err="1" smtClean="0"/>
              <a:t>Bucha</a:t>
            </a:r>
            <a:r>
              <a:rPr lang="en-IE" dirty="0" smtClean="0"/>
              <a:t> effect</a:t>
            </a:r>
            <a:endParaRPr lang="en-GB" altLang="en-GB" dirty="0" smtClean="0"/>
          </a:p>
        </p:txBody>
      </p:sp>
      <p:sp>
        <p:nvSpPr>
          <p:cNvPr id="7" name="Content Placeholder 6"/>
          <p:cNvSpPr>
            <a:spLocks noGrp="1"/>
          </p:cNvSpPr>
          <p:nvPr>
            <p:ph idx="1"/>
          </p:nvPr>
        </p:nvSpPr>
        <p:spPr/>
        <p:txBody>
          <a:bodyPr/>
          <a:lstStyle/>
          <a:p>
            <a:r>
              <a:rPr lang="en-IE" sz="2800" dirty="0" smtClean="0"/>
              <a:t>The pilots who had survived reported sudden onset of dizziness and confusion, causing them to lose control of their aircraft. </a:t>
            </a:r>
          </a:p>
        </p:txBody>
      </p:sp>
      <p:pic>
        <p:nvPicPr>
          <p:cNvPr id="9" name="Picture 8" descr="Copter.jpg"/>
          <p:cNvPicPr>
            <a:picLocks noChangeAspect="1"/>
          </p:cNvPicPr>
          <p:nvPr/>
        </p:nvPicPr>
        <p:blipFill>
          <a:blip r:embed="rId3" cstate="print"/>
          <a:stretch>
            <a:fillRect/>
          </a:stretch>
        </p:blipFill>
        <p:spPr>
          <a:xfrm>
            <a:off x="3048000" y="4876800"/>
            <a:ext cx="2743200" cy="1828800"/>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GB" altLang="en-GB" dirty="0" smtClean="0"/>
              <a:t>The </a:t>
            </a:r>
            <a:r>
              <a:rPr lang="en-IE" dirty="0" err="1" smtClean="0"/>
              <a:t>Bucha</a:t>
            </a:r>
            <a:r>
              <a:rPr lang="en-IE" dirty="0" smtClean="0"/>
              <a:t> effect</a:t>
            </a:r>
            <a:endParaRPr lang="en-GB" altLang="en-GB" dirty="0" smtClean="0"/>
          </a:p>
        </p:txBody>
      </p:sp>
      <p:sp>
        <p:nvSpPr>
          <p:cNvPr id="7" name="Content Placeholder 6"/>
          <p:cNvSpPr>
            <a:spLocks noGrp="1"/>
          </p:cNvSpPr>
          <p:nvPr>
            <p:ph idx="1"/>
          </p:nvPr>
        </p:nvSpPr>
        <p:spPr/>
        <p:txBody>
          <a:bodyPr/>
          <a:lstStyle/>
          <a:p>
            <a:r>
              <a:rPr lang="en-IE" sz="2400" dirty="0" smtClean="0"/>
              <a:t>Dr. </a:t>
            </a:r>
            <a:r>
              <a:rPr lang="en-IE" sz="2400" dirty="0" err="1" smtClean="0"/>
              <a:t>Bucha</a:t>
            </a:r>
            <a:r>
              <a:rPr lang="en-IE" sz="2400" dirty="0" smtClean="0"/>
              <a:t> found that helicopter rotor blades, when turning at certain speeds, could cause flashes of sunlight at frequencies coinciding with the electrical frequencies of the central nervous system (brainwaves), inducing disorientation.</a:t>
            </a:r>
            <a:endParaRPr lang="en-IE" sz="2400" dirty="0"/>
          </a:p>
        </p:txBody>
      </p:sp>
      <p:pic>
        <p:nvPicPr>
          <p:cNvPr id="5" name="Picture 4" descr="Copter.jpg"/>
          <p:cNvPicPr>
            <a:picLocks noChangeAspect="1"/>
          </p:cNvPicPr>
          <p:nvPr/>
        </p:nvPicPr>
        <p:blipFill>
          <a:blip r:embed="rId3" cstate="print"/>
          <a:stretch>
            <a:fillRect/>
          </a:stretch>
        </p:blipFill>
        <p:spPr>
          <a:xfrm>
            <a:off x="3048000" y="4876800"/>
            <a:ext cx="2743200" cy="1828800"/>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GB" altLang="en-GB" dirty="0" smtClean="0"/>
              <a:t>The </a:t>
            </a:r>
            <a:r>
              <a:rPr lang="en-IE" dirty="0" err="1" smtClean="0"/>
              <a:t>Bucha</a:t>
            </a:r>
            <a:r>
              <a:rPr lang="en-IE" dirty="0" smtClean="0"/>
              <a:t> effect</a:t>
            </a:r>
            <a:endParaRPr lang="en-GB" altLang="en-GB" dirty="0" smtClean="0"/>
          </a:p>
        </p:txBody>
      </p:sp>
      <p:sp>
        <p:nvSpPr>
          <p:cNvPr id="7" name="Content Placeholder 6"/>
          <p:cNvSpPr>
            <a:spLocks noGrp="1"/>
          </p:cNvSpPr>
          <p:nvPr>
            <p:ph idx="1"/>
          </p:nvPr>
        </p:nvSpPr>
        <p:spPr/>
        <p:txBody>
          <a:bodyPr/>
          <a:lstStyle/>
          <a:p>
            <a:r>
              <a:rPr lang="en-IE" sz="2800" dirty="0" smtClean="0"/>
              <a:t>The problem was solved by a few different solutions:</a:t>
            </a:r>
          </a:p>
          <a:p>
            <a:pPr lvl="1"/>
            <a:r>
              <a:rPr lang="en-IE" sz="2400" dirty="0" smtClean="0"/>
              <a:t>Tinting the window screen of the helicopter</a:t>
            </a:r>
          </a:p>
          <a:p>
            <a:pPr lvl="1"/>
            <a:r>
              <a:rPr lang="en-IE" sz="2400" dirty="0" smtClean="0"/>
              <a:t>Tinted visors on the pilot’s helmet</a:t>
            </a:r>
          </a:p>
        </p:txBody>
      </p:sp>
      <p:pic>
        <p:nvPicPr>
          <p:cNvPr id="5" name="Picture 4" descr="Copter.jpg"/>
          <p:cNvPicPr>
            <a:picLocks noChangeAspect="1"/>
          </p:cNvPicPr>
          <p:nvPr/>
        </p:nvPicPr>
        <p:blipFill>
          <a:blip r:embed="rId3" cstate="print"/>
          <a:stretch>
            <a:fillRect/>
          </a:stretch>
        </p:blipFill>
        <p:spPr>
          <a:xfrm>
            <a:off x="3048000" y="4876800"/>
            <a:ext cx="2743200" cy="1828800"/>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0" y="2438400"/>
            <a:ext cx="3733800" cy="990600"/>
          </a:xfrm>
        </p:spPr>
        <p:txBody>
          <a:bodyPr rtlCol="0">
            <a:normAutofit fontScale="90000"/>
          </a:bodyPr>
          <a:lstStyle/>
          <a:p>
            <a:pPr fontAlgn="auto">
              <a:spcAft>
                <a:spcPts val="0"/>
              </a:spcAft>
              <a:defRPr/>
            </a:pPr>
            <a:r>
              <a:rPr lang="en-IE" dirty="0" smtClean="0"/>
              <a:t>People: Sensory </a:t>
            </a:r>
            <a:br>
              <a:rPr lang="en-IE" dirty="0" smtClean="0"/>
            </a:br>
            <a:r>
              <a:rPr lang="en-IE" dirty="0" smtClean="0"/>
              <a:t>- Hearing</a:t>
            </a:r>
            <a:br>
              <a:rPr lang="en-IE" dirty="0" smtClean="0"/>
            </a:br>
            <a:r>
              <a:rPr lang="en-IE" dirty="0" smtClean="0"/>
              <a:t>- Taste</a:t>
            </a:r>
            <a:br>
              <a:rPr lang="en-IE" dirty="0" smtClean="0"/>
            </a:br>
            <a:r>
              <a:rPr lang="en-IE" dirty="0" smtClean="0"/>
              <a:t>- Smell</a:t>
            </a:r>
            <a:br>
              <a:rPr lang="en-IE" dirty="0" smtClean="0"/>
            </a:br>
            <a:r>
              <a:rPr lang="en-IE" dirty="0" smtClean="0"/>
              <a:t>- Touch</a:t>
            </a:r>
            <a:br>
              <a:rPr lang="en-IE" dirty="0" smtClean="0"/>
            </a:br>
            <a:endParaRPr lang="en-IE"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People in Design</a:t>
            </a:r>
            <a:endParaRPr lang="en-IE" dirty="0"/>
          </a:p>
        </p:txBody>
      </p:sp>
      <p:sp>
        <p:nvSpPr>
          <p:cNvPr id="3" name="Content Placeholder 2"/>
          <p:cNvSpPr>
            <a:spLocks noGrp="1"/>
          </p:cNvSpPr>
          <p:nvPr>
            <p:ph idx="1"/>
          </p:nvPr>
        </p:nvSpPr>
        <p:spPr/>
        <p:txBody>
          <a:bodyPr/>
          <a:lstStyle/>
          <a:p>
            <a:r>
              <a:rPr lang="en-IE" dirty="0" smtClean="0"/>
              <a:t>Sensory - Hearing</a:t>
            </a:r>
          </a:p>
          <a:p>
            <a:pPr lvl="1"/>
            <a:r>
              <a:rPr lang="en-IE" dirty="0" smtClean="0"/>
              <a:t>The main organ of hearing is the ear.</a:t>
            </a:r>
          </a:p>
        </p:txBody>
      </p:sp>
      <p:pic>
        <p:nvPicPr>
          <p:cNvPr id="4" name="Picture 3" descr="Ear.jpg"/>
          <p:cNvPicPr>
            <a:picLocks noChangeAspect="1"/>
          </p:cNvPicPr>
          <p:nvPr/>
        </p:nvPicPr>
        <p:blipFill>
          <a:blip r:embed="rId3" cstate="print"/>
          <a:stretch>
            <a:fillRect/>
          </a:stretch>
        </p:blipFill>
        <p:spPr>
          <a:xfrm>
            <a:off x="2667000" y="3451820"/>
            <a:ext cx="3931920" cy="2857500"/>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People in Design</a:t>
            </a:r>
            <a:endParaRPr lang="en-IE" dirty="0"/>
          </a:p>
        </p:txBody>
      </p:sp>
      <p:sp>
        <p:nvSpPr>
          <p:cNvPr id="3" name="Content Placeholder 2"/>
          <p:cNvSpPr>
            <a:spLocks noGrp="1"/>
          </p:cNvSpPr>
          <p:nvPr>
            <p:ph idx="1"/>
          </p:nvPr>
        </p:nvSpPr>
        <p:spPr/>
        <p:txBody>
          <a:bodyPr/>
          <a:lstStyle/>
          <a:p>
            <a:r>
              <a:rPr lang="en-IE" dirty="0" smtClean="0"/>
              <a:t>Sensory - Hearing</a:t>
            </a:r>
          </a:p>
          <a:p>
            <a:pPr lvl="1"/>
            <a:r>
              <a:rPr lang="en-IE" dirty="0" smtClean="0"/>
              <a:t>The outer part of the ear collects sounds, which is focused and amplified in the middle part of the ear.</a:t>
            </a:r>
          </a:p>
          <a:p>
            <a:pPr lvl="1"/>
            <a:r>
              <a:rPr lang="en-IE" dirty="0" smtClean="0"/>
              <a:t>When the sound reaches the ear drum (or </a:t>
            </a:r>
            <a:r>
              <a:rPr lang="en-IE" i="1" dirty="0" smtClean="0"/>
              <a:t>tympanic membrane</a:t>
            </a:r>
            <a:r>
              <a:rPr lang="en-IE" dirty="0" smtClean="0"/>
              <a:t>) and passes into the inner ear, which is coated with hair cells (whose job is convert the sounds in nerve impulses that the brain can understand).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People in Design</a:t>
            </a:r>
            <a:endParaRPr lang="en-IE" dirty="0"/>
          </a:p>
        </p:txBody>
      </p:sp>
      <p:sp>
        <p:nvSpPr>
          <p:cNvPr id="3" name="Content Placeholder 2"/>
          <p:cNvSpPr>
            <a:spLocks noGrp="1"/>
          </p:cNvSpPr>
          <p:nvPr>
            <p:ph idx="1"/>
          </p:nvPr>
        </p:nvSpPr>
        <p:spPr/>
        <p:txBody>
          <a:bodyPr/>
          <a:lstStyle/>
          <a:p>
            <a:r>
              <a:rPr lang="en-IE" dirty="0" smtClean="0"/>
              <a:t>Sensory - Hearing</a:t>
            </a:r>
          </a:p>
          <a:p>
            <a:pPr lvl="1"/>
            <a:r>
              <a:rPr lang="en-IE" dirty="0" smtClean="0"/>
              <a:t>The frequencies that humans are capable of being heard are called audio or sonic.</a:t>
            </a:r>
          </a:p>
          <a:p>
            <a:pPr lvl="1"/>
            <a:r>
              <a:rPr lang="en-IE" dirty="0" smtClean="0"/>
              <a:t>The range is typically considered to be between 20 Hz and 20,000 Hz.</a:t>
            </a:r>
          </a:p>
          <a:p>
            <a:pPr lvl="1"/>
            <a:r>
              <a:rPr lang="en-IE" dirty="0" smtClean="0"/>
              <a:t>Frequencies higher than audio are referred to as ultrasonic, while frequencies below audio are referred to as infrasonic.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People in Design</a:t>
            </a:r>
            <a:endParaRPr lang="en-IE" dirty="0"/>
          </a:p>
        </p:txBody>
      </p:sp>
      <p:sp>
        <p:nvSpPr>
          <p:cNvPr id="3" name="Content Placeholder 2"/>
          <p:cNvSpPr>
            <a:spLocks noGrp="1"/>
          </p:cNvSpPr>
          <p:nvPr>
            <p:ph idx="1"/>
          </p:nvPr>
        </p:nvSpPr>
        <p:spPr/>
        <p:txBody>
          <a:bodyPr/>
          <a:lstStyle/>
          <a:p>
            <a:r>
              <a:rPr lang="en-IE" dirty="0" smtClean="0"/>
              <a:t>Sensory - Hearing</a:t>
            </a:r>
          </a:p>
          <a:p>
            <a:pPr lvl="1"/>
            <a:r>
              <a:rPr lang="en-IE" dirty="0" smtClean="0"/>
              <a:t>An important notion when considering hearing is “Loudness”, which is a quality of sound that is primarily a psychological interpretation of the physical signal strength of a sound (amplitude). </a:t>
            </a:r>
          </a:p>
          <a:p>
            <a:pPr lvl="1"/>
            <a:r>
              <a:rPr lang="en-IE" dirty="0" smtClean="0"/>
              <a:t>The loudness that humans are capable of being heard are typically 15 dB and 140 dB.</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Hearing Impairment Classification</a:t>
            </a:r>
            <a:endParaRPr lang="en-IE" dirty="0"/>
          </a:p>
        </p:txBody>
      </p:sp>
      <p:graphicFrame>
        <p:nvGraphicFramePr>
          <p:cNvPr id="4" name="Table 3"/>
          <p:cNvGraphicFramePr>
            <a:graphicFrameLocks noGrp="1"/>
          </p:cNvGraphicFramePr>
          <p:nvPr/>
        </p:nvGraphicFramePr>
        <p:xfrm>
          <a:off x="827584" y="2439887"/>
          <a:ext cx="8000999" cy="3581401"/>
        </p:xfrm>
        <a:graphic>
          <a:graphicData uri="http://schemas.openxmlformats.org/drawingml/2006/table">
            <a:tbl>
              <a:tblPr firstRow="1" bandRow="1">
                <a:tableStyleId>{5202B0CA-FC54-4496-8BCA-5EF66A818D29}</a:tableStyleId>
              </a:tblPr>
              <a:tblGrid>
                <a:gridCol w="2286000"/>
                <a:gridCol w="1676400"/>
                <a:gridCol w="4038599"/>
              </a:tblGrid>
              <a:tr h="512632">
                <a:tc>
                  <a:txBody>
                    <a:bodyPr/>
                    <a:lstStyle/>
                    <a:p>
                      <a:r>
                        <a:rPr lang="en-IE" dirty="0" smtClean="0"/>
                        <a:t>Classification</a:t>
                      </a:r>
                      <a:endParaRPr lang="en-IE" dirty="0"/>
                    </a:p>
                  </a:txBody>
                  <a:tcPr/>
                </a:tc>
                <a:tc>
                  <a:txBody>
                    <a:bodyPr/>
                    <a:lstStyle/>
                    <a:p>
                      <a:r>
                        <a:rPr lang="en-IE" dirty="0" smtClean="0"/>
                        <a:t>Who?</a:t>
                      </a:r>
                      <a:endParaRPr lang="en-IE" dirty="0"/>
                    </a:p>
                  </a:txBody>
                  <a:tcPr/>
                </a:tc>
                <a:tc>
                  <a:txBody>
                    <a:bodyPr/>
                    <a:lstStyle/>
                    <a:p>
                      <a:r>
                        <a:rPr lang="en-IE" dirty="0" smtClean="0"/>
                        <a:t>decibels of hearing loss, or dB HL</a:t>
                      </a:r>
                      <a:endParaRPr lang="en-IE" dirty="0"/>
                    </a:p>
                  </a:txBody>
                  <a:tcPr/>
                </a:tc>
              </a:tr>
              <a:tr h="512632">
                <a:tc>
                  <a:txBody>
                    <a:bodyPr/>
                    <a:lstStyle/>
                    <a:p>
                      <a:r>
                        <a:rPr lang="en-IE" dirty="0" smtClean="0"/>
                        <a:t>Mild</a:t>
                      </a:r>
                      <a:endParaRPr lang="en-IE" dirty="0"/>
                    </a:p>
                  </a:txBody>
                  <a:tcPr/>
                </a:tc>
                <a:tc>
                  <a:txBody>
                    <a:bodyPr/>
                    <a:lstStyle/>
                    <a:p>
                      <a:r>
                        <a:rPr lang="en-IE" dirty="0" smtClean="0"/>
                        <a:t>For Children</a:t>
                      </a:r>
                      <a:endParaRPr lang="en-IE" dirty="0"/>
                    </a:p>
                  </a:txBody>
                  <a:tcPr/>
                </a:tc>
                <a:tc>
                  <a:txBody>
                    <a:bodyPr/>
                    <a:lstStyle/>
                    <a:p>
                      <a:r>
                        <a:rPr lang="en-IE" dirty="0" smtClean="0"/>
                        <a:t>between 20 and 40 dB HL</a:t>
                      </a:r>
                      <a:endParaRPr lang="en-IE" dirty="0"/>
                    </a:p>
                  </a:txBody>
                  <a:tcPr/>
                </a:tc>
              </a:tr>
              <a:tr h="512632">
                <a:tc>
                  <a:txBody>
                    <a:bodyPr/>
                    <a:lstStyle/>
                    <a:p>
                      <a:r>
                        <a:rPr lang="en-IE" dirty="0" smtClean="0"/>
                        <a:t>Mild</a:t>
                      </a:r>
                      <a:endParaRPr lang="en-IE" dirty="0"/>
                    </a:p>
                  </a:txBody>
                  <a:tcPr/>
                </a:tc>
                <a:tc>
                  <a:txBody>
                    <a:bodyPr/>
                    <a:lstStyle/>
                    <a:p>
                      <a:r>
                        <a:rPr lang="en-IE" dirty="0" smtClean="0"/>
                        <a:t>For Adults</a:t>
                      </a:r>
                      <a:endParaRPr lang="en-IE" dirty="0"/>
                    </a:p>
                  </a:txBody>
                  <a:tcPr/>
                </a:tc>
                <a:tc>
                  <a:txBody>
                    <a:bodyPr/>
                    <a:lstStyle/>
                    <a:p>
                      <a:r>
                        <a:rPr lang="en-IE" dirty="0" smtClean="0"/>
                        <a:t>between 26 and 40 dB HL</a:t>
                      </a:r>
                      <a:endParaRPr lang="en-IE" dirty="0"/>
                    </a:p>
                  </a:txBody>
                  <a:tcPr/>
                </a:tc>
              </a:tr>
              <a:tr h="512632">
                <a:tc>
                  <a:txBody>
                    <a:bodyPr/>
                    <a:lstStyle/>
                    <a:p>
                      <a:r>
                        <a:rPr lang="en-IE" dirty="0" smtClean="0"/>
                        <a:t>Moderate</a:t>
                      </a:r>
                      <a:endParaRPr lang="en-IE" dirty="0"/>
                    </a:p>
                  </a:txBody>
                  <a:tcPr/>
                </a:tc>
                <a:tc>
                  <a:txBody>
                    <a:bodyPr/>
                    <a:lstStyle/>
                    <a:p>
                      <a:r>
                        <a:rPr lang="en-IE" dirty="0" smtClean="0"/>
                        <a:t>For All</a:t>
                      </a:r>
                      <a:endParaRPr lang="en-IE" dirty="0"/>
                    </a:p>
                  </a:txBody>
                  <a:tcPr/>
                </a:tc>
                <a:tc>
                  <a:txBody>
                    <a:bodyPr/>
                    <a:lstStyle/>
                    <a:p>
                      <a:r>
                        <a:rPr lang="en-IE" dirty="0" smtClean="0"/>
                        <a:t>between 41 and 55 dB HL</a:t>
                      </a:r>
                      <a:endParaRPr lang="en-IE" dirty="0"/>
                    </a:p>
                  </a:txBody>
                  <a:tcPr/>
                </a:tc>
              </a:tr>
              <a:tr h="512632">
                <a:tc>
                  <a:txBody>
                    <a:bodyPr/>
                    <a:lstStyle/>
                    <a:p>
                      <a:r>
                        <a:rPr lang="en-IE" dirty="0" smtClean="0"/>
                        <a:t>Moderately Severe</a:t>
                      </a:r>
                      <a:endParaRPr lang="en-IE" dirty="0"/>
                    </a:p>
                  </a:txBody>
                  <a:tcPr/>
                </a:tc>
                <a:tc>
                  <a:txBody>
                    <a:bodyPr/>
                    <a:lstStyle/>
                    <a:p>
                      <a:r>
                        <a:rPr lang="en-IE" dirty="0" smtClean="0"/>
                        <a:t>For All</a:t>
                      </a:r>
                      <a:endParaRPr lang="en-IE" dirty="0"/>
                    </a:p>
                  </a:txBody>
                  <a:tcPr/>
                </a:tc>
                <a:tc>
                  <a:txBody>
                    <a:bodyPr/>
                    <a:lstStyle/>
                    <a:p>
                      <a:r>
                        <a:rPr lang="en-IE" dirty="0" smtClean="0"/>
                        <a:t>between 56 and 70 dB HL</a:t>
                      </a:r>
                      <a:endParaRPr lang="en-IE" dirty="0"/>
                    </a:p>
                  </a:txBody>
                  <a:tcPr/>
                </a:tc>
              </a:tr>
              <a:tr h="512632">
                <a:tc>
                  <a:txBody>
                    <a:bodyPr/>
                    <a:lstStyle/>
                    <a:p>
                      <a:r>
                        <a:rPr lang="en-IE" dirty="0" smtClean="0"/>
                        <a:t>Severe</a:t>
                      </a:r>
                      <a:endParaRPr lang="en-IE" dirty="0"/>
                    </a:p>
                  </a:txBody>
                  <a:tcPr/>
                </a:tc>
                <a:tc>
                  <a:txBody>
                    <a:bodyPr/>
                    <a:lstStyle/>
                    <a:p>
                      <a:r>
                        <a:rPr lang="en-IE" dirty="0" smtClean="0"/>
                        <a:t>For All</a:t>
                      </a:r>
                      <a:endParaRPr lang="en-IE" dirty="0"/>
                    </a:p>
                  </a:txBody>
                  <a:tcPr/>
                </a:tc>
                <a:tc>
                  <a:txBody>
                    <a:bodyPr/>
                    <a:lstStyle/>
                    <a:p>
                      <a:r>
                        <a:rPr lang="en-IE" dirty="0" smtClean="0"/>
                        <a:t>between 71 and 90 dB HL</a:t>
                      </a:r>
                      <a:endParaRPr lang="en-IE" dirty="0"/>
                    </a:p>
                  </a:txBody>
                  <a:tcPr/>
                </a:tc>
              </a:tr>
              <a:tr h="505609">
                <a:tc>
                  <a:txBody>
                    <a:bodyPr/>
                    <a:lstStyle/>
                    <a:p>
                      <a:r>
                        <a:rPr lang="en-IE" dirty="0" smtClean="0"/>
                        <a:t>Profound</a:t>
                      </a:r>
                      <a:endParaRPr lang="en-IE" dirty="0"/>
                    </a:p>
                  </a:txBody>
                  <a:tcPr/>
                </a:tc>
                <a:tc>
                  <a:txBody>
                    <a:bodyPr/>
                    <a:lstStyle/>
                    <a:p>
                      <a:r>
                        <a:rPr lang="en-IE" dirty="0" smtClean="0"/>
                        <a:t>For All</a:t>
                      </a:r>
                      <a:endParaRPr lang="en-IE" dirty="0"/>
                    </a:p>
                  </a:txBody>
                  <a:tcPr/>
                </a:tc>
                <a:tc>
                  <a:txBody>
                    <a:bodyPr/>
                    <a:lstStyle/>
                    <a:p>
                      <a:r>
                        <a:rPr lang="en-IE" dirty="0" smtClean="0"/>
                        <a:t>91 dB HL or greater</a:t>
                      </a:r>
                      <a:endParaRPr lang="en-IE" dirty="0"/>
                    </a:p>
                  </a:txBody>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rtlCol="0">
            <a:normAutofit/>
          </a:bodyPr>
          <a:lstStyle/>
          <a:p>
            <a:pPr fontAlgn="auto">
              <a:spcAft>
                <a:spcPts val="0"/>
              </a:spcAft>
              <a:defRPr/>
            </a:pPr>
            <a:r>
              <a:rPr lang="en-IE" dirty="0" smtClean="0"/>
              <a:t>People: Sensory </a:t>
            </a:r>
            <a:br>
              <a:rPr lang="en-IE" dirty="0" smtClean="0"/>
            </a:br>
            <a:r>
              <a:rPr lang="en-IE" dirty="0" smtClean="0"/>
              <a:t>- Sight</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People in Design</a:t>
            </a:r>
            <a:endParaRPr lang="en-IE" dirty="0"/>
          </a:p>
        </p:txBody>
      </p:sp>
      <p:sp>
        <p:nvSpPr>
          <p:cNvPr id="3" name="Content Placeholder 2"/>
          <p:cNvSpPr>
            <a:spLocks noGrp="1"/>
          </p:cNvSpPr>
          <p:nvPr>
            <p:ph idx="1"/>
          </p:nvPr>
        </p:nvSpPr>
        <p:spPr/>
        <p:txBody>
          <a:bodyPr/>
          <a:lstStyle/>
          <a:p>
            <a:r>
              <a:rPr lang="en-IE" dirty="0" smtClean="0"/>
              <a:t>Sensory - Taste</a:t>
            </a:r>
          </a:p>
          <a:p>
            <a:pPr lvl="1"/>
            <a:r>
              <a:rPr lang="en-IE" dirty="0" smtClean="0"/>
              <a:t>The main organ of taste is the tongue.</a:t>
            </a:r>
          </a:p>
        </p:txBody>
      </p:sp>
      <p:pic>
        <p:nvPicPr>
          <p:cNvPr id="4" name="Picture 3" descr="ts.jpg"/>
          <p:cNvPicPr>
            <a:picLocks noChangeAspect="1"/>
          </p:cNvPicPr>
          <p:nvPr/>
        </p:nvPicPr>
        <p:blipFill>
          <a:blip r:embed="rId3" cstate="print"/>
          <a:stretch>
            <a:fillRect/>
          </a:stretch>
        </p:blipFill>
        <p:spPr>
          <a:xfrm>
            <a:off x="3429000" y="3276600"/>
            <a:ext cx="2643431" cy="2603500"/>
          </a:xfrm>
          <a:prstGeom prst="rect">
            <a:avLst/>
          </a:prstGeo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People in Design</a:t>
            </a:r>
            <a:endParaRPr lang="en-IE" dirty="0"/>
          </a:p>
        </p:txBody>
      </p:sp>
      <p:sp>
        <p:nvSpPr>
          <p:cNvPr id="3" name="Content Placeholder 2"/>
          <p:cNvSpPr>
            <a:spLocks noGrp="1"/>
          </p:cNvSpPr>
          <p:nvPr>
            <p:ph idx="1"/>
          </p:nvPr>
        </p:nvSpPr>
        <p:spPr/>
        <p:txBody>
          <a:bodyPr/>
          <a:lstStyle/>
          <a:p>
            <a:r>
              <a:rPr lang="en-IE" dirty="0" smtClean="0"/>
              <a:t>Sensory - Taste</a:t>
            </a:r>
          </a:p>
          <a:p>
            <a:pPr lvl="1"/>
            <a:r>
              <a:rPr lang="en-IE" dirty="0" smtClean="0"/>
              <a:t>Tastes is sensed through taste cells (called taste buds). </a:t>
            </a:r>
          </a:p>
          <a:p>
            <a:pPr lvl="1"/>
            <a:r>
              <a:rPr lang="en-IE" dirty="0" smtClean="0"/>
              <a:t>There are about 100,000 taste buds that are located on the back and front of the tongue. </a:t>
            </a:r>
          </a:p>
          <a:p>
            <a:pPr lvl="1"/>
            <a:r>
              <a:rPr lang="en-IE" dirty="0" smtClean="0"/>
              <a:t>Others are located on the roof, sides and back of the mouth, and in the throat.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People in Design</a:t>
            </a:r>
            <a:endParaRPr lang="en-IE" dirty="0"/>
          </a:p>
        </p:txBody>
      </p:sp>
      <p:sp>
        <p:nvSpPr>
          <p:cNvPr id="3" name="Content Placeholder 2"/>
          <p:cNvSpPr>
            <a:spLocks noGrp="1"/>
          </p:cNvSpPr>
          <p:nvPr>
            <p:ph idx="1"/>
          </p:nvPr>
        </p:nvSpPr>
        <p:spPr/>
        <p:txBody>
          <a:bodyPr/>
          <a:lstStyle/>
          <a:p>
            <a:r>
              <a:rPr lang="en-IE" dirty="0" smtClean="0"/>
              <a:t>Sensory - Taste</a:t>
            </a:r>
          </a:p>
          <a:p>
            <a:pPr lvl="1"/>
            <a:r>
              <a:rPr lang="en-IE" dirty="0" smtClean="0"/>
              <a:t>The tongue has different regions to detect different flavours.</a:t>
            </a:r>
          </a:p>
        </p:txBody>
      </p:sp>
      <p:pic>
        <p:nvPicPr>
          <p:cNvPr id="6" name="Picture 5" descr="tongue4.gif"/>
          <p:cNvPicPr>
            <a:picLocks noChangeAspect="1"/>
          </p:cNvPicPr>
          <p:nvPr/>
        </p:nvPicPr>
        <p:blipFill>
          <a:blip r:embed="rId3" cstate="print"/>
          <a:stretch>
            <a:fillRect/>
          </a:stretch>
        </p:blipFill>
        <p:spPr>
          <a:xfrm>
            <a:off x="4370040" y="3356992"/>
            <a:ext cx="2362200" cy="3168606"/>
          </a:xfrm>
          <a:prstGeom prst="rect">
            <a:avLst/>
          </a:prstGeom>
          <a:effectLst>
            <a:outerShdw blurRad="50800" dist="50800" dir="5400000" algn="ctr" rotWithShape="0">
              <a:srgbClr val="000000">
                <a:alpha val="0"/>
              </a:srgbClr>
            </a:outerShdw>
          </a:effec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tongue4.gif"/>
          <p:cNvPicPr>
            <a:picLocks noChangeAspect="1"/>
          </p:cNvPicPr>
          <p:nvPr/>
        </p:nvPicPr>
        <p:blipFill>
          <a:blip r:embed="rId3" cstate="print"/>
          <a:stretch>
            <a:fillRect/>
          </a:stretch>
        </p:blipFill>
        <p:spPr>
          <a:xfrm>
            <a:off x="4370040" y="3356992"/>
            <a:ext cx="2362200" cy="3168606"/>
          </a:xfrm>
          <a:prstGeom prst="rect">
            <a:avLst/>
          </a:prstGeom>
          <a:effectLst>
            <a:outerShdw blurRad="50800" dist="50800" dir="5400000" algn="ctr" rotWithShape="0">
              <a:srgbClr val="000000">
                <a:alpha val="0"/>
              </a:srgbClr>
            </a:outerShdw>
          </a:effectLst>
        </p:spPr>
      </p:pic>
      <p:sp>
        <p:nvSpPr>
          <p:cNvPr id="2" name="Title 1"/>
          <p:cNvSpPr>
            <a:spLocks noGrp="1"/>
          </p:cNvSpPr>
          <p:nvPr>
            <p:ph type="title"/>
          </p:nvPr>
        </p:nvSpPr>
        <p:spPr/>
        <p:txBody>
          <a:bodyPr/>
          <a:lstStyle/>
          <a:p>
            <a:r>
              <a:rPr lang="en-IE" dirty="0" smtClean="0"/>
              <a:t>People in Design</a:t>
            </a:r>
            <a:endParaRPr lang="en-IE" dirty="0"/>
          </a:p>
        </p:txBody>
      </p:sp>
      <p:sp>
        <p:nvSpPr>
          <p:cNvPr id="3" name="Content Placeholder 2"/>
          <p:cNvSpPr>
            <a:spLocks noGrp="1"/>
          </p:cNvSpPr>
          <p:nvPr>
            <p:ph idx="1"/>
          </p:nvPr>
        </p:nvSpPr>
        <p:spPr/>
        <p:txBody>
          <a:bodyPr/>
          <a:lstStyle/>
          <a:p>
            <a:r>
              <a:rPr lang="en-IE" dirty="0" smtClean="0"/>
              <a:t>Sensory - Taste</a:t>
            </a:r>
          </a:p>
          <a:p>
            <a:pPr lvl="1"/>
            <a:r>
              <a:rPr lang="en-IE" dirty="0" smtClean="0"/>
              <a:t>The tongue has different regions to detect different flavours.</a:t>
            </a:r>
          </a:p>
        </p:txBody>
      </p:sp>
      <p:sp>
        <p:nvSpPr>
          <p:cNvPr id="5" name="Rectangle 4"/>
          <p:cNvSpPr/>
          <p:nvPr/>
        </p:nvSpPr>
        <p:spPr>
          <a:xfrm rot="1845918">
            <a:off x="1464420" y="2105564"/>
            <a:ext cx="6215163" cy="2646878"/>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16600" b="1" cap="none" spc="0" dirty="0" smtClean="0">
                <a:ln w="11430"/>
                <a:solidFill>
                  <a:srgbClr val="FF0000"/>
                </a:solidFill>
                <a:effectLst>
                  <a:outerShdw blurRad="50800" dist="39000" dir="5460000" algn="tl">
                    <a:srgbClr val="000000">
                      <a:alpha val="38000"/>
                    </a:srgbClr>
                  </a:outerShdw>
                </a:effectLst>
              </a:rPr>
              <a:t>MYTH</a:t>
            </a:r>
            <a:endParaRPr lang="en-US" sz="16600" b="1" cap="none" spc="0" dirty="0">
              <a:ln w="11430"/>
              <a:solidFill>
                <a:srgbClr val="FF0000"/>
              </a:soli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People in Design</a:t>
            </a:r>
            <a:endParaRPr lang="en-IE" dirty="0"/>
          </a:p>
        </p:txBody>
      </p:sp>
      <p:sp>
        <p:nvSpPr>
          <p:cNvPr id="3" name="Content Placeholder 2"/>
          <p:cNvSpPr>
            <a:spLocks noGrp="1"/>
          </p:cNvSpPr>
          <p:nvPr>
            <p:ph idx="1"/>
          </p:nvPr>
        </p:nvSpPr>
        <p:spPr/>
        <p:txBody>
          <a:bodyPr/>
          <a:lstStyle/>
          <a:p>
            <a:r>
              <a:rPr lang="en-IE" dirty="0" smtClean="0"/>
              <a:t>Sensory - Taste</a:t>
            </a:r>
          </a:p>
          <a:p>
            <a:pPr lvl="1"/>
            <a:r>
              <a:rPr lang="en-IE" dirty="0" smtClean="0"/>
              <a:t>The idea that the tongue has different regions that specialize in different flavours is a common misconception.</a:t>
            </a:r>
          </a:p>
          <a:p>
            <a:pPr lvl="1"/>
            <a:r>
              <a:rPr lang="en-IE" dirty="0" smtClean="0"/>
              <a:t>This mistake is as a result of confusion in the translation of a 1901 German psychology paper into English.</a:t>
            </a:r>
          </a:p>
          <a:p>
            <a:pPr lvl="1"/>
            <a:r>
              <a:rPr lang="en-IE" dirty="0" smtClean="0"/>
              <a:t>It actuality all taste sensations come from all regions of the tongue</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Taste Impairment Classification</a:t>
            </a:r>
            <a:endParaRPr lang="en-IE" dirty="0"/>
          </a:p>
        </p:txBody>
      </p:sp>
      <p:graphicFrame>
        <p:nvGraphicFramePr>
          <p:cNvPr id="4" name="Table 3"/>
          <p:cNvGraphicFramePr>
            <a:graphicFrameLocks noGrp="1"/>
          </p:cNvGraphicFramePr>
          <p:nvPr/>
        </p:nvGraphicFramePr>
        <p:xfrm>
          <a:off x="827584" y="2420888"/>
          <a:ext cx="7924800" cy="2563160"/>
        </p:xfrm>
        <a:graphic>
          <a:graphicData uri="http://schemas.openxmlformats.org/drawingml/2006/table">
            <a:tbl>
              <a:tblPr firstRow="1" bandRow="1">
                <a:tableStyleId>{5202B0CA-FC54-4496-8BCA-5EF66A818D29}</a:tableStyleId>
              </a:tblPr>
              <a:tblGrid>
                <a:gridCol w="2864386"/>
                <a:gridCol w="5060414"/>
              </a:tblGrid>
              <a:tr h="512632">
                <a:tc>
                  <a:txBody>
                    <a:bodyPr/>
                    <a:lstStyle/>
                    <a:p>
                      <a:r>
                        <a:rPr lang="en-IE" dirty="0" smtClean="0"/>
                        <a:t>Classification</a:t>
                      </a:r>
                      <a:endParaRPr lang="en-IE" dirty="0"/>
                    </a:p>
                  </a:txBody>
                  <a:tcPr/>
                </a:tc>
                <a:tc>
                  <a:txBody>
                    <a:bodyPr/>
                    <a:lstStyle/>
                    <a:p>
                      <a:r>
                        <a:rPr lang="en-IE" dirty="0" smtClean="0"/>
                        <a:t>Description</a:t>
                      </a:r>
                      <a:endParaRPr lang="en-IE" dirty="0"/>
                    </a:p>
                  </a:txBody>
                  <a:tcPr/>
                </a:tc>
              </a:tr>
              <a:tr h="512632">
                <a:tc>
                  <a:txBody>
                    <a:bodyPr/>
                    <a:lstStyle/>
                    <a:p>
                      <a:r>
                        <a:rPr lang="en-IE" dirty="0" err="1" smtClean="0"/>
                        <a:t>Hypergeusia</a:t>
                      </a:r>
                      <a:endParaRPr lang="en-IE" dirty="0"/>
                    </a:p>
                  </a:txBody>
                  <a:tcPr/>
                </a:tc>
                <a:tc>
                  <a:txBody>
                    <a:bodyPr/>
                    <a:lstStyle/>
                    <a:p>
                      <a:r>
                        <a:rPr lang="en-IE" dirty="0" smtClean="0"/>
                        <a:t>Abnormally heightened sense of taste</a:t>
                      </a:r>
                      <a:endParaRPr lang="en-IE" dirty="0"/>
                    </a:p>
                  </a:txBody>
                  <a:tcPr/>
                </a:tc>
              </a:tr>
              <a:tr h="512632">
                <a:tc>
                  <a:txBody>
                    <a:bodyPr/>
                    <a:lstStyle/>
                    <a:p>
                      <a:r>
                        <a:rPr lang="en-IE" dirty="0" err="1" smtClean="0"/>
                        <a:t>Dysgeusia</a:t>
                      </a:r>
                      <a:endParaRPr lang="en-IE" dirty="0"/>
                    </a:p>
                  </a:txBody>
                  <a:tcPr/>
                </a:tc>
                <a:tc>
                  <a:txBody>
                    <a:bodyPr/>
                    <a:lstStyle/>
                    <a:p>
                      <a:r>
                        <a:rPr lang="en-IE" dirty="0" smtClean="0"/>
                        <a:t>Distorted sense of taste</a:t>
                      </a:r>
                      <a:endParaRPr lang="en-IE" dirty="0"/>
                    </a:p>
                  </a:txBody>
                  <a:tcPr/>
                </a:tc>
              </a:tr>
              <a:tr h="512632">
                <a:tc>
                  <a:txBody>
                    <a:bodyPr/>
                    <a:lstStyle/>
                    <a:p>
                      <a:r>
                        <a:rPr lang="en-IE" dirty="0" err="1" smtClean="0"/>
                        <a:t>Hypogeusia</a:t>
                      </a:r>
                      <a:endParaRPr lang="en-IE" dirty="0"/>
                    </a:p>
                  </a:txBody>
                  <a:tcPr/>
                </a:tc>
                <a:tc>
                  <a:txBody>
                    <a:bodyPr/>
                    <a:lstStyle/>
                    <a:p>
                      <a:r>
                        <a:rPr lang="en-IE" dirty="0" smtClean="0"/>
                        <a:t>Decrease in taste sensitivity</a:t>
                      </a:r>
                      <a:endParaRPr lang="en-IE" dirty="0"/>
                    </a:p>
                  </a:txBody>
                  <a:tcPr/>
                </a:tc>
              </a:tr>
              <a:tr h="512632">
                <a:tc>
                  <a:txBody>
                    <a:bodyPr/>
                    <a:lstStyle/>
                    <a:p>
                      <a:r>
                        <a:rPr lang="en-IE" dirty="0" err="1" smtClean="0"/>
                        <a:t>Ageusia</a:t>
                      </a:r>
                      <a:endParaRPr lang="en-IE" dirty="0"/>
                    </a:p>
                  </a:txBody>
                  <a:tcPr/>
                </a:tc>
                <a:tc>
                  <a:txBody>
                    <a:bodyPr/>
                    <a:lstStyle/>
                    <a:p>
                      <a:r>
                        <a:rPr lang="en-IE" dirty="0" smtClean="0"/>
                        <a:t>Complete lack of taste</a:t>
                      </a:r>
                      <a:endParaRPr lang="en-IE" dirty="0"/>
                    </a:p>
                  </a:txBody>
                  <a:tcPr/>
                </a:tc>
              </a:tr>
            </a:tbl>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People in Design</a:t>
            </a:r>
            <a:endParaRPr lang="en-IE" dirty="0"/>
          </a:p>
        </p:txBody>
      </p:sp>
      <p:sp>
        <p:nvSpPr>
          <p:cNvPr id="3" name="Content Placeholder 2"/>
          <p:cNvSpPr>
            <a:spLocks noGrp="1"/>
          </p:cNvSpPr>
          <p:nvPr>
            <p:ph idx="1"/>
          </p:nvPr>
        </p:nvSpPr>
        <p:spPr/>
        <p:txBody>
          <a:bodyPr/>
          <a:lstStyle/>
          <a:p>
            <a:r>
              <a:rPr lang="en-IE" dirty="0" smtClean="0"/>
              <a:t>Sensory - Smell</a:t>
            </a:r>
          </a:p>
          <a:p>
            <a:pPr lvl="1"/>
            <a:r>
              <a:rPr lang="en-IE" dirty="0" smtClean="0"/>
              <a:t>The main organ of smell is the nose.</a:t>
            </a:r>
          </a:p>
          <a:p>
            <a:pPr lvl="1"/>
            <a:endParaRPr lang="en-IE" dirty="0" smtClean="0"/>
          </a:p>
        </p:txBody>
      </p:sp>
      <p:pic>
        <p:nvPicPr>
          <p:cNvPr id="4" name="Picture 3" descr="Smell.jpg"/>
          <p:cNvPicPr>
            <a:picLocks noChangeAspect="1"/>
          </p:cNvPicPr>
          <p:nvPr/>
        </p:nvPicPr>
        <p:blipFill>
          <a:blip r:embed="rId3" cstate="print"/>
          <a:stretch>
            <a:fillRect/>
          </a:stretch>
        </p:blipFill>
        <p:spPr>
          <a:xfrm>
            <a:off x="3059832" y="3363411"/>
            <a:ext cx="3788668" cy="3233941"/>
          </a:xfrm>
          <a:prstGeom prst="rect">
            <a:avLst/>
          </a:prstGeo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People in Design</a:t>
            </a:r>
            <a:endParaRPr lang="en-IE" dirty="0"/>
          </a:p>
        </p:txBody>
      </p:sp>
      <p:sp>
        <p:nvSpPr>
          <p:cNvPr id="3" name="Content Placeholder 2"/>
          <p:cNvSpPr>
            <a:spLocks noGrp="1"/>
          </p:cNvSpPr>
          <p:nvPr>
            <p:ph idx="1"/>
          </p:nvPr>
        </p:nvSpPr>
        <p:spPr/>
        <p:txBody>
          <a:bodyPr/>
          <a:lstStyle/>
          <a:p>
            <a:r>
              <a:rPr lang="en-IE" dirty="0" smtClean="0"/>
              <a:t>Sensory - Smell</a:t>
            </a:r>
          </a:p>
          <a:p>
            <a:pPr lvl="1"/>
            <a:r>
              <a:rPr lang="en-IE" dirty="0" smtClean="0"/>
              <a:t>Smell is achieved by specialized neurons at the top of your nasal passage. </a:t>
            </a:r>
          </a:p>
          <a:p>
            <a:pPr lvl="1"/>
            <a:r>
              <a:rPr lang="en-IE" dirty="0" smtClean="0"/>
              <a:t>These neurons have hair-like projections called cilia that capture molecules coming off the object emitting the smell</a:t>
            </a:r>
          </a:p>
          <a:p>
            <a:pPr lvl="1"/>
            <a:r>
              <a:rPr lang="en-IE" dirty="0" smtClean="0"/>
              <a:t>When the cilia capture these molecules this causes neurons to fire, and signals are sent to the brain.</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People in Design</a:t>
            </a:r>
            <a:endParaRPr lang="en-IE" dirty="0"/>
          </a:p>
        </p:txBody>
      </p:sp>
      <p:sp>
        <p:nvSpPr>
          <p:cNvPr id="3" name="Content Placeholder 2"/>
          <p:cNvSpPr>
            <a:spLocks noGrp="1"/>
          </p:cNvSpPr>
          <p:nvPr>
            <p:ph idx="1"/>
          </p:nvPr>
        </p:nvSpPr>
        <p:spPr/>
        <p:txBody>
          <a:bodyPr/>
          <a:lstStyle/>
          <a:p>
            <a:r>
              <a:rPr lang="en-IE" sz="2800" dirty="0" smtClean="0"/>
              <a:t>Sensory - Smell</a:t>
            </a:r>
          </a:p>
          <a:p>
            <a:pPr lvl="1"/>
            <a:r>
              <a:rPr lang="en-IE" sz="2400" b="1" dirty="0" smtClean="0"/>
              <a:t>Olfactory fatigue </a:t>
            </a:r>
            <a:r>
              <a:rPr lang="en-IE" sz="2400" dirty="0" smtClean="0"/>
              <a:t>(or adaptation) refers to the fact that after prolonged exposure to a particular smell, a person will no longer be able to detect it.</a:t>
            </a:r>
          </a:p>
          <a:p>
            <a:pPr lvl="1"/>
            <a:r>
              <a:rPr lang="en-IE" sz="2400" dirty="0" smtClean="0"/>
              <a:t>For example, when entering a restaurant initially the smell of food is very strong, but after time the awareness of the smell fades to the point where the smell is not perceptible or is much weaker. After leaving the restaurant, the sensitivity is restored with time.</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People in Design</a:t>
            </a:r>
            <a:endParaRPr lang="en-IE" dirty="0"/>
          </a:p>
        </p:txBody>
      </p:sp>
      <p:sp>
        <p:nvSpPr>
          <p:cNvPr id="3" name="Content Placeholder 2"/>
          <p:cNvSpPr>
            <a:spLocks noGrp="1"/>
          </p:cNvSpPr>
          <p:nvPr>
            <p:ph idx="1"/>
          </p:nvPr>
        </p:nvSpPr>
        <p:spPr/>
        <p:txBody>
          <a:bodyPr/>
          <a:lstStyle/>
          <a:p>
            <a:r>
              <a:rPr lang="en-IE" dirty="0" smtClean="0"/>
              <a:t>Sensory - Smell</a:t>
            </a:r>
          </a:p>
          <a:p>
            <a:pPr lvl="1"/>
            <a:r>
              <a:rPr lang="en-IE" dirty="0" smtClean="0"/>
              <a:t>Humans can distinguish more than 10,000 different smells.</a:t>
            </a:r>
          </a:p>
          <a:p>
            <a:pPr lvl="1"/>
            <a:r>
              <a:rPr lang="en-IE" dirty="0" smtClean="0"/>
              <a:t>Research suggests that humans can detect individuals that are blood-related kin (mothers and children but not husbands and wives) from olfaction.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People in Design</a:t>
            </a:r>
            <a:endParaRPr lang="en-IE" dirty="0"/>
          </a:p>
        </p:txBody>
      </p:sp>
      <p:sp>
        <p:nvSpPr>
          <p:cNvPr id="3" name="Content Placeholder 2"/>
          <p:cNvSpPr>
            <a:spLocks noGrp="1"/>
          </p:cNvSpPr>
          <p:nvPr>
            <p:ph idx="1"/>
          </p:nvPr>
        </p:nvSpPr>
        <p:spPr/>
        <p:txBody>
          <a:bodyPr/>
          <a:lstStyle/>
          <a:p>
            <a:r>
              <a:rPr lang="en-IE" dirty="0" smtClean="0"/>
              <a:t>Sensory - Sight</a:t>
            </a:r>
          </a:p>
          <a:p>
            <a:pPr lvl="1"/>
            <a:r>
              <a:rPr lang="en-IE" dirty="0" smtClean="0"/>
              <a:t>The eye is a ball filled with fluid with light sensitive cells coated on the back of the eyeball</a:t>
            </a:r>
          </a:p>
          <a:p>
            <a:pPr lvl="1"/>
            <a:r>
              <a:rPr lang="en-IE" dirty="0" smtClean="0"/>
              <a:t>It has a small hole in the front to let in light, with a lens to help focus the light on the cells on the back of the eye.</a:t>
            </a:r>
          </a:p>
          <a:p>
            <a:pPr lvl="1"/>
            <a:r>
              <a:rPr lang="en-IE" dirty="0" smtClean="0"/>
              <a:t>The cells on the back of the eye transmit information through the optic nerve to the brain.</a:t>
            </a:r>
          </a:p>
        </p:txBody>
      </p:sp>
      <p:pic>
        <p:nvPicPr>
          <p:cNvPr id="4" name="Picture 3" descr="eyeball2.jpg"/>
          <p:cNvPicPr>
            <a:picLocks noChangeAspect="1"/>
          </p:cNvPicPr>
          <p:nvPr/>
        </p:nvPicPr>
        <p:blipFill>
          <a:blip r:embed="rId3" cstate="print"/>
          <a:stretch>
            <a:fillRect/>
          </a:stretch>
        </p:blipFill>
        <p:spPr>
          <a:xfrm>
            <a:off x="6876256" y="76200"/>
            <a:ext cx="2065881" cy="1918456"/>
          </a:xfrm>
          <a:prstGeom prst="rect">
            <a:avLst/>
          </a:prstGeom>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Smell Impairment Classification</a:t>
            </a:r>
            <a:endParaRPr lang="en-IE" dirty="0"/>
          </a:p>
        </p:txBody>
      </p:sp>
      <p:graphicFrame>
        <p:nvGraphicFramePr>
          <p:cNvPr id="4" name="Table 3"/>
          <p:cNvGraphicFramePr>
            <a:graphicFrameLocks noGrp="1"/>
          </p:cNvGraphicFramePr>
          <p:nvPr/>
        </p:nvGraphicFramePr>
        <p:xfrm>
          <a:off x="827584" y="2492896"/>
          <a:ext cx="7924800" cy="2563160"/>
        </p:xfrm>
        <a:graphic>
          <a:graphicData uri="http://schemas.openxmlformats.org/drawingml/2006/table">
            <a:tbl>
              <a:tblPr firstRow="1" bandRow="1">
                <a:tableStyleId>{5202B0CA-FC54-4496-8BCA-5EF66A818D29}</a:tableStyleId>
              </a:tblPr>
              <a:tblGrid>
                <a:gridCol w="2864386"/>
                <a:gridCol w="5060414"/>
              </a:tblGrid>
              <a:tr h="512632">
                <a:tc>
                  <a:txBody>
                    <a:bodyPr/>
                    <a:lstStyle/>
                    <a:p>
                      <a:r>
                        <a:rPr lang="en-IE" dirty="0" smtClean="0"/>
                        <a:t>Classification</a:t>
                      </a:r>
                      <a:endParaRPr lang="en-IE" dirty="0"/>
                    </a:p>
                  </a:txBody>
                  <a:tcPr/>
                </a:tc>
                <a:tc>
                  <a:txBody>
                    <a:bodyPr/>
                    <a:lstStyle/>
                    <a:p>
                      <a:r>
                        <a:rPr lang="en-IE" dirty="0" smtClean="0"/>
                        <a:t>Description</a:t>
                      </a:r>
                      <a:endParaRPr lang="en-IE" dirty="0"/>
                    </a:p>
                  </a:txBody>
                  <a:tcPr/>
                </a:tc>
              </a:tr>
              <a:tr h="512632">
                <a:tc>
                  <a:txBody>
                    <a:bodyPr/>
                    <a:lstStyle/>
                    <a:p>
                      <a:r>
                        <a:rPr lang="en-IE" dirty="0" err="1" smtClean="0"/>
                        <a:t>Hyperosmia</a:t>
                      </a:r>
                      <a:endParaRPr lang="en-IE" dirty="0"/>
                    </a:p>
                  </a:txBody>
                  <a:tcPr/>
                </a:tc>
                <a:tc>
                  <a:txBody>
                    <a:bodyPr/>
                    <a:lstStyle/>
                    <a:p>
                      <a:r>
                        <a:rPr lang="en-IE" dirty="0" smtClean="0"/>
                        <a:t>Increased sensitivity to smell</a:t>
                      </a:r>
                      <a:endParaRPr lang="en-IE" dirty="0"/>
                    </a:p>
                  </a:txBody>
                  <a:tcPr/>
                </a:tc>
              </a:tr>
              <a:tr h="512632">
                <a:tc>
                  <a:txBody>
                    <a:bodyPr/>
                    <a:lstStyle/>
                    <a:p>
                      <a:r>
                        <a:rPr lang="en-IE" dirty="0" err="1" smtClean="0"/>
                        <a:t>Dysosmia</a:t>
                      </a:r>
                      <a:endParaRPr lang="en-IE" dirty="0"/>
                    </a:p>
                  </a:txBody>
                  <a:tcPr/>
                </a:tc>
                <a:tc>
                  <a:txBody>
                    <a:bodyPr/>
                    <a:lstStyle/>
                    <a:p>
                      <a:r>
                        <a:rPr lang="en-IE" dirty="0" smtClean="0"/>
                        <a:t>Distorted sense of smell</a:t>
                      </a:r>
                      <a:endParaRPr lang="en-IE" dirty="0"/>
                    </a:p>
                  </a:txBody>
                  <a:tcPr/>
                </a:tc>
              </a:tr>
              <a:tr h="512632">
                <a:tc>
                  <a:txBody>
                    <a:bodyPr/>
                    <a:lstStyle/>
                    <a:p>
                      <a:r>
                        <a:rPr lang="en-IE" dirty="0" err="1" smtClean="0"/>
                        <a:t>Hyposmia</a:t>
                      </a:r>
                      <a:endParaRPr lang="en-IE" dirty="0"/>
                    </a:p>
                  </a:txBody>
                  <a:tcPr/>
                </a:tc>
                <a:tc>
                  <a:txBody>
                    <a:bodyPr/>
                    <a:lstStyle/>
                    <a:p>
                      <a:r>
                        <a:rPr lang="en-IE" dirty="0" smtClean="0"/>
                        <a:t>Diminished sense of smell</a:t>
                      </a:r>
                      <a:endParaRPr lang="en-IE" dirty="0"/>
                    </a:p>
                  </a:txBody>
                  <a:tcPr/>
                </a:tc>
              </a:tr>
              <a:tr h="512632">
                <a:tc>
                  <a:txBody>
                    <a:bodyPr/>
                    <a:lstStyle/>
                    <a:p>
                      <a:r>
                        <a:rPr lang="en-IE" dirty="0" err="1" smtClean="0"/>
                        <a:t>Anosmia</a:t>
                      </a:r>
                      <a:endParaRPr lang="en-IE" dirty="0"/>
                    </a:p>
                  </a:txBody>
                  <a:tcPr/>
                </a:tc>
                <a:tc>
                  <a:txBody>
                    <a:bodyPr/>
                    <a:lstStyle/>
                    <a:p>
                      <a:r>
                        <a:rPr lang="en-IE" dirty="0" smtClean="0"/>
                        <a:t>Loss of the sense of smell</a:t>
                      </a:r>
                      <a:endParaRPr lang="en-IE" dirty="0"/>
                    </a:p>
                  </a:txBody>
                  <a:tcPr/>
                </a:tc>
              </a:tr>
            </a:tbl>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People in Design</a:t>
            </a:r>
            <a:endParaRPr lang="en-IE" dirty="0"/>
          </a:p>
        </p:txBody>
      </p:sp>
      <p:sp>
        <p:nvSpPr>
          <p:cNvPr id="3" name="Content Placeholder 2"/>
          <p:cNvSpPr>
            <a:spLocks noGrp="1"/>
          </p:cNvSpPr>
          <p:nvPr>
            <p:ph idx="1"/>
          </p:nvPr>
        </p:nvSpPr>
        <p:spPr/>
        <p:txBody>
          <a:bodyPr/>
          <a:lstStyle/>
          <a:p>
            <a:r>
              <a:rPr lang="en-IE" dirty="0" smtClean="0"/>
              <a:t>Sensory - Touch</a:t>
            </a:r>
          </a:p>
          <a:p>
            <a:pPr lvl="1"/>
            <a:r>
              <a:rPr lang="en-IE" dirty="0" smtClean="0"/>
              <a:t>The main organ of touch is the skin.</a:t>
            </a:r>
          </a:p>
          <a:p>
            <a:pPr lvl="1"/>
            <a:endParaRPr lang="en-IE" dirty="0" smtClean="0"/>
          </a:p>
        </p:txBody>
      </p:sp>
      <p:pic>
        <p:nvPicPr>
          <p:cNvPr id="4" name="Picture 3" descr="skin.jpg"/>
          <p:cNvPicPr>
            <a:picLocks noChangeAspect="1"/>
          </p:cNvPicPr>
          <p:nvPr/>
        </p:nvPicPr>
        <p:blipFill>
          <a:blip r:embed="rId3" cstate="print"/>
          <a:stretch>
            <a:fillRect/>
          </a:stretch>
        </p:blipFill>
        <p:spPr>
          <a:xfrm>
            <a:off x="2915816" y="3527706"/>
            <a:ext cx="2776324" cy="3069646"/>
          </a:xfrm>
          <a:prstGeom prst="rect">
            <a:avLst/>
          </a:prstGeom>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People in Design</a:t>
            </a:r>
            <a:endParaRPr lang="en-IE" dirty="0"/>
          </a:p>
        </p:txBody>
      </p:sp>
      <p:sp>
        <p:nvSpPr>
          <p:cNvPr id="3" name="Content Placeholder 2"/>
          <p:cNvSpPr>
            <a:spLocks noGrp="1"/>
          </p:cNvSpPr>
          <p:nvPr>
            <p:ph idx="1"/>
          </p:nvPr>
        </p:nvSpPr>
        <p:spPr/>
        <p:txBody>
          <a:bodyPr/>
          <a:lstStyle/>
          <a:p>
            <a:r>
              <a:rPr lang="en-IE" sz="2800" dirty="0" smtClean="0"/>
              <a:t>Sensory - Touch</a:t>
            </a:r>
          </a:p>
          <a:p>
            <a:pPr lvl="1"/>
            <a:r>
              <a:rPr lang="en-IE" sz="2400" dirty="0" smtClean="0"/>
              <a:t>The sense of touch is a very complex and diverse sensory system composed of the receptors which detect not only touch, but also temperature, body position, and pain.</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People in Design</a:t>
            </a:r>
            <a:endParaRPr lang="en-IE" dirty="0"/>
          </a:p>
        </p:txBody>
      </p:sp>
      <p:sp>
        <p:nvSpPr>
          <p:cNvPr id="3" name="Content Placeholder 2"/>
          <p:cNvSpPr>
            <a:spLocks noGrp="1"/>
          </p:cNvSpPr>
          <p:nvPr>
            <p:ph idx="1"/>
          </p:nvPr>
        </p:nvSpPr>
        <p:spPr/>
        <p:txBody>
          <a:bodyPr/>
          <a:lstStyle/>
          <a:p>
            <a:r>
              <a:rPr lang="en-IE" sz="2800" dirty="0" smtClean="0"/>
              <a:t>Sensory - Touch</a:t>
            </a:r>
          </a:p>
          <a:p>
            <a:pPr lvl="1"/>
            <a:r>
              <a:rPr lang="en-IE" sz="2400" dirty="0" smtClean="0"/>
              <a:t>At its simplest, the system works when activity in a sensory neuron is triggered by a specific stimulus such as heat; and this signal is passed to an area in the brain uniquely attributed to that area on the body—this allows the processed stimulus to be felt at the correct location.</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People in Design</a:t>
            </a:r>
            <a:endParaRPr lang="en-IE" dirty="0"/>
          </a:p>
        </p:txBody>
      </p:sp>
      <p:sp>
        <p:nvSpPr>
          <p:cNvPr id="3" name="Content Placeholder 2"/>
          <p:cNvSpPr>
            <a:spLocks noGrp="1"/>
          </p:cNvSpPr>
          <p:nvPr>
            <p:ph idx="1"/>
          </p:nvPr>
        </p:nvSpPr>
        <p:spPr/>
        <p:txBody>
          <a:bodyPr/>
          <a:lstStyle/>
          <a:p>
            <a:r>
              <a:rPr lang="en-IE" sz="2800" dirty="0" smtClean="0"/>
              <a:t>Sensory - Touch</a:t>
            </a:r>
          </a:p>
          <a:p>
            <a:pPr lvl="1"/>
            <a:r>
              <a:rPr lang="en-IE" sz="2400" b="1" dirty="0" smtClean="0"/>
              <a:t>Phantom Limb Syndrome</a:t>
            </a:r>
            <a:r>
              <a:rPr lang="en-IE" sz="2400" dirty="0" smtClean="0"/>
              <a:t>: Approximately 60 to 80% of individuals who have had a limb amputated experience phantom sensations in their amputated limb, and the majority of the sensations are painful.</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People in Design</a:t>
            </a:r>
            <a:endParaRPr lang="en-IE" dirty="0"/>
          </a:p>
        </p:txBody>
      </p:sp>
      <p:sp>
        <p:nvSpPr>
          <p:cNvPr id="3" name="Content Placeholder 2"/>
          <p:cNvSpPr>
            <a:spLocks noGrp="1"/>
          </p:cNvSpPr>
          <p:nvPr>
            <p:ph idx="1"/>
          </p:nvPr>
        </p:nvSpPr>
        <p:spPr/>
        <p:txBody>
          <a:bodyPr/>
          <a:lstStyle/>
          <a:p>
            <a:r>
              <a:rPr lang="en-IE" sz="2800" dirty="0" smtClean="0"/>
              <a:t>Sensory - Touch</a:t>
            </a:r>
          </a:p>
          <a:p>
            <a:pPr lvl="1"/>
            <a:r>
              <a:rPr lang="en-IE" sz="2400" dirty="0" smtClean="0"/>
              <a:t>A number of treatments have been used to combat the sensation, include drugs, electrical stimulation, and </a:t>
            </a:r>
            <a:r>
              <a:rPr lang="en-IE" sz="2400" dirty="0" err="1" smtClean="0"/>
              <a:t>Ramachandran’s</a:t>
            </a:r>
            <a:r>
              <a:rPr lang="en-IE" sz="2400" dirty="0" smtClean="0"/>
              <a:t> Mirror Box treatment.</a:t>
            </a:r>
          </a:p>
        </p:txBody>
      </p:sp>
      <p:pic>
        <p:nvPicPr>
          <p:cNvPr id="4" name="Picture 3" descr="mirrorboxdrawing.gif"/>
          <p:cNvPicPr>
            <a:picLocks noChangeAspect="1"/>
          </p:cNvPicPr>
          <p:nvPr/>
        </p:nvPicPr>
        <p:blipFill>
          <a:blip r:embed="rId3" cstate="print"/>
          <a:stretch>
            <a:fillRect/>
          </a:stretch>
        </p:blipFill>
        <p:spPr>
          <a:xfrm>
            <a:off x="3635896" y="4437112"/>
            <a:ext cx="2104256" cy="2152262"/>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People in Design</a:t>
            </a:r>
            <a:endParaRPr lang="en-IE" dirty="0"/>
          </a:p>
        </p:txBody>
      </p:sp>
      <p:sp>
        <p:nvSpPr>
          <p:cNvPr id="3" name="Content Placeholder 2"/>
          <p:cNvSpPr>
            <a:spLocks noGrp="1"/>
          </p:cNvSpPr>
          <p:nvPr>
            <p:ph idx="1"/>
          </p:nvPr>
        </p:nvSpPr>
        <p:spPr/>
        <p:txBody>
          <a:bodyPr/>
          <a:lstStyle/>
          <a:p>
            <a:r>
              <a:rPr lang="en-IE" dirty="0" smtClean="0"/>
              <a:t>Sensory - Sight</a:t>
            </a:r>
          </a:p>
        </p:txBody>
      </p:sp>
      <p:pic>
        <p:nvPicPr>
          <p:cNvPr id="4" name="Picture 3" descr="eye.jpg"/>
          <p:cNvPicPr>
            <a:picLocks noChangeAspect="1"/>
          </p:cNvPicPr>
          <p:nvPr/>
        </p:nvPicPr>
        <p:blipFill>
          <a:blip r:embed="rId3" cstate="print"/>
          <a:stretch>
            <a:fillRect/>
          </a:stretch>
        </p:blipFill>
        <p:spPr>
          <a:xfrm>
            <a:off x="2483768" y="3014713"/>
            <a:ext cx="4405507" cy="3582639"/>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People in Design</a:t>
            </a:r>
            <a:endParaRPr lang="en-IE" dirty="0"/>
          </a:p>
        </p:txBody>
      </p:sp>
      <p:sp>
        <p:nvSpPr>
          <p:cNvPr id="3" name="Content Placeholder 2"/>
          <p:cNvSpPr>
            <a:spLocks noGrp="1"/>
          </p:cNvSpPr>
          <p:nvPr>
            <p:ph idx="1"/>
          </p:nvPr>
        </p:nvSpPr>
        <p:spPr>
          <a:xfrm>
            <a:off x="838200" y="2595736"/>
            <a:ext cx="7772400" cy="2705472"/>
          </a:xfrm>
        </p:spPr>
        <p:txBody>
          <a:bodyPr/>
          <a:lstStyle/>
          <a:p>
            <a:r>
              <a:rPr lang="en-IE" dirty="0" smtClean="0"/>
              <a:t>To help understand what an incredibly sophisticated job the eye does, in terms of getting input from the external environment and processing the light waves, it is useful to look at the evolution of the eye.</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People in Design</a:t>
            </a:r>
            <a:endParaRPr lang="en-IE" dirty="0"/>
          </a:p>
        </p:txBody>
      </p:sp>
      <p:sp>
        <p:nvSpPr>
          <p:cNvPr id="3" name="Content Placeholder 2"/>
          <p:cNvSpPr>
            <a:spLocks noGrp="1"/>
          </p:cNvSpPr>
          <p:nvPr>
            <p:ph idx="1"/>
          </p:nvPr>
        </p:nvSpPr>
        <p:spPr>
          <a:xfrm>
            <a:off x="838200" y="2245568"/>
            <a:ext cx="3657600" cy="4495800"/>
          </a:xfrm>
        </p:spPr>
        <p:txBody>
          <a:bodyPr/>
          <a:lstStyle/>
          <a:p>
            <a:r>
              <a:rPr lang="en-IE" sz="2400" dirty="0" smtClean="0"/>
              <a:t>At some point in history the creatures that evolved to become human developed cells on their body that were sensitive to light (photosensitive cells)</a:t>
            </a:r>
          </a:p>
          <a:p>
            <a:r>
              <a:rPr lang="en-IE" sz="2400" dirty="0" smtClean="0"/>
              <a:t>These were very useful for telling the difference between day and night.</a:t>
            </a:r>
          </a:p>
        </p:txBody>
      </p:sp>
      <p:pic>
        <p:nvPicPr>
          <p:cNvPr id="4" name="Picture 3" descr="eye1.jpg"/>
          <p:cNvPicPr>
            <a:picLocks noChangeAspect="1"/>
          </p:cNvPicPr>
          <p:nvPr/>
        </p:nvPicPr>
        <p:blipFill>
          <a:blip r:embed="rId3" cstate="print"/>
          <a:stretch>
            <a:fillRect/>
          </a:stretch>
        </p:blipFill>
        <p:spPr>
          <a:xfrm>
            <a:off x="4267200" y="1600200"/>
            <a:ext cx="4206240" cy="4053840"/>
          </a:xfrm>
          <a:prstGeom prst="rect">
            <a:avLst/>
          </a:prstGeom>
        </p:spPr>
      </p:pic>
      <p:sp>
        <p:nvSpPr>
          <p:cNvPr id="11" name="Rectangle 10"/>
          <p:cNvSpPr/>
          <p:nvPr/>
        </p:nvSpPr>
        <p:spPr>
          <a:xfrm>
            <a:off x="4724400" y="5638800"/>
            <a:ext cx="3499676" cy="584775"/>
          </a:xfrm>
          <a:prstGeom prst="rect">
            <a:avLst/>
          </a:prstGeom>
        </p:spPr>
        <p:txBody>
          <a:bodyPr wrap="none">
            <a:spAutoFit/>
          </a:bodyPr>
          <a:lstStyle/>
          <a:p>
            <a:pPr algn="ctr"/>
            <a:r>
              <a:rPr lang="en-IE" sz="1600" dirty="0" smtClean="0"/>
              <a:t>[Source: Wikipedia –</a:t>
            </a:r>
          </a:p>
          <a:p>
            <a:pPr algn="ctr"/>
            <a:r>
              <a:rPr lang="en-IE" sz="1600" dirty="0" smtClean="0"/>
              <a:t>File: Diagram_of_eye_evolution.svg]</a:t>
            </a:r>
            <a:endParaRPr lang="en-IE" sz="16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People in Design</a:t>
            </a:r>
            <a:endParaRPr lang="en-IE" dirty="0"/>
          </a:p>
        </p:txBody>
      </p:sp>
      <p:pic>
        <p:nvPicPr>
          <p:cNvPr id="5" name="Picture 4" descr="eye2.jpg"/>
          <p:cNvPicPr>
            <a:picLocks noChangeAspect="1"/>
          </p:cNvPicPr>
          <p:nvPr/>
        </p:nvPicPr>
        <p:blipFill>
          <a:blip r:embed="rId3" cstate="print"/>
          <a:stretch>
            <a:fillRect/>
          </a:stretch>
        </p:blipFill>
        <p:spPr>
          <a:xfrm>
            <a:off x="4648200" y="1596796"/>
            <a:ext cx="3512820" cy="4118204"/>
          </a:xfrm>
          <a:prstGeom prst="rect">
            <a:avLst/>
          </a:prstGeom>
        </p:spPr>
      </p:pic>
      <p:sp>
        <p:nvSpPr>
          <p:cNvPr id="11" name="Rectangle 10"/>
          <p:cNvSpPr/>
          <p:nvPr/>
        </p:nvSpPr>
        <p:spPr>
          <a:xfrm>
            <a:off x="4724400" y="5638800"/>
            <a:ext cx="3499676" cy="584775"/>
          </a:xfrm>
          <a:prstGeom prst="rect">
            <a:avLst/>
          </a:prstGeom>
        </p:spPr>
        <p:txBody>
          <a:bodyPr wrap="none">
            <a:spAutoFit/>
          </a:bodyPr>
          <a:lstStyle/>
          <a:p>
            <a:pPr algn="ctr"/>
            <a:r>
              <a:rPr lang="en-IE" sz="1600" dirty="0" smtClean="0"/>
              <a:t>[Source: Wikipedia –</a:t>
            </a:r>
          </a:p>
          <a:p>
            <a:pPr algn="ctr"/>
            <a:r>
              <a:rPr lang="en-IE" sz="1600" dirty="0" smtClean="0"/>
              <a:t>File: Diagram_of_eye_evolution.svg]</a:t>
            </a:r>
            <a:endParaRPr lang="en-IE" sz="1600" dirty="0"/>
          </a:p>
        </p:txBody>
      </p:sp>
      <p:sp>
        <p:nvSpPr>
          <p:cNvPr id="7" name="Content Placeholder 2"/>
          <p:cNvSpPr>
            <a:spLocks noGrp="1"/>
          </p:cNvSpPr>
          <p:nvPr>
            <p:ph idx="1"/>
          </p:nvPr>
        </p:nvSpPr>
        <p:spPr>
          <a:xfrm>
            <a:off x="838200" y="2307704"/>
            <a:ext cx="3657600" cy="2993504"/>
          </a:xfrm>
        </p:spPr>
        <p:txBody>
          <a:bodyPr/>
          <a:lstStyle/>
          <a:p>
            <a:r>
              <a:rPr lang="en-IE" sz="2400" dirty="0" smtClean="0"/>
              <a:t>These cells evolved into a concavity, to protect the cells from casual damage, e.g. scrapes and scratches.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People in Design</a:t>
            </a:r>
            <a:endParaRPr lang="en-IE" dirty="0"/>
          </a:p>
        </p:txBody>
      </p:sp>
      <p:pic>
        <p:nvPicPr>
          <p:cNvPr id="6" name="Picture 5" descr="eye3.jpg"/>
          <p:cNvPicPr>
            <a:picLocks noChangeAspect="1"/>
          </p:cNvPicPr>
          <p:nvPr/>
        </p:nvPicPr>
        <p:blipFill>
          <a:blip r:embed="rId3" cstate="print"/>
          <a:stretch>
            <a:fillRect/>
          </a:stretch>
        </p:blipFill>
        <p:spPr>
          <a:xfrm>
            <a:off x="4343400" y="1676400"/>
            <a:ext cx="4114800" cy="4130040"/>
          </a:xfrm>
          <a:prstGeom prst="rect">
            <a:avLst/>
          </a:prstGeom>
        </p:spPr>
      </p:pic>
      <p:sp>
        <p:nvSpPr>
          <p:cNvPr id="11" name="Rectangle 10"/>
          <p:cNvSpPr/>
          <p:nvPr/>
        </p:nvSpPr>
        <p:spPr>
          <a:xfrm>
            <a:off x="4724400" y="5638800"/>
            <a:ext cx="3499676" cy="584775"/>
          </a:xfrm>
          <a:prstGeom prst="rect">
            <a:avLst/>
          </a:prstGeom>
        </p:spPr>
        <p:txBody>
          <a:bodyPr wrap="none">
            <a:spAutoFit/>
          </a:bodyPr>
          <a:lstStyle/>
          <a:p>
            <a:pPr algn="ctr"/>
            <a:r>
              <a:rPr lang="en-IE" sz="1600" dirty="0" smtClean="0"/>
              <a:t>[Source: Wikipedia –</a:t>
            </a:r>
          </a:p>
          <a:p>
            <a:pPr algn="ctr"/>
            <a:r>
              <a:rPr lang="en-IE" sz="1600" dirty="0" smtClean="0"/>
              <a:t>File: Diagram_of_eye_evolution.svg]</a:t>
            </a:r>
            <a:endParaRPr lang="en-IE" sz="1600" dirty="0"/>
          </a:p>
        </p:txBody>
      </p:sp>
      <p:sp>
        <p:nvSpPr>
          <p:cNvPr id="8" name="Content Placeholder 2"/>
          <p:cNvSpPr>
            <a:spLocks noGrp="1"/>
          </p:cNvSpPr>
          <p:nvPr>
            <p:ph idx="1"/>
          </p:nvPr>
        </p:nvSpPr>
        <p:spPr>
          <a:xfrm>
            <a:off x="838200" y="2307704"/>
            <a:ext cx="3657600" cy="3425552"/>
          </a:xfrm>
        </p:spPr>
        <p:txBody>
          <a:bodyPr/>
          <a:lstStyle/>
          <a:p>
            <a:r>
              <a:rPr lang="en-IE" sz="2400" dirty="0" smtClean="0"/>
              <a:t>The concavity further contacts so that there is a very small opening, this improvement helps to discriminate the direction of the brightness.</a:t>
            </a:r>
          </a:p>
          <a:p>
            <a:endParaRPr lang="en-IE" sz="24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apsules">
  <a:themeElements>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fontScheme name="Capsules">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25727</TotalTime>
  <Words>2043</Words>
  <Application>Microsoft Office PowerPoint</Application>
  <PresentationFormat>On-screen Show (4:3)</PresentationFormat>
  <Paragraphs>239</Paragraphs>
  <Slides>45</Slides>
  <Notes>45</Notes>
  <HiddenSlides>0</HiddenSlides>
  <MMClips>0</MMClips>
  <ScaleCrop>false</ScaleCrop>
  <HeadingPairs>
    <vt:vector size="4" baseType="variant">
      <vt:variant>
        <vt:lpstr>Theme</vt:lpstr>
      </vt:variant>
      <vt:variant>
        <vt:i4>1</vt:i4>
      </vt:variant>
      <vt:variant>
        <vt:lpstr>Slide Titles</vt:lpstr>
      </vt:variant>
      <vt:variant>
        <vt:i4>45</vt:i4>
      </vt:variant>
    </vt:vector>
  </HeadingPairs>
  <TitlesOfParts>
    <vt:vector size="46" baseType="lpstr">
      <vt:lpstr>Capsules</vt:lpstr>
      <vt:lpstr>People: The Sensory Perspective</vt:lpstr>
      <vt:lpstr>People in Design</vt:lpstr>
      <vt:lpstr>People: Sensory  - Sight</vt:lpstr>
      <vt:lpstr>People in Design</vt:lpstr>
      <vt:lpstr>People in Design</vt:lpstr>
      <vt:lpstr>People in Design</vt:lpstr>
      <vt:lpstr>People in Design</vt:lpstr>
      <vt:lpstr>People in Design</vt:lpstr>
      <vt:lpstr>People in Design</vt:lpstr>
      <vt:lpstr>People in Design</vt:lpstr>
      <vt:lpstr>People in Design</vt:lpstr>
      <vt:lpstr>People in Design</vt:lpstr>
      <vt:lpstr>People in Design</vt:lpstr>
      <vt:lpstr>Visual Acuity</vt:lpstr>
      <vt:lpstr>Visual Acuity</vt:lpstr>
      <vt:lpstr>Visual Acuity</vt:lpstr>
      <vt:lpstr>Visual Impairment Classification</vt:lpstr>
      <vt:lpstr>Contrast Sensitivity</vt:lpstr>
      <vt:lpstr>Interesting illustration of the complex relationship between vision and the brain. </vt:lpstr>
      <vt:lpstr>The Bucha effect</vt:lpstr>
      <vt:lpstr>The Bucha effect</vt:lpstr>
      <vt:lpstr>The Bucha effect</vt:lpstr>
      <vt:lpstr>The Bucha effect</vt:lpstr>
      <vt:lpstr>People: Sensory  - Hearing - Taste - Smell - Touch </vt:lpstr>
      <vt:lpstr>People in Design</vt:lpstr>
      <vt:lpstr>People in Design</vt:lpstr>
      <vt:lpstr>People in Design</vt:lpstr>
      <vt:lpstr>People in Design</vt:lpstr>
      <vt:lpstr>Hearing Impairment Classification</vt:lpstr>
      <vt:lpstr>People in Design</vt:lpstr>
      <vt:lpstr>People in Design</vt:lpstr>
      <vt:lpstr>People in Design</vt:lpstr>
      <vt:lpstr>People in Design</vt:lpstr>
      <vt:lpstr>People in Design</vt:lpstr>
      <vt:lpstr>Taste Impairment Classification</vt:lpstr>
      <vt:lpstr>People in Design</vt:lpstr>
      <vt:lpstr>People in Design</vt:lpstr>
      <vt:lpstr>People in Design</vt:lpstr>
      <vt:lpstr>People in Design</vt:lpstr>
      <vt:lpstr>Smell Impairment Classification</vt:lpstr>
      <vt:lpstr>People in Design</vt:lpstr>
      <vt:lpstr>People in Design</vt:lpstr>
      <vt:lpstr>People in Design</vt:lpstr>
      <vt:lpstr>People in Design</vt:lpstr>
      <vt:lpstr>People in Design</vt:lpstr>
    </vt:vector>
  </TitlesOfParts>
  <Company>Dublin Institute of Technology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 and Machine: Introduction</dc:title>
  <dc:creator>Dept of Maths</dc:creator>
  <cp:lastModifiedBy>DIT</cp:lastModifiedBy>
  <cp:revision>91</cp:revision>
  <cp:lastPrinted>2012-02-09T16:29:04Z</cp:lastPrinted>
  <dcterms:created xsi:type="dcterms:W3CDTF">2010-01-18T13:43:16Z</dcterms:created>
  <dcterms:modified xsi:type="dcterms:W3CDTF">2013-03-02T00:28:49Z</dcterms:modified>
</cp:coreProperties>
</file>