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38"/>
  </p:notesMasterIdLst>
  <p:handoutMasterIdLst>
    <p:handoutMasterId r:id="rId39"/>
  </p:handoutMasterIdLst>
  <p:sldIdLst>
    <p:sldId id="698" r:id="rId2"/>
    <p:sldId id="699" r:id="rId3"/>
    <p:sldId id="659" r:id="rId4"/>
    <p:sldId id="660" r:id="rId5"/>
    <p:sldId id="661" r:id="rId6"/>
    <p:sldId id="662" r:id="rId7"/>
    <p:sldId id="663" r:id="rId8"/>
    <p:sldId id="664" r:id="rId9"/>
    <p:sldId id="665" r:id="rId10"/>
    <p:sldId id="667" r:id="rId11"/>
    <p:sldId id="668" r:id="rId12"/>
    <p:sldId id="676" r:id="rId13"/>
    <p:sldId id="670" r:id="rId14"/>
    <p:sldId id="671" r:id="rId15"/>
    <p:sldId id="672" r:id="rId16"/>
    <p:sldId id="673" r:id="rId17"/>
    <p:sldId id="674" r:id="rId18"/>
    <p:sldId id="675" r:id="rId19"/>
    <p:sldId id="690" r:id="rId20"/>
    <p:sldId id="678" r:id="rId21"/>
    <p:sldId id="679" r:id="rId22"/>
    <p:sldId id="680" r:id="rId23"/>
    <p:sldId id="681" r:id="rId24"/>
    <p:sldId id="682" r:id="rId25"/>
    <p:sldId id="683" r:id="rId26"/>
    <p:sldId id="685" r:id="rId27"/>
    <p:sldId id="686" r:id="rId28"/>
    <p:sldId id="687" r:id="rId29"/>
    <p:sldId id="688" r:id="rId30"/>
    <p:sldId id="691" r:id="rId31"/>
    <p:sldId id="692" r:id="rId32"/>
    <p:sldId id="693" r:id="rId33"/>
    <p:sldId id="694" r:id="rId34"/>
    <p:sldId id="695" r:id="rId35"/>
    <p:sldId id="696" r:id="rId36"/>
    <p:sldId id="697" r:id="rId37"/>
  </p:sldIdLst>
  <p:sldSz cx="9144000" cy="6858000" type="screen4x3"/>
  <p:notesSz cx="6858000" cy="10012363"/>
  <p:defaultTextStyle>
    <a:defPPr>
      <a:defRPr lang="en-US"/>
    </a:defPPr>
    <a:lvl1pPr algn="l" rtl="0" fontAlgn="base">
      <a:spcBef>
        <a:spcPct val="0"/>
      </a:spcBef>
      <a:spcAft>
        <a:spcPct val="0"/>
      </a:spcAft>
      <a:defRPr sz="4000" kern="1200">
        <a:solidFill>
          <a:schemeClr val="tx1"/>
        </a:solidFill>
        <a:latin typeface="Arial" charset="0"/>
        <a:ea typeface="+mn-ea"/>
        <a:cs typeface="Arial" charset="0"/>
      </a:defRPr>
    </a:lvl1pPr>
    <a:lvl2pPr marL="457200" algn="l" rtl="0" fontAlgn="base">
      <a:spcBef>
        <a:spcPct val="0"/>
      </a:spcBef>
      <a:spcAft>
        <a:spcPct val="0"/>
      </a:spcAft>
      <a:defRPr sz="4000" kern="1200">
        <a:solidFill>
          <a:schemeClr val="tx1"/>
        </a:solidFill>
        <a:latin typeface="Arial" charset="0"/>
        <a:ea typeface="+mn-ea"/>
        <a:cs typeface="Arial" charset="0"/>
      </a:defRPr>
    </a:lvl2pPr>
    <a:lvl3pPr marL="914400" algn="l" rtl="0" fontAlgn="base">
      <a:spcBef>
        <a:spcPct val="0"/>
      </a:spcBef>
      <a:spcAft>
        <a:spcPct val="0"/>
      </a:spcAft>
      <a:defRPr sz="4000" kern="1200">
        <a:solidFill>
          <a:schemeClr val="tx1"/>
        </a:solidFill>
        <a:latin typeface="Arial" charset="0"/>
        <a:ea typeface="+mn-ea"/>
        <a:cs typeface="Arial" charset="0"/>
      </a:defRPr>
    </a:lvl3pPr>
    <a:lvl4pPr marL="1371600" algn="l" rtl="0" fontAlgn="base">
      <a:spcBef>
        <a:spcPct val="0"/>
      </a:spcBef>
      <a:spcAft>
        <a:spcPct val="0"/>
      </a:spcAft>
      <a:defRPr sz="4000" kern="1200">
        <a:solidFill>
          <a:schemeClr val="tx1"/>
        </a:solidFill>
        <a:latin typeface="Arial" charset="0"/>
        <a:ea typeface="+mn-ea"/>
        <a:cs typeface="Arial" charset="0"/>
      </a:defRPr>
    </a:lvl4pPr>
    <a:lvl5pPr marL="1828800" algn="l" rtl="0" fontAlgn="base">
      <a:spcBef>
        <a:spcPct val="0"/>
      </a:spcBef>
      <a:spcAft>
        <a:spcPct val="0"/>
      </a:spcAft>
      <a:defRPr sz="4000" kern="1200">
        <a:solidFill>
          <a:schemeClr val="tx1"/>
        </a:solidFill>
        <a:latin typeface="Arial" charset="0"/>
        <a:ea typeface="+mn-ea"/>
        <a:cs typeface="Arial" charset="0"/>
      </a:defRPr>
    </a:lvl5pPr>
    <a:lvl6pPr marL="2286000" algn="l" defTabSz="914400" rtl="0" eaLnBrk="1" latinLnBrk="0" hangingPunct="1">
      <a:defRPr sz="4000" kern="1200">
        <a:solidFill>
          <a:schemeClr val="tx1"/>
        </a:solidFill>
        <a:latin typeface="Arial" charset="0"/>
        <a:ea typeface="+mn-ea"/>
        <a:cs typeface="Arial" charset="0"/>
      </a:defRPr>
    </a:lvl6pPr>
    <a:lvl7pPr marL="2743200" algn="l" defTabSz="914400" rtl="0" eaLnBrk="1" latinLnBrk="0" hangingPunct="1">
      <a:defRPr sz="4000" kern="1200">
        <a:solidFill>
          <a:schemeClr val="tx1"/>
        </a:solidFill>
        <a:latin typeface="Arial" charset="0"/>
        <a:ea typeface="+mn-ea"/>
        <a:cs typeface="Arial" charset="0"/>
      </a:defRPr>
    </a:lvl7pPr>
    <a:lvl8pPr marL="3200400" algn="l" defTabSz="914400" rtl="0" eaLnBrk="1" latinLnBrk="0" hangingPunct="1">
      <a:defRPr sz="4000" kern="1200">
        <a:solidFill>
          <a:schemeClr val="tx1"/>
        </a:solidFill>
        <a:latin typeface="Arial" charset="0"/>
        <a:ea typeface="+mn-ea"/>
        <a:cs typeface="Arial" charset="0"/>
      </a:defRPr>
    </a:lvl8pPr>
    <a:lvl9pPr marL="3657600" algn="l" defTabSz="914400" rtl="0" eaLnBrk="1" latinLnBrk="0" hangingPunct="1">
      <a:defRPr sz="4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9999"/>
    <a:srgbClr val="FF9900"/>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12" autoAdjust="0"/>
  </p:normalViewPr>
  <p:slideViewPr>
    <p:cSldViewPr>
      <p:cViewPr varScale="1">
        <p:scale>
          <a:sx n="58" d="100"/>
          <a:sy n="58" d="100"/>
        </p:scale>
        <p:origin x="-171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7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0063"/>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500063"/>
          </a:xfrm>
          <a:prstGeom prst="rect">
            <a:avLst/>
          </a:prstGeom>
        </p:spPr>
        <p:txBody>
          <a:bodyPr vert="horz" lIns="91440" tIns="45720" rIns="91440" bIns="45720" rtlCol="0"/>
          <a:lstStyle>
            <a:lvl1pPr algn="r">
              <a:defRPr sz="1200">
                <a:cs typeface="+mn-cs"/>
              </a:defRPr>
            </a:lvl1pPr>
          </a:lstStyle>
          <a:p>
            <a:pPr>
              <a:defRPr/>
            </a:pPr>
            <a:fld id="{59DA401A-7256-4D4F-9D69-1219279338FE}" type="datetimeFigureOut">
              <a:rPr lang="en-US"/>
              <a:pPr>
                <a:defRPr/>
              </a:pPr>
              <a:t>3/4/2013</a:t>
            </a:fld>
            <a:endParaRPr lang="en-US"/>
          </a:p>
        </p:txBody>
      </p:sp>
      <p:sp>
        <p:nvSpPr>
          <p:cNvPr id="4" name="Footer Placeholder 3"/>
          <p:cNvSpPr>
            <a:spLocks noGrp="1"/>
          </p:cNvSpPr>
          <p:nvPr>
            <p:ph type="ftr" sz="quarter" idx="2"/>
          </p:nvPr>
        </p:nvSpPr>
        <p:spPr>
          <a:xfrm>
            <a:off x="0" y="9510713"/>
            <a:ext cx="2971800" cy="500062"/>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510713"/>
            <a:ext cx="2971800" cy="500062"/>
          </a:xfrm>
          <a:prstGeom prst="rect">
            <a:avLst/>
          </a:prstGeom>
        </p:spPr>
        <p:txBody>
          <a:bodyPr vert="horz" lIns="91440" tIns="45720" rIns="91440" bIns="45720" rtlCol="0" anchor="b"/>
          <a:lstStyle>
            <a:lvl1pPr algn="r">
              <a:defRPr sz="1200">
                <a:cs typeface="+mn-cs"/>
              </a:defRPr>
            </a:lvl1pPr>
          </a:lstStyle>
          <a:p>
            <a:pPr>
              <a:defRPr/>
            </a:pPr>
            <a:fld id="{634DEA3C-1B60-4B52-B49B-F637AA636560}" type="slidenum">
              <a:rPr lang="en-US"/>
              <a:pPr>
                <a:defRPr/>
              </a:pPr>
              <a:t>‹#›</a:t>
            </a:fld>
            <a:endParaRPr lang="en-US"/>
          </a:p>
        </p:txBody>
      </p:sp>
    </p:spTree>
    <p:extLst>
      <p:ext uri="{BB962C8B-B14F-4D97-AF65-F5344CB8AC3E}">
        <p14:creationId xmlns:p14="http://schemas.microsoft.com/office/powerpoint/2010/main" xmlns="" val="612769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7107" name="Rectangle 3"/>
          <p:cNvSpPr>
            <a:spLocks noGrp="1" noChangeArrowheads="1"/>
          </p:cNvSpPr>
          <p:nvPr>
            <p:ph type="dt" idx="1"/>
          </p:nvPr>
        </p:nvSpPr>
        <p:spPr bwMode="auto">
          <a:xfrm>
            <a:off x="3884613"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927100" y="750888"/>
            <a:ext cx="5003800" cy="375443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756150"/>
            <a:ext cx="5486400" cy="450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7110" name="Rectangle 6"/>
          <p:cNvSpPr>
            <a:spLocks noGrp="1" noChangeArrowheads="1"/>
          </p:cNvSpPr>
          <p:nvPr>
            <p:ph type="ftr" sz="quarter" idx="4"/>
          </p:nvPr>
        </p:nvSpPr>
        <p:spPr bwMode="auto">
          <a:xfrm>
            <a:off x="0"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4613"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E0B4C06-9320-4A41-AA88-A37CF057C8DC}" type="slidenum">
              <a:rPr lang="en-GB"/>
              <a:pPr>
                <a:defRPr/>
              </a:pPr>
              <a:t>‹#›</a:t>
            </a:fld>
            <a:endParaRPr lang="en-GB"/>
          </a:p>
        </p:txBody>
      </p:sp>
    </p:spTree>
    <p:extLst>
      <p:ext uri="{BB962C8B-B14F-4D97-AF65-F5344CB8AC3E}">
        <p14:creationId xmlns:p14="http://schemas.microsoft.com/office/powerpoint/2010/main" xmlns="" val="26108056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dogbreedinfo.com/articles/dogsenses.htm" TargetMode="External"/><Relationship Id="rId7" Type="http://schemas.openxmlformats.org/officeDocument/2006/relationships/hyperlink" Target="http://en.wikivet.net/Nasal_Cavity_-_Anatomy_&amp;_Physiology"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www.dummies.com/how-to/content/understanding-a-dogs-sense-of-smell.html" TargetMode="External"/><Relationship Id="rId5" Type="http://schemas.openxmlformats.org/officeDocument/2006/relationships/hyperlink" Target="http://www.how-come.net/2007/12/18/how-do-dogs-smell-things-we-can%E2%80%99t/" TargetMode="External"/><Relationship Id="rId4" Type="http://schemas.openxmlformats.org/officeDocument/2006/relationships/hyperlink" Target="http://www.aces.edu/pubs/docs/U/UNP-0066/UNP-0066.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kern="1200" dirty="0" smtClean="0">
                <a:solidFill>
                  <a:schemeClr val="tx1"/>
                </a:solidFill>
                <a:latin typeface="+mn-lt"/>
                <a:ea typeface="+mn-ea"/>
                <a:cs typeface="+mn-cs"/>
              </a:rPr>
              <a:t>http://seda.visionaustralia.org/seeing-eye-dogs/seeing-eye-dog-program/breeding-program</a:t>
            </a:r>
          </a:p>
        </p:txBody>
      </p:sp>
      <p:sp>
        <p:nvSpPr>
          <p:cNvPr id="4" name="Slide Number Placeholder 3"/>
          <p:cNvSpPr>
            <a:spLocks noGrp="1"/>
          </p:cNvSpPr>
          <p:nvPr>
            <p:ph type="sldNum" sz="quarter" idx="10"/>
          </p:nvPr>
        </p:nvSpPr>
        <p:spPr/>
        <p:txBody>
          <a:bodyPr/>
          <a:lstStyle/>
          <a:p>
            <a:fld id="{533A5DD6-78DA-4CF9-A697-349E755CA75F}" type="slidenum">
              <a:rPr lang="en-IE" smtClean="0"/>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11</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solidFill>
                  <a:prstClr val="black"/>
                </a:solidFill>
              </a:rPr>
              <a:pPr/>
              <a:t>13</a:t>
            </a:fld>
            <a:endParaRPr lang="en-IE"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solidFill>
                  <a:prstClr val="black"/>
                </a:solidFill>
              </a:rPr>
              <a:pPr/>
              <a:t>14</a:t>
            </a:fld>
            <a:endParaRPr lang="en-IE"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15</a:t>
            </a:fld>
            <a:endParaRPr lang="en-I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16</a:t>
            </a:fld>
            <a:endParaRPr lang="en-I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17</a:t>
            </a:fld>
            <a:endParaRPr lang="en-I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A62D8DA-68D3-4C15-8084-020D0C0934D4}" type="slidenum">
              <a:rPr lang="en-IE" smtClean="0"/>
              <a:pPr/>
              <a:t>18</a:t>
            </a:fld>
            <a:endParaRPr lang="en-I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a:t>
            </a:fld>
            <a:endParaRPr lang="en-I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Rot="1" noChangeAspect="1" noChangeArrowheads="1"/>
          </p:cNvSpPr>
          <p:nvPr>
            <p:ph type="sldImg"/>
          </p:nvPr>
        </p:nvSpPr>
        <p:spPr/>
      </p:sp>
      <p:sp>
        <p:nvSpPr>
          <p:cNvPr id="8194" name="Rectangle 2"/>
          <p:cNvSpPr>
            <a:spLocks noGrp="1" noChangeArrowheads="1"/>
          </p:cNvSpPr>
          <p:nvPr>
            <p:ph type="body" idx="1"/>
          </p:nvPr>
        </p:nvSpPr>
        <p:spPr/>
        <p:txBody>
          <a:bodyPr/>
          <a:lstStyle/>
          <a:p>
            <a:r>
              <a:rPr lang="en-US"/>
              <a:t>Collings, V.B., 1974. Human Taste Response as a Function of Locus of Stimulation on the Tongue and Soft Palate. Perception &amp; Psychophysics, 16: 169-174.</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Rot="1" noChangeAspect="1" noChangeArrowheads="1"/>
          </p:cNvSpPr>
          <p:nvPr>
            <p:ph type="sldImg"/>
          </p:nvPr>
        </p:nvSpPr>
        <p:spPr/>
      </p:sp>
      <p:sp>
        <p:nvSpPr>
          <p:cNvPr id="11266" name="Rectangle 2"/>
          <p:cNvSpPr>
            <a:spLocks noGrp="1" noChangeArrowheads="1"/>
          </p:cNvSpPr>
          <p:nvPr>
            <p:ph type="body" idx="1"/>
          </p:nvPr>
        </p:nvSpPr>
        <p:spPr/>
        <p:txBody>
          <a:bodyPr/>
          <a:lstStyle/>
          <a:p>
            <a:r>
              <a:rPr lang="en-US"/>
              <a:t>Collings, V.B., 1974. Human Taste Response as a Function of Locus of Stimulation on the Tongue and Soft Palate. Perception &amp; Psychophysics, 16: 169-174.</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Rot="1" noChangeAspect="1" noChangeArrowheads="1"/>
          </p:cNvSpPr>
          <p:nvPr>
            <p:ph type="sldImg"/>
          </p:nvPr>
        </p:nvSpPr>
        <p:spPr/>
      </p:sp>
      <p:sp>
        <p:nvSpPr>
          <p:cNvPr id="13314" name="Rectangle 2"/>
          <p:cNvSpPr>
            <a:spLocks noGrp="1" noChangeArrowheads="1"/>
          </p:cNvSpPr>
          <p:nvPr>
            <p:ph type="body" idx="1"/>
          </p:nvPr>
        </p:nvSpPr>
        <p:spPr/>
        <p:txBody>
          <a:bodyPr/>
          <a:lstStyle/>
          <a:p>
            <a:r>
              <a:rPr lang="en-US"/>
              <a:t>Collings, V.B., 1974. Human Taste Response as a Function of Locus of Stimulation on the Tongue and Soft Palate. Perception &amp; Psychophysics, 16: 169-174.</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Rot="1" noChangeAspect="1" noChangeArrowheads="1"/>
          </p:cNvSpPr>
          <p:nvPr>
            <p:ph type="sldImg"/>
          </p:nvPr>
        </p:nvSpPr>
        <p:spPr/>
      </p:sp>
      <p:sp>
        <p:nvSpPr>
          <p:cNvPr id="17410" name="Rectangle 2"/>
          <p:cNvSpPr>
            <a:spLocks noGrp="1" noChangeArrowheads="1"/>
          </p:cNvSpPr>
          <p:nvPr>
            <p:ph type="body" idx="1"/>
          </p:nvPr>
        </p:nvSpPr>
        <p:spPr/>
        <p:txBody>
          <a:bodyPr/>
          <a:lstStyle/>
          <a:p>
            <a:r>
              <a:rPr lang="en-US"/>
              <a:t>Collings, V.B., 1974. Human Taste Response as a Function of Locus of Stimulation on the Tongue and Soft Palate. Perception &amp; Psychophysics, 16: 169-174.</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Rot="1" noChangeAspect="1" noChangeArrowheads="1"/>
          </p:cNvSpPr>
          <p:nvPr>
            <p:ph type="sldImg"/>
          </p:nvPr>
        </p:nvSpPr>
        <p:spPr/>
      </p:sp>
      <p:sp>
        <p:nvSpPr>
          <p:cNvPr id="19458" name="Rectangle 2"/>
          <p:cNvSpPr>
            <a:spLocks noGrp="1" noChangeArrowheads="1"/>
          </p:cNvSpPr>
          <p:nvPr>
            <p:ph type="body" idx="1"/>
          </p:nvPr>
        </p:nvSpPr>
        <p:spPr/>
        <p:txBody>
          <a:bodyPr/>
          <a:lstStyle/>
          <a:p>
            <a:r>
              <a:rPr lang="en-US"/>
              <a:t>Collings, V.B., 1974. Human Taste Response as a Function of Locus of Stimulation on the Tongue and Soft Palate. Perception &amp; Psychophysics, 16: 169-174.</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5588" indent="-255588" defTabSz="914400">
              <a:buSzPct val="100000"/>
              <a:buFont typeface="ArialMT" charset="0"/>
              <a:buChar char="•"/>
            </a:pPr>
            <a:r>
              <a:rPr lang="en-US" sz="1200" dirty="0" smtClean="0">
                <a:solidFill>
                  <a:srgbClr val="003366"/>
                </a:solidFill>
                <a:latin typeface="Arial" pitchFamily="34" charset="0"/>
                <a:cs typeface="Arial" pitchFamily="34" charset="0"/>
                <a:sym typeface="Arial" pitchFamily="34" charset="0"/>
                <a:hlinkClick r:id="rId3"/>
              </a:rPr>
              <a:t>http://www.dogbreedinfo.com/articles/dogsenses.htm</a:t>
            </a:r>
            <a:endParaRPr lang="en-US" sz="1200" dirty="0" smtClean="0">
              <a:solidFill>
                <a:srgbClr val="003366"/>
              </a:solidFill>
              <a:latin typeface="Arial" pitchFamily="34" charset="0"/>
              <a:cs typeface="Arial" pitchFamily="34" charset="0"/>
              <a:sym typeface="Arial" pitchFamily="34" charset="0"/>
            </a:endParaRPr>
          </a:p>
          <a:p>
            <a:pPr marL="255588" indent="-255588" defTabSz="914400">
              <a:buSzPct val="100000"/>
              <a:buFont typeface="ArialMT" charset="0"/>
              <a:buChar char="•"/>
            </a:pPr>
            <a:r>
              <a:rPr lang="en-US" sz="1200" dirty="0" smtClean="0">
                <a:solidFill>
                  <a:srgbClr val="003366"/>
                </a:solidFill>
                <a:latin typeface="Arial" pitchFamily="34" charset="0"/>
                <a:cs typeface="Arial" pitchFamily="34" charset="0"/>
                <a:sym typeface="Arial" pitchFamily="34" charset="0"/>
                <a:hlinkClick r:id="rId4"/>
              </a:rPr>
              <a:t>http://www.aces.edu/pubs/docs/U/UNP-0066/UNP-0066.pdf</a:t>
            </a:r>
            <a:endParaRPr lang="en-US" sz="1200" dirty="0" smtClean="0">
              <a:solidFill>
                <a:srgbClr val="003366"/>
              </a:solidFill>
              <a:latin typeface="Arial" pitchFamily="34" charset="0"/>
              <a:cs typeface="Arial" pitchFamily="34" charset="0"/>
              <a:sym typeface="Arial" pitchFamily="34" charset="0"/>
              <a:hlinkClick r:id="rId5"/>
            </a:endParaRPr>
          </a:p>
          <a:p>
            <a:pPr marL="255588" indent="-255588" defTabSz="914400">
              <a:buSzPct val="100000"/>
              <a:buFont typeface="ArialMT" charset="0"/>
              <a:buChar char="•"/>
            </a:pPr>
            <a:r>
              <a:rPr lang="en-US" sz="1200" dirty="0" smtClean="0">
                <a:solidFill>
                  <a:srgbClr val="003366"/>
                </a:solidFill>
                <a:latin typeface="Arial" pitchFamily="34" charset="0"/>
                <a:cs typeface="Arial" pitchFamily="34" charset="0"/>
                <a:sym typeface="Arial" pitchFamily="34" charset="0"/>
                <a:hlinkClick r:id="rId5"/>
              </a:rPr>
              <a:t>http://www.how-come.net/2007/12/18/how-do-dogs-smell-things-we-can%E2%80%99t/</a:t>
            </a:r>
            <a:endParaRPr lang="en-US" sz="1200" dirty="0" smtClean="0">
              <a:solidFill>
                <a:srgbClr val="003366"/>
              </a:solidFill>
              <a:latin typeface="Arial" pitchFamily="34" charset="0"/>
              <a:cs typeface="Arial" pitchFamily="34" charset="0"/>
              <a:sym typeface="Arial" pitchFamily="34" charset="0"/>
              <a:hlinkClick r:id="rId6"/>
            </a:endParaRPr>
          </a:p>
          <a:p>
            <a:pPr marL="255588" indent="-255588" defTabSz="914400">
              <a:buSzPct val="100000"/>
              <a:buFont typeface="ArialMT" charset="0"/>
              <a:buChar char="•"/>
            </a:pPr>
            <a:r>
              <a:rPr lang="en-US" sz="1200" dirty="0" smtClean="0">
                <a:solidFill>
                  <a:srgbClr val="003366"/>
                </a:solidFill>
                <a:latin typeface="Arial" pitchFamily="34" charset="0"/>
                <a:cs typeface="Arial" pitchFamily="34" charset="0"/>
                <a:sym typeface="Arial" pitchFamily="34" charset="0"/>
                <a:hlinkClick r:id="rId6"/>
              </a:rPr>
              <a:t>http://www.dummies.com/how-to/content/understanding-a-dogs-sense-of-smell.html</a:t>
            </a:r>
            <a:endParaRPr lang="en-US" sz="1200" dirty="0" smtClean="0">
              <a:solidFill>
                <a:srgbClr val="003366"/>
              </a:solidFill>
              <a:latin typeface="Arial" pitchFamily="34" charset="0"/>
              <a:cs typeface="Arial" pitchFamily="34" charset="0"/>
              <a:sym typeface="Arial" pitchFamily="34" charset="0"/>
              <a:hlinkClick r:id="rId7"/>
            </a:endParaRPr>
          </a:p>
          <a:p>
            <a:pPr marL="255588" indent="-255588" defTabSz="914400">
              <a:buSzPct val="100000"/>
              <a:buFont typeface="ArialMT" charset="0"/>
              <a:buChar char="•"/>
            </a:pPr>
            <a:r>
              <a:rPr lang="en-US" sz="1200" dirty="0" smtClean="0">
                <a:solidFill>
                  <a:srgbClr val="003366"/>
                </a:solidFill>
                <a:latin typeface="Arial" pitchFamily="34" charset="0"/>
                <a:cs typeface="Arial" pitchFamily="34" charset="0"/>
                <a:sym typeface="Arial" pitchFamily="34" charset="0"/>
                <a:hlinkClick r:id="rId7"/>
              </a:rPr>
              <a:t>http://en.wikivet.net/Nasal_Cavity_-_Anatomy_%26_Physiology</a:t>
            </a:r>
            <a:endParaRPr lang="en-US" sz="1200" dirty="0" smtClean="0">
              <a:solidFill>
                <a:srgbClr val="003366"/>
              </a:solidFill>
              <a:latin typeface="Arial" pitchFamily="34" charset="0"/>
              <a:cs typeface="Arial" pitchFamily="34" charset="0"/>
              <a:sym typeface="Arial" pitchFamily="34" charset="0"/>
            </a:endParaRPr>
          </a:p>
          <a:p>
            <a:pPr marL="255588" indent="-255588" defTabSz="914400">
              <a:buSzPct val="100000"/>
            </a:pPr>
            <a:endParaRPr lang="en-US" dirty="0" smtClean="0"/>
          </a:p>
          <a:p>
            <a:endParaRPr lang="en-I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http://www.psychologytoday.com/blog/canine-corner/201104/how-good-is-your-dogs-sense-taste</a:t>
            </a: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31</a:t>
            </a:fld>
            <a:endParaRPr lang="en-I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http://perfectpuppycare.com/canine-taste-buds/</a:t>
            </a:r>
          </a:p>
          <a:p>
            <a:r>
              <a:rPr lang="en-IE" dirty="0" smtClean="0"/>
              <a:t>http://alexadry.hubpages.com/hub/Understanding-a-Dogs-Sense-of-Taste</a:t>
            </a:r>
          </a:p>
          <a:p>
            <a:r>
              <a:rPr lang="en-IE" dirty="0" smtClean="0"/>
              <a:t>http://www.bio.davidson.edu/Courses/anphys/2000/Hatfield/Hatfield2.htm</a:t>
            </a:r>
          </a:p>
          <a:p>
            <a:r>
              <a:rPr lang="en-IE" dirty="0" smtClean="0"/>
              <a:t>Image: http://ideologiskuren.blogspot.ie/2013/01/jdedommens-forhold-til-avfring.html</a:t>
            </a:r>
          </a:p>
          <a:p>
            <a:endParaRPr lang="en-IE" dirty="0"/>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http://www.psychologytoday.com/blog/canine-corner/201104/how-good-is-your-dogs-sense-taste</a:t>
            </a:r>
          </a:p>
          <a:p>
            <a:r>
              <a:rPr lang="en-IE" dirty="0" smtClean="0"/>
              <a:t>Image: http://www.psychologytoday.com/blog/canine-corner/201104/how-good-is-your-dogs-sense-taste</a:t>
            </a:r>
            <a:endParaRPr lang="en-IE" dirty="0"/>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IE" dirty="0" smtClean="0"/>
              <a:t>http://www.psychologytoday.com/blog/canine-corner/201104/how-good-is-your-dogs-sense-taste</a:t>
            </a:r>
          </a:p>
          <a:p>
            <a:endParaRPr lang="en-IE" dirty="0" smtClean="0"/>
          </a:p>
          <a:p>
            <a:r>
              <a:rPr lang="en-IE" dirty="0" smtClean="0"/>
              <a:t>Image: http://blog.sfgate.com/pets/2010/09/16/weirdest-world-records-for-pets/</a:t>
            </a:r>
            <a:endParaRPr lang="en-IE" dirty="0"/>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IE" dirty="0" smtClean="0"/>
              <a:t>http://www.psychologytoday.com/blog/canine-corner/201104/how-good-is-your-dogs-sense-taste</a:t>
            </a:r>
          </a:p>
          <a:p>
            <a:endParaRPr lang="en-IE" dirty="0"/>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Image: http://www.amazon.co.uk/Bitter-Apple-Spray-8-oz/dp/B0002DHPRQ/ref=sr_1_1?ie=UTF8&amp;qid=1362226522&amp;sr=8-1</a:t>
            </a:r>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kern="1200" dirty="0" smtClean="0">
                <a:solidFill>
                  <a:schemeClr val="tx1"/>
                </a:solidFill>
                <a:latin typeface="+mn-lt"/>
                <a:ea typeface="+mn-ea"/>
                <a:cs typeface="+mn-cs"/>
              </a:rPr>
              <a:t>Source:</a:t>
            </a:r>
            <a:r>
              <a:rPr lang="en-IE" sz="1200" kern="1200" baseline="0" dirty="0" smtClean="0">
                <a:solidFill>
                  <a:schemeClr val="tx1"/>
                </a:solidFill>
                <a:latin typeface="+mn-lt"/>
                <a:ea typeface="+mn-ea"/>
                <a:cs typeface="+mn-cs"/>
              </a:rPr>
              <a:t> </a:t>
            </a:r>
            <a:r>
              <a:rPr lang="en-IE" sz="1200" kern="1200" dirty="0" smtClean="0">
                <a:solidFill>
                  <a:schemeClr val="tx1"/>
                </a:solidFill>
                <a:latin typeface="+mn-lt"/>
                <a:ea typeface="+mn-ea"/>
                <a:cs typeface="+mn-cs"/>
              </a:rPr>
              <a:t>http://</a:t>
            </a:r>
            <a:r>
              <a:rPr lang="en-IE" sz="1200" kern="1200" smtClean="0">
                <a:solidFill>
                  <a:schemeClr val="tx1"/>
                </a:solidFill>
                <a:latin typeface="+mn-lt"/>
                <a:ea typeface="+mn-ea"/>
                <a:cs typeface="+mn-cs"/>
              </a:rPr>
              <a:t>www.cavaliertalk.com/forums/showthread.php?10175-Canine-vision-how-and-what-dogs-see  </a:t>
            </a:r>
            <a:endParaRPr lang="en-I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IE" sz="1200" kern="1200" dirty="0" smtClean="0">
                <a:solidFill>
                  <a:schemeClr val="tx1"/>
                </a:solidFill>
                <a:latin typeface="+mn-lt"/>
                <a:ea typeface="+mn-ea"/>
                <a:cs typeface="+mn-cs"/>
              </a:rPr>
              <a:t>University of Illinois</a:t>
            </a:r>
            <a:r>
              <a:rPr lang="en-IE" sz="1200" kern="1200" baseline="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kern="1200" dirty="0" smtClean="0">
                <a:solidFill>
                  <a:schemeClr val="tx1"/>
                </a:solidFill>
                <a:latin typeface="+mn-lt"/>
                <a:ea typeface="+mn-ea"/>
                <a:cs typeface="+mn-cs"/>
              </a:rPr>
              <a:t>Source:</a:t>
            </a:r>
            <a:r>
              <a:rPr lang="en-IE" sz="1200" kern="1200" baseline="0" dirty="0" smtClean="0">
                <a:solidFill>
                  <a:schemeClr val="tx1"/>
                </a:solidFill>
                <a:latin typeface="+mn-lt"/>
                <a:ea typeface="+mn-ea"/>
                <a:cs typeface="+mn-cs"/>
              </a:rPr>
              <a:t> http://en.wikipedia.org/wiki/Ora_serrata </a:t>
            </a: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kern="1200" dirty="0" smtClean="0">
                <a:solidFill>
                  <a:schemeClr val="tx1"/>
                </a:solidFill>
                <a:latin typeface="+mn-lt"/>
                <a:ea typeface="+mn-ea"/>
                <a:cs typeface="+mn-cs"/>
              </a:rPr>
              <a:t>Source: http://www.esdaw.eu/the-dog.html </a:t>
            </a:r>
          </a:p>
        </p:txBody>
      </p:sp>
      <p:sp>
        <p:nvSpPr>
          <p:cNvPr id="4" name="Slide Number Placeholder 3"/>
          <p:cNvSpPr>
            <a:spLocks noGrp="1"/>
          </p:cNvSpPr>
          <p:nvPr>
            <p:ph type="sldNum" sz="quarter" idx="10"/>
          </p:nvPr>
        </p:nvSpPr>
        <p:spPr/>
        <p:txBody>
          <a:bodyPr/>
          <a:lstStyle/>
          <a:p>
            <a:fld id="{533A5DD6-78DA-4CF9-A697-349E755CA75F}" type="slidenum">
              <a:rPr lang="en-IE" smtClean="0"/>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6786" name="Group 2"/>
          <p:cNvGrpSpPr>
            <a:grpSpLocks/>
          </p:cNvGrpSpPr>
          <p:nvPr/>
        </p:nvGrpSpPr>
        <p:grpSpPr bwMode="auto">
          <a:xfrm>
            <a:off x="0" y="0"/>
            <a:ext cx="5867400" cy="6858000"/>
            <a:chOff x="0" y="0"/>
            <a:chExt cx="3696" cy="4320"/>
          </a:xfrm>
        </p:grpSpPr>
        <p:sp>
          <p:nvSpPr>
            <p:cNvPr id="24678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24678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246789" name="Group 5"/>
          <p:cNvGrpSpPr>
            <a:grpSpLocks/>
          </p:cNvGrpSpPr>
          <p:nvPr/>
        </p:nvGrpSpPr>
        <p:grpSpPr bwMode="auto">
          <a:xfrm>
            <a:off x="3632200" y="4889500"/>
            <a:ext cx="4876800" cy="319088"/>
            <a:chOff x="2288" y="3080"/>
            <a:chExt cx="3072" cy="201"/>
          </a:xfrm>
        </p:grpSpPr>
        <p:sp>
          <p:nvSpPr>
            <p:cNvPr id="24679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679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24679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246793" name="Rectangle 9"/>
          <p:cNvSpPr>
            <a:spLocks noGrp="1" noChangeArrowheads="1"/>
          </p:cNvSpPr>
          <p:nvPr>
            <p:ph type="dt" sz="quarter" idx="2"/>
          </p:nvPr>
        </p:nvSpPr>
        <p:spPr/>
        <p:txBody>
          <a:bodyPr/>
          <a:lstStyle>
            <a:lvl1pPr>
              <a:defRPr>
                <a:solidFill>
                  <a:schemeClr val="bg1"/>
                </a:solidFill>
              </a:defRPr>
            </a:lvl1pPr>
          </a:lstStyle>
          <a:p>
            <a:fld id="{C6D62DE8-76CA-4251-8100-46258C7A6942}" type="datetimeFigureOut">
              <a:rPr lang="en-US"/>
              <a:pPr/>
              <a:t>3/4/2013</a:t>
            </a:fld>
            <a:endParaRPr lang="en-US"/>
          </a:p>
        </p:txBody>
      </p:sp>
      <p:sp>
        <p:nvSpPr>
          <p:cNvPr id="246794" name="Rectangle 10"/>
          <p:cNvSpPr>
            <a:spLocks noGrp="1" noChangeArrowheads="1"/>
          </p:cNvSpPr>
          <p:nvPr>
            <p:ph type="ftr" sz="quarter" idx="3"/>
          </p:nvPr>
        </p:nvSpPr>
        <p:spPr/>
        <p:txBody>
          <a:bodyPr/>
          <a:lstStyle>
            <a:lvl1pPr algn="r">
              <a:defRPr/>
            </a:lvl1pPr>
          </a:lstStyle>
          <a:p>
            <a:endParaRPr lang="en-US"/>
          </a:p>
        </p:txBody>
      </p:sp>
      <p:sp>
        <p:nvSpPr>
          <p:cNvPr id="246795" name="Rectangle 11"/>
          <p:cNvSpPr>
            <a:spLocks noGrp="1" noChangeArrowheads="1"/>
          </p:cNvSpPr>
          <p:nvPr>
            <p:ph type="sldNum" sz="quarter" idx="4"/>
          </p:nvPr>
        </p:nvSpPr>
        <p:spPr>
          <a:xfrm>
            <a:off x="76200" y="6248400"/>
            <a:ext cx="587375" cy="488950"/>
          </a:xfrm>
        </p:spPr>
        <p:txBody>
          <a:bodyPr anchorCtr="0"/>
          <a:lstStyle>
            <a:lvl1pPr>
              <a:defRPr/>
            </a:lvl1pPr>
          </a:lstStyle>
          <a:p>
            <a:fld id="{A29F232E-9D0A-466C-A647-28BE00A04D81}" type="slidenum">
              <a:rPr lang="en-US"/>
              <a:pPr/>
              <a:t>‹#›</a:t>
            </a:fld>
            <a:endParaRPr lang="en-US"/>
          </a:p>
        </p:txBody>
      </p:sp>
      <p:sp>
        <p:nvSpPr>
          <p:cNvPr id="24679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096B64-6F90-4CCE-8878-104A2F95C0E1}" type="datetimeFigureOut">
              <a:rPr lang="en-US"/>
              <a:pPr/>
              <a:t>3/4/2013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4A9873-7763-45B6-80C9-FAECE41FD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652D02B-448D-4B38-BDBD-CFAC3FBBDF62}" type="datetimeFigureOut">
              <a:rPr lang="en-US"/>
              <a:pPr/>
              <a:t>3/4/2013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7886E2-9298-4197-9636-00892E929A0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C4F026-243E-48E0-B171-33CF90D3FDE1}" type="datetimeFigureOut">
              <a:rPr lang="en-US"/>
              <a:pPr/>
              <a:t>3/4/2013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E5A2DF-E2E0-49E1-A6AD-62286A1E4A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8E515CB-DA3B-42F6-BB42-E87AF21A7AD3}" type="datetimeFigureOut">
              <a:rPr lang="en-US"/>
              <a:pPr/>
              <a:t>3/4/2013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2FB2E-DD40-4B83-869C-9282C6D181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2725C15-A411-4B99-861E-8ACB74AD856E}" type="datetimeFigureOut">
              <a:rPr lang="en-US"/>
              <a:pPr/>
              <a:t>3/4/2013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661CC8D-32DB-442C-A9D6-8934FB1F5A3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9839C0-C0BE-4A6C-B465-4608C7D91DC1}" type="datetimeFigureOut">
              <a:rPr lang="en-US"/>
              <a:pPr/>
              <a:t>3/4/2013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585D12-D23A-4E26-8ECA-1AC85DA278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7E6424EE-7229-42EA-A80F-B9D0595570AE}" type="datetimeFigureOut">
              <a:rPr lang="en-US"/>
              <a:pPr/>
              <a:t>3/4/2013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91ADC-DAA2-4F7F-926D-B9551C36DF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920AE84-6B99-4B59-A448-871BB3111F4A}" type="datetimeFigureOut">
              <a:rPr lang="en-US"/>
              <a:pPr/>
              <a:t>3/4/2013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909F1C-C6FE-4BAD-85A2-0DBE648C37F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26BAD1D7-B27A-49CE-8B08-47F8631A644F}" type="datetimeFigureOut">
              <a:rPr lang="en-US"/>
              <a:pPr/>
              <a:t>3/4/2013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D9DC6E-3F16-4283-8AA3-1546FDED31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5C46D6-FF77-47B0-85EB-669F8F879A4E}" type="datetimeFigureOut">
              <a:rPr lang="en-US"/>
              <a:pPr/>
              <a:t>3/4/2013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DB76F4-C9B4-46BE-8944-266BB964133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62" name="Group 2"/>
          <p:cNvGrpSpPr>
            <a:grpSpLocks/>
          </p:cNvGrpSpPr>
          <p:nvPr/>
        </p:nvGrpSpPr>
        <p:grpSpPr bwMode="auto">
          <a:xfrm>
            <a:off x="0" y="0"/>
            <a:ext cx="7620000" cy="6858000"/>
            <a:chOff x="0" y="0"/>
            <a:chExt cx="4800" cy="4320"/>
          </a:xfrm>
        </p:grpSpPr>
        <p:grpSp>
          <p:nvGrpSpPr>
            <p:cNvPr id="245763" name="Group 3"/>
            <p:cNvGrpSpPr>
              <a:grpSpLocks/>
            </p:cNvGrpSpPr>
            <p:nvPr userDrawn="1"/>
          </p:nvGrpSpPr>
          <p:grpSpPr bwMode="auto">
            <a:xfrm>
              <a:off x="0" y="0"/>
              <a:ext cx="2016" cy="4320"/>
              <a:chOff x="0" y="0"/>
              <a:chExt cx="2016" cy="4320"/>
            </a:xfrm>
          </p:grpSpPr>
          <p:sp>
            <p:nvSpPr>
              <p:cNvPr id="24576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24576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245766" name="Group 6"/>
            <p:cNvGrpSpPr>
              <a:grpSpLocks/>
            </p:cNvGrpSpPr>
            <p:nvPr/>
          </p:nvGrpSpPr>
          <p:grpSpPr bwMode="auto">
            <a:xfrm>
              <a:off x="144" y="1248"/>
              <a:ext cx="4656" cy="201"/>
              <a:chOff x="144" y="1248"/>
              <a:chExt cx="4656" cy="201"/>
            </a:xfrm>
          </p:grpSpPr>
          <p:sp>
            <p:nvSpPr>
              <p:cNvPr id="24576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576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24576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7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77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C05DDED-06F1-4DE3-AC5E-B7F6279DC10F}" type="datetimeFigureOut">
              <a:rPr lang="en-US"/>
              <a:pPr/>
              <a:t>3/4/2013</a:t>
            </a:fld>
            <a:endParaRPr lang="en-US"/>
          </a:p>
        </p:txBody>
      </p:sp>
      <p:sp>
        <p:nvSpPr>
          <p:cNvPr id="24577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24577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94F48B8-A42E-4AA2-A44D-75EF075031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en.wikivet.net/Skull_and_Facial_Muscles_-_Anatomy_&amp;_Physiolog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en.wikivet.net/Cartilage_-_Anatomy_&amp;_Physiology"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Retin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en.wikipedia.org/wiki/Ciliary_bod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63888" y="2852936"/>
            <a:ext cx="5400600" cy="4005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Subtitle 2"/>
          <p:cNvSpPr>
            <a:spLocks noGrp="1"/>
          </p:cNvSpPr>
          <p:nvPr>
            <p:ph type="subTitle" idx="1"/>
          </p:nvPr>
        </p:nvSpPr>
        <p:spPr>
          <a:xfrm>
            <a:off x="4067944" y="5157192"/>
            <a:ext cx="4536504" cy="1440160"/>
          </a:xfrm>
        </p:spPr>
        <p:txBody>
          <a:bodyPr/>
          <a:lstStyle/>
          <a:p>
            <a:endParaRPr lang="en-IE" dirty="0" smtClean="0"/>
          </a:p>
          <a:p>
            <a:endParaRPr lang="en-IE" dirty="0" smtClean="0"/>
          </a:p>
          <a:p>
            <a:endParaRPr lang="en-IE" dirty="0" smtClean="0"/>
          </a:p>
          <a:p>
            <a:endParaRPr lang="en-IE" dirty="0" smtClean="0"/>
          </a:p>
          <a:p>
            <a:endParaRPr lang="en-IE" dirty="0" smtClean="0"/>
          </a:p>
          <a:p>
            <a:r>
              <a:rPr lang="en-IE" dirty="0" smtClean="0">
                <a:solidFill>
                  <a:schemeClr val="tx1"/>
                </a:solidFill>
              </a:rPr>
              <a:t>Andrew Costello</a:t>
            </a:r>
          </a:p>
          <a:p>
            <a:r>
              <a:rPr lang="en-IE" dirty="0" smtClean="0">
                <a:solidFill>
                  <a:schemeClr val="tx1"/>
                </a:solidFill>
              </a:rPr>
              <a:t>John Costello</a:t>
            </a:r>
          </a:p>
          <a:p>
            <a:r>
              <a:rPr lang="en-IE" dirty="0" smtClean="0">
                <a:solidFill>
                  <a:schemeClr val="tx1"/>
                </a:solidFill>
              </a:rPr>
              <a:t>Tom </a:t>
            </a:r>
            <a:r>
              <a:rPr lang="en-IE" dirty="0" err="1" smtClean="0">
                <a:solidFill>
                  <a:schemeClr val="tx1"/>
                </a:solidFill>
              </a:rPr>
              <a:t>Eastaway</a:t>
            </a:r>
            <a:endParaRPr lang="en-IE" dirty="0" smtClean="0">
              <a:solidFill>
                <a:schemeClr val="tx1"/>
              </a:solidFill>
            </a:endParaRPr>
          </a:p>
          <a:p>
            <a:r>
              <a:rPr lang="en-IE" dirty="0" err="1" smtClean="0">
                <a:solidFill>
                  <a:schemeClr val="tx1"/>
                </a:solidFill>
              </a:rPr>
              <a:t>Niamh</a:t>
            </a:r>
            <a:r>
              <a:rPr lang="en-IE" dirty="0" smtClean="0">
                <a:solidFill>
                  <a:schemeClr val="tx1"/>
                </a:solidFill>
              </a:rPr>
              <a:t> </a:t>
            </a:r>
            <a:r>
              <a:rPr lang="en-IE" dirty="0" err="1" smtClean="0">
                <a:solidFill>
                  <a:schemeClr val="tx1"/>
                </a:solidFill>
              </a:rPr>
              <a:t>McLafferty</a:t>
            </a:r>
            <a:endParaRPr lang="en-IE" dirty="0" smtClean="0">
              <a:solidFill>
                <a:schemeClr val="tx1"/>
              </a:solidFill>
            </a:endParaRPr>
          </a:p>
          <a:p>
            <a:r>
              <a:rPr lang="en-IE" dirty="0" err="1" smtClean="0">
                <a:solidFill>
                  <a:schemeClr val="tx1"/>
                </a:solidFill>
              </a:rPr>
              <a:t>Sai</a:t>
            </a:r>
            <a:r>
              <a:rPr lang="en-IE" dirty="0" smtClean="0">
                <a:solidFill>
                  <a:schemeClr val="tx1"/>
                </a:solidFill>
              </a:rPr>
              <a:t> Chandra </a:t>
            </a:r>
            <a:r>
              <a:rPr lang="en-IE" dirty="0" err="1" smtClean="0">
                <a:solidFill>
                  <a:schemeClr val="tx1"/>
                </a:solidFill>
              </a:rPr>
              <a:t>Padmanabuni</a:t>
            </a:r>
            <a:endParaRPr lang="en-IE" dirty="0" smtClean="0">
              <a:solidFill>
                <a:schemeClr val="tx1"/>
              </a:solidFill>
            </a:endParaRPr>
          </a:p>
          <a:p>
            <a:r>
              <a:rPr lang="en-IE" dirty="0" smtClean="0">
                <a:solidFill>
                  <a:schemeClr val="tx1"/>
                </a:solidFill>
              </a:rPr>
              <a:t>Fan Zhang</a:t>
            </a:r>
          </a:p>
          <a:p>
            <a:r>
              <a:rPr lang="en-IE" dirty="0" smtClean="0">
                <a:solidFill>
                  <a:schemeClr val="tx1"/>
                </a:solidFill>
              </a:rPr>
              <a:t>Li </a:t>
            </a:r>
            <a:r>
              <a:rPr lang="en-IE" dirty="0" err="1" smtClean="0">
                <a:solidFill>
                  <a:schemeClr val="tx1"/>
                </a:solidFill>
              </a:rPr>
              <a:t>Zhogyuan</a:t>
            </a:r>
            <a:endParaRPr lang="en-IE" dirty="0" smtClean="0">
              <a:solidFill>
                <a:schemeClr val="tx1"/>
              </a:solidFill>
            </a:endParaRPr>
          </a:p>
          <a:p>
            <a:r>
              <a:rPr lang="en-IE" dirty="0" smtClean="0">
                <a:solidFill>
                  <a:schemeClr val="tx1"/>
                </a:solidFill>
              </a:rPr>
              <a:t>Tim Zimmermann</a:t>
            </a:r>
            <a:endParaRPr lang="en-IE" dirty="0">
              <a:solidFill>
                <a:schemeClr val="tx1"/>
              </a:solidFill>
            </a:endParaRPr>
          </a:p>
        </p:txBody>
      </p:sp>
      <p:sp>
        <p:nvSpPr>
          <p:cNvPr id="2" name="Title 1"/>
          <p:cNvSpPr>
            <a:spLocks noGrp="1"/>
          </p:cNvSpPr>
          <p:nvPr>
            <p:ph type="ctrTitle" sz="quarter"/>
          </p:nvPr>
        </p:nvSpPr>
        <p:spPr/>
        <p:txBody>
          <a:bodyPr rtlCol="0">
            <a:normAutofit/>
          </a:bodyPr>
          <a:lstStyle/>
          <a:p>
            <a:pPr fontAlgn="auto">
              <a:spcAft>
                <a:spcPts val="0"/>
              </a:spcAft>
              <a:defRPr/>
            </a:pPr>
            <a:r>
              <a:rPr lang="en-IE" dirty="0" smtClean="0"/>
              <a:t>Dogs: </a:t>
            </a:r>
            <a:r>
              <a:rPr lang="en-IE" dirty="0" smtClean="0"/>
              <a:t>The Sensory Perspective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Seeing Eye Dogs</a:t>
            </a:r>
            <a:endParaRPr lang="en-IE" dirty="0"/>
          </a:p>
        </p:txBody>
      </p:sp>
      <p:sp>
        <p:nvSpPr>
          <p:cNvPr id="7" name="Content Placeholder 2"/>
          <p:cNvSpPr>
            <a:spLocks noGrp="1"/>
          </p:cNvSpPr>
          <p:nvPr>
            <p:ph idx="1"/>
          </p:nvPr>
        </p:nvSpPr>
        <p:spPr>
          <a:xfrm>
            <a:off x="838200" y="2307704"/>
            <a:ext cx="7478216" cy="4073624"/>
          </a:xfrm>
        </p:spPr>
        <p:txBody>
          <a:bodyPr/>
          <a:lstStyle/>
          <a:p>
            <a:r>
              <a:rPr lang="en-IE" dirty="0" smtClean="0"/>
              <a:t>Most dogs have 20/75 eyesight</a:t>
            </a:r>
          </a:p>
          <a:p>
            <a:r>
              <a:rPr lang="en-IE" dirty="0" smtClean="0"/>
              <a:t>Seeing eye dogs are bred for desirable qualities such as eyesight and intelligence</a:t>
            </a:r>
          </a:p>
          <a:p>
            <a:r>
              <a:rPr lang="en-IE" dirty="0" smtClean="0"/>
              <a:t>Certain breeds, such as Labradors, may have closer to 20/20 vision and a suitable temperament for blind people</a:t>
            </a:r>
          </a:p>
          <a:p>
            <a:endParaRPr lang="en-IE" sz="2400" dirty="0" smtClean="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152" y="-1"/>
            <a:ext cx="3203848" cy="23997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Eye Problems</a:t>
            </a:r>
            <a:endParaRPr lang="en-IE" dirty="0"/>
          </a:p>
        </p:txBody>
      </p:sp>
      <p:sp>
        <p:nvSpPr>
          <p:cNvPr id="8" name="Content Placeholder 2"/>
          <p:cNvSpPr>
            <a:spLocks noGrp="1"/>
          </p:cNvSpPr>
          <p:nvPr>
            <p:ph idx="1"/>
          </p:nvPr>
        </p:nvSpPr>
        <p:spPr>
          <a:xfrm>
            <a:off x="838200" y="2307704"/>
            <a:ext cx="6974160" cy="3425552"/>
          </a:xfrm>
        </p:spPr>
        <p:txBody>
          <a:bodyPr/>
          <a:lstStyle/>
          <a:p>
            <a:r>
              <a:rPr lang="en-IE" sz="2400" b="1" dirty="0" smtClean="0"/>
              <a:t>Cherry Eye:</a:t>
            </a:r>
            <a:r>
              <a:rPr lang="en-IE" sz="2400" dirty="0" smtClean="0"/>
              <a:t> Swelling the nictitating membrane (third eyelid)</a:t>
            </a:r>
          </a:p>
          <a:p>
            <a:r>
              <a:rPr lang="en-IE" sz="2400" b="1" dirty="0" err="1" smtClean="0"/>
              <a:t>Entropion</a:t>
            </a:r>
            <a:r>
              <a:rPr lang="en-IE" sz="2400" b="1" dirty="0"/>
              <a:t>:</a:t>
            </a:r>
            <a:r>
              <a:rPr lang="en-IE" sz="2400" dirty="0"/>
              <a:t> </a:t>
            </a:r>
            <a:r>
              <a:rPr lang="en-IE" sz="2400" dirty="0" smtClean="0"/>
              <a:t>turning </a:t>
            </a:r>
            <a:r>
              <a:rPr lang="en-IE" sz="2400" dirty="0"/>
              <a:t>in of the edges of the eyelid (usually the lower eyelid) so that the lashes rub against the eye surface. </a:t>
            </a:r>
            <a:endParaRPr lang="en-IE" sz="2400" dirty="0" smtClean="0"/>
          </a:p>
          <a:p>
            <a:r>
              <a:rPr lang="en-IE" sz="2400" b="1" dirty="0" smtClean="0"/>
              <a:t>Ectopic Cilia:</a:t>
            </a:r>
            <a:r>
              <a:rPr lang="en-IE" sz="2400" dirty="0" smtClean="0"/>
              <a:t> Abnormal eyelash growth, relatively common in dogs</a:t>
            </a:r>
          </a:p>
          <a:p>
            <a:r>
              <a:rPr lang="en-IE" sz="2400" b="1" dirty="0" smtClean="0"/>
              <a:t>Stinky Eyes: </a:t>
            </a:r>
            <a:r>
              <a:rPr lang="en-IE" sz="2400" dirty="0" smtClean="0"/>
              <a:t>Excessive tearing and drainage around the eyes may have a foul </a:t>
            </a:r>
            <a:r>
              <a:rPr lang="en-IE" sz="2400" dirty="0" err="1" smtClean="0"/>
              <a:t>odor</a:t>
            </a:r>
            <a:r>
              <a:rPr lang="en-IE" sz="2400" dirty="0" smtClean="0"/>
              <a:t> from the discharge collecting on the hair and skin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Dogs: Auditory Perception</a:t>
            </a:r>
            <a:endParaRPr lang="en-IE"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854955" y="2708921"/>
            <a:ext cx="4589253" cy="4104456"/>
          </a:xfrm>
          <a:prstGeom prst="rect">
            <a:avLst/>
          </a:prstGeom>
        </p:spPr>
      </p:pic>
      <p:sp>
        <p:nvSpPr>
          <p:cNvPr id="2" name="Title 1"/>
          <p:cNvSpPr>
            <a:spLocks noGrp="1"/>
          </p:cNvSpPr>
          <p:nvPr>
            <p:ph type="title"/>
          </p:nvPr>
        </p:nvSpPr>
        <p:spPr/>
        <p:txBody>
          <a:bodyPr/>
          <a:lstStyle/>
          <a:p>
            <a:r>
              <a:rPr lang="en-IE" dirty="0" smtClean="0"/>
              <a:t>Dogs Hearing</a:t>
            </a:r>
            <a:endParaRPr lang="en-IE" dirty="0"/>
          </a:p>
        </p:txBody>
      </p:sp>
      <p:sp>
        <p:nvSpPr>
          <p:cNvPr id="3" name="Content Placeholder 2"/>
          <p:cNvSpPr>
            <a:spLocks noGrp="1"/>
          </p:cNvSpPr>
          <p:nvPr>
            <p:ph idx="1"/>
          </p:nvPr>
        </p:nvSpPr>
        <p:spPr/>
        <p:txBody>
          <a:bodyPr/>
          <a:lstStyle/>
          <a:p>
            <a:r>
              <a:rPr lang="en-IE" dirty="0" smtClean="0"/>
              <a:t>The main organ of hearing is the ear.</a:t>
            </a:r>
          </a:p>
        </p:txBody>
      </p:sp>
    </p:spTree>
    <p:extLst>
      <p:ext uri="{BB962C8B-B14F-4D97-AF65-F5344CB8AC3E}">
        <p14:creationId xmlns="" xmlns:p14="http://schemas.microsoft.com/office/powerpoint/2010/main" val="884697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Hearing</a:t>
            </a:r>
            <a:endParaRPr lang="en-IE" dirty="0"/>
          </a:p>
        </p:txBody>
      </p:sp>
      <p:sp>
        <p:nvSpPr>
          <p:cNvPr id="3" name="Content Placeholder 2"/>
          <p:cNvSpPr>
            <a:spLocks noGrp="1"/>
          </p:cNvSpPr>
          <p:nvPr>
            <p:ph idx="1"/>
          </p:nvPr>
        </p:nvSpPr>
        <p:spPr/>
        <p:txBody>
          <a:bodyPr/>
          <a:lstStyle/>
          <a:p>
            <a:r>
              <a:rPr lang="en-IE" dirty="0" smtClean="0"/>
              <a:t>Differences between dogs ears and human’s.</a:t>
            </a:r>
          </a:p>
          <a:p>
            <a:pPr lvl="1"/>
            <a:r>
              <a:rPr lang="en-IE" sz="2000" dirty="0"/>
              <a:t>Dogs ears are controlled by at least 18 muscles, this allows the ears to tilt and </a:t>
            </a:r>
            <a:r>
              <a:rPr lang="en-IE" sz="2000" dirty="0" smtClean="0"/>
              <a:t>rotate. Dogs erect ears amplify incoming sounds, therefore dogs with erect ears can hear better than dogs with floppy ears. Also the ability to swivel their ears helps their hearing. </a:t>
            </a:r>
          </a:p>
          <a:p>
            <a:pPr lvl="1"/>
            <a:r>
              <a:rPr lang="en-IE" sz="2000" dirty="0" smtClean="0"/>
              <a:t>Dogs ears are an important for balance.</a:t>
            </a:r>
          </a:p>
          <a:p>
            <a:pPr lvl="1"/>
            <a:r>
              <a:rPr lang="en-IE" sz="2000" dirty="0" smtClean="0"/>
              <a:t>Differing form humans high pitched sounds can be uncomfortable or even painful.</a:t>
            </a:r>
          </a:p>
          <a:p>
            <a:pPr lvl="1"/>
            <a:r>
              <a:rPr lang="en-IE" sz="2000" dirty="0" smtClean="0"/>
              <a:t>Some dogs hearing will deteriorate as getting older, similarly to humans.</a:t>
            </a:r>
          </a:p>
          <a:p>
            <a:pPr lvl="1"/>
            <a:endParaRPr lang="en-IE" sz="2000" dirty="0" smtClean="0"/>
          </a:p>
        </p:txBody>
      </p:sp>
    </p:spTree>
    <p:extLst>
      <p:ext uri="{BB962C8B-B14F-4D97-AF65-F5344CB8AC3E}">
        <p14:creationId xmlns="" xmlns:p14="http://schemas.microsoft.com/office/powerpoint/2010/main" val="3507179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Hearing</a:t>
            </a:r>
            <a:endParaRPr lang="en-IE" dirty="0"/>
          </a:p>
        </p:txBody>
      </p:sp>
      <p:sp>
        <p:nvSpPr>
          <p:cNvPr id="3" name="Content Placeholder 2"/>
          <p:cNvSpPr>
            <a:spLocks noGrp="1"/>
          </p:cNvSpPr>
          <p:nvPr>
            <p:ph idx="1"/>
          </p:nvPr>
        </p:nvSpPr>
        <p:spPr/>
        <p:txBody>
          <a:bodyPr/>
          <a:lstStyle/>
          <a:p>
            <a:r>
              <a:rPr lang="en-IE" dirty="0" smtClean="0"/>
              <a:t>Dogs frequency levels</a:t>
            </a:r>
          </a:p>
          <a:p>
            <a:pPr lvl="1"/>
            <a:r>
              <a:rPr lang="en-IE" dirty="0" smtClean="0"/>
              <a:t>Dogs can hear higher frequencies that humans, for example they could hear the pre-stage of an earthquake with ultrasonic shockwaves over 20kHz, higher than what a human could hear.</a:t>
            </a:r>
          </a:p>
          <a:p>
            <a:pPr lvl="1"/>
            <a:r>
              <a:rPr lang="en-IE" dirty="0" smtClean="0"/>
              <a:t>A dogs frequency range is typically considered to be between 40Hz and 65,000Hz.</a:t>
            </a:r>
          </a:p>
          <a:p>
            <a:pPr lvl="1"/>
            <a:r>
              <a:rPr lang="en-IE" dirty="0" smtClean="0"/>
              <a:t>Frequencies higher than audio are referred to as ultrasonic, while frequencies below audio are referred to as infrasonic. </a:t>
            </a:r>
          </a:p>
        </p:txBody>
      </p:sp>
    </p:spTree>
    <p:extLst>
      <p:ext uri="{BB962C8B-B14F-4D97-AF65-F5344CB8AC3E}">
        <p14:creationId xmlns="" xmlns:p14="http://schemas.microsoft.com/office/powerpoint/2010/main" val="13231286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Hearing</a:t>
            </a:r>
            <a:endParaRPr lang="en-IE" dirty="0"/>
          </a:p>
        </p:txBody>
      </p:sp>
      <p:sp>
        <p:nvSpPr>
          <p:cNvPr id="3" name="Content Placeholder 2"/>
          <p:cNvSpPr>
            <a:spLocks noGrp="1"/>
          </p:cNvSpPr>
          <p:nvPr>
            <p:ph idx="1"/>
          </p:nvPr>
        </p:nvSpPr>
        <p:spPr/>
        <p:txBody>
          <a:bodyPr/>
          <a:lstStyle/>
          <a:p>
            <a:r>
              <a:rPr lang="en-IE" dirty="0" smtClean="0"/>
              <a:t>Dogs ‘loudness’ tolerance</a:t>
            </a:r>
          </a:p>
          <a:p>
            <a:pPr lvl="1"/>
            <a:r>
              <a:rPr lang="en-IE" dirty="0" smtClean="0"/>
              <a:t>An important notion when considering hearing is “Loudness”, which is a quality of sound that is primarily a psychological interpretation of the physical signal strength of a sound (amplitude). </a:t>
            </a:r>
          </a:p>
          <a:p>
            <a:pPr lvl="1"/>
            <a:r>
              <a:rPr lang="en-IE" dirty="0" smtClean="0"/>
              <a:t>The loudness that dogs are capable of being heard are typically 10dB and 150dB.</a:t>
            </a:r>
          </a:p>
        </p:txBody>
      </p:sp>
    </p:spTree>
    <p:extLst>
      <p:ext uri="{BB962C8B-B14F-4D97-AF65-F5344CB8AC3E}">
        <p14:creationId xmlns="" xmlns:p14="http://schemas.microsoft.com/office/powerpoint/2010/main" val="1501849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mtClean="0"/>
              <a:t>Hearing Threshold</a:t>
            </a:r>
            <a:endParaRPr lang="en-IE" dirty="0"/>
          </a:p>
        </p:txBody>
      </p:sp>
      <p:graphicFrame>
        <p:nvGraphicFramePr>
          <p:cNvPr id="4" name="Table 3"/>
          <p:cNvGraphicFramePr>
            <a:graphicFrameLocks noGrp="1"/>
          </p:cNvGraphicFramePr>
          <p:nvPr>
            <p:extLst>
              <p:ext uri="{D42A27DB-BD31-4B8C-83A1-F6EECF244321}">
                <p14:modId xmlns="" xmlns:p14="http://schemas.microsoft.com/office/powerpoint/2010/main" val="3928726043"/>
              </p:ext>
            </p:extLst>
          </p:nvPr>
        </p:nvGraphicFramePr>
        <p:xfrm>
          <a:off x="2915816" y="4077072"/>
          <a:ext cx="4203508" cy="1391024"/>
        </p:xfrm>
        <a:graphic>
          <a:graphicData uri="http://schemas.openxmlformats.org/drawingml/2006/table">
            <a:tbl>
              <a:tblPr firstRow="1" bandRow="1">
                <a:tableStyleId>{5202B0CA-FC54-4496-8BCA-5EF66A818D29}</a:tableStyleId>
              </a:tblPr>
              <a:tblGrid>
                <a:gridCol w="1519340"/>
                <a:gridCol w="2684168"/>
              </a:tblGrid>
              <a:tr h="0">
                <a:tc>
                  <a:txBody>
                    <a:bodyPr/>
                    <a:lstStyle/>
                    <a:p>
                      <a:r>
                        <a:rPr lang="en-IE" dirty="0" smtClean="0"/>
                        <a:t>Term</a:t>
                      </a:r>
                      <a:endParaRPr lang="en-IE" dirty="0"/>
                    </a:p>
                  </a:txBody>
                  <a:tcPr/>
                </a:tc>
                <a:tc>
                  <a:txBody>
                    <a:bodyPr/>
                    <a:lstStyle/>
                    <a:p>
                      <a:r>
                        <a:rPr lang="en-IE" dirty="0" smtClean="0"/>
                        <a:t>Decibels</a:t>
                      </a:r>
                      <a:endParaRPr lang="en-IE" dirty="0"/>
                    </a:p>
                  </a:txBody>
                  <a:tcPr/>
                </a:tc>
              </a:tr>
              <a:tr h="512632">
                <a:tc>
                  <a:txBody>
                    <a:bodyPr/>
                    <a:lstStyle/>
                    <a:p>
                      <a:r>
                        <a:rPr lang="en-IE" dirty="0" smtClean="0"/>
                        <a:t>Long term</a:t>
                      </a:r>
                      <a:endParaRPr lang="en-IE" dirty="0"/>
                    </a:p>
                  </a:txBody>
                  <a:tcPr/>
                </a:tc>
                <a:tc>
                  <a:txBody>
                    <a:bodyPr/>
                    <a:lstStyle/>
                    <a:p>
                      <a:r>
                        <a:rPr lang="en-IE" dirty="0" smtClean="0"/>
                        <a:t>85dB</a:t>
                      </a:r>
                      <a:endParaRPr lang="en-IE" dirty="0"/>
                    </a:p>
                  </a:txBody>
                  <a:tcPr/>
                </a:tc>
              </a:tr>
              <a:tr h="512632">
                <a:tc>
                  <a:txBody>
                    <a:bodyPr/>
                    <a:lstStyle/>
                    <a:p>
                      <a:r>
                        <a:rPr lang="en-IE" dirty="0" smtClean="0"/>
                        <a:t>Short term</a:t>
                      </a:r>
                      <a:endParaRPr lang="en-IE" dirty="0"/>
                    </a:p>
                  </a:txBody>
                  <a:tcPr/>
                </a:tc>
                <a:tc>
                  <a:txBody>
                    <a:bodyPr/>
                    <a:lstStyle/>
                    <a:p>
                      <a:r>
                        <a:rPr lang="en-IE" dirty="0" smtClean="0"/>
                        <a:t>120dB</a:t>
                      </a:r>
                      <a:endParaRPr lang="en-IE" dirty="0"/>
                    </a:p>
                  </a:txBody>
                  <a:tcPr/>
                </a:tc>
              </a:tr>
            </a:tbl>
          </a:graphicData>
        </a:graphic>
      </p:graphicFrame>
      <p:sp>
        <p:nvSpPr>
          <p:cNvPr id="3" name="TextBox 2"/>
          <p:cNvSpPr txBox="1"/>
          <p:nvPr/>
        </p:nvSpPr>
        <p:spPr>
          <a:xfrm>
            <a:off x="971600" y="2348880"/>
            <a:ext cx="7128792" cy="1569660"/>
          </a:xfrm>
          <a:prstGeom prst="rect">
            <a:avLst/>
          </a:prstGeom>
          <a:noFill/>
        </p:spPr>
        <p:txBody>
          <a:bodyPr wrap="square" rtlCol="0">
            <a:spAutoFit/>
          </a:bodyPr>
          <a:lstStyle/>
          <a:p>
            <a:r>
              <a:rPr lang="en-IE" sz="2400" dirty="0" smtClean="0"/>
              <a:t>There is a problem in the research into what a dogs hearing threshold as we do not know what they can hear. The following are just assumptions made.</a:t>
            </a:r>
            <a:endParaRPr lang="en-IE" sz="2400" dirty="0"/>
          </a:p>
        </p:txBody>
      </p:sp>
    </p:spTree>
    <p:extLst>
      <p:ext uri="{BB962C8B-B14F-4D97-AF65-F5344CB8AC3E}">
        <p14:creationId xmlns="" xmlns:p14="http://schemas.microsoft.com/office/powerpoint/2010/main" val="895640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Hearing</a:t>
            </a:r>
            <a:endParaRPr lang="en-IE" dirty="0"/>
          </a:p>
        </p:txBody>
      </p:sp>
      <p:sp>
        <p:nvSpPr>
          <p:cNvPr id="3" name="Content Placeholder 2"/>
          <p:cNvSpPr>
            <a:spLocks noGrp="1"/>
          </p:cNvSpPr>
          <p:nvPr>
            <p:ph idx="1"/>
          </p:nvPr>
        </p:nvSpPr>
        <p:spPr/>
        <p:txBody>
          <a:bodyPr/>
          <a:lstStyle/>
          <a:p>
            <a:r>
              <a:rPr lang="en-IE" sz="2400" dirty="0" smtClean="0"/>
              <a:t>The loudness tolerance depends on the frequency and vice versa.</a:t>
            </a:r>
          </a:p>
          <a:p>
            <a:r>
              <a:rPr lang="en-IE" sz="2400" dirty="0"/>
              <a:t>Humans hear frequencies between about 20 cycles/sec to 20,000 cycles/sec at </a:t>
            </a:r>
            <a:r>
              <a:rPr lang="en-IE" sz="2400" dirty="0" smtClean="0"/>
              <a:t>130db </a:t>
            </a:r>
            <a:r>
              <a:rPr lang="en-IE" sz="2400" dirty="0"/>
              <a:t>(very loud). This shrinks to a range of about 700 cycles/sec to 6000 cycles/sec at </a:t>
            </a:r>
            <a:r>
              <a:rPr lang="en-IE" sz="2400" dirty="0" smtClean="0"/>
              <a:t>0db, we can assume dogs have a dynamic range of loudness.</a:t>
            </a:r>
          </a:p>
          <a:p>
            <a:r>
              <a:rPr lang="en-IE" sz="2400" dirty="0" smtClean="0"/>
              <a:t>In conclusion, </a:t>
            </a:r>
            <a:r>
              <a:rPr lang="en-IE" sz="2400" dirty="0"/>
              <a:t>Measurements of physiological responses to sound (or light) are very difficult and complicated to quantify.</a:t>
            </a:r>
          </a:p>
        </p:txBody>
      </p:sp>
    </p:spTree>
    <p:extLst>
      <p:ext uri="{BB962C8B-B14F-4D97-AF65-F5344CB8AC3E}">
        <p14:creationId xmlns="" xmlns:p14="http://schemas.microsoft.com/office/powerpoint/2010/main" val="40661849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Dogs: Olfactory Perception</a:t>
            </a:r>
            <a:endParaRPr lang="en-IE"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 Perception</a:t>
            </a:r>
            <a:endParaRPr lang="en-IE" dirty="0"/>
          </a:p>
        </p:txBody>
      </p:sp>
      <p:sp>
        <p:nvSpPr>
          <p:cNvPr id="3" name="Content Placeholder 2"/>
          <p:cNvSpPr>
            <a:spLocks noGrp="1"/>
          </p:cNvSpPr>
          <p:nvPr>
            <p:ph idx="1"/>
          </p:nvPr>
        </p:nvSpPr>
        <p:spPr/>
        <p:txBody>
          <a:bodyPr/>
          <a:lstStyle/>
          <a:p>
            <a:r>
              <a:rPr lang="en-IE" dirty="0" smtClean="0"/>
              <a:t>Sensory - Senses</a:t>
            </a:r>
          </a:p>
          <a:p>
            <a:pPr lvl="1"/>
            <a:r>
              <a:rPr lang="en-IE" dirty="0" smtClean="0"/>
              <a:t>Now we could spend a whole semester just looking at the senses, they are very rich and </a:t>
            </a:r>
            <a:r>
              <a:rPr lang="en-IE" dirty="0" smtClean="0"/>
              <a:t>detailed</a:t>
            </a:r>
            <a:r>
              <a:rPr lang="en-IE" dirty="0" smtClean="0"/>
              <a:t>.</a:t>
            </a:r>
            <a:endParaRPr lang="en-IE"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a:solidFill>
                  <a:srgbClr val="006666"/>
                </a:solidFill>
                <a:latin typeface="Arial" pitchFamily="34" charset="0"/>
                <a:cs typeface="Arial" pitchFamily="34" charset="0"/>
                <a:sym typeface="Arial" pitchFamily="34" charset="0"/>
              </a:rPr>
              <a:t>Anatomy of the nose </a:t>
            </a:r>
            <a:endParaRPr lang="en-US"/>
          </a:p>
        </p:txBody>
      </p:sp>
      <p:sp>
        <p:nvSpPr>
          <p:cNvPr id="5122" name="Rectangle 2"/>
          <p:cNvSpPr>
            <a:spLocks noGrp="1"/>
          </p:cNvSpPr>
          <p:nvPr>
            <p:ph type="body" idx="1"/>
          </p:nvPr>
        </p:nvSpPr>
        <p:spPr bwMode="auto">
          <a:xfrm>
            <a:off x="838200" y="2362200"/>
            <a:ext cx="7693025" cy="993775"/>
          </a:xfrm>
          <a:noFill/>
          <a:ln w="12700" cap="flat">
            <a:miter lim="0"/>
            <a:headEnd/>
            <a:tailEnd/>
          </a:ln>
        </p:spPr>
        <p:txBody>
          <a:bodyPr vert="horz" wrap="square" lIns="50800" tIns="50800" rIns="50800" bIns="50800" numCol="1" anchor="t" anchorCtr="0" compatLnSpc="1">
            <a:prstTxWarp prst="textNoShape">
              <a:avLst/>
            </a:prstTxWarp>
          </a:bodyPr>
          <a:lstStyle/>
          <a:p>
            <a:pPr algn="l">
              <a:spcBef>
                <a:spcPts val="600"/>
              </a:spcBef>
              <a:buClr>
                <a:srgbClr val="003366"/>
              </a:buClr>
              <a:buFont typeface="Wingdings" pitchFamily="2" charset="2"/>
              <a:buNone/>
            </a:pPr>
            <a:r>
              <a:rPr lang="en-US" sz="2800">
                <a:latin typeface="Arial" pitchFamily="34" charset="0"/>
                <a:cs typeface="Arial" pitchFamily="34" charset="0"/>
                <a:sym typeface="Arial" pitchFamily="34" charset="0"/>
              </a:rPr>
              <a:t>.</a:t>
            </a:r>
            <a:endParaRPr lang="en-US"/>
          </a:p>
        </p:txBody>
      </p:sp>
      <p:pic>
        <p:nvPicPr>
          <p:cNvPr id="5123" name="Picture 3" descr="image1.jpg"/>
          <p:cNvPicPr>
            <a:picLocks noChangeAspect="1"/>
          </p:cNvPicPr>
          <p:nvPr/>
        </p:nvPicPr>
        <p:blipFill>
          <a:blip r:embed="rId3" cstate="print"/>
          <a:srcRect/>
          <a:stretch>
            <a:fillRect/>
          </a:stretch>
        </p:blipFill>
        <p:spPr bwMode="auto">
          <a:xfrm>
            <a:off x="1187624" y="2420888"/>
            <a:ext cx="6414036" cy="4104456"/>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a:solidFill>
                  <a:srgbClr val="006666"/>
                </a:solidFill>
                <a:latin typeface="Arial" pitchFamily="34" charset="0"/>
                <a:cs typeface="Arial" pitchFamily="34" charset="0"/>
                <a:sym typeface="Arial" pitchFamily="34" charset="0"/>
              </a:rPr>
              <a:t>Anatomy of the nose </a:t>
            </a:r>
            <a:endParaRPr lang="en-US"/>
          </a:p>
        </p:txBody>
      </p:sp>
      <p:sp>
        <p:nvSpPr>
          <p:cNvPr id="6146" name="Rectangle 2"/>
          <p:cNvSpPr>
            <a:spLocks noGrp="1"/>
          </p:cNvSpPr>
          <p:nvPr>
            <p:ph type="body" idx="1"/>
          </p:nvPr>
        </p:nvSpPr>
        <p:spPr bwMode="auto">
          <a:xfrm>
            <a:off x="827088" y="2493739"/>
            <a:ext cx="3960812" cy="3887589"/>
          </a:xfrm>
          <a:noFill/>
          <a:ln w="12700" cap="flat">
            <a:miter lim="0"/>
            <a:headEnd/>
            <a:tailEnd/>
          </a:ln>
        </p:spPr>
        <p:txBody>
          <a:bodyPr vert="horz" wrap="square" lIns="50800" tIns="50800" rIns="50800" bIns="50800" numCol="1" anchor="t" anchorCtr="0" compatLnSpc="1">
            <a:prstTxWarp prst="textNoShape">
              <a:avLst/>
            </a:prstTxWarp>
          </a:bodyPr>
          <a:lstStyle/>
          <a:p>
            <a:pPr marL="177800" indent="-177800">
              <a:spcBef>
                <a:spcPts val="300"/>
              </a:spcBef>
              <a:buClr>
                <a:srgbClr val="003366"/>
              </a:buClr>
            </a:pPr>
            <a:r>
              <a:rPr lang="en-US" sz="1600" dirty="0">
                <a:latin typeface="Arial" pitchFamily="34" charset="0"/>
                <a:cs typeface="Arial" pitchFamily="34" charset="0"/>
                <a:sym typeface="Arial" pitchFamily="34" charset="0"/>
              </a:rPr>
              <a:t>The nasal cavity is essentially a tube with a wall established by several </a:t>
            </a:r>
            <a:r>
              <a:rPr lang="en-US" sz="1600" dirty="0">
                <a:latin typeface="Arial" pitchFamily="34" charset="0"/>
                <a:cs typeface="Arial" pitchFamily="34" charset="0"/>
                <a:sym typeface="Arial" pitchFamily="34" charset="0"/>
                <a:hlinkClick r:id="rId3"/>
              </a:rPr>
              <a:t>bones of the skull</a:t>
            </a:r>
            <a:r>
              <a:rPr lang="en-US" sz="1600" dirty="0">
                <a:latin typeface="Arial" pitchFamily="34" charset="0"/>
                <a:cs typeface="Arial" pitchFamily="34" charset="0"/>
                <a:sym typeface="Arial" pitchFamily="34" charset="0"/>
              </a:rPr>
              <a:t>. The borders of the nasal cavity are as follows: </a:t>
            </a:r>
          </a:p>
          <a:p>
            <a:pPr marL="177800" indent="-177800">
              <a:spcBef>
                <a:spcPts val="300"/>
              </a:spcBef>
              <a:buClr>
                <a:srgbClr val="003366"/>
              </a:buClr>
            </a:pPr>
            <a:r>
              <a:rPr lang="en-US" sz="1600" b="1" dirty="0">
                <a:latin typeface="Arial" pitchFamily="34" charset="0"/>
                <a:cs typeface="Arial" pitchFamily="34" charset="0"/>
                <a:sym typeface="Arial" pitchFamily="34" charset="0"/>
              </a:rPr>
              <a:t>Caudal</a:t>
            </a:r>
            <a:r>
              <a:rPr lang="en-US" sz="1600" dirty="0">
                <a:latin typeface="Arial" pitchFamily="34" charset="0"/>
                <a:cs typeface="Arial" pitchFamily="34" charset="0"/>
                <a:sym typeface="Arial" pitchFamily="34" charset="0"/>
              </a:rPr>
              <a:t>: The </a:t>
            </a:r>
            <a:r>
              <a:rPr lang="en-US" sz="1600" dirty="0" err="1">
                <a:latin typeface="Arial" pitchFamily="34" charset="0"/>
                <a:cs typeface="Arial" pitchFamily="34" charset="0"/>
                <a:sym typeface="Arial" pitchFamily="34" charset="0"/>
              </a:rPr>
              <a:t>cribrifrom</a:t>
            </a:r>
            <a:r>
              <a:rPr lang="en-US" sz="1600" dirty="0">
                <a:latin typeface="Arial" pitchFamily="34" charset="0"/>
                <a:cs typeface="Arial" pitchFamily="34" charset="0"/>
                <a:sym typeface="Arial" pitchFamily="34" charset="0"/>
              </a:rPr>
              <a:t> plate of the </a:t>
            </a:r>
            <a:r>
              <a:rPr lang="en-US" sz="1600" dirty="0" err="1">
                <a:latin typeface="Arial" pitchFamily="34" charset="0"/>
                <a:cs typeface="Arial" pitchFamily="34" charset="0"/>
                <a:sym typeface="Arial" pitchFamily="34" charset="0"/>
                <a:hlinkClick r:id="rId3"/>
              </a:rPr>
              <a:t>ethmoid</a:t>
            </a:r>
            <a:r>
              <a:rPr lang="en-US" sz="1600" dirty="0">
                <a:latin typeface="Arial" pitchFamily="34" charset="0"/>
                <a:cs typeface="Arial" pitchFamily="34" charset="0"/>
                <a:sym typeface="Arial" pitchFamily="34" charset="0"/>
                <a:hlinkClick r:id="rId3"/>
              </a:rPr>
              <a:t> bone</a:t>
            </a:r>
            <a:r>
              <a:rPr lang="en-US" sz="1600" dirty="0">
                <a:latin typeface="Arial" pitchFamily="34" charset="0"/>
                <a:cs typeface="Arial" pitchFamily="34" charset="0"/>
                <a:sym typeface="Arial" pitchFamily="34" charset="0"/>
              </a:rPr>
              <a:t>. </a:t>
            </a:r>
          </a:p>
          <a:p>
            <a:pPr marL="177800" indent="-177800">
              <a:spcBef>
                <a:spcPts val="300"/>
              </a:spcBef>
              <a:buClr>
                <a:srgbClr val="003366"/>
              </a:buClr>
            </a:pPr>
            <a:r>
              <a:rPr lang="en-US" sz="1600" b="1" dirty="0">
                <a:latin typeface="Arial" pitchFamily="34" charset="0"/>
                <a:cs typeface="Arial" pitchFamily="34" charset="0"/>
                <a:sym typeface="Arial" pitchFamily="34" charset="0"/>
              </a:rPr>
              <a:t>Ventral</a:t>
            </a:r>
            <a:r>
              <a:rPr lang="en-US" sz="1600" dirty="0">
                <a:latin typeface="Arial" pitchFamily="34" charset="0"/>
                <a:cs typeface="Arial" pitchFamily="34" charset="0"/>
                <a:sym typeface="Arial" pitchFamily="34" charset="0"/>
              </a:rPr>
              <a:t>: Continuous with the </a:t>
            </a:r>
            <a:r>
              <a:rPr lang="en-US" sz="1600" dirty="0" err="1">
                <a:latin typeface="Arial" pitchFamily="34" charset="0"/>
                <a:cs typeface="Arial" pitchFamily="34" charset="0"/>
                <a:sym typeface="Arial" pitchFamily="34" charset="0"/>
              </a:rPr>
              <a:t>nasopharynx</a:t>
            </a:r>
            <a:r>
              <a:rPr lang="en-US" sz="1600" dirty="0">
                <a:latin typeface="Arial" pitchFamily="34" charset="0"/>
                <a:cs typeface="Arial" pitchFamily="34" charset="0"/>
                <a:sym typeface="Arial" pitchFamily="34" charset="0"/>
              </a:rPr>
              <a:t>. </a:t>
            </a:r>
          </a:p>
          <a:p>
            <a:pPr marL="177800" indent="-177800">
              <a:spcBef>
                <a:spcPts val="300"/>
              </a:spcBef>
              <a:buClr>
                <a:srgbClr val="003366"/>
              </a:buClr>
            </a:pPr>
            <a:r>
              <a:rPr lang="en-US" sz="1600" b="1" dirty="0">
                <a:latin typeface="Arial" pitchFamily="34" charset="0"/>
                <a:cs typeface="Arial" pitchFamily="34" charset="0"/>
                <a:sym typeface="Arial" pitchFamily="34" charset="0"/>
              </a:rPr>
              <a:t>Dorsal</a:t>
            </a:r>
            <a:r>
              <a:rPr lang="en-US" sz="1600" dirty="0">
                <a:latin typeface="Arial" pitchFamily="34" charset="0"/>
                <a:cs typeface="Arial" pitchFamily="34" charset="0"/>
                <a:sym typeface="Arial" pitchFamily="34" charset="0"/>
              </a:rPr>
              <a:t>: The maxilla and the palatine processes of the </a:t>
            </a:r>
            <a:r>
              <a:rPr lang="en-US" sz="1600" dirty="0">
                <a:latin typeface="Arial" pitchFamily="34" charset="0"/>
                <a:cs typeface="Arial" pitchFamily="34" charset="0"/>
                <a:sym typeface="Arial" pitchFamily="34" charset="0"/>
                <a:hlinkClick r:id="rId3"/>
              </a:rPr>
              <a:t>incisive bone</a:t>
            </a:r>
            <a:r>
              <a:rPr lang="en-US" sz="1600" dirty="0">
                <a:latin typeface="Arial" pitchFamily="34" charset="0"/>
                <a:cs typeface="Arial" pitchFamily="34" charset="0"/>
                <a:sym typeface="Arial" pitchFamily="34" charset="0"/>
              </a:rPr>
              <a:t>. </a:t>
            </a:r>
          </a:p>
          <a:p>
            <a:pPr marL="177800" indent="-177800">
              <a:spcBef>
                <a:spcPts val="300"/>
              </a:spcBef>
              <a:buClr>
                <a:srgbClr val="003366"/>
              </a:buClr>
            </a:pPr>
            <a:r>
              <a:rPr lang="en-US" sz="1600" b="1" dirty="0" err="1" smtClean="0">
                <a:latin typeface="Arial" pitchFamily="34" charset="0"/>
                <a:cs typeface="Arial" pitchFamily="34" charset="0"/>
                <a:sym typeface="Arial" pitchFamily="34" charset="0"/>
              </a:rPr>
              <a:t>Rostral</a:t>
            </a:r>
            <a:r>
              <a:rPr lang="en-US" sz="1600" dirty="0" smtClean="0">
                <a:latin typeface="Arial" pitchFamily="34" charset="0"/>
                <a:cs typeface="Arial" pitchFamily="34" charset="0"/>
                <a:sym typeface="Arial" pitchFamily="34" charset="0"/>
              </a:rPr>
              <a:t>: The </a:t>
            </a:r>
            <a:r>
              <a:rPr lang="en-US" sz="1600" dirty="0">
                <a:latin typeface="Arial" pitchFamily="34" charset="0"/>
                <a:cs typeface="Arial" pitchFamily="34" charset="0"/>
                <a:sym typeface="Arial" pitchFamily="34" charset="0"/>
              </a:rPr>
              <a:t>median septum is a continuation of the </a:t>
            </a:r>
            <a:r>
              <a:rPr lang="en-US" sz="1600" dirty="0" err="1">
                <a:latin typeface="Arial" pitchFamily="34" charset="0"/>
                <a:cs typeface="Arial" pitchFamily="34" charset="0"/>
                <a:sym typeface="Arial" pitchFamily="34" charset="0"/>
                <a:hlinkClick r:id="rId3"/>
              </a:rPr>
              <a:t>ethmoid</a:t>
            </a:r>
            <a:r>
              <a:rPr lang="en-US" sz="1600" dirty="0">
                <a:latin typeface="Arial" pitchFamily="34" charset="0"/>
                <a:cs typeface="Arial" pitchFamily="34" charset="0"/>
                <a:sym typeface="Arial" pitchFamily="34" charset="0"/>
                <a:hlinkClick r:id="rId3"/>
              </a:rPr>
              <a:t> bone</a:t>
            </a:r>
            <a:r>
              <a:rPr lang="en-US" sz="1600" dirty="0">
                <a:latin typeface="Arial" pitchFamily="34" charset="0"/>
                <a:cs typeface="Arial" pitchFamily="34" charset="0"/>
                <a:sym typeface="Arial" pitchFamily="34" charset="0"/>
              </a:rPr>
              <a:t>. The median septum is made up of </a:t>
            </a:r>
            <a:r>
              <a:rPr lang="en-US" sz="1600" dirty="0">
                <a:latin typeface="Arial" pitchFamily="34" charset="0"/>
                <a:cs typeface="Arial" pitchFamily="34" charset="0"/>
                <a:sym typeface="Arial" pitchFamily="34" charset="0"/>
                <a:hlinkClick r:id="rId4"/>
              </a:rPr>
              <a:t>hyaline cartilage</a:t>
            </a:r>
            <a:r>
              <a:rPr lang="en-US" sz="1600" dirty="0">
                <a:latin typeface="Arial" pitchFamily="34" charset="0"/>
                <a:cs typeface="Arial" pitchFamily="34" charset="0"/>
                <a:sym typeface="Arial" pitchFamily="34" charset="0"/>
              </a:rPr>
              <a:t>, and divides the nasal cavity into left and right halves. </a:t>
            </a:r>
            <a:endParaRPr lang="en-US" sz="3200" dirty="0"/>
          </a:p>
        </p:txBody>
      </p:sp>
      <p:pic>
        <p:nvPicPr>
          <p:cNvPr id="6147" name="Picture 3" descr="image1.jpg"/>
          <p:cNvPicPr>
            <a:picLocks noChangeAspect="1"/>
          </p:cNvPicPr>
          <p:nvPr/>
        </p:nvPicPr>
        <p:blipFill>
          <a:blip r:embed="rId5" cstate="print"/>
          <a:srcRect/>
          <a:stretch>
            <a:fillRect/>
          </a:stretch>
        </p:blipFill>
        <p:spPr bwMode="auto">
          <a:xfrm>
            <a:off x="4716016" y="2708275"/>
            <a:ext cx="4356100" cy="3455988"/>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p:txBody>
          <a:bodyPr/>
          <a:lstStyle/>
          <a:p>
            <a:pPr defTabSz="914400">
              <a:lnSpc>
                <a:spcPct val="90000"/>
              </a:lnSpc>
            </a:pPr>
            <a:r>
              <a:rPr lang="en-US" sz="3600" b="1" dirty="0">
                <a:solidFill>
                  <a:srgbClr val="006666"/>
                </a:solidFill>
                <a:latin typeface="Arial" pitchFamily="34" charset="0"/>
                <a:cs typeface="Arial" pitchFamily="34" charset="0"/>
                <a:sym typeface="Arial" pitchFamily="34" charset="0"/>
              </a:rPr>
              <a:t>Dogs </a:t>
            </a:r>
            <a:r>
              <a:rPr lang="en-US" sz="3600" b="1" dirty="0" smtClean="0">
                <a:solidFill>
                  <a:srgbClr val="006666"/>
                </a:solidFill>
                <a:latin typeface="Arial" pitchFamily="34" charset="0"/>
                <a:cs typeface="Arial" pitchFamily="34" charset="0"/>
                <a:sym typeface="Arial" pitchFamily="34" charset="0"/>
              </a:rPr>
              <a:t>versus </a:t>
            </a:r>
            <a:r>
              <a:rPr lang="en-US" sz="3600" b="1" dirty="0">
                <a:solidFill>
                  <a:srgbClr val="006666"/>
                </a:solidFill>
                <a:latin typeface="Arial" pitchFamily="34" charset="0"/>
                <a:cs typeface="Arial" pitchFamily="34" charset="0"/>
                <a:sym typeface="Arial" pitchFamily="34" charset="0"/>
              </a:rPr>
              <a:t>Humans </a:t>
            </a:r>
            <a:endParaRPr lang="en-US" dirty="0"/>
          </a:p>
        </p:txBody>
      </p:sp>
      <p:sp>
        <p:nvSpPr>
          <p:cNvPr id="7170" name="Rectangle 2"/>
          <p:cNvSpPr>
            <a:spLocks noGrp="1"/>
          </p:cNvSpPr>
          <p:nvPr>
            <p:ph idx="1"/>
          </p:nvPr>
        </p:nvSpPr>
        <p:spPr bwMode="auto">
          <a:noFill/>
          <a:ln w="12700" cap="flat">
            <a:miter lim="0"/>
            <a:headEnd/>
            <a:tailEnd/>
          </a:ln>
        </p:spPr>
        <p:txBody>
          <a:bodyPr vert="horz" wrap="square" lIns="50800" tIns="50800" rIns="50800" bIns="50800" numCol="1" anchor="t" anchorCtr="0" compatLnSpc="1">
            <a:prstTxWarp prst="textNoShape">
              <a:avLst/>
            </a:prstTxWarp>
          </a:bodyPr>
          <a:lstStyle/>
          <a:p>
            <a:pPr marL="228600" indent="-228600">
              <a:spcBef>
                <a:spcPts val="600"/>
              </a:spcBef>
              <a:buClr>
                <a:srgbClr val="003366"/>
              </a:buClr>
            </a:pPr>
            <a:r>
              <a:rPr lang="en-US" sz="2800" dirty="0">
                <a:latin typeface="Arial" pitchFamily="34" charset="0"/>
                <a:cs typeface="Arial" pitchFamily="34" charset="0"/>
                <a:sym typeface="Arial" pitchFamily="34" charset="0"/>
              </a:rPr>
              <a:t>A dog interprets the world predominantly by smell, whereas a human interprets it by sight</a:t>
            </a:r>
          </a:p>
          <a:p>
            <a:pPr marL="228600" indent="-228600">
              <a:spcBef>
                <a:spcPts val="600"/>
              </a:spcBef>
              <a:buClr>
                <a:srgbClr val="003366"/>
              </a:buClr>
            </a:pPr>
            <a:endParaRPr lang="en-US" sz="2800" dirty="0">
              <a:latin typeface="Arial" pitchFamily="34" charset="0"/>
              <a:cs typeface="Arial" pitchFamily="34" charset="0"/>
              <a:sym typeface="Arial" pitchFamily="34" charset="0"/>
            </a:endParaRPr>
          </a:p>
          <a:p>
            <a:pPr marL="228600" indent="-228600">
              <a:spcBef>
                <a:spcPts val="600"/>
              </a:spcBef>
              <a:buClr>
                <a:srgbClr val="003366"/>
              </a:buClr>
            </a:pPr>
            <a:r>
              <a:rPr lang="en-US" sz="2800" dirty="0">
                <a:latin typeface="Arial" pitchFamily="34" charset="0"/>
                <a:cs typeface="Arial" pitchFamily="34" charset="0"/>
                <a:sym typeface="Arial" pitchFamily="34" charset="0"/>
              </a:rPr>
              <a:t>While a dog's brain is only one-tenth the size of a human brain, the part that controls smell is 40 times larger than in humans.</a:t>
            </a:r>
            <a:endParaRPr lang="en-US"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p:txBody>
          <a:bodyPr/>
          <a:lstStyle/>
          <a:p>
            <a:pPr defTabSz="914400">
              <a:lnSpc>
                <a:spcPct val="90000"/>
              </a:lnSpc>
            </a:pPr>
            <a:r>
              <a:rPr lang="en-US" sz="3600" b="1" dirty="0">
                <a:solidFill>
                  <a:srgbClr val="006666"/>
                </a:solidFill>
                <a:latin typeface="Arial" pitchFamily="34" charset="0"/>
                <a:cs typeface="Arial" pitchFamily="34" charset="0"/>
                <a:sym typeface="Arial" pitchFamily="34" charset="0"/>
              </a:rPr>
              <a:t>Dogs </a:t>
            </a:r>
            <a:r>
              <a:rPr lang="en-US" sz="3600" b="1" dirty="0" smtClean="0">
                <a:solidFill>
                  <a:srgbClr val="006666"/>
                </a:solidFill>
                <a:latin typeface="Arial" pitchFamily="34" charset="0"/>
                <a:cs typeface="Arial" pitchFamily="34" charset="0"/>
                <a:sym typeface="Arial" pitchFamily="34" charset="0"/>
              </a:rPr>
              <a:t>versus </a:t>
            </a:r>
            <a:r>
              <a:rPr lang="en-US" sz="3600" b="1" dirty="0">
                <a:solidFill>
                  <a:srgbClr val="006666"/>
                </a:solidFill>
                <a:latin typeface="Arial" pitchFamily="34" charset="0"/>
                <a:cs typeface="Arial" pitchFamily="34" charset="0"/>
                <a:sym typeface="Arial" pitchFamily="34" charset="0"/>
              </a:rPr>
              <a:t>Humans </a:t>
            </a:r>
            <a:endParaRPr lang="en-US" dirty="0"/>
          </a:p>
        </p:txBody>
      </p:sp>
      <p:sp>
        <p:nvSpPr>
          <p:cNvPr id="4" name="Content Placeholder 3"/>
          <p:cNvSpPr>
            <a:spLocks noGrp="1"/>
          </p:cNvSpPr>
          <p:nvPr>
            <p:ph idx="1"/>
          </p:nvPr>
        </p:nvSpPr>
        <p:spPr/>
        <p:txBody>
          <a:bodyPr/>
          <a:lstStyle/>
          <a:p>
            <a:pPr marL="136525" indent="-136525">
              <a:buSzPct val="100000"/>
            </a:pPr>
            <a:r>
              <a:rPr lang="en-IE" dirty="0" smtClean="0"/>
              <a:t>Dog’s sense of smell is about 1,000 to 10,000,000 times more sensitive than a human’s (depending on the breed).</a:t>
            </a:r>
          </a:p>
          <a:p>
            <a:pPr marL="136525" indent="-136525">
              <a:buSzPct val="100000"/>
            </a:pPr>
            <a:endParaRPr lang="en-IE" dirty="0" smtClean="0"/>
          </a:p>
          <a:p>
            <a:pPr marL="136525" indent="-136525">
              <a:buSzPct val="100000"/>
            </a:pPr>
            <a:r>
              <a:rPr lang="en-IE" dirty="0" smtClean="0"/>
              <a:t>A human has about 5 million scent glands, compared to a dog, who has anywhere from 125 million to 300 million (depending on the breed).</a:t>
            </a:r>
          </a:p>
          <a:p>
            <a:pPr marL="136525" indent="-136525">
              <a:buSzPct val="100000"/>
            </a:pPr>
            <a:endParaRPr lang="en-US" dirty="0" smtClean="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dirty="0">
                <a:solidFill>
                  <a:srgbClr val="006666"/>
                </a:solidFill>
                <a:latin typeface="Arial" pitchFamily="34" charset="0"/>
                <a:cs typeface="Arial" pitchFamily="34" charset="0"/>
                <a:sym typeface="Arial" pitchFamily="34" charset="0"/>
              </a:rPr>
              <a:t>Dog receptors </a:t>
            </a:r>
            <a:r>
              <a:rPr lang="en-US" sz="3600" b="1" dirty="0" smtClean="0">
                <a:solidFill>
                  <a:srgbClr val="006666"/>
                </a:solidFill>
                <a:latin typeface="Arial" pitchFamily="34" charset="0"/>
                <a:cs typeface="Arial" pitchFamily="34" charset="0"/>
                <a:sym typeface="Arial" pitchFamily="34" charset="0"/>
              </a:rPr>
              <a:t>versus </a:t>
            </a:r>
            <a:r>
              <a:rPr lang="en-US" sz="3600" b="1" dirty="0">
                <a:solidFill>
                  <a:srgbClr val="006666"/>
                </a:solidFill>
                <a:latin typeface="Arial" pitchFamily="34" charset="0"/>
                <a:cs typeface="Arial" pitchFamily="34" charset="0"/>
                <a:sym typeface="Arial" pitchFamily="34" charset="0"/>
              </a:rPr>
              <a:t>Human </a:t>
            </a:r>
            <a:endParaRPr lang="en-US" dirty="0"/>
          </a:p>
        </p:txBody>
      </p:sp>
      <p:pic>
        <p:nvPicPr>
          <p:cNvPr id="10242" name="Picture 2" descr="image2.png"/>
          <p:cNvPicPr>
            <a:picLocks noChangeAspect="1"/>
          </p:cNvPicPr>
          <p:nvPr/>
        </p:nvPicPr>
        <p:blipFill>
          <a:blip r:embed="rId3" cstate="print"/>
          <a:srcRect/>
          <a:stretch>
            <a:fillRect/>
          </a:stretch>
        </p:blipFill>
        <p:spPr bwMode="auto">
          <a:xfrm>
            <a:off x="827088" y="2708275"/>
            <a:ext cx="4319587" cy="3671888"/>
          </a:xfrm>
          <a:prstGeom prst="rect">
            <a:avLst/>
          </a:prstGeom>
          <a:noFill/>
          <a:ln w="12700" cap="flat" cmpd="sng">
            <a:noFill/>
            <a:prstDash val="solid"/>
            <a:miter lim="0"/>
            <a:headEnd type="none" w="med" len="med"/>
            <a:tailEnd type="none" w="med" len="med"/>
          </a:ln>
          <a:effectLst/>
        </p:spPr>
      </p:pic>
      <p:pic>
        <p:nvPicPr>
          <p:cNvPr id="10243" name="Picture 3" descr="image3.png"/>
          <p:cNvPicPr>
            <a:picLocks noChangeAspect="1"/>
          </p:cNvPicPr>
          <p:nvPr/>
        </p:nvPicPr>
        <p:blipFill>
          <a:blip r:embed="rId4" cstate="print"/>
          <a:srcRect/>
          <a:stretch>
            <a:fillRect/>
          </a:stretch>
        </p:blipFill>
        <p:spPr bwMode="auto">
          <a:xfrm>
            <a:off x="5219700" y="2995613"/>
            <a:ext cx="2466975" cy="1847850"/>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dirty="0">
                <a:solidFill>
                  <a:srgbClr val="006666"/>
                </a:solidFill>
                <a:latin typeface="Arial" pitchFamily="34" charset="0"/>
                <a:cs typeface="Arial" pitchFamily="34" charset="0"/>
                <a:sym typeface="Arial" pitchFamily="34" charset="0"/>
              </a:rPr>
              <a:t>What is </a:t>
            </a:r>
            <a:r>
              <a:rPr lang="en-US" sz="3600" b="1" dirty="0" smtClean="0">
                <a:solidFill>
                  <a:srgbClr val="006666"/>
                </a:solidFill>
                <a:latin typeface="Arial" pitchFamily="34" charset="0"/>
                <a:cs typeface="Arial" pitchFamily="34" charset="0"/>
                <a:sym typeface="Arial" pitchFamily="34" charset="0"/>
              </a:rPr>
              <a:t>Olfaction? </a:t>
            </a:r>
            <a:endParaRPr lang="en-US" dirty="0"/>
          </a:p>
        </p:txBody>
      </p:sp>
      <p:sp>
        <p:nvSpPr>
          <p:cNvPr id="12290" name="Rectangle 2"/>
          <p:cNvSpPr>
            <a:spLocks noGrp="1"/>
          </p:cNvSpPr>
          <p:nvPr>
            <p:ph type="body" idx="1"/>
          </p:nvPr>
        </p:nvSpPr>
        <p:spPr bwMode="auto">
          <a:xfrm>
            <a:off x="838200" y="2708275"/>
            <a:ext cx="7693025" cy="3378200"/>
          </a:xfrm>
          <a:noFill/>
          <a:ln w="12700" cap="flat">
            <a:miter lim="0"/>
            <a:headEnd/>
            <a:tailEnd/>
          </a:ln>
        </p:spPr>
        <p:txBody>
          <a:bodyPr vert="horz" wrap="square" lIns="50800" tIns="50800" rIns="50800" bIns="50800" numCol="1" anchor="t" anchorCtr="0" compatLnSpc="1">
            <a:prstTxWarp prst="textNoShape">
              <a:avLst/>
            </a:prstTxWarp>
          </a:bodyPr>
          <a:lstStyle/>
          <a:p>
            <a:pPr>
              <a:spcBef>
                <a:spcPts val="600"/>
              </a:spcBef>
              <a:buClr>
                <a:srgbClr val="003366"/>
              </a:buClr>
            </a:pPr>
            <a:r>
              <a:rPr lang="en-US" sz="2800" dirty="0">
                <a:latin typeface="Arial" pitchFamily="34" charset="0"/>
                <a:cs typeface="Arial" pitchFamily="34" charset="0"/>
                <a:sym typeface="Arial" pitchFamily="34" charset="0"/>
              </a:rPr>
              <a:t>Olfaction, the act or process of smelling, is a dog’s primary special sense</a:t>
            </a:r>
            <a:r>
              <a:rPr lang="en-US" sz="2800" dirty="0" smtClean="0">
                <a:latin typeface="Arial" pitchFamily="34" charset="0"/>
                <a:cs typeface="Arial" pitchFamily="34" charset="0"/>
                <a:sym typeface="Arial" pitchFamily="34" charset="0"/>
              </a:rPr>
              <a:t>.</a:t>
            </a:r>
          </a:p>
          <a:p>
            <a:pPr>
              <a:spcBef>
                <a:spcPts val="600"/>
              </a:spcBef>
              <a:buClr>
                <a:srgbClr val="003366"/>
              </a:buClr>
            </a:pPr>
            <a:endParaRPr lang="en-US" dirty="0" smtClean="0">
              <a:latin typeface="Arial" pitchFamily="34" charset="0"/>
              <a:cs typeface="Arial" pitchFamily="34" charset="0"/>
              <a:sym typeface="Arial" pitchFamily="34" charset="0"/>
            </a:endParaRPr>
          </a:p>
          <a:p>
            <a:pPr>
              <a:spcBef>
                <a:spcPts val="600"/>
              </a:spcBef>
              <a:buClr>
                <a:srgbClr val="003366"/>
              </a:buClr>
            </a:pPr>
            <a:r>
              <a:rPr lang="en-US" dirty="0" smtClean="0">
                <a:latin typeface="Arial" pitchFamily="34" charset="0"/>
                <a:cs typeface="Arial" pitchFamily="34" charset="0"/>
                <a:sym typeface="Arial" pitchFamily="34" charset="0"/>
              </a:rPr>
              <a:t>Olfactory nerves that ultimately connect with the highly developed olfactory lobe in the dog’s brain.</a:t>
            </a:r>
          </a:p>
          <a:p>
            <a:pPr marL="342900" indent="-342900" algn="l">
              <a:spcBef>
                <a:spcPts val="600"/>
              </a:spcBef>
              <a:buClr>
                <a:srgbClr val="003366"/>
              </a:buClr>
              <a:buSzPct val="75000"/>
              <a:buFont typeface="Wingdings" pitchFamily="2" charset="2"/>
              <a:buChar char="•"/>
            </a:pPr>
            <a:endParaRPr lang="en-US" sz="2800" dirty="0">
              <a:latin typeface="Arial" pitchFamily="34" charset="0"/>
              <a:cs typeface="Arial" pitchFamily="34" charset="0"/>
              <a:sym typeface="Arial" pitchFamily="34" charset="0"/>
            </a:endParaRPr>
          </a:p>
        </p:txBody>
      </p:sp>
      <p:pic>
        <p:nvPicPr>
          <p:cNvPr id="4" name="Picture 3" descr="image4.png"/>
          <p:cNvPicPr>
            <a:picLocks noChangeAspect="1"/>
          </p:cNvPicPr>
          <p:nvPr/>
        </p:nvPicPr>
        <p:blipFill>
          <a:blip r:embed="rId3" cstate="print"/>
          <a:srcRect/>
          <a:stretch>
            <a:fillRect/>
          </a:stretch>
        </p:blipFill>
        <p:spPr bwMode="auto">
          <a:xfrm>
            <a:off x="5867400" y="115888"/>
            <a:ext cx="2624138" cy="1655762"/>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p:txBody>
          <a:bodyPr/>
          <a:lstStyle/>
          <a:p>
            <a:pPr defTabSz="914400">
              <a:lnSpc>
                <a:spcPct val="90000"/>
              </a:lnSpc>
            </a:pPr>
            <a:r>
              <a:rPr lang="en-US" sz="3200" b="1" dirty="0">
                <a:solidFill>
                  <a:srgbClr val="006666"/>
                </a:solidFill>
                <a:latin typeface="Arial" pitchFamily="34" charset="0"/>
                <a:cs typeface="Arial" pitchFamily="34" charset="0"/>
                <a:sym typeface="Arial" pitchFamily="34" charset="0"/>
              </a:rPr>
              <a:t>Why </a:t>
            </a:r>
            <a:r>
              <a:rPr lang="en-US" sz="3200" b="1" dirty="0" smtClean="0">
                <a:solidFill>
                  <a:srgbClr val="006666"/>
                </a:solidFill>
                <a:latin typeface="Arial" pitchFamily="34" charset="0"/>
                <a:cs typeface="Arial" pitchFamily="34" charset="0"/>
                <a:sym typeface="Arial" pitchFamily="34" charset="0"/>
              </a:rPr>
              <a:t>is a dog’s nose moist?</a:t>
            </a:r>
            <a:endParaRPr lang="en-US" dirty="0"/>
          </a:p>
        </p:txBody>
      </p:sp>
      <p:sp>
        <p:nvSpPr>
          <p:cNvPr id="16386" name="Rectangle 2"/>
          <p:cNvSpPr>
            <a:spLocks noGrp="1"/>
          </p:cNvSpPr>
          <p:nvPr>
            <p:ph idx="1"/>
          </p:nvPr>
        </p:nvSpPr>
        <p:spPr bwMode="auto">
          <a:noFill/>
          <a:ln w="12700" cap="flat">
            <a:miter lim="0"/>
            <a:headEnd/>
            <a:tailEnd/>
          </a:ln>
        </p:spPr>
        <p:txBody>
          <a:bodyPr vert="horz" wrap="square" lIns="50800" tIns="50800" rIns="50800" bIns="50800" numCol="1" anchor="t" anchorCtr="0" compatLnSpc="1">
            <a:prstTxWarp prst="textNoShape">
              <a:avLst/>
            </a:prstTxWarp>
          </a:bodyPr>
          <a:lstStyle/>
          <a:p>
            <a:pPr>
              <a:spcBef>
                <a:spcPts val="600"/>
              </a:spcBef>
              <a:buClr>
                <a:srgbClr val="003366"/>
              </a:buClr>
            </a:pPr>
            <a:r>
              <a:rPr lang="en-US" sz="2800" dirty="0">
                <a:latin typeface="Arial" pitchFamily="34" charset="0"/>
                <a:cs typeface="Arial" pitchFamily="34" charset="0"/>
                <a:sym typeface="Arial" pitchFamily="34" charset="0"/>
              </a:rPr>
              <a:t>A dog’s nose is normally cool and moist. The moisture secreted by mucous glands in the nasal cavity captures and dissolves molecules in the air and brings them into contact with the specialized olfactory epithelium inside the nose.</a:t>
            </a:r>
            <a:endParaRPr lang="en-US"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a:solidFill>
                  <a:srgbClr val="006666"/>
                </a:solidFill>
                <a:latin typeface="Arial" pitchFamily="34" charset="0"/>
                <a:cs typeface="Arial" pitchFamily="34" charset="0"/>
                <a:sym typeface="Arial" pitchFamily="34" charset="0"/>
              </a:rPr>
              <a:t>Other uses for the Dogs noses</a:t>
            </a:r>
            <a:endParaRPr lang="en-US"/>
          </a:p>
        </p:txBody>
      </p:sp>
      <p:sp>
        <p:nvSpPr>
          <p:cNvPr id="18434" name="Rectangle 2"/>
          <p:cNvSpPr>
            <a:spLocks noGrp="1"/>
          </p:cNvSpPr>
          <p:nvPr>
            <p:ph type="body" idx="1"/>
          </p:nvPr>
        </p:nvSpPr>
        <p:spPr bwMode="auto">
          <a:xfrm>
            <a:off x="971550" y="2755900"/>
            <a:ext cx="4608513" cy="3376613"/>
          </a:xfrm>
          <a:noFill/>
          <a:ln w="12700" cap="flat">
            <a:miter lim="0"/>
            <a:headEnd/>
            <a:tailEnd/>
          </a:ln>
        </p:spPr>
        <p:txBody>
          <a:bodyPr vert="horz" wrap="square" lIns="50800" tIns="50800" rIns="50800" bIns="50800" numCol="1" anchor="t" anchorCtr="0" compatLnSpc="1">
            <a:prstTxWarp prst="textNoShape">
              <a:avLst/>
            </a:prstTxWarp>
          </a:bodyPr>
          <a:lstStyle/>
          <a:p>
            <a:pPr>
              <a:spcBef>
                <a:spcPts val="600"/>
              </a:spcBef>
              <a:buClr>
                <a:srgbClr val="003366"/>
              </a:buClr>
            </a:pPr>
            <a:r>
              <a:rPr lang="en-US" sz="2800" dirty="0">
                <a:latin typeface="Arial" pitchFamily="34" charset="0"/>
                <a:cs typeface="Arial" pitchFamily="34" charset="0"/>
                <a:sym typeface="Arial" pitchFamily="34" charset="0"/>
              </a:rPr>
              <a:t>Olfactory receptor cells in the </a:t>
            </a:r>
            <a:r>
              <a:rPr lang="en-US" sz="2800" dirty="0" err="1">
                <a:latin typeface="Arial" pitchFamily="34" charset="0"/>
                <a:cs typeface="Arial" pitchFamily="34" charset="0"/>
                <a:sym typeface="Arial" pitchFamily="34" charset="0"/>
              </a:rPr>
              <a:t>vomeronasal</a:t>
            </a:r>
            <a:r>
              <a:rPr lang="en-US" sz="2800" dirty="0">
                <a:latin typeface="Arial" pitchFamily="34" charset="0"/>
                <a:cs typeface="Arial" pitchFamily="34" charset="0"/>
                <a:sym typeface="Arial" pitchFamily="34" charset="0"/>
              </a:rPr>
              <a:t> organ also send impulses to the region of the hypothalamus associated with sexual and social behaviors.</a:t>
            </a:r>
            <a:endParaRPr lang="en-US" dirty="0"/>
          </a:p>
        </p:txBody>
      </p:sp>
      <p:pic>
        <p:nvPicPr>
          <p:cNvPr id="18435" name="Picture 3" descr="image5.png"/>
          <p:cNvPicPr>
            <a:picLocks noChangeAspect="1"/>
          </p:cNvPicPr>
          <p:nvPr/>
        </p:nvPicPr>
        <p:blipFill>
          <a:blip r:embed="rId3" cstate="print"/>
          <a:srcRect/>
          <a:stretch>
            <a:fillRect/>
          </a:stretch>
        </p:blipFill>
        <p:spPr bwMode="auto">
          <a:xfrm>
            <a:off x="5580063" y="2779713"/>
            <a:ext cx="3190875" cy="2847975"/>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a:solidFill>
                  <a:srgbClr val="006666"/>
                </a:solidFill>
                <a:latin typeface="Arial" pitchFamily="34" charset="0"/>
                <a:cs typeface="Arial" pitchFamily="34" charset="0"/>
                <a:sym typeface="Arial" pitchFamily="34" charset="0"/>
              </a:rPr>
              <a:t>Dogs smell is vital for the Dog ! </a:t>
            </a:r>
            <a:endParaRPr lang="en-US"/>
          </a:p>
        </p:txBody>
      </p:sp>
      <p:pic>
        <p:nvPicPr>
          <p:cNvPr id="20482" name="Picture 2" descr="image6.png"/>
          <p:cNvPicPr>
            <a:picLocks noChangeAspect="1"/>
          </p:cNvPicPr>
          <p:nvPr/>
        </p:nvPicPr>
        <p:blipFill>
          <a:blip r:embed="rId3" cstate="print"/>
          <a:srcRect/>
          <a:stretch>
            <a:fillRect/>
          </a:stretch>
        </p:blipFill>
        <p:spPr bwMode="auto">
          <a:xfrm>
            <a:off x="1546225" y="2563813"/>
            <a:ext cx="6027738" cy="3724275"/>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833438" y="833438"/>
            <a:ext cx="7780337" cy="998537"/>
          </a:xfrm>
        </p:spPr>
        <p:txBody>
          <a:bodyPr/>
          <a:lstStyle/>
          <a:p>
            <a:pPr defTabSz="914400">
              <a:lnSpc>
                <a:spcPct val="90000"/>
              </a:lnSpc>
            </a:pPr>
            <a:r>
              <a:rPr lang="en-US" sz="3600" b="1">
                <a:solidFill>
                  <a:srgbClr val="006666"/>
                </a:solidFill>
                <a:latin typeface="Arial" pitchFamily="34" charset="0"/>
                <a:cs typeface="Arial" pitchFamily="34" charset="0"/>
                <a:sym typeface="Arial" pitchFamily="34" charset="0"/>
              </a:rPr>
              <a:t>&amp;  the lighter side !!</a:t>
            </a:r>
            <a:endParaRPr lang="en-US"/>
          </a:p>
        </p:txBody>
      </p:sp>
      <p:pic>
        <p:nvPicPr>
          <p:cNvPr id="21506" name="Picture 2" descr="image7.png"/>
          <p:cNvPicPr>
            <a:picLocks noChangeAspect="1"/>
          </p:cNvPicPr>
          <p:nvPr/>
        </p:nvPicPr>
        <p:blipFill>
          <a:blip r:embed="rId3" cstate="print"/>
          <a:srcRect/>
          <a:stretch>
            <a:fillRect/>
          </a:stretch>
        </p:blipFill>
        <p:spPr bwMode="auto">
          <a:xfrm>
            <a:off x="1114425" y="2492375"/>
            <a:ext cx="2952750" cy="1584325"/>
          </a:xfrm>
          <a:prstGeom prst="rect">
            <a:avLst/>
          </a:prstGeom>
          <a:noFill/>
          <a:ln w="12700" cap="flat" cmpd="sng">
            <a:noFill/>
            <a:prstDash val="solid"/>
            <a:miter lim="0"/>
            <a:headEnd type="none" w="med" len="med"/>
            <a:tailEnd type="none" w="med" len="med"/>
          </a:ln>
          <a:effectLst/>
        </p:spPr>
      </p:pic>
      <p:pic>
        <p:nvPicPr>
          <p:cNvPr id="21507" name="Picture 3" descr="image8.png"/>
          <p:cNvPicPr>
            <a:picLocks noChangeAspect="1"/>
          </p:cNvPicPr>
          <p:nvPr/>
        </p:nvPicPr>
        <p:blipFill>
          <a:blip r:embed="rId4" cstate="print"/>
          <a:srcRect/>
          <a:stretch>
            <a:fillRect/>
          </a:stretch>
        </p:blipFill>
        <p:spPr bwMode="auto">
          <a:xfrm>
            <a:off x="4714875" y="2709863"/>
            <a:ext cx="3856038" cy="3324225"/>
          </a:xfrm>
          <a:prstGeom prst="rect">
            <a:avLst/>
          </a:prstGeom>
          <a:noFill/>
          <a:ln w="12700" cap="flat" cmpd="sng">
            <a:noFill/>
            <a:prstDash val="solid"/>
            <a:miter lim="0"/>
            <a:headEnd type="none" w="med" len="med"/>
            <a:tailEnd type="none" w="med" len="med"/>
          </a:ln>
          <a:effectLst/>
        </p:spPr>
      </p:pic>
      <p:pic>
        <p:nvPicPr>
          <p:cNvPr id="21508" name="Picture 4" descr="image9.png"/>
          <p:cNvPicPr>
            <a:picLocks noChangeAspect="1"/>
          </p:cNvPicPr>
          <p:nvPr/>
        </p:nvPicPr>
        <p:blipFill>
          <a:blip r:embed="rId5" cstate="print"/>
          <a:srcRect/>
          <a:stretch>
            <a:fillRect/>
          </a:stretch>
        </p:blipFill>
        <p:spPr bwMode="auto">
          <a:xfrm>
            <a:off x="1055688" y="4148138"/>
            <a:ext cx="3275012" cy="2544762"/>
          </a:xfrm>
          <a:prstGeom prst="rect">
            <a:avLst/>
          </a:prstGeom>
          <a:noFill/>
          <a:ln w="12700" cap="flat" cmpd="sng">
            <a:noFill/>
            <a:prstDash val="solid"/>
            <a:miter lim="0"/>
            <a:headEnd type="none" w="med" len="med"/>
            <a:tailEnd type="none" w="med" len="med"/>
          </a:ln>
          <a:effectLst/>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Dogs: Visual Perception</a:t>
            </a:r>
            <a:endParaRPr lang="en-IE"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Dogs: Gustative Perception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Taste Buds in Dogs</a:t>
            </a:r>
            <a:endParaRPr lang="en-IE" dirty="0"/>
          </a:p>
        </p:txBody>
      </p:sp>
      <p:graphicFrame>
        <p:nvGraphicFramePr>
          <p:cNvPr id="4" name="Table 3"/>
          <p:cNvGraphicFramePr>
            <a:graphicFrameLocks noGrp="1"/>
          </p:cNvGraphicFramePr>
          <p:nvPr>
            <p:extLst>
              <p:ext uri="{D42A27DB-BD31-4B8C-83A1-F6EECF244321}">
                <p14:modId xmlns:p14="http://schemas.microsoft.com/office/powerpoint/2010/main" xmlns="" val="2812169809"/>
              </p:ext>
            </p:extLst>
          </p:nvPr>
        </p:nvGraphicFramePr>
        <p:xfrm>
          <a:off x="827584" y="2492896"/>
          <a:ext cx="7924800" cy="2050528"/>
        </p:xfrm>
        <a:graphic>
          <a:graphicData uri="http://schemas.openxmlformats.org/drawingml/2006/table">
            <a:tbl>
              <a:tblPr firstRow="1" bandRow="1">
                <a:tableStyleId>{5202B0CA-FC54-4496-8BCA-5EF66A818D29}</a:tableStyleId>
              </a:tblPr>
              <a:tblGrid>
                <a:gridCol w="2864386"/>
                <a:gridCol w="5060414"/>
              </a:tblGrid>
              <a:tr h="512632">
                <a:tc>
                  <a:txBody>
                    <a:bodyPr/>
                    <a:lstStyle/>
                    <a:p>
                      <a:r>
                        <a:rPr lang="en-IE" dirty="0" smtClean="0"/>
                        <a:t>Animal</a:t>
                      </a:r>
                      <a:endParaRPr lang="en-IE" dirty="0"/>
                    </a:p>
                  </a:txBody>
                  <a:tcPr/>
                </a:tc>
                <a:tc>
                  <a:txBody>
                    <a:bodyPr/>
                    <a:lstStyle/>
                    <a:p>
                      <a:r>
                        <a:rPr lang="en-IE" dirty="0" smtClean="0"/>
                        <a:t>Taste Buds</a:t>
                      </a:r>
                      <a:endParaRPr lang="en-IE" dirty="0"/>
                    </a:p>
                  </a:txBody>
                  <a:tcPr/>
                </a:tc>
              </a:tr>
              <a:tr h="512632">
                <a:tc>
                  <a:txBody>
                    <a:bodyPr/>
                    <a:lstStyle/>
                    <a:p>
                      <a:r>
                        <a:rPr lang="en-IE" dirty="0" smtClean="0"/>
                        <a:t>Human</a:t>
                      </a:r>
                      <a:endParaRPr lang="en-IE" dirty="0"/>
                    </a:p>
                  </a:txBody>
                  <a:tcPr/>
                </a:tc>
                <a:tc>
                  <a:txBody>
                    <a:bodyPr/>
                    <a:lstStyle/>
                    <a:p>
                      <a:r>
                        <a:rPr lang="en-IE" dirty="0" smtClean="0"/>
                        <a:t>9000 – good sense of taste</a:t>
                      </a:r>
                      <a:endParaRPr lang="en-IE" dirty="0"/>
                    </a:p>
                  </a:txBody>
                  <a:tcPr/>
                </a:tc>
              </a:tr>
              <a:tr h="512632">
                <a:tc>
                  <a:txBody>
                    <a:bodyPr/>
                    <a:lstStyle/>
                    <a:p>
                      <a:r>
                        <a:rPr lang="en-IE" dirty="0" smtClean="0"/>
                        <a:t>Dog</a:t>
                      </a:r>
                      <a:endParaRPr lang="en-IE" dirty="0"/>
                    </a:p>
                  </a:txBody>
                  <a:tcPr/>
                </a:tc>
                <a:tc>
                  <a:txBody>
                    <a:bodyPr/>
                    <a:lstStyle/>
                    <a:p>
                      <a:r>
                        <a:rPr lang="en-IE" dirty="0" smtClean="0"/>
                        <a:t>1700 – stronger reliance on smell than taste</a:t>
                      </a:r>
                      <a:endParaRPr lang="en-IE" dirty="0"/>
                    </a:p>
                  </a:txBody>
                  <a:tcPr/>
                </a:tc>
              </a:tr>
              <a:tr h="512632">
                <a:tc>
                  <a:txBody>
                    <a:bodyPr/>
                    <a:lstStyle/>
                    <a:p>
                      <a:r>
                        <a:rPr lang="en-IE" dirty="0" smtClean="0"/>
                        <a:t>Cat</a:t>
                      </a:r>
                      <a:endParaRPr lang="en-IE" dirty="0"/>
                    </a:p>
                  </a:txBody>
                  <a:tcPr/>
                </a:tc>
                <a:tc>
                  <a:txBody>
                    <a:bodyPr/>
                    <a:lstStyle/>
                    <a:p>
                      <a:r>
                        <a:rPr lang="en-IE" dirty="0" smtClean="0"/>
                        <a:t>470 – very weak sense of taste</a:t>
                      </a:r>
                      <a:endParaRPr lang="en-IE" dirty="0"/>
                    </a:p>
                  </a:txBody>
                  <a:tcPr/>
                </a:tc>
              </a:tr>
            </a:tbl>
          </a:graphicData>
        </a:graphic>
      </p:graphicFrame>
      <p:sp>
        <p:nvSpPr>
          <p:cNvPr id="5" name="Content Placeholder 6"/>
          <p:cNvSpPr>
            <a:spLocks noGrp="1"/>
          </p:cNvSpPr>
          <p:nvPr>
            <p:ph idx="1"/>
          </p:nvPr>
        </p:nvSpPr>
        <p:spPr>
          <a:xfrm>
            <a:off x="838200" y="4725144"/>
            <a:ext cx="7693025" cy="1361331"/>
          </a:xfrm>
        </p:spPr>
        <p:txBody>
          <a:bodyPr/>
          <a:lstStyle/>
          <a:p>
            <a:r>
              <a:rPr lang="en-IE" sz="2400" dirty="0"/>
              <a:t>Most of a dog’s taste buds are on the tip of its tongue</a:t>
            </a:r>
          </a:p>
          <a:p>
            <a:r>
              <a:rPr lang="en-IE" sz="2400" dirty="0"/>
              <a:t>Some at back of tongue, some on palate (soft part of roof of mouth)</a:t>
            </a:r>
            <a:endParaRPr lang="en-IE"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Reliance on Smell for Food</a:t>
            </a:r>
          </a:p>
        </p:txBody>
      </p:sp>
      <p:sp>
        <p:nvSpPr>
          <p:cNvPr id="7" name="Content Placeholder 6"/>
          <p:cNvSpPr>
            <a:spLocks noGrp="1"/>
          </p:cNvSpPr>
          <p:nvPr>
            <p:ph idx="1"/>
          </p:nvPr>
        </p:nvSpPr>
        <p:spPr/>
        <p:txBody>
          <a:bodyPr/>
          <a:lstStyle/>
          <a:p>
            <a:r>
              <a:rPr lang="en-IE" sz="2400" dirty="0" smtClean="0"/>
              <a:t>Dogs wolf down nice-smelling foods</a:t>
            </a:r>
          </a:p>
          <a:p>
            <a:r>
              <a:rPr lang="en-IE" sz="2400" dirty="0" smtClean="0"/>
              <a:t>Dogs eat foods with weak smells more slowly</a:t>
            </a:r>
          </a:p>
          <a:p>
            <a:r>
              <a:rPr lang="en-IE" sz="2400" dirty="0" smtClean="0"/>
              <a:t>Link between taste and smell (similar link exists in humans)</a:t>
            </a:r>
          </a:p>
          <a:p>
            <a:r>
              <a:rPr lang="en-IE" sz="2400" dirty="0" smtClean="0"/>
              <a:t>Even if it smells bad, </a:t>
            </a:r>
          </a:p>
          <a:p>
            <a:pPr marL="0" indent="0">
              <a:buNone/>
            </a:pPr>
            <a:r>
              <a:rPr lang="en-IE" sz="2400" dirty="0" smtClean="0"/>
              <a:t>     they don’t care &gt;&gt;&gt;&gt;&gt;&gt;&gt;&gt;&gt;</a:t>
            </a:r>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76056" y="3883178"/>
            <a:ext cx="3302708" cy="2642166"/>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A Salt on the Senses</a:t>
            </a:r>
          </a:p>
        </p:txBody>
      </p:sp>
      <p:sp>
        <p:nvSpPr>
          <p:cNvPr id="7" name="Content Placeholder 6"/>
          <p:cNvSpPr>
            <a:spLocks noGrp="1"/>
          </p:cNvSpPr>
          <p:nvPr>
            <p:ph idx="1"/>
          </p:nvPr>
        </p:nvSpPr>
        <p:spPr/>
        <p:txBody>
          <a:bodyPr/>
          <a:lstStyle/>
          <a:p>
            <a:r>
              <a:rPr lang="en-IE" sz="2400" dirty="0" smtClean="0"/>
              <a:t>Humans seek out salt – viz. salty snacks such as crisps</a:t>
            </a:r>
          </a:p>
          <a:p>
            <a:r>
              <a:rPr lang="en-IE" sz="2400" dirty="0" smtClean="0"/>
              <a:t>Dogs get enough sodium from meat</a:t>
            </a:r>
          </a:p>
          <a:p>
            <a:r>
              <a:rPr lang="en-IE" sz="2400" dirty="0" smtClean="0"/>
              <a:t>Less developed salt receptors</a:t>
            </a:r>
            <a:endParaRPr lang="en-IE" sz="24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00192" y="3284984"/>
            <a:ext cx="2271022" cy="2952328"/>
          </a:xfrm>
          <a:prstGeom prst="rect">
            <a:avLst/>
          </a:prstGeom>
        </p:spPr>
      </p:pic>
    </p:spTree>
    <p:extLst>
      <p:ext uri="{BB962C8B-B14F-4D97-AF65-F5344CB8AC3E}">
        <p14:creationId xmlns:p14="http://schemas.microsoft.com/office/powerpoint/2010/main" xmlns="" val="4244147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IE" altLang="en-GB" dirty="0" smtClean="0"/>
              <a:t>Sweet Doggie</a:t>
            </a:r>
            <a:endParaRPr lang="en-GB" altLang="en-GB" dirty="0" smtClean="0"/>
          </a:p>
        </p:txBody>
      </p:sp>
      <p:sp>
        <p:nvSpPr>
          <p:cNvPr id="7" name="Content Placeholder 6"/>
          <p:cNvSpPr>
            <a:spLocks noGrp="1"/>
          </p:cNvSpPr>
          <p:nvPr>
            <p:ph idx="1"/>
          </p:nvPr>
        </p:nvSpPr>
        <p:spPr/>
        <p:txBody>
          <a:bodyPr/>
          <a:lstStyle/>
          <a:p>
            <a:r>
              <a:rPr lang="en-IE" sz="2800" dirty="0" smtClean="0"/>
              <a:t>Omnivores (only ~80% meat in diet)</a:t>
            </a:r>
          </a:p>
          <a:p>
            <a:r>
              <a:rPr lang="en-IE" sz="2800" dirty="0" smtClean="0"/>
              <a:t>Dogs’ sweet taste is for a chemical called </a:t>
            </a:r>
            <a:r>
              <a:rPr lang="en-IE" sz="2800" dirty="0" err="1" smtClean="0"/>
              <a:t>furaneol</a:t>
            </a:r>
            <a:r>
              <a:rPr lang="en-IE" sz="2800" dirty="0" smtClean="0"/>
              <a:t> (found in tomatoes and other fruit)</a:t>
            </a:r>
          </a:p>
          <a:p>
            <a:r>
              <a:rPr lang="en-IE" dirty="0" smtClean="0"/>
              <a:t>In the wild dogs frequently supplement diet with fruit and berries</a:t>
            </a:r>
            <a:endParaRPr lang="en-IE" sz="2400"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8024" y="4293096"/>
            <a:ext cx="3168352" cy="211223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IE" altLang="en-GB" dirty="0" smtClean="0"/>
              <a:t>Water</a:t>
            </a:r>
            <a:endParaRPr lang="en-GB" altLang="en-GB" dirty="0" smtClean="0"/>
          </a:p>
        </p:txBody>
      </p:sp>
      <p:sp>
        <p:nvSpPr>
          <p:cNvPr id="7" name="Content Placeholder 6"/>
          <p:cNvSpPr>
            <a:spLocks noGrp="1"/>
          </p:cNvSpPr>
          <p:nvPr>
            <p:ph idx="1"/>
          </p:nvPr>
        </p:nvSpPr>
        <p:spPr/>
        <p:txBody>
          <a:bodyPr/>
          <a:lstStyle/>
          <a:p>
            <a:r>
              <a:rPr lang="en-IE" dirty="0" smtClean="0"/>
              <a:t>Tips of tongues specifically tuned to taste water</a:t>
            </a:r>
          </a:p>
          <a:p>
            <a:r>
              <a:rPr lang="en-IE" dirty="0" smtClean="0"/>
              <a:t>This part of tongue used to scoop water up</a:t>
            </a:r>
          </a:p>
          <a:p>
            <a:r>
              <a:rPr lang="en-IE" sz="2800" dirty="0" smtClean="0"/>
              <a:t>Shared with other carnivores, but not with humans</a:t>
            </a:r>
          </a:p>
          <a:p>
            <a:r>
              <a:rPr lang="en-IE" dirty="0" smtClean="0"/>
              <a:t>Especially sensitive after eating salty or sugary foods</a:t>
            </a:r>
            <a:endParaRPr lang="en-IE" sz="2800" dirty="0" smtClean="0"/>
          </a:p>
        </p:txBody>
      </p:sp>
      <p:pic>
        <p:nvPicPr>
          <p:cNvPr id="4" name="Picture 3" descr="dehydration.jpg"/>
          <p:cNvPicPr>
            <a:picLocks noChangeAspect="1"/>
          </p:cNvPicPr>
          <p:nvPr/>
        </p:nvPicPr>
        <p:blipFill>
          <a:blip r:embed="rId3" cstate="print"/>
          <a:stretch>
            <a:fillRect/>
          </a:stretch>
        </p:blipFill>
        <p:spPr>
          <a:xfrm>
            <a:off x="5868144" y="489525"/>
            <a:ext cx="2736304" cy="1859355"/>
          </a:xfrm>
          <a:prstGeom prst="rect">
            <a:avLst/>
          </a:prstGeom>
        </p:spPr>
      </p:pic>
    </p:spTree>
    <p:extLst>
      <p:ext uri="{BB962C8B-B14F-4D97-AF65-F5344CB8AC3E}">
        <p14:creationId xmlns:p14="http://schemas.microsoft.com/office/powerpoint/2010/main" xmlns="" val="26039337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IE" altLang="en-GB" dirty="0" smtClean="0"/>
              <a:t>The Bitter End</a:t>
            </a:r>
            <a:endParaRPr lang="en-GB" altLang="en-GB" dirty="0" smtClean="0"/>
          </a:p>
        </p:txBody>
      </p:sp>
      <p:sp>
        <p:nvSpPr>
          <p:cNvPr id="7" name="Content Placeholder 6"/>
          <p:cNvSpPr>
            <a:spLocks noGrp="1"/>
          </p:cNvSpPr>
          <p:nvPr>
            <p:ph idx="1"/>
          </p:nvPr>
        </p:nvSpPr>
        <p:spPr/>
        <p:txBody>
          <a:bodyPr/>
          <a:lstStyle/>
          <a:p>
            <a:r>
              <a:rPr lang="en-IE" sz="2800" dirty="0" smtClean="0"/>
              <a:t>Dislike bitter taste</a:t>
            </a:r>
          </a:p>
          <a:p>
            <a:r>
              <a:rPr lang="en-IE" dirty="0" smtClean="0"/>
              <a:t>Deterrent sprays to prevent chewing furniture</a:t>
            </a:r>
            <a:endParaRPr lang="en-IE" sz="28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78073" y="3523828"/>
            <a:ext cx="2857500" cy="28575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335574" y="3497704"/>
            <a:ext cx="2883624" cy="2883624"/>
          </a:xfrm>
          <a:prstGeom prst="rect">
            <a:avLst/>
          </a:prstGeom>
        </p:spPr>
      </p:pic>
    </p:spTree>
    <p:extLst>
      <p:ext uri="{BB962C8B-B14F-4D97-AF65-F5344CB8AC3E}">
        <p14:creationId xmlns:p14="http://schemas.microsoft.com/office/powerpoint/2010/main" xmlns="" val="2291034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Visual Perception</a:t>
            </a:r>
            <a:endParaRPr lang="en-IE" dirty="0"/>
          </a:p>
        </p:txBody>
      </p:sp>
      <p:sp>
        <p:nvSpPr>
          <p:cNvPr id="3" name="Content Placeholder 2"/>
          <p:cNvSpPr>
            <a:spLocks noGrp="1"/>
          </p:cNvSpPr>
          <p:nvPr>
            <p:ph idx="1"/>
          </p:nvPr>
        </p:nvSpPr>
        <p:spPr/>
        <p:txBody>
          <a:bodyPr/>
          <a:lstStyle/>
          <a:p>
            <a:r>
              <a:rPr lang="en-IE" dirty="0"/>
              <a:t>C</a:t>
            </a:r>
            <a:r>
              <a:rPr lang="en-IE" dirty="0" smtClean="0"/>
              <a:t>an pick out two colours:</a:t>
            </a:r>
          </a:p>
          <a:p>
            <a:pPr lvl="1"/>
            <a:r>
              <a:rPr lang="en-IE" dirty="0" smtClean="0"/>
              <a:t>Blue/Violet</a:t>
            </a:r>
          </a:p>
          <a:p>
            <a:pPr lvl="1"/>
            <a:r>
              <a:rPr lang="en-IE" dirty="0" smtClean="0"/>
              <a:t>Yellow</a:t>
            </a:r>
            <a:endParaRPr lang="en-IE" dirty="0"/>
          </a:p>
          <a:p>
            <a:r>
              <a:rPr lang="en-IE" dirty="0"/>
              <a:t>C</a:t>
            </a:r>
            <a:r>
              <a:rPr lang="en-IE" dirty="0" smtClean="0"/>
              <a:t>an differentiate among shades of grey</a:t>
            </a:r>
          </a:p>
          <a:p>
            <a:r>
              <a:rPr lang="en-IE" dirty="0" smtClean="0"/>
              <a:t>Unable to distinguish green, yellow, orange and red</a:t>
            </a:r>
          </a:p>
          <a:p>
            <a:endParaRPr lang="en-IE" dirty="0" smtClean="0"/>
          </a:p>
          <a:p>
            <a:endParaRPr lang="en-IE"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Visual Perception</a:t>
            </a:r>
            <a:endParaRPr lang="en-IE" dirty="0"/>
          </a:p>
        </p:txBody>
      </p:sp>
      <p:sp>
        <p:nvSpPr>
          <p:cNvPr id="3" name="Content Placeholder 2"/>
          <p:cNvSpPr>
            <a:spLocks noGrp="1"/>
          </p:cNvSpPr>
          <p:nvPr>
            <p:ph idx="1"/>
          </p:nvPr>
        </p:nvSpPr>
        <p:spPr/>
        <p:txBody>
          <a:bodyPr/>
          <a:lstStyle/>
          <a:p>
            <a:pPr marL="0" indent="0">
              <a:buNone/>
            </a:pPr>
            <a:endParaRPr lang="en-IE" dirty="0" smtClean="0"/>
          </a:p>
          <a:p>
            <a:pPr marL="0" indent="0">
              <a:buNone/>
            </a:pPr>
            <a:endParaRPr lang="en-IE"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3728" y="2420888"/>
            <a:ext cx="5200650" cy="37097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Dogs: Visual Perception</a:t>
            </a:r>
            <a:endParaRPr lang="en-IE" dirty="0"/>
          </a:p>
        </p:txBody>
      </p:sp>
      <p:sp>
        <p:nvSpPr>
          <p:cNvPr id="3" name="Content Placeholder 2"/>
          <p:cNvSpPr>
            <a:spLocks noGrp="1"/>
          </p:cNvSpPr>
          <p:nvPr>
            <p:ph idx="1"/>
          </p:nvPr>
        </p:nvSpPr>
        <p:spPr/>
        <p:txBody>
          <a:bodyPr/>
          <a:lstStyle/>
          <a:p>
            <a:pPr marL="0" indent="0">
              <a:buNone/>
            </a:pPr>
            <a:endParaRPr lang="en-IE" dirty="0" smtClean="0"/>
          </a:p>
          <a:p>
            <a:pPr marL="0" indent="0">
              <a:buNone/>
            </a:pPr>
            <a:endParaRPr lang="en-IE"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7624" y="2996952"/>
            <a:ext cx="3282679" cy="23416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2" name="Picture 2" descr="http://t3.gstatic.com/images?q=tbn:ANd9GcRDj-0j1V5W36azpemyWjzGETuRhvpqNYSdapWmiLi-Vd8rA9uIiw"/>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16016" y="3088829"/>
            <a:ext cx="2804160" cy="2157889"/>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907704" y="5733256"/>
            <a:ext cx="2160240" cy="707886"/>
          </a:xfrm>
          <a:prstGeom prst="rect">
            <a:avLst/>
          </a:prstGeom>
          <a:noFill/>
        </p:spPr>
        <p:txBody>
          <a:bodyPr wrap="square" rtlCol="0">
            <a:spAutoFit/>
          </a:bodyPr>
          <a:lstStyle/>
          <a:p>
            <a:r>
              <a:rPr lang="en-IE" dirty="0" smtClean="0"/>
              <a:t>Dog</a:t>
            </a:r>
            <a:endParaRPr lang="en-IE" dirty="0"/>
          </a:p>
        </p:txBody>
      </p:sp>
      <p:sp>
        <p:nvSpPr>
          <p:cNvPr id="5" name="Rectangle 4"/>
          <p:cNvSpPr/>
          <p:nvPr/>
        </p:nvSpPr>
        <p:spPr>
          <a:xfrm>
            <a:off x="5555281" y="5661248"/>
            <a:ext cx="1838965" cy="707886"/>
          </a:xfrm>
          <a:prstGeom prst="rect">
            <a:avLst/>
          </a:prstGeom>
        </p:spPr>
        <p:txBody>
          <a:bodyPr wrap="none">
            <a:spAutoFit/>
          </a:bodyPr>
          <a:lstStyle/>
          <a:p>
            <a:r>
              <a:rPr lang="en-IE" dirty="0" smtClean="0"/>
              <a:t>Human</a:t>
            </a:r>
            <a:endParaRPr lang="en-IE" dirty="0"/>
          </a:p>
        </p:txBody>
      </p:sp>
    </p:spTree>
    <p:extLst>
      <p:ext uri="{BB962C8B-B14F-4D97-AF65-F5344CB8AC3E}">
        <p14:creationId xmlns:p14="http://schemas.microsoft.com/office/powerpoint/2010/main" xmlns="" val="252351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92696"/>
            <a:ext cx="7924800" cy="1143000"/>
          </a:xfrm>
        </p:spPr>
        <p:txBody>
          <a:bodyPr/>
          <a:lstStyle/>
          <a:p>
            <a:r>
              <a:rPr lang="en-IE" sz="3200" dirty="0" smtClean="0"/>
              <a:t>Distinguishing features of a dog eye (1) </a:t>
            </a:r>
            <a:endParaRPr lang="en-IE" sz="3200" dirty="0"/>
          </a:p>
        </p:txBody>
      </p:sp>
      <p:sp>
        <p:nvSpPr>
          <p:cNvPr id="3" name="Content Placeholder 2"/>
          <p:cNvSpPr>
            <a:spLocks noGrp="1"/>
          </p:cNvSpPr>
          <p:nvPr>
            <p:ph idx="1"/>
          </p:nvPr>
        </p:nvSpPr>
        <p:spPr/>
        <p:txBody>
          <a:bodyPr/>
          <a:lstStyle/>
          <a:p>
            <a:r>
              <a:rPr lang="en-IE" dirty="0"/>
              <a:t>The </a:t>
            </a:r>
            <a:r>
              <a:rPr lang="en-IE" b="1" dirty="0" err="1"/>
              <a:t>ora</a:t>
            </a:r>
            <a:r>
              <a:rPr lang="en-IE" b="1" dirty="0"/>
              <a:t> </a:t>
            </a:r>
            <a:r>
              <a:rPr lang="en-IE" b="1" dirty="0" err="1"/>
              <a:t>serrata</a:t>
            </a:r>
            <a:r>
              <a:rPr lang="en-IE" dirty="0"/>
              <a:t> is the serrated junction between the </a:t>
            </a:r>
            <a:r>
              <a:rPr lang="en-IE" dirty="0">
                <a:hlinkClick r:id="rId3" tooltip="Retina"/>
              </a:rPr>
              <a:t>retina</a:t>
            </a:r>
            <a:r>
              <a:rPr lang="en-IE" dirty="0"/>
              <a:t> and the </a:t>
            </a:r>
            <a:r>
              <a:rPr lang="en-IE" dirty="0" err="1">
                <a:hlinkClick r:id="rId4" tooltip="Ciliary body"/>
              </a:rPr>
              <a:t>ciliary</a:t>
            </a:r>
            <a:r>
              <a:rPr lang="en-IE" dirty="0">
                <a:hlinkClick r:id="rId4" tooltip="Ciliary body"/>
              </a:rPr>
              <a:t> body</a:t>
            </a:r>
            <a:r>
              <a:rPr lang="en-IE" dirty="0"/>
              <a:t>. This junction marks the transition from the simple non-photosensitive area of the retina to the complex, multi-layered photosensitive region. In animals in which the region does not have a serrated appearance, it is called the </a:t>
            </a:r>
            <a:r>
              <a:rPr lang="en-IE" i="1" dirty="0" err="1"/>
              <a:t>ora</a:t>
            </a:r>
            <a:r>
              <a:rPr lang="en-IE" i="1" dirty="0"/>
              <a:t> </a:t>
            </a:r>
            <a:r>
              <a:rPr lang="en-IE" i="1" dirty="0" err="1"/>
              <a:t>ciliaris</a:t>
            </a:r>
            <a:r>
              <a:rPr lang="en-IE" i="1" dirty="0"/>
              <a:t> retinae</a:t>
            </a:r>
            <a:r>
              <a:rPr lang="en-IE" dirty="0"/>
              <a:t>.</a:t>
            </a:r>
            <a:endParaRPr lang="en-IE"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3200" dirty="0"/>
              <a:t>Distinguishing </a:t>
            </a:r>
            <a:r>
              <a:rPr lang="en-IE" sz="3200" dirty="0" smtClean="0"/>
              <a:t>features </a:t>
            </a:r>
            <a:r>
              <a:rPr lang="en-IE" sz="3200" dirty="0"/>
              <a:t>of a dog eye </a:t>
            </a:r>
            <a:r>
              <a:rPr lang="en-IE" sz="3200" dirty="0" smtClean="0"/>
              <a:t>(2) </a:t>
            </a:r>
            <a:endParaRPr lang="en-IE" sz="3200" dirty="0"/>
          </a:p>
        </p:txBody>
      </p:sp>
      <p:sp>
        <p:nvSpPr>
          <p:cNvPr id="3" name="Content Placeholder 2"/>
          <p:cNvSpPr>
            <a:spLocks noGrp="1"/>
          </p:cNvSpPr>
          <p:nvPr>
            <p:ph idx="1"/>
          </p:nvPr>
        </p:nvSpPr>
        <p:spPr>
          <a:xfrm>
            <a:off x="838200" y="2595736"/>
            <a:ext cx="7772400" cy="2705472"/>
          </a:xfrm>
        </p:spPr>
        <p:txBody>
          <a:bodyPr/>
          <a:lstStyle/>
          <a:p>
            <a:r>
              <a:rPr lang="en-IE" dirty="0"/>
              <a:t>The Nictitating Membrane (Third Eyelid</a:t>
            </a:r>
            <a:r>
              <a:rPr lang="en-IE" dirty="0" smtClean="0"/>
              <a:t>):</a:t>
            </a:r>
          </a:p>
          <a:p>
            <a:r>
              <a:rPr lang="en-IE" dirty="0" smtClean="0"/>
              <a:t>Protection of the surface of the eye because dogs use their head more actively than humans</a:t>
            </a:r>
            <a:endParaRPr lang="en-IE" dirty="0"/>
          </a:p>
          <a:p>
            <a:pPr marL="0" indent="0">
              <a:buNone/>
            </a:pPr>
            <a:endParaRPr lang="en-IE" dirty="0" smtClean="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25564" y="4057707"/>
            <a:ext cx="3102620" cy="25396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Aspects of Canine Vision</a:t>
            </a:r>
            <a:endParaRPr lang="en-IE" dirty="0"/>
          </a:p>
        </p:txBody>
      </p:sp>
      <p:sp>
        <p:nvSpPr>
          <p:cNvPr id="3" name="Content Placeholder 2"/>
          <p:cNvSpPr>
            <a:spLocks noGrp="1"/>
          </p:cNvSpPr>
          <p:nvPr>
            <p:ph idx="1"/>
          </p:nvPr>
        </p:nvSpPr>
        <p:spPr>
          <a:xfrm>
            <a:off x="838200" y="2245568"/>
            <a:ext cx="6902152" cy="4495800"/>
          </a:xfrm>
        </p:spPr>
        <p:txBody>
          <a:bodyPr/>
          <a:lstStyle/>
          <a:p>
            <a:r>
              <a:rPr lang="en-IE" sz="2400" dirty="0"/>
              <a:t>G</a:t>
            </a:r>
            <a:r>
              <a:rPr lang="en-IE" sz="2400" dirty="0" smtClean="0"/>
              <a:t>reater divergence of the eye axis than humans, enabling them to rotate their pupils farther in any direction</a:t>
            </a:r>
          </a:p>
          <a:p>
            <a:r>
              <a:rPr lang="en-IE" sz="2400" dirty="0"/>
              <a:t>V</a:t>
            </a:r>
            <a:r>
              <a:rPr lang="en-IE" sz="2400" dirty="0" smtClean="0"/>
              <a:t>isual </a:t>
            </a:r>
            <a:r>
              <a:rPr lang="en-IE" sz="2400" dirty="0"/>
              <a:t>acuity is poor </a:t>
            </a:r>
            <a:r>
              <a:rPr lang="en-IE" sz="2400" dirty="0" smtClean="0"/>
              <a:t>their </a:t>
            </a:r>
            <a:r>
              <a:rPr lang="en-IE" sz="2400" dirty="0"/>
              <a:t>visual discrimination for moving objects is very high; dogs have been shown to be able to discriminate between </a:t>
            </a:r>
            <a:r>
              <a:rPr lang="en-IE" sz="2400" dirty="0" smtClean="0"/>
              <a:t>humans at </a:t>
            </a:r>
            <a:r>
              <a:rPr lang="en-IE" sz="2400" dirty="0"/>
              <a:t>a range of between 800 and 900 m, however this range decreases to 500-600 m if the object is stationary</a:t>
            </a:r>
            <a:r>
              <a:rPr lang="en-IE" sz="2400" dirty="0" smtClean="0"/>
              <a:t>.</a:t>
            </a:r>
          </a:p>
          <a:p>
            <a:r>
              <a:rPr lang="en-IE" sz="2400" dirty="0" smtClean="0"/>
              <a:t>Have good night vision: Canine’s biggest advantage </a:t>
            </a:r>
            <a:endParaRPr lang="en-IE" sz="2400" dirty="0"/>
          </a:p>
          <a:p>
            <a:endParaRPr lang="en-IE" sz="2400" dirty="0" smtClean="0"/>
          </a:p>
          <a:p>
            <a:endParaRPr lang="en-IE" sz="2400" dirty="0" smtClean="0"/>
          </a:p>
        </p:txBody>
      </p:sp>
      <p:pic>
        <p:nvPicPr>
          <p:cNvPr id="4" name="Picture 3" descr="071108140336-large.jpg"/>
          <p:cNvPicPr>
            <a:picLocks noChangeAspect="1"/>
          </p:cNvPicPr>
          <p:nvPr/>
        </p:nvPicPr>
        <p:blipFill>
          <a:blip r:embed="rId3" cstate="print"/>
          <a:stretch>
            <a:fillRect/>
          </a:stretch>
        </p:blipFill>
        <p:spPr>
          <a:xfrm>
            <a:off x="6664700" y="144016"/>
            <a:ext cx="2276968" cy="2204864"/>
          </a:xfrm>
          <a:prstGeom prst="rect">
            <a:avLst/>
          </a:prstGeom>
        </p:spPr>
      </p:pic>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25769</TotalTime>
  <Words>1551</Words>
  <Application>Microsoft Office PowerPoint</Application>
  <PresentationFormat>On-screen Show (4:3)</PresentationFormat>
  <Paragraphs>191</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Capsules</vt:lpstr>
      <vt:lpstr>Dogs: The Sensory Perspective</vt:lpstr>
      <vt:lpstr>Dog Perception</vt:lpstr>
      <vt:lpstr>Dogs: Visual Perception</vt:lpstr>
      <vt:lpstr>Dogs: Visual Perception</vt:lpstr>
      <vt:lpstr>Dogs: Visual Perception</vt:lpstr>
      <vt:lpstr>Dogs: Visual Perception</vt:lpstr>
      <vt:lpstr>Distinguishing features of a dog eye (1) </vt:lpstr>
      <vt:lpstr>Distinguishing features of a dog eye (2) </vt:lpstr>
      <vt:lpstr>Aspects of Canine Vision</vt:lpstr>
      <vt:lpstr>Seeing Eye Dogs</vt:lpstr>
      <vt:lpstr>Eye Problems</vt:lpstr>
      <vt:lpstr>Dogs: Auditory Perception</vt:lpstr>
      <vt:lpstr>Dogs Hearing</vt:lpstr>
      <vt:lpstr>Dogs Hearing</vt:lpstr>
      <vt:lpstr>Dogs Hearing</vt:lpstr>
      <vt:lpstr>Dogs Hearing</vt:lpstr>
      <vt:lpstr>Hearing Threshold</vt:lpstr>
      <vt:lpstr>Dogs Hearing</vt:lpstr>
      <vt:lpstr>Dogs: Olfactory Perception</vt:lpstr>
      <vt:lpstr>Anatomy of the nose </vt:lpstr>
      <vt:lpstr>Anatomy of the nose </vt:lpstr>
      <vt:lpstr>Dogs versus Humans </vt:lpstr>
      <vt:lpstr>Dogs versus Humans </vt:lpstr>
      <vt:lpstr>Dog receptors versus Human </vt:lpstr>
      <vt:lpstr>What is Olfaction? </vt:lpstr>
      <vt:lpstr>Why is a dog’s nose moist?</vt:lpstr>
      <vt:lpstr>Other uses for the Dogs noses</vt:lpstr>
      <vt:lpstr>Dogs smell is vital for the Dog ! </vt:lpstr>
      <vt:lpstr>&amp;  the lighter side !!</vt:lpstr>
      <vt:lpstr>Dogs: Gustative Perception</vt:lpstr>
      <vt:lpstr>Taste Buds in Dogs</vt:lpstr>
      <vt:lpstr>Reliance on Smell for Food</vt:lpstr>
      <vt:lpstr>A Salt on the Senses</vt:lpstr>
      <vt:lpstr>Sweet Doggie</vt:lpstr>
      <vt:lpstr>Water</vt:lpstr>
      <vt:lpstr>The Bitter End</vt:lpstr>
    </vt:vector>
  </TitlesOfParts>
  <Company>Dublin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 and Machine: Introduction</dc:title>
  <dc:creator>Dept of Maths</dc:creator>
  <cp:lastModifiedBy>DIT</cp:lastModifiedBy>
  <cp:revision>96</cp:revision>
  <cp:lastPrinted>2012-02-09T16:29:04Z</cp:lastPrinted>
  <dcterms:created xsi:type="dcterms:W3CDTF">2010-01-18T13:43:16Z</dcterms:created>
  <dcterms:modified xsi:type="dcterms:W3CDTF">2013-03-04T13:12:54Z</dcterms:modified>
</cp:coreProperties>
</file>