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jpg" ContentType="image/jpeg"/>
  <Default Extension="rels" ContentType="application/vnd.openxmlformats-package.relationships+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Override1.xml" ContentType="application/vnd.openxmlformats-officedocument.themeOverride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5" Type="http://schemas.openxmlformats.org/officeDocument/2006/relationships/custom-properties" Target="docProps/custom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62"/>
  </p:notesMasterIdLst>
  <p:handoutMasterIdLst>
    <p:handoutMasterId r:id="rId63"/>
  </p:handoutMasterIdLst>
  <p:sldIdLst>
    <p:sldId id="259" r:id="rId5"/>
    <p:sldId id="261" r:id="rId6"/>
    <p:sldId id="262" r:id="rId7"/>
    <p:sldId id="263" r:id="rId8"/>
    <p:sldId id="338" r:id="rId9"/>
    <p:sldId id="265" r:id="rId10"/>
    <p:sldId id="336" r:id="rId11"/>
    <p:sldId id="337" r:id="rId12"/>
    <p:sldId id="271" r:id="rId13"/>
    <p:sldId id="277" r:id="rId14"/>
    <p:sldId id="275" r:id="rId15"/>
    <p:sldId id="276" r:id="rId16"/>
    <p:sldId id="278" r:id="rId17"/>
    <p:sldId id="279" r:id="rId18"/>
    <p:sldId id="280" r:id="rId19"/>
    <p:sldId id="281" r:id="rId20"/>
    <p:sldId id="283" r:id="rId21"/>
    <p:sldId id="286" r:id="rId22"/>
    <p:sldId id="284" r:id="rId23"/>
    <p:sldId id="285" r:id="rId24"/>
    <p:sldId id="287" r:id="rId25"/>
    <p:sldId id="291" r:id="rId26"/>
    <p:sldId id="288" r:id="rId27"/>
    <p:sldId id="319" r:id="rId28"/>
    <p:sldId id="289" r:id="rId29"/>
    <p:sldId id="292" r:id="rId30"/>
    <p:sldId id="290" r:id="rId31"/>
    <p:sldId id="293" r:id="rId32"/>
    <p:sldId id="294" r:id="rId33"/>
    <p:sldId id="296" r:id="rId34"/>
    <p:sldId id="306" r:id="rId35"/>
    <p:sldId id="307" r:id="rId36"/>
    <p:sldId id="334" r:id="rId37"/>
    <p:sldId id="308" r:id="rId38"/>
    <p:sldId id="320" r:id="rId39"/>
    <p:sldId id="309" r:id="rId40"/>
    <p:sldId id="311" r:id="rId41"/>
    <p:sldId id="321" r:id="rId42"/>
    <p:sldId id="313" r:id="rId43"/>
    <p:sldId id="325" r:id="rId44"/>
    <p:sldId id="324" r:id="rId45"/>
    <p:sldId id="326" r:id="rId46"/>
    <p:sldId id="327" r:id="rId47"/>
    <p:sldId id="328" r:id="rId48"/>
    <p:sldId id="329" r:id="rId49"/>
    <p:sldId id="330" r:id="rId50"/>
    <p:sldId id="331" r:id="rId51"/>
    <p:sldId id="332" r:id="rId52"/>
    <p:sldId id="333" r:id="rId53"/>
    <p:sldId id="316" r:id="rId54"/>
    <p:sldId id="302" r:id="rId55"/>
    <p:sldId id="299" r:id="rId56"/>
    <p:sldId id="335" r:id="rId57"/>
    <p:sldId id="300" r:id="rId58"/>
    <p:sldId id="301" r:id="rId59"/>
    <p:sldId id="304" r:id="rId60"/>
    <p:sldId id="305" r:id="rId61"/>
  </p:sldIdLst>
  <p:sldSz cx="9144000" cy="6858000" type="screen4x3"/>
  <p:notesSz cx="6797675" cy="9928225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E5BE2"/>
    <a:srgbClr val="83C937"/>
    <a:srgbClr val="3D8DC3"/>
    <a:srgbClr val="0033CC"/>
    <a:srgbClr val="003300"/>
    <a:srgbClr val="006600"/>
    <a:srgbClr val="E54D49"/>
    <a:srgbClr val="84D8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69C7853C-536D-4A76-A0AE-DD22124D55A5}" styleName="Themed Style 1 - Acc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ED083AE6-46FA-4A59-8FB0-9F97EB10719F}" styleName="Light Style 3 - Accent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6912" autoAdjust="0"/>
    <p:restoredTop sz="87634" autoAdjust="0"/>
  </p:normalViewPr>
  <p:slideViewPr>
    <p:cSldViewPr>
      <p:cViewPr>
        <p:scale>
          <a:sx n="60" d="100"/>
          <a:sy n="60" d="100"/>
        </p:scale>
        <p:origin x="-2336" y="-15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7092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9.xml"/><Relationship Id="rId14" Type="http://schemas.openxmlformats.org/officeDocument/2006/relationships/slide" Target="slides/slide10.xml"/><Relationship Id="rId15" Type="http://schemas.openxmlformats.org/officeDocument/2006/relationships/slide" Target="slides/slide11.xml"/><Relationship Id="rId16" Type="http://schemas.openxmlformats.org/officeDocument/2006/relationships/slide" Target="slides/slide12.xml"/><Relationship Id="rId17" Type="http://schemas.openxmlformats.org/officeDocument/2006/relationships/slide" Target="slides/slide13.xml"/><Relationship Id="rId18" Type="http://schemas.openxmlformats.org/officeDocument/2006/relationships/slide" Target="slides/slide14.xml"/><Relationship Id="rId19" Type="http://schemas.openxmlformats.org/officeDocument/2006/relationships/slide" Target="slides/slide15.xml"/><Relationship Id="rId63" Type="http://schemas.openxmlformats.org/officeDocument/2006/relationships/handoutMaster" Target="handoutMasters/handoutMaster1.xml"/><Relationship Id="rId64" Type="http://schemas.openxmlformats.org/officeDocument/2006/relationships/printerSettings" Target="printerSettings/printerSettings1.bin"/><Relationship Id="rId65" Type="http://schemas.openxmlformats.org/officeDocument/2006/relationships/presProps" Target="presProps.xml"/><Relationship Id="rId66" Type="http://schemas.openxmlformats.org/officeDocument/2006/relationships/viewProps" Target="viewProps.xml"/><Relationship Id="rId67" Type="http://schemas.openxmlformats.org/officeDocument/2006/relationships/theme" Target="theme/theme1.xml"/><Relationship Id="rId68" Type="http://schemas.openxmlformats.org/officeDocument/2006/relationships/tableStyles" Target="tableStyles.xml"/><Relationship Id="rId50" Type="http://schemas.openxmlformats.org/officeDocument/2006/relationships/slide" Target="slides/slide46.xml"/><Relationship Id="rId51" Type="http://schemas.openxmlformats.org/officeDocument/2006/relationships/slide" Target="slides/slide47.xml"/><Relationship Id="rId52" Type="http://schemas.openxmlformats.org/officeDocument/2006/relationships/slide" Target="slides/slide48.xml"/><Relationship Id="rId53" Type="http://schemas.openxmlformats.org/officeDocument/2006/relationships/slide" Target="slides/slide49.xml"/><Relationship Id="rId54" Type="http://schemas.openxmlformats.org/officeDocument/2006/relationships/slide" Target="slides/slide50.xml"/><Relationship Id="rId55" Type="http://schemas.openxmlformats.org/officeDocument/2006/relationships/slide" Target="slides/slide51.xml"/><Relationship Id="rId56" Type="http://schemas.openxmlformats.org/officeDocument/2006/relationships/slide" Target="slides/slide52.xml"/><Relationship Id="rId57" Type="http://schemas.openxmlformats.org/officeDocument/2006/relationships/slide" Target="slides/slide53.xml"/><Relationship Id="rId58" Type="http://schemas.openxmlformats.org/officeDocument/2006/relationships/slide" Target="slides/slide54.xml"/><Relationship Id="rId59" Type="http://schemas.openxmlformats.org/officeDocument/2006/relationships/slide" Target="slides/slide55.xml"/><Relationship Id="rId40" Type="http://schemas.openxmlformats.org/officeDocument/2006/relationships/slide" Target="slides/slide36.xml"/><Relationship Id="rId41" Type="http://schemas.openxmlformats.org/officeDocument/2006/relationships/slide" Target="slides/slide37.xml"/><Relationship Id="rId42" Type="http://schemas.openxmlformats.org/officeDocument/2006/relationships/slide" Target="slides/slide38.xml"/><Relationship Id="rId43" Type="http://schemas.openxmlformats.org/officeDocument/2006/relationships/slide" Target="slides/slide39.xml"/><Relationship Id="rId44" Type="http://schemas.openxmlformats.org/officeDocument/2006/relationships/slide" Target="slides/slide40.xml"/><Relationship Id="rId45" Type="http://schemas.openxmlformats.org/officeDocument/2006/relationships/slide" Target="slides/slide41.xml"/><Relationship Id="rId46" Type="http://schemas.openxmlformats.org/officeDocument/2006/relationships/slide" Target="slides/slide42.xml"/><Relationship Id="rId47" Type="http://schemas.openxmlformats.org/officeDocument/2006/relationships/slide" Target="slides/slide43.xml"/><Relationship Id="rId48" Type="http://schemas.openxmlformats.org/officeDocument/2006/relationships/slide" Target="slides/slide44.xml"/><Relationship Id="rId49" Type="http://schemas.openxmlformats.org/officeDocument/2006/relationships/slide" Target="slides/slide45.xml"/><Relationship Id="rId1" Type="http://schemas.openxmlformats.org/officeDocument/2006/relationships/customXml" Target="../customXml/item1.xml"/><Relationship Id="rId2" Type="http://schemas.openxmlformats.org/officeDocument/2006/relationships/customXml" Target="../customXml/item2.xml"/><Relationship Id="rId3" Type="http://schemas.openxmlformats.org/officeDocument/2006/relationships/customXml" Target="../customXml/item3.xml"/><Relationship Id="rId4" Type="http://schemas.openxmlformats.org/officeDocument/2006/relationships/slideMaster" Target="slideMasters/slideMaster1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Relationship Id="rId9" Type="http://schemas.openxmlformats.org/officeDocument/2006/relationships/slide" Target="slides/slide5.xml"/><Relationship Id="rId30" Type="http://schemas.openxmlformats.org/officeDocument/2006/relationships/slide" Target="slides/slide26.xml"/><Relationship Id="rId31" Type="http://schemas.openxmlformats.org/officeDocument/2006/relationships/slide" Target="slides/slide27.xml"/><Relationship Id="rId32" Type="http://schemas.openxmlformats.org/officeDocument/2006/relationships/slide" Target="slides/slide28.xml"/><Relationship Id="rId33" Type="http://schemas.openxmlformats.org/officeDocument/2006/relationships/slide" Target="slides/slide29.xml"/><Relationship Id="rId34" Type="http://schemas.openxmlformats.org/officeDocument/2006/relationships/slide" Target="slides/slide30.xml"/><Relationship Id="rId35" Type="http://schemas.openxmlformats.org/officeDocument/2006/relationships/slide" Target="slides/slide31.xml"/><Relationship Id="rId36" Type="http://schemas.openxmlformats.org/officeDocument/2006/relationships/slide" Target="slides/slide32.xml"/><Relationship Id="rId37" Type="http://schemas.openxmlformats.org/officeDocument/2006/relationships/slide" Target="slides/slide33.xml"/><Relationship Id="rId38" Type="http://schemas.openxmlformats.org/officeDocument/2006/relationships/slide" Target="slides/slide34.xml"/><Relationship Id="rId39" Type="http://schemas.openxmlformats.org/officeDocument/2006/relationships/slide" Target="slides/slide35.xml"/><Relationship Id="rId20" Type="http://schemas.openxmlformats.org/officeDocument/2006/relationships/slide" Target="slides/slide16.xml"/><Relationship Id="rId21" Type="http://schemas.openxmlformats.org/officeDocument/2006/relationships/slide" Target="slides/slide17.xml"/><Relationship Id="rId22" Type="http://schemas.openxmlformats.org/officeDocument/2006/relationships/slide" Target="slides/slide18.xml"/><Relationship Id="rId23" Type="http://schemas.openxmlformats.org/officeDocument/2006/relationships/slide" Target="slides/slide19.xml"/><Relationship Id="rId24" Type="http://schemas.openxmlformats.org/officeDocument/2006/relationships/slide" Target="slides/slide20.xml"/><Relationship Id="rId25" Type="http://schemas.openxmlformats.org/officeDocument/2006/relationships/slide" Target="slides/slide21.xml"/><Relationship Id="rId26" Type="http://schemas.openxmlformats.org/officeDocument/2006/relationships/slide" Target="slides/slide22.xml"/><Relationship Id="rId27" Type="http://schemas.openxmlformats.org/officeDocument/2006/relationships/slide" Target="slides/slide23.xml"/><Relationship Id="rId28" Type="http://schemas.openxmlformats.org/officeDocument/2006/relationships/slide" Target="slides/slide24.xml"/><Relationship Id="rId29" Type="http://schemas.openxmlformats.org/officeDocument/2006/relationships/slide" Target="slides/slide25.xml"/><Relationship Id="rId60" Type="http://schemas.openxmlformats.org/officeDocument/2006/relationships/slide" Target="slides/slide56.xml"/><Relationship Id="rId61" Type="http://schemas.openxmlformats.org/officeDocument/2006/relationships/slide" Target="slides/slide57.xml"/><Relationship Id="rId62" Type="http://schemas.openxmlformats.org/officeDocument/2006/relationships/notesMaster" Target="notesMasters/notesMaster1.xml"/><Relationship Id="rId10" Type="http://schemas.openxmlformats.org/officeDocument/2006/relationships/slide" Target="slides/slide6.xml"/><Relationship Id="rId11" Type="http://schemas.openxmlformats.org/officeDocument/2006/relationships/slide" Target="slides/slide7.xml"/><Relationship Id="rId12" Type="http://schemas.openxmlformats.org/officeDocument/2006/relationships/slide" Target="slides/slide8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14339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50444" y="0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14340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1" y="9430091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14341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50444" y="9430091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89B3E30F-299C-491C-9E8E-EAFAE95A6DBB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426286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1" y="0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1536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50444" y="0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12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919163" y="746125"/>
            <a:ext cx="4959350" cy="37211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536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79768" y="4715908"/>
            <a:ext cx="5438140" cy="4467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IE" noProof="0" smtClean="0"/>
              <a:t>Click to edit Master text styles</a:t>
            </a:r>
          </a:p>
          <a:p>
            <a:pPr lvl="1"/>
            <a:r>
              <a:rPr lang="en-IE" noProof="0" smtClean="0"/>
              <a:t>Second level</a:t>
            </a:r>
          </a:p>
          <a:p>
            <a:pPr lvl="2"/>
            <a:r>
              <a:rPr lang="en-IE" noProof="0" smtClean="0"/>
              <a:t>Third level</a:t>
            </a:r>
          </a:p>
          <a:p>
            <a:pPr lvl="3"/>
            <a:r>
              <a:rPr lang="en-IE" noProof="0" smtClean="0"/>
              <a:t>Fourth level</a:t>
            </a:r>
          </a:p>
          <a:p>
            <a:pPr lvl="4"/>
            <a:r>
              <a:rPr lang="en-IE" noProof="0" smtClean="0"/>
              <a:t>Fifth level</a:t>
            </a:r>
          </a:p>
        </p:txBody>
      </p:sp>
      <p:sp>
        <p:nvSpPr>
          <p:cNvPr id="1536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1" y="9430091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1536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50444" y="9430091"/>
            <a:ext cx="2945659" cy="496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Arial" charset="0"/>
              </a:defRPr>
            </a:lvl1pPr>
          </a:lstStyle>
          <a:p>
            <a:pPr>
              <a:defRPr/>
            </a:pPr>
            <a:fld id="{A0495A5C-DE47-43B9-B9BD-5C097220FFB1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363627703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4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6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7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8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IE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E9E3DC-0419-4A9A-BE49-184546C05E71}" type="slidenum">
              <a:rPr lang="en-IE" smtClean="0"/>
              <a:pPr/>
              <a:t>1</a:t>
            </a:fld>
            <a:endParaRPr lang="en-I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64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0643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r>
              <a:rPr lang="en-US" smtClean="0">
                <a:latin typeface="Times New Roman" pitchFamily="18" charset="0"/>
              </a:rPr>
              <a:t>Other defaults:</a:t>
            </a:r>
          </a:p>
          <a:p>
            <a:endParaRPr lang="en-US" smtClean="0">
              <a:latin typeface="Times New Roman" pitchFamily="18" charset="0"/>
            </a:endParaRPr>
          </a:p>
          <a:p>
            <a:r>
              <a:rPr lang="en-US" smtClean="0">
                <a:latin typeface="Times New Roman" pitchFamily="18" charset="0"/>
              </a:rPr>
              <a:t>The sky in Chongqing is usually grey (but not when I arrived)</a:t>
            </a:r>
          </a:p>
          <a:p>
            <a:r>
              <a:rPr lang="en-US" smtClean="0">
                <a:latin typeface="Times New Roman" pitchFamily="18" charset="0"/>
              </a:rPr>
              <a:t>Chinese people like tea</a:t>
            </a:r>
          </a:p>
          <a:p>
            <a:r>
              <a:rPr lang="en-US" smtClean="0">
                <a:latin typeface="Times New Roman" pitchFamily="18" charset="0"/>
              </a:rPr>
              <a:t>People from the Netherlands are tall</a:t>
            </a:r>
          </a:p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26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2691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fld id="{4DA9E09E-BEC5-443A-ADF4-94596FB778AF}" type="slidenum">
              <a:rPr lang="nl-NL" sz="1200"/>
              <a:pPr eaLnBrk="1" hangingPunct="1"/>
              <a:t>7</a:t>
            </a:fld>
            <a:endParaRPr lang="nl-NL" sz="1200"/>
          </a:p>
        </p:txBody>
      </p:sp>
      <p:sp>
        <p:nvSpPr>
          <p:cNvPr id="24579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24580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endParaRPr lang="en-US" smtClean="0">
              <a:latin typeface="Times New Roman" pitchFamily="18" charset="0"/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1pPr>
            <a:lvl2pPr marL="37931725" indent="-37474525"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2pPr>
            <a:lvl3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3pPr>
            <a:lvl4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4pPr>
            <a:lvl5pPr eaLnBrk="0" hangingPunct="0"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5pPr>
            <a:lvl6pPr marL="4572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6pPr>
            <a:lvl7pPr marL="9144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7pPr>
            <a:lvl8pPr marL="1371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8pPr>
            <a:lvl9pPr marL="18288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ahoma" pitchFamily="34" charset="0"/>
                <a:ea typeface="MS PGothic" pitchFamily="34" charset="-128"/>
              </a:defRPr>
            </a:lvl9pPr>
          </a:lstStyle>
          <a:p>
            <a:pPr eaLnBrk="1" hangingPunct="1"/>
            <a:fld id="{55C3313F-3FC1-46FF-8052-778CB917E9EE}" type="slidenum">
              <a:rPr lang="nl-NL" sz="1200"/>
              <a:pPr eaLnBrk="1" hangingPunct="1"/>
              <a:t>8</a:t>
            </a:fld>
            <a:endParaRPr lang="nl-NL" sz="1200"/>
          </a:p>
        </p:txBody>
      </p:sp>
      <p:sp>
        <p:nvSpPr>
          <p:cNvPr id="43011" name="Rectangle 2"/>
          <p:cNvSpPr>
            <a:spLocks noGrp="1" noRot="1" noChangeAspect="1" noChangeArrowheads="1"/>
          </p:cNvSpPr>
          <p:nvPr>
            <p:ph type="sldImg"/>
          </p:nvPr>
        </p:nvSpPr>
        <p:spPr>
          <a:solidFill>
            <a:srgbClr val="FFFFFF"/>
          </a:solidFill>
          <a:ln/>
        </p:spPr>
      </p:sp>
      <p:sp>
        <p:nvSpPr>
          <p:cNvPr id="43012" name="Rectangle 3"/>
          <p:cNvSpPr>
            <a:spLocks noGrp="1" noChangeArrowheads="1"/>
          </p:cNvSpPr>
          <p:nvPr>
            <p:ph type="body" idx="1"/>
          </p:nvPr>
        </p:nvSpPr>
        <p:spPr>
          <a:solidFill>
            <a:srgbClr val="FFFFFF"/>
          </a:solidFill>
          <a:ln>
            <a:solidFill>
              <a:srgbClr val="000000"/>
            </a:solidFill>
          </a:ln>
        </p:spPr>
        <p:txBody>
          <a:bodyPr/>
          <a:lstStyle/>
          <a:p>
            <a:pPr eaLnBrk="1" hangingPunct="1"/>
            <a:r>
              <a:rPr lang="en-US" smtClean="0">
                <a:latin typeface="Times New Roman" pitchFamily="18" charset="0"/>
              </a:rPr>
              <a:t>Letters are NOT propositions!</a:t>
            </a:r>
          </a:p>
          <a:p>
            <a:pPr eaLnBrk="1" hangingPunct="1"/>
            <a:r>
              <a:rPr lang="en-US" smtClean="0">
                <a:latin typeface="Times New Roman" pitchFamily="18" charset="0"/>
              </a:rPr>
              <a:t>Arrows are defeat relations. </a:t>
            </a:r>
          </a:p>
          <a:p>
            <a:pPr eaLnBrk="1" hangingPunct="1"/>
            <a:r>
              <a:rPr lang="en-US" smtClean="0">
                <a:latin typeface="Times New Roman" pitchFamily="18" charset="0"/>
              </a:rPr>
              <a:t>A typical case of mutual defeat is equally strong arguments with contradictory conclusions.</a:t>
            </a:r>
          </a:p>
          <a:p>
            <a:pPr eaLnBrk="1" hangingPunct="1"/>
            <a:r>
              <a:rPr lang="en-US" smtClean="0">
                <a:latin typeface="Times New Roman" pitchFamily="18" charset="0"/>
              </a:rPr>
              <a:t>Two typical cases of strict defeat:</a:t>
            </a:r>
          </a:p>
          <a:p>
            <a:pPr eaLnBrk="1" hangingPunct="1"/>
            <a:r>
              <a:rPr lang="en-US" smtClean="0">
                <a:latin typeface="Times New Roman" pitchFamily="18" charset="0"/>
              </a:rPr>
              <a:t>-  arguments with contradictory conclusions, one of which is stronger.</a:t>
            </a:r>
          </a:p>
          <a:p>
            <a:pPr eaLnBrk="1" hangingPunct="1">
              <a:buFontTx/>
              <a:buChar char="-"/>
            </a:pPr>
            <a:r>
              <a:rPr lang="en-US" smtClean="0">
                <a:latin typeface="Times New Roman" pitchFamily="18" charset="0"/>
              </a:rPr>
              <a:t>An ‘undercutter’</a:t>
            </a:r>
          </a:p>
          <a:p>
            <a:pPr eaLnBrk="1" hangingPunct="1">
              <a:buFontTx/>
              <a:buChar char="-"/>
            </a:pPr>
            <a:endParaRPr lang="en-US" smtClean="0">
              <a:latin typeface="Times New Roman" pitchFamily="18" charset="0"/>
            </a:endParaRPr>
          </a:p>
          <a:p>
            <a:pPr eaLnBrk="1" hangingPunct="1"/>
            <a:r>
              <a:rPr lang="en-US" smtClean="0">
                <a:latin typeface="Times New Roman" pitchFamily="18" charset="0"/>
              </a:rPr>
              <a:t>NB: We could leave B and E both white!</a:t>
            </a: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14400" y="2130425"/>
            <a:ext cx="7772400" cy="1470025"/>
          </a:xfrm>
        </p:spPr>
        <p:txBody>
          <a:bodyPr/>
          <a:lstStyle>
            <a:lvl1pPr>
              <a:defRPr/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614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914400" y="3733800"/>
            <a:ext cx="6400800" cy="1752600"/>
          </a:xfrm>
        </p:spPr>
        <p:txBody>
          <a:bodyPr/>
          <a:lstStyle>
            <a:lvl1pPr marL="0" indent="0">
              <a:buFont typeface="Arial Unicode MS" pitchFamily="34" charset="-128"/>
              <a:buNone/>
              <a:defRPr sz="2000"/>
            </a:lvl1pPr>
          </a:lstStyle>
          <a:p>
            <a:r>
              <a:rPr lang="en-US" smtClean="0"/>
              <a:t>Click to edit Master subtitle style</a:t>
            </a:r>
            <a:endParaRPr lang="en-I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2012/2013 - DT228/4</a:t>
            </a:r>
            <a:endParaRPr lang="en-IE" dirty="0" smtClean="0"/>
          </a:p>
          <a:p>
            <a:pPr>
              <a:defRPr/>
            </a:pPr>
            <a:endParaRPr lang="en-I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 dirty="0" smtClean="0"/>
              <a:t>DT228/4</a:t>
            </a:r>
            <a:endParaRPr lang="en-I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AE0970C-C400-4E43-AAB0-B36362BEE2B1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</a:t>
            </a:r>
            <a:endParaRPr lang="en-I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B14F48-A87F-4FA4-8DD3-3F2BD340BB39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28600"/>
            <a:ext cx="2057400" cy="61722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28600"/>
            <a:ext cx="6019800" cy="61722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</a:t>
            </a:r>
            <a:endParaRPr lang="en-I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935357-5A61-42B4-96C1-8DF350398017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 McKeever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Advanced Databases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0C663-4394-42E3-8912-9E534D559B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115616" y="1772816"/>
            <a:ext cx="4968850" cy="935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 McKeever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Advanced Databases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0C663-4394-42E3-8912-9E534D559B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115616" y="1772816"/>
            <a:ext cx="4968850" cy="935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ounded Rectangle 3"/>
          <p:cNvSpPr/>
          <p:nvPr userDrawn="1"/>
        </p:nvSpPr>
        <p:spPr>
          <a:xfrm>
            <a:off x="285751" y="71439"/>
            <a:ext cx="8572500" cy="928687"/>
          </a:xfrm>
          <a:prstGeom prst="round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5" name="Rectangle 4"/>
          <p:cNvSpPr/>
          <p:nvPr userDrawn="1"/>
        </p:nvSpPr>
        <p:spPr>
          <a:xfrm>
            <a:off x="285751" y="1071564"/>
            <a:ext cx="8572500" cy="5572125"/>
          </a:xfrm>
          <a:prstGeom prst="rect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IE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714380"/>
          </a:xfrm>
          <a:prstGeom prst="rect">
            <a:avLst/>
          </a:prstGeom>
        </p:spPr>
        <p:txBody>
          <a:bodyPr/>
          <a:lstStyle>
            <a:lvl1pPr>
              <a:defRPr>
                <a:ln>
                  <a:noFill/>
                </a:ln>
                <a:solidFill>
                  <a:schemeClr val="bg1"/>
                </a:solidFill>
                <a:effectLst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15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142984"/>
            <a:ext cx="8229600" cy="5429288"/>
          </a:xfrm>
          <a:prstGeom prst="rect">
            <a:avLst/>
          </a:prstGeom>
        </p:spPr>
        <p:txBody>
          <a:bodyPr/>
          <a:lstStyle>
            <a:lvl1pPr>
              <a:buClr>
                <a:schemeClr val="bg1"/>
              </a:buClr>
              <a:buFont typeface="Wingdings" pitchFamily="2" charset="2"/>
              <a:buChar char="§"/>
              <a:defRPr>
                <a:solidFill>
                  <a:schemeClr val="bg1"/>
                </a:solidFill>
              </a:defRPr>
            </a:lvl1pPr>
            <a:lvl2pPr>
              <a:buClr>
                <a:schemeClr val="bg1"/>
              </a:buClr>
              <a:buFont typeface="Wingdings" pitchFamily="2" charset="2"/>
              <a:buChar char="§"/>
              <a:defRPr>
                <a:solidFill>
                  <a:schemeClr val="bg1"/>
                </a:solidFill>
              </a:defRPr>
            </a:lvl2pPr>
            <a:lvl3pPr>
              <a:buClr>
                <a:schemeClr val="bg1"/>
              </a:buClr>
              <a:buFont typeface="Wingdings" pitchFamily="2" charset="2"/>
              <a:buChar char="§"/>
              <a:defRPr>
                <a:solidFill>
                  <a:schemeClr val="bg1"/>
                </a:solidFill>
              </a:defRPr>
            </a:lvl3pPr>
            <a:lvl4pPr>
              <a:buClr>
                <a:schemeClr val="bg1"/>
              </a:buClr>
              <a:buFont typeface="Wingdings" pitchFamily="2" charset="2"/>
              <a:buChar char="§"/>
              <a:defRPr>
                <a:solidFill>
                  <a:schemeClr val="bg1"/>
                </a:solidFill>
              </a:defRPr>
            </a:lvl4pPr>
            <a:lvl5pPr>
              <a:defRPr>
                <a:solidFill>
                  <a:schemeClr val="bg1"/>
                </a:solidFill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err="1" smtClean="0"/>
              <a:t>Fift</a:t>
            </a:r>
            <a:r>
              <a:rPr lang="en-US" dirty="0" smtClean="0"/>
              <a:t> level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 McKeever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Advanced Databases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0C663-4394-42E3-8912-9E534D559B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115616" y="1772816"/>
            <a:ext cx="4968850" cy="93536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 McKeever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Advanced Databases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0C663-4394-42E3-8912-9E534D559B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115616" y="1772816"/>
            <a:ext cx="4968850" cy="93536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 McKeever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Advanced Databases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0C663-4394-42E3-8912-9E534D559B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115616" y="1772816"/>
            <a:ext cx="4968850" cy="93536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 McKeever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Advanced Databases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0C663-4394-42E3-8912-9E534D559B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115616" y="1772816"/>
            <a:ext cx="4968850" cy="93536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 McKeever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Advanced Databases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0C663-4394-42E3-8912-9E534D559B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115616" y="1772816"/>
            <a:ext cx="4968850" cy="93536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275040" cy="836712"/>
          </a:xfrm>
        </p:spPr>
        <p:txBody>
          <a:bodyPr/>
          <a:lstStyle>
            <a:lvl1pPr>
              <a:defRPr b="0">
                <a:latin typeface="Tahoma" pitchFamily="34" charset="0"/>
                <a:ea typeface="Tahoma" pitchFamily="34" charset="0"/>
                <a:cs typeface="Tahoma" pitchFamily="34" charset="0"/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>
              <a:defRPr>
                <a:latin typeface="Tahoma" pitchFamily="34" charset="0"/>
                <a:ea typeface="Tahoma" pitchFamily="34" charset="0"/>
                <a:cs typeface="Tahoma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dirty="0" smtClean="0"/>
              <a:t>2012/2013 - DT228/4</a:t>
            </a:r>
            <a:endParaRPr lang="en-IE" dirty="0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IE" dirty="0" smtClean="0"/>
              <a:t>DT228/4</a:t>
            </a:r>
            <a:endParaRPr lang="en-IE" dirty="0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5B0E39-F8AA-4982-923D-157BFA96FD10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 McKeever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Advanced Databases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0C663-4394-42E3-8912-9E534D559B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115616" y="1772816"/>
            <a:ext cx="4968850" cy="93536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 McKeever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Advanced Databases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0C663-4394-42E3-8912-9E534D559B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115616" y="1772816"/>
            <a:ext cx="4968850" cy="93536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 McKeever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Advanced Databases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0C663-4394-42E3-8912-9E534D559B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115616" y="1772816"/>
            <a:ext cx="4968850" cy="93536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 McKeever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Advanced Databases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0C663-4394-42E3-8912-9E534D559B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115616" y="1772816"/>
            <a:ext cx="4968850" cy="93536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0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 McKeever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Advanced Databases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0C663-4394-42E3-8912-9E534D559B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115616" y="1772816"/>
            <a:ext cx="4968850" cy="93536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3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S McKeever</a:t>
            </a:r>
            <a:endParaRPr lang="en-US" dirty="0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GB" smtClean="0"/>
              <a:t>Advanced Databases</a:t>
            </a:r>
            <a:endParaRPr lang="en-US" dirty="0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0C663-4394-42E3-8912-9E534D559BB4}" type="slidenum">
              <a:rPr lang="en-US" smtClean="0"/>
              <a:pPr>
                <a:defRPr/>
              </a:pPr>
              <a:t>‹#›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1143000" y="228600"/>
            <a:ext cx="7772400" cy="1143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11" name="Text Placeholder 10"/>
          <p:cNvSpPr>
            <a:spLocks noGrp="1"/>
          </p:cNvSpPr>
          <p:nvPr>
            <p:ph type="body" sz="quarter" idx="13"/>
          </p:nvPr>
        </p:nvSpPr>
        <p:spPr>
          <a:xfrm>
            <a:off x="1115616" y="1772816"/>
            <a:ext cx="4968850" cy="935360"/>
          </a:xfrm>
        </p:spPr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  <a:lvl2pPr>
              <a:defRPr>
                <a:latin typeface="Arial" pitchFamily="34" charset="0"/>
                <a:cs typeface="Arial" pitchFamily="34" charset="0"/>
              </a:defRPr>
            </a:lvl2pPr>
            <a:lvl3pPr>
              <a:defRPr>
                <a:latin typeface="Arial" pitchFamily="34" charset="0"/>
                <a:cs typeface="Arial" pitchFamily="34" charset="0"/>
              </a:defRPr>
            </a:lvl3pPr>
            <a:lvl4pPr>
              <a:defRPr>
                <a:latin typeface="Arial" pitchFamily="34" charset="0"/>
                <a:cs typeface="Arial" pitchFamily="34" charset="0"/>
              </a:defRPr>
            </a:lvl4pPr>
            <a:lvl5pPr>
              <a:defRPr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</a:t>
            </a:r>
            <a:endParaRPr lang="en-IE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6C2EFFE-8239-41FA-A3BC-5C797175EF86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386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386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</a:t>
            </a:r>
            <a:endParaRPr lang="en-I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6E80EB9-FD02-4210-BB7C-A4F96386CAFE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</a:t>
            </a:r>
            <a:endParaRPr lang="en-IE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DE9EF7-B805-4939-BFE0-6A0CD9FC9633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</a:t>
            </a:r>
            <a:endParaRPr lang="en-IE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070A4A7-62C9-415D-BED7-BD9B9DF611B4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</a:t>
            </a:r>
            <a:endParaRPr lang="en-IE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A8C9F2-5157-4806-921E-690864E56ED3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IE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</a:t>
            </a:r>
            <a:endParaRPr lang="en-I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ACC3E0-B9ED-42ED-82A0-7C07CD642F92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IE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  <a:endParaRPr lang="en-IE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 smtClean="0"/>
              <a:t>August 2010</a:t>
            </a:r>
            <a:endParaRPr lang="en-IE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IE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7FF66F-60DD-4889-8EE5-D577E8466A61}" type="slidenum">
              <a:rPr lang="en-IE"/>
              <a:pPr>
                <a:defRPr/>
              </a:pPr>
              <a:t>‹#›</a:t>
            </a:fld>
            <a:endParaRPr lang="en-I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20" Type="http://schemas.openxmlformats.org/officeDocument/2006/relationships/slideLayout" Target="../slideLayouts/slideLayout20.xml"/><Relationship Id="rId21" Type="http://schemas.openxmlformats.org/officeDocument/2006/relationships/slideLayout" Target="../slideLayouts/slideLayout21.xml"/><Relationship Id="rId22" Type="http://schemas.openxmlformats.org/officeDocument/2006/relationships/slideLayout" Target="../slideLayouts/slideLayout22.xml"/><Relationship Id="rId23" Type="http://schemas.openxmlformats.org/officeDocument/2006/relationships/slideLayout" Target="../slideLayouts/slideLayout23.xml"/><Relationship Id="rId24" Type="http://schemas.openxmlformats.org/officeDocument/2006/relationships/slideLayout" Target="../slideLayouts/slideLayout24.xml"/><Relationship Id="rId25" Type="http://schemas.openxmlformats.org/officeDocument/2006/relationships/slideLayout" Target="../slideLayouts/slideLayout25.xml"/><Relationship Id="rId26" Type="http://schemas.openxmlformats.org/officeDocument/2006/relationships/theme" Target="../theme/theme1.xml"/><Relationship Id="rId27" Type="http://schemas.openxmlformats.org/officeDocument/2006/relationships/image" Target="../media/image1.jpeg"/><Relationship Id="rId10" Type="http://schemas.openxmlformats.org/officeDocument/2006/relationships/slideLayout" Target="../slideLayouts/slideLayout10.xml"/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slideLayout" Target="../slideLayouts/slideLayout17.xml"/><Relationship Id="rId18" Type="http://schemas.openxmlformats.org/officeDocument/2006/relationships/slideLayout" Target="../slideLayouts/slideLayout18.xml"/><Relationship Id="rId19" Type="http://schemas.openxmlformats.org/officeDocument/2006/relationships/slideLayout" Target="../slideLayouts/slideLayout19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 bwMode="auto">
          <a:xfrm>
            <a:off x="0" y="0"/>
            <a:ext cx="9144000" cy="836712"/>
          </a:xfrm>
          <a:prstGeom prst="rect">
            <a:avLst/>
          </a:prstGeom>
          <a:solidFill>
            <a:srgbClr val="3D8DC3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0"/>
            <a:ext cx="627504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title style</a:t>
            </a:r>
            <a:endParaRPr lang="en-IE" dirty="0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124744"/>
            <a:ext cx="8229600" cy="52760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IE" dirty="0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1" hangingPunct="1">
              <a:defRPr sz="900">
                <a:latin typeface="Arial" charset="0"/>
              </a:defRPr>
            </a:lvl1pPr>
          </a:lstStyle>
          <a:p>
            <a:pPr>
              <a:defRPr/>
            </a:pPr>
            <a:r>
              <a:rPr lang="en-US" dirty="0" smtClean="0"/>
              <a:t>2012/2013 - DT228/4</a:t>
            </a:r>
            <a:endParaRPr lang="en-IE" dirty="0" smtClean="0"/>
          </a:p>
          <a:p>
            <a:pPr>
              <a:defRPr/>
            </a:pPr>
            <a:endParaRPr lang="en-IE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613525"/>
            <a:ext cx="2895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1" hangingPunct="1">
              <a:defRPr sz="900">
                <a:latin typeface="Arial" charset="0"/>
              </a:defRPr>
            </a:lvl1pPr>
          </a:lstStyle>
          <a:p>
            <a:pPr>
              <a:defRPr/>
            </a:pPr>
            <a:r>
              <a:rPr lang="en-IE" dirty="0" smtClean="0"/>
              <a:t>DT228/4</a:t>
            </a:r>
            <a:endParaRPr lang="en-IE" dirty="0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10400" y="6613525"/>
            <a:ext cx="2133600" cy="244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1" hangingPunct="1">
              <a:defRPr sz="900">
                <a:latin typeface="Arial" charset="0"/>
              </a:defRPr>
            </a:lvl1pPr>
          </a:lstStyle>
          <a:p>
            <a:pPr>
              <a:defRPr/>
            </a:pPr>
            <a:fld id="{2281E6A3-828C-48B2-B093-4D753F89946F}" type="slidenum">
              <a:rPr lang="en-IE"/>
              <a:pPr>
                <a:defRPr/>
              </a:pPr>
              <a:t>‹#›</a:t>
            </a:fld>
            <a:endParaRPr lang="en-IE"/>
          </a:p>
        </p:txBody>
      </p:sp>
      <p:cxnSp>
        <p:nvCxnSpPr>
          <p:cNvPr id="12" name="Straight Connector 11"/>
          <p:cNvCxnSpPr/>
          <p:nvPr userDrawn="1"/>
        </p:nvCxnSpPr>
        <p:spPr bwMode="auto">
          <a:xfrm>
            <a:off x="0" y="6453336"/>
            <a:ext cx="9144000" cy="0"/>
          </a:xfrm>
          <a:prstGeom prst="line">
            <a:avLst/>
          </a:prstGeom>
          <a:solidFill>
            <a:schemeClr val="accent1"/>
          </a:solidFill>
          <a:ln w="57150" cap="flat" cmpd="sng" algn="ctr">
            <a:solidFill>
              <a:srgbClr val="1E5BE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3" name="Straight Connector 12"/>
          <p:cNvCxnSpPr/>
          <p:nvPr userDrawn="1"/>
        </p:nvCxnSpPr>
        <p:spPr bwMode="auto">
          <a:xfrm>
            <a:off x="179512" y="6525344"/>
            <a:ext cx="8964488" cy="0"/>
          </a:xfrm>
          <a:prstGeom prst="line">
            <a:avLst/>
          </a:prstGeom>
          <a:solidFill>
            <a:schemeClr val="accent1"/>
          </a:solidFill>
          <a:ln w="28575" cap="flat" cmpd="sng" algn="ctr">
            <a:solidFill>
              <a:srgbClr val="1E5BE2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4" name="Rectangle 13"/>
          <p:cNvSpPr/>
          <p:nvPr userDrawn="1"/>
        </p:nvSpPr>
        <p:spPr bwMode="auto">
          <a:xfrm>
            <a:off x="7596336" y="0"/>
            <a:ext cx="1547664" cy="1268760"/>
          </a:xfrm>
          <a:prstGeom prst="rect">
            <a:avLst/>
          </a:prstGeom>
          <a:ln>
            <a:headEnd type="none" w="med" len="med"/>
            <a:tailEnd type="none" w="med" len="med"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it-IT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7409" name="Picture 1" descr="C:\Users\ilaria\Downloads\images.jpg"/>
          <p:cNvPicPr>
            <a:picLocks noChangeAspect="1" noChangeArrowheads="1"/>
          </p:cNvPicPr>
          <p:nvPr userDrawn="1"/>
        </p:nvPicPr>
        <p:blipFill>
          <a:blip r:embed="rId27" cstate="print"/>
          <a:srcRect/>
          <a:stretch>
            <a:fillRect/>
          </a:stretch>
        </p:blipFill>
        <p:spPr bwMode="auto">
          <a:xfrm>
            <a:off x="8172400" y="0"/>
            <a:ext cx="836712" cy="836712"/>
          </a:xfrm>
          <a:prstGeom prst="rect">
            <a:avLst/>
          </a:prstGeom>
          <a:noFill/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73" r:id="rId2"/>
    <p:sldLayoutId id="2147483674" r:id="rId3"/>
    <p:sldLayoutId id="2147483675" r:id="rId4"/>
    <p:sldLayoutId id="2147483676" r:id="rId5"/>
    <p:sldLayoutId id="2147483677" r:id="rId6"/>
    <p:sldLayoutId id="2147483678" r:id="rId7"/>
    <p:sldLayoutId id="2147483679" r:id="rId8"/>
    <p:sldLayoutId id="2147483680" r:id="rId9"/>
    <p:sldLayoutId id="2147483681" r:id="rId10"/>
    <p:sldLayoutId id="2147483682" r:id="rId11"/>
    <p:sldLayoutId id="2147483688" r:id="rId12"/>
    <p:sldLayoutId id="2147483695" r:id="rId13"/>
    <p:sldLayoutId id="2147483696" r:id="rId14"/>
    <p:sldLayoutId id="2147483697" r:id="rId15"/>
    <p:sldLayoutId id="2147483698" r:id="rId16"/>
    <p:sldLayoutId id="2147483699" r:id="rId17"/>
    <p:sldLayoutId id="2147483701" r:id="rId18"/>
    <p:sldLayoutId id="2147483702" r:id="rId19"/>
    <p:sldLayoutId id="2147483703" r:id="rId20"/>
    <p:sldLayoutId id="2147483704" r:id="rId21"/>
    <p:sldLayoutId id="2147483705" r:id="rId22"/>
    <p:sldLayoutId id="2147483708" r:id="rId23"/>
    <p:sldLayoutId id="2147483715" r:id="rId24"/>
    <p:sldLayoutId id="2147483718" r:id="rId25"/>
  </p:sldLayoutIdLst>
  <p:hf hdr="0" ftr="0"/>
  <p:txStyles>
    <p:titleStyle>
      <a:lvl1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 b="1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 Unicode MS" pitchFamily="34" charset="-128"/>
        <a:buChar char="»"/>
        <a:defRPr sz="28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 Unicode MS" pitchFamily="34" charset="-128"/>
        <a:buChar char="»"/>
        <a:defRPr sz="24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 Unicode MS" pitchFamily="34" charset="-128"/>
        <a:buChar char="»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 Unicode MS" pitchFamily="34" charset="-128"/>
        <a:buChar char="»"/>
        <a:defRPr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 Unicode MS" pitchFamily="34" charset="-128"/>
        <a:buChar char="»"/>
        <a:defRPr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Arial Unicode MS" pitchFamily="34" charset="-128"/>
        <a:buChar char="»"/>
        <a:defRPr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Arial Unicode MS" pitchFamily="34" charset="-128"/>
        <a:buChar char="»"/>
        <a:defRPr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Arial Unicode MS" pitchFamily="34" charset="-128"/>
        <a:buChar char="»"/>
        <a:defRPr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Arial Unicode MS" pitchFamily="34" charset="-128"/>
        <a:buChar char="»"/>
        <a:defRPr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4" Type="http://schemas.openxmlformats.org/officeDocument/2006/relationships/image" Target="../media/image4.jpg"/><Relationship Id="rId5" Type="http://schemas.openxmlformats.org/officeDocument/2006/relationships/image" Target="../media/image5.jp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6.pn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7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1.pn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2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.png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4.png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7.png"/><Relationship Id="rId5" Type="http://schemas.openxmlformats.org/officeDocument/2006/relationships/image" Target="../media/image18.png"/><Relationship Id="rId6" Type="http://schemas.openxmlformats.org/officeDocument/2006/relationships/image" Target="../media/image1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5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0.pn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1.png"/><Relationship Id="rId3" Type="http://schemas.openxmlformats.org/officeDocument/2006/relationships/image" Target="../media/image9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2.png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3.png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4.png"/><Relationship Id="rId3" Type="http://schemas.openxmlformats.org/officeDocument/2006/relationships/image" Target="../media/image10.png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4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9.png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29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28.pn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0.png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1.png"/><Relationship Id="rId3" Type="http://schemas.openxmlformats.org/officeDocument/2006/relationships/image" Target="../media/image9.png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2.png"/><Relationship Id="rId3" Type="http://schemas.openxmlformats.org/officeDocument/2006/relationships/image" Target="../media/image16.pn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4.png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30.png"/><Relationship Id="rId3" Type="http://schemas.openxmlformats.org/officeDocument/2006/relationships/image" Target="../media/image25.png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6.png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160.png"/><Relationship Id="rId3" Type="http://schemas.openxmlformats.org/officeDocument/2006/relationships/image" Target="../media/image16.png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7.png"/><Relationship Id="rId3" Type="http://schemas.openxmlformats.org/officeDocument/2006/relationships/image" Target="../media/image33.png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4" Type="http://schemas.openxmlformats.org/officeDocument/2006/relationships/image" Target="../media/image20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5.png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3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4" Type="http://schemas.openxmlformats.org/officeDocument/2006/relationships/image" Target="../media/image40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1.png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4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2.png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4" Type="http://schemas.openxmlformats.org/officeDocument/2006/relationships/image" Target="../media/image48.png"/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6.png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image" Target="../media/image49.png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D8DC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 bwMode="auto">
          <a:xfrm>
            <a:off x="0" y="2060848"/>
            <a:ext cx="9144000" cy="2160240"/>
          </a:xfrm>
          <a:prstGeom prst="rect">
            <a:avLst/>
          </a:prstGeom>
          <a:solidFill>
            <a:schemeClr val="accent1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2856"/>
            <a:ext cx="7342584" cy="2362200"/>
          </a:xfrm>
        </p:spPr>
        <p:txBody>
          <a:bodyPr>
            <a:noAutofit/>
          </a:bodyPr>
          <a:lstStyle/>
          <a:p>
            <a:r>
              <a:rPr lang="en-IE" sz="4000" dirty="0" smtClean="0"/>
              <a:t>An Introduction to Abstract Argumentation</a:t>
            </a:r>
            <a:br>
              <a:rPr lang="en-IE" sz="4000" dirty="0" smtClean="0"/>
            </a:br>
            <a:endParaRPr lang="en-IE" sz="2000" dirty="0">
              <a:solidFill>
                <a:schemeClr val="accent3">
                  <a:lumMod val="75000"/>
                </a:schemeClr>
              </a:solidFill>
              <a:latin typeface="Arial Rounded MT Bold" pitchFamily="34" charset="0"/>
            </a:endParaRPr>
          </a:p>
        </p:txBody>
      </p:sp>
      <p:sp>
        <p:nvSpPr>
          <p:cNvPr id="4" name="Subtitle 2"/>
          <p:cNvSpPr txBox="1">
            <a:spLocks/>
          </p:cNvSpPr>
          <p:nvPr/>
        </p:nvSpPr>
        <p:spPr bwMode="auto">
          <a:xfrm>
            <a:off x="755576" y="4988768"/>
            <a:ext cx="6400800" cy="16085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 Unicode MS" pitchFamily="34" charset="-128"/>
              <a:buNone/>
              <a:tabLst/>
              <a:defRPr/>
            </a:pPr>
            <a:r>
              <a:rPr lang="en-IE" sz="2000" kern="0" dirty="0" smtClean="0">
                <a:latin typeface="+mn-lt"/>
              </a:rPr>
              <a:t>Dr. </a:t>
            </a:r>
            <a:r>
              <a:rPr lang="en-IE" sz="2000" kern="0" dirty="0" err="1" smtClean="0">
                <a:latin typeface="+mn-lt"/>
              </a:rPr>
              <a:t>Pierpaolo</a:t>
            </a:r>
            <a:r>
              <a:rPr lang="en-IE" sz="2000" kern="0" dirty="0" smtClean="0">
                <a:latin typeface="+mn-lt"/>
              </a:rPr>
              <a:t> </a:t>
            </a:r>
            <a:r>
              <a:rPr lang="en-IE" sz="2000" kern="0" dirty="0" err="1" smtClean="0">
                <a:latin typeface="+mn-lt"/>
              </a:rPr>
              <a:t>Dondio</a:t>
            </a:r>
            <a:r>
              <a:rPr lang="en-IE" sz="2000" kern="0" dirty="0" smtClean="0">
                <a:latin typeface="+mn-lt"/>
              </a:rPr>
              <a:t>,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 Unicode MS" pitchFamily="34" charset="-128"/>
              <a:buNone/>
              <a:tabLst/>
              <a:defRPr/>
            </a:pPr>
            <a:r>
              <a:rPr lang="en-IE" sz="2000" kern="0" dirty="0" smtClean="0">
                <a:latin typeface="+mn-lt"/>
              </a:rPr>
              <a:t>DIT – School of Computing</a:t>
            </a:r>
            <a:endParaRPr kumimoji="0" lang="en-IE" sz="2000" b="0" i="0" u="none" strike="noStrike" kern="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dirty="0" smtClean="0"/>
              <a:t>2012/2013</a:t>
            </a:r>
            <a:endParaRPr lang="en-IE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AE0970C-C400-4E43-AAB0-B36362BEE2B1}" type="slidenum">
              <a:rPr lang="en-IE" smtClean="0"/>
              <a:pPr>
                <a:defRPr/>
              </a:pPr>
              <a:t>1</a:t>
            </a:fld>
            <a:endParaRPr lang="en-IE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Starting Point</a:t>
            </a:r>
            <a:endParaRPr lang="en-I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24744"/>
                <a:ext cx="8291264" cy="5276056"/>
              </a:xfrm>
            </p:spPr>
            <p:txBody>
              <a:bodyPr/>
              <a:lstStyle/>
              <a:p>
                <a:r>
                  <a:rPr lang="en-IE" dirty="0" smtClean="0"/>
                  <a:t>Given </a:t>
                </a:r>
                <a14:m>
                  <m:oMath xmlns:m="http://schemas.openxmlformats.org/officeDocument/2006/math" xmlns="">
                    <m:r>
                      <a:rPr lang="en-US" i="1" dirty="0">
                        <a:latin typeface="Cambria Math"/>
                      </a:rPr>
                      <m:t>𝐴𝐹</m:t>
                    </m:r>
                    <m:r>
                      <a:rPr lang="en-US" i="1" dirty="0">
                        <a:latin typeface="Cambria Math"/>
                      </a:rPr>
                      <m:t> = &lt;</m:t>
                    </m:r>
                    <m:r>
                      <a:rPr lang="en-US" i="1" dirty="0" err="1">
                        <a:latin typeface="Cambria Math"/>
                      </a:rPr>
                      <m:t>𝐴</m:t>
                    </m:r>
                    <m:r>
                      <a:rPr lang="en-IE" i="1" dirty="0">
                        <a:latin typeface="Cambria Math"/>
                      </a:rPr>
                      <m:t>𝑟</m:t>
                    </m:r>
                    <m:r>
                      <a:rPr lang="en-US" i="1" dirty="0" err="1">
                        <a:latin typeface="Cambria Math"/>
                      </a:rPr>
                      <m:t>,</m:t>
                    </m:r>
                    <m:r>
                      <a:rPr lang="en-IE" i="1" dirty="0">
                        <a:latin typeface="Cambria Math"/>
                      </a:rPr>
                      <m:t>𝑅</m:t>
                    </m:r>
                    <m:r>
                      <a:rPr lang="en-IE" b="0" i="1" dirty="0" smtClean="0">
                        <a:latin typeface="Cambria Math"/>
                      </a:rPr>
                      <m:t>&gt;</m:t>
                    </m:r>
                  </m:oMath>
                </a14:m>
                <a:r>
                  <a:rPr lang="en-IE" dirty="0" smtClean="0"/>
                  <a:t> we define a labelling function as a total function over </a:t>
                </a:r>
                <a14:m>
                  <m:oMath xmlns:m="http://schemas.openxmlformats.org/officeDocument/2006/math" xmlns="">
                    <m:r>
                      <a:rPr lang="en-IE" b="0" i="1" smtClean="0">
                        <a:latin typeface="Cambria Math"/>
                      </a:rPr>
                      <m:t>𝐴𝑟</m:t>
                    </m:r>
                  </m:oMath>
                </a14:m>
                <a:r>
                  <a:rPr lang="en-IE" dirty="0" smtClean="0"/>
                  <a:t>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b="0" i="1" smtClean="0">
                          <a:latin typeface="Cambria Math"/>
                        </a:rPr>
                        <m:t>𝐿</m:t>
                      </m:r>
                      <m:r>
                        <a:rPr lang="en-IE" b="0" i="1" smtClean="0">
                          <a:latin typeface="Cambria Math"/>
                        </a:rPr>
                        <m:t>:</m:t>
                      </m:r>
                      <m:r>
                        <a:rPr lang="en-IE" b="0" i="1" smtClean="0">
                          <a:latin typeface="Cambria Math"/>
                        </a:rPr>
                        <m:t>𝐴𝑟</m:t>
                      </m:r>
                      <m:r>
                        <a:rPr lang="en-IE" b="0" i="1" smtClean="0">
                          <a:latin typeface="Cambria Math"/>
                        </a:rPr>
                        <m:t>→</m:t>
                      </m:r>
                      <m:d>
                        <m:dPr>
                          <m:begChr m:val="{"/>
                          <m:endChr m:val="}"/>
                          <m:ctrlPr>
                            <a:rPr lang="en-IE" b="0" i="1" smtClean="0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IE" b="0" i="1" smtClean="0">
                              <a:latin typeface="Cambria Math"/>
                            </a:rPr>
                            <m:t>𝑖𝑛</m:t>
                          </m:r>
                          <m:r>
                            <a:rPr lang="en-IE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IE" b="0" i="1" smtClean="0">
                              <a:latin typeface="Cambria Math"/>
                            </a:rPr>
                            <m:t>𝑜𝑢𝑡</m:t>
                          </m:r>
                          <m:r>
                            <a:rPr lang="en-IE" b="0" i="1" smtClean="0">
                              <a:latin typeface="Cambria Math"/>
                            </a:rPr>
                            <m:t>,</m:t>
                          </m:r>
                          <m:r>
                            <a:rPr lang="en-IE" b="0" i="1" smtClean="0">
                              <a:latin typeface="Cambria Math"/>
                            </a:rPr>
                            <m:t>𝑢𝑛𝑑𝑒𝑐</m:t>
                          </m:r>
                        </m:e>
                      </m:d>
                    </m:oMath>
                  </m:oMathPara>
                </a14:m>
                <a:endParaRPr lang="en-IE" b="0" dirty="0" smtClean="0"/>
              </a:p>
              <a:p>
                <a:r>
                  <a:rPr lang="en-IE" dirty="0" smtClean="0"/>
                  <a:t>We also define the </a:t>
                </a:r>
                <a14:m>
                  <m:oMath xmlns:m="http://schemas.openxmlformats.org/officeDocument/2006/math" xmlns="">
                    <m:r>
                      <a:rPr lang="en-IE" b="0" i="1" smtClean="0">
                        <a:latin typeface="Cambria Math"/>
                      </a:rPr>
                      <m:t>𝑖𝑛</m:t>
                    </m:r>
                    <m:r>
                      <a:rPr lang="en-IE" b="0" i="1" smtClean="0">
                        <a:latin typeface="Cambria Math"/>
                      </a:rPr>
                      <m:t>(</m:t>
                    </m:r>
                    <m:r>
                      <a:rPr lang="en-IE" b="0" i="1" smtClean="0">
                        <a:latin typeface="Cambria Math"/>
                      </a:rPr>
                      <m:t>𝐿</m:t>
                    </m:r>
                    <m:r>
                      <a:rPr lang="en-IE" b="0" i="1" smtClean="0">
                        <a:latin typeface="Cambria Math"/>
                      </a:rPr>
                      <m:t>)=</m:t>
                    </m:r>
                    <m:d>
                      <m:dPr>
                        <m:begChr m:val="{"/>
                        <m:endChr m:val="|"/>
                        <m:ctrlPr>
                          <a:rPr lang="en-IE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IE" b="0" i="1" smtClean="0">
                            <a:latin typeface="Cambria Math"/>
                          </a:rPr>
                          <m:t>𝑎</m:t>
                        </m:r>
                        <m:r>
                          <a:rPr lang="en-IE" b="0" i="1" smtClean="0">
                            <a:latin typeface="Cambria Math"/>
                            <a:ea typeface="Cambria Math"/>
                          </a:rPr>
                          <m:t>∈</m:t>
                        </m:r>
                        <m:r>
                          <a:rPr lang="en-IE" b="0" i="1" smtClean="0">
                            <a:latin typeface="Cambria Math"/>
                            <a:ea typeface="Cambria Math"/>
                          </a:rPr>
                          <m:t>𝐴𝑟</m:t>
                        </m:r>
                        <m:r>
                          <a:rPr lang="en-IE" b="0" i="1" smtClean="0">
                            <a:latin typeface="Cambria Math"/>
                            <a:ea typeface="Cambria Math"/>
                          </a:rPr>
                          <m:t> </m:t>
                        </m:r>
                      </m:e>
                    </m:d>
                    <m:r>
                      <a:rPr lang="en-IE" b="0" i="1" smtClean="0">
                        <a:latin typeface="Cambria Math"/>
                        <a:ea typeface="Cambria Math"/>
                      </a:rPr>
                      <m:t> </m:t>
                    </m:r>
                    <m:r>
                      <a:rPr lang="en-IE" b="0" i="1" smtClean="0">
                        <a:latin typeface="Cambria Math"/>
                        <a:ea typeface="Cambria Math"/>
                      </a:rPr>
                      <m:t>𝐿</m:t>
                    </m:r>
                    <m:d>
                      <m:dPr>
                        <m:ctrlPr>
                          <a:rPr lang="en-IE" b="0" i="1" smtClean="0">
                            <a:latin typeface="Cambria Math"/>
                            <a:ea typeface="Cambria Math"/>
                          </a:rPr>
                        </m:ctrlPr>
                      </m:dPr>
                      <m:e>
                        <m:r>
                          <a:rPr lang="en-IE" b="0" i="1" smtClean="0">
                            <a:latin typeface="Cambria Math"/>
                            <a:ea typeface="Cambria Math"/>
                          </a:rPr>
                          <m:t>𝑎</m:t>
                        </m:r>
                      </m:e>
                    </m:d>
                    <m:r>
                      <a:rPr lang="en-IE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IE" b="0" i="1" smtClean="0">
                        <a:latin typeface="Cambria Math"/>
                        <a:ea typeface="Cambria Math"/>
                      </a:rPr>
                      <m:t>𝑖𝑛</m:t>
                    </m:r>
                    <m:r>
                      <a:rPr lang="en-IE" b="0" i="1" smtClean="0">
                        <a:latin typeface="Cambria Math"/>
                        <a:ea typeface="Cambria Math"/>
                      </a:rPr>
                      <m:t> }</m:t>
                    </m:r>
                  </m:oMath>
                </a14:m>
                <a:endParaRPr lang="en-IE" dirty="0" smtClean="0"/>
              </a:p>
              <a:p>
                <a:endParaRPr lang="en-IE" dirty="0" smtClean="0"/>
              </a:p>
              <a:p>
                <a:r>
                  <a:rPr lang="en-IE" dirty="0" smtClean="0"/>
                  <a:t>Starting basic idea. We label all arguments according to these simple rules:</a:t>
                </a:r>
              </a:p>
              <a:p>
                <a:pPr marL="857250" lvl="1" indent="-457200">
                  <a:buFont typeface="+mj-lt"/>
                  <a:buAutoNum type="arabicPeriod"/>
                </a:pPr>
                <a:r>
                  <a:rPr lang="en-IE" sz="2200" dirty="0" smtClean="0"/>
                  <a:t>An argument in each labelling is either IN or OUT</a:t>
                </a:r>
              </a:p>
              <a:p>
                <a:pPr marL="857250" lvl="1" indent="-457200">
                  <a:buFont typeface="+mj-lt"/>
                  <a:buAutoNum type="arabicPeriod"/>
                </a:pPr>
                <a:r>
                  <a:rPr lang="en-US" sz="2200" dirty="0" smtClean="0"/>
                  <a:t>An </a:t>
                </a:r>
                <a:r>
                  <a:rPr lang="en-US" sz="2200" dirty="0"/>
                  <a:t>argument is </a:t>
                </a:r>
                <a:r>
                  <a:rPr lang="en-US" sz="2200" dirty="0">
                    <a:solidFill>
                      <a:srgbClr val="00BE8C"/>
                    </a:solidFill>
                  </a:rPr>
                  <a:t>‘</a:t>
                </a:r>
                <a:r>
                  <a:rPr lang="en-US" sz="2200" b="1" dirty="0">
                    <a:solidFill>
                      <a:srgbClr val="00BE8C"/>
                    </a:solidFill>
                  </a:rPr>
                  <a:t>in</a:t>
                </a:r>
                <a:r>
                  <a:rPr lang="en-US" sz="2200" dirty="0">
                    <a:solidFill>
                      <a:srgbClr val="00BE8C"/>
                    </a:solidFill>
                  </a:rPr>
                  <a:t>’</a:t>
                </a:r>
                <a:r>
                  <a:rPr lang="en-US" sz="2200" dirty="0"/>
                  <a:t> </a:t>
                </a:r>
                <a:r>
                  <a:rPr lang="en-US" sz="2200" dirty="0" err="1"/>
                  <a:t>iff</a:t>
                </a:r>
                <a:r>
                  <a:rPr lang="en-US" sz="2200" dirty="0"/>
                  <a:t> all arguments defeating it are ‘out</a:t>
                </a:r>
                <a:r>
                  <a:rPr lang="en-US" sz="2200" dirty="0" smtClean="0"/>
                  <a:t>’.</a:t>
                </a:r>
              </a:p>
              <a:p>
                <a:pPr marL="857250" lvl="1" indent="-457200">
                  <a:buFont typeface="+mj-lt"/>
                  <a:buAutoNum type="arabicPeriod"/>
                </a:pPr>
                <a:r>
                  <a:rPr lang="en-US" sz="2200" dirty="0" smtClean="0"/>
                  <a:t>An </a:t>
                </a:r>
                <a:r>
                  <a:rPr lang="en-US" sz="2200" dirty="0"/>
                  <a:t>argument is </a:t>
                </a:r>
                <a:r>
                  <a:rPr lang="en-US" sz="2200" dirty="0">
                    <a:solidFill>
                      <a:srgbClr val="FF0000"/>
                    </a:solidFill>
                  </a:rPr>
                  <a:t>‘</a:t>
                </a:r>
                <a:r>
                  <a:rPr lang="en-US" sz="2200" b="1" dirty="0">
                    <a:solidFill>
                      <a:srgbClr val="FF0000"/>
                    </a:solidFill>
                  </a:rPr>
                  <a:t>out</a:t>
                </a:r>
                <a:r>
                  <a:rPr lang="en-US" sz="2200" dirty="0">
                    <a:solidFill>
                      <a:srgbClr val="FF0000"/>
                    </a:solidFill>
                  </a:rPr>
                  <a:t>’</a:t>
                </a:r>
                <a:r>
                  <a:rPr lang="en-US" sz="2200" dirty="0"/>
                  <a:t> </a:t>
                </a:r>
                <a:r>
                  <a:rPr lang="en-US" sz="2200" dirty="0" err="1"/>
                  <a:t>iff</a:t>
                </a:r>
                <a:r>
                  <a:rPr lang="en-US" sz="2200" dirty="0"/>
                  <a:t> it is defeated by an argument that is ‘in’.</a:t>
                </a:r>
              </a:p>
              <a:p>
                <a:endParaRPr lang="en-IE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24744"/>
                <a:ext cx="8291264" cy="5276056"/>
              </a:xfrm>
              <a:blipFill rotWithShape="1">
                <a:blip r:embed="rId2"/>
                <a:stretch>
                  <a:fillRect l="-1765" t="-1965" r="-1250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10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7031371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Example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05272"/>
            <a:ext cx="8229600" cy="5276056"/>
          </a:xfrm>
        </p:spPr>
        <p:txBody>
          <a:bodyPr/>
          <a:lstStyle/>
          <a:p>
            <a:r>
              <a:rPr lang="en-IE" dirty="0" smtClean="0"/>
              <a:t>A: Mark is good at Math, he got 90%!</a:t>
            </a:r>
          </a:p>
          <a:p>
            <a:r>
              <a:rPr lang="en-IE" dirty="0" smtClean="0"/>
              <a:t>B: John said Mark copied the test!</a:t>
            </a:r>
          </a:p>
          <a:p>
            <a:r>
              <a:rPr lang="en-IE" dirty="0" smtClean="0"/>
              <a:t>C: John is a well-known layer!</a:t>
            </a:r>
          </a:p>
          <a:p>
            <a:endParaRPr lang="en-IE" dirty="0"/>
          </a:p>
          <a:p>
            <a:pPr marL="0" indent="0">
              <a:buNone/>
            </a:pPr>
            <a:endParaRPr lang="en-IE" dirty="0"/>
          </a:p>
          <a:p>
            <a:pPr marL="0" indent="0">
              <a:buNone/>
            </a:pPr>
            <a:endParaRPr lang="en-IE" sz="1200" dirty="0"/>
          </a:p>
          <a:p>
            <a:r>
              <a:rPr lang="en-IE" dirty="0" smtClean="0"/>
              <a:t>Our rule works fine. We expect</a:t>
            </a:r>
          </a:p>
          <a:p>
            <a:pPr lvl="1"/>
            <a:r>
              <a:rPr lang="en-IE" dirty="0" smtClean="0"/>
              <a:t>A in</a:t>
            </a:r>
          </a:p>
          <a:p>
            <a:pPr lvl="1"/>
            <a:r>
              <a:rPr lang="en-IE" dirty="0" smtClean="0"/>
              <a:t>B out</a:t>
            </a:r>
          </a:p>
          <a:p>
            <a:pPr lvl="1"/>
            <a:r>
              <a:rPr lang="en-IE" dirty="0" smtClean="0"/>
              <a:t>C in</a:t>
            </a:r>
          </a:p>
          <a:p>
            <a:pPr lvl="1"/>
            <a:r>
              <a:rPr lang="en-IE" dirty="0" smtClean="0"/>
              <a:t>This is called </a:t>
            </a:r>
            <a:r>
              <a:rPr lang="en-IE" b="1" dirty="0" smtClean="0"/>
              <a:t>reinstatement; </a:t>
            </a:r>
            <a:r>
              <a:rPr lang="en-IE" dirty="0" smtClean="0"/>
              <a:t>A is reinstated by C.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11</a:t>
            </a:fld>
            <a:endParaRPr lang="en-IE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1695450" y="3068960"/>
            <a:ext cx="639763" cy="639763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/>
              <a:t>A</a:t>
            </a:r>
            <a:endParaRPr lang="nl-NL" sz="2000" b="1" dirty="0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3341688" y="3068960"/>
            <a:ext cx="639762" cy="639763"/>
          </a:xfrm>
          <a:prstGeom prst="ellipse">
            <a:avLst/>
          </a:prstGeom>
          <a:solidFill>
            <a:srgbClr val="FF000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B</a:t>
            </a:r>
            <a:endParaRPr lang="nl-NL" sz="2000" b="1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4895850" y="3068960"/>
            <a:ext cx="639763" cy="639763"/>
          </a:xfrm>
          <a:prstGeom prst="ellipse">
            <a:avLst/>
          </a:prstGeom>
          <a:solidFill>
            <a:srgbClr val="00B050"/>
          </a:solidFill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C</a:t>
            </a:r>
            <a:endParaRPr lang="nl-NL" sz="2000" b="1"/>
          </a:p>
        </p:txBody>
      </p:sp>
      <p:cxnSp>
        <p:nvCxnSpPr>
          <p:cNvPr id="9" name="AutoShape 7"/>
          <p:cNvCxnSpPr>
            <a:cxnSpLocks noChangeShapeType="1"/>
            <a:stCxn id="7" idx="2"/>
            <a:endCxn id="6" idx="6"/>
          </p:cNvCxnSpPr>
          <p:nvPr/>
        </p:nvCxnSpPr>
        <p:spPr bwMode="auto">
          <a:xfrm flipH="1">
            <a:off x="2335213" y="3389635"/>
            <a:ext cx="1006475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AutoShape 8"/>
          <p:cNvCxnSpPr>
            <a:cxnSpLocks noChangeShapeType="1"/>
            <a:stCxn id="8" idx="2"/>
            <a:endCxn id="7" idx="6"/>
          </p:cNvCxnSpPr>
          <p:nvPr/>
        </p:nvCxnSpPr>
        <p:spPr bwMode="auto">
          <a:xfrm flipH="1">
            <a:off x="3981450" y="3389635"/>
            <a:ext cx="914400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18915426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Example 2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61256"/>
            <a:ext cx="8229600" cy="5276056"/>
          </a:xfrm>
        </p:spPr>
        <p:txBody>
          <a:bodyPr/>
          <a:lstStyle/>
          <a:p>
            <a:r>
              <a:rPr lang="en-IE" sz="2200" dirty="0" smtClean="0"/>
              <a:t>D: Sarah says that John is honest!</a:t>
            </a:r>
          </a:p>
          <a:p>
            <a:endParaRPr lang="en-IE" sz="2200" dirty="0"/>
          </a:p>
          <a:p>
            <a:pPr marL="0" indent="0">
              <a:buNone/>
            </a:pPr>
            <a:endParaRPr lang="en-IE" sz="2200" dirty="0"/>
          </a:p>
          <a:p>
            <a:r>
              <a:rPr lang="en-IE" sz="2200" dirty="0" smtClean="0"/>
              <a:t>And now? The graph is cyclic! Our basic rule does not work anymore! </a:t>
            </a:r>
          </a:p>
          <a:p>
            <a:r>
              <a:rPr lang="en-IE" sz="2200" dirty="0" smtClean="0"/>
              <a:t>Multiple solutions:</a:t>
            </a:r>
          </a:p>
          <a:p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12</a:t>
            </a:fld>
            <a:endParaRPr lang="en-IE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1523925" y="1456705"/>
            <a:ext cx="639763" cy="6397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/>
              <a:t>A</a:t>
            </a:r>
            <a:endParaRPr lang="nl-NL" sz="2000" b="1" dirty="0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3170163" y="1456705"/>
            <a:ext cx="639762" cy="6397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B</a:t>
            </a:r>
            <a:endParaRPr lang="nl-NL" sz="2000" b="1"/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4724325" y="1456705"/>
            <a:ext cx="639763" cy="6397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/>
              <a:t>C</a:t>
            </a:r>
            <a:endParaRPr lang="nl-NL" sz="2000" b="1"/>
          </a:p>
        </p:txBody>
      </p:sp>
      <p:cxnSp>
        <p:nvCxnSpPr>
          <p:cNvPr id="9" name="AutoShape 7"/>
          <p:cNvCxnSpPr>
            <a:cxnSpLocks noChangeShapeType="1"/>
            <a:stCxn id="7" idx="2"/>
            <a:endCxn id="6" idx="6"/>
          </p:cNvCxnSpPr>
          <p:nvPr/>
        </p:nvCxnSpPr>
        <p:spPr bwMode="auto">
          <a:xfrm flipH="1">
            <a:off x="2163688" y="1777380"/>
            <a:ext cx="1006475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0" name="AutoShape 8"/>
          <p:cNvCxnSpPr>
            <a:cxnSpLocks noChangeShapeType="1"/>
            <a:stCxn id="8" idx="2"/>
            <a:endCxn id="7" idx="6"/>
          </p:cNvCxnSpPr>
          <p:nvPr/>
        </p:nvCxnSpPr>
        <p:spPr bwMode="auto">
          <a:xfrm flipH="1">
            <a:off x="3809925" y="1777380"/>
            <a:ext cx="914400" cy="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Oval 6"/>
          <p:cNvSpPr>
            <a:spLocks noChangeArrowheads="1"/>
          </p:cNvSpPr>
          <p:nvPr/>
        </p:nvSpPr>
        <p:spPr bwMode="auto">
          <a:xfrm>
            <a:off x="6820791" y="1493093"/>
            <a:ext cx="639763" cy="6397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 smtClean="0"/>
              <a:t>D</a:t>
            </a:r>
            <a:endParaRPr lang="nl-NL" sz="2000" b="1" dirty="0"/>
          </a:p>
        </p:txBody>
      </p:sp>
      <p:cxnSp>
        <p:nvCxnSpPr>
          <p:cNvPr id="13" name="AutoShape 8"/>
          <p:cNvCxnSpPr>
            <a:cxnSpLocks noChangeShapeType="1"/>
            <a:stCxn id="12" idx="2"/>
            <a:endCxn id="8" idx="6"/>
          </p:cNvCxnSpPr>
          <p:nvPr/>
        </p:nvCxnSpPr>
        <p:spPr bwMode="auto">
          <a:xfrm flipH="1" flipV="1">
            <a:off x="5364088" y="1776587"/>
            <a:ext cx="1456703" cy="36388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49" name="Group 48"/>
          <p:cNvGrpSpPr/>
          <p:nvPr/>
        </p:nvGrpSpPr>
        <p:grpSpPr>
          <a:xfrm>
            <a:off x="1475656" y="4517429"/>
            <a:ext cx="5936629" cy="1791891"/>
            <a:chOff x="1475656" y="4481041"/>
            <a:chExt cx="5936629" cy="1791891"/>
          </a:xfrm>
        </p:grpSpPr>
        <p:sp>
          <p:nvSpPr>
            <p:cNvPr id="27" name="Oval 4"/>
            <p:cNvSpPr>
              <a:spLocks noChangeArrowheads="1"/>
            </p:cNvSpPr>
            <p:nvPr/>
          </p:nvSpPr>
          <p:spPr bwMode="auto">
            <a:xfrm>
              <a:off x="1475656" y="4481041"/>
              <a:ext cx="639763" cy="639763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 dirty="0"/>
                <a:t>A</a:t>
              </a:r>
              <a:endParaRPr lang="nl-NL" sz="2000" b="1" dirty="0"/>
            </a:p>
          </p:txBody>
        </p:sp>
        <p:sp>
          <p:nvSpPr>
            <p:cNvPr id="28" name="Oval 5"/>
            <p:cNvSpPr>
              <a:spLocks noChangeArrowheads="1"/>
            </p:cNvSpPr>
            <p:nvPr/>
          </p:nvSpPr>
          <p:spPr bwMode="auto">
            <a:xfrm>
              <a:off x="3121894" y="4481041"/>
              <a:ext cx="639762" cy="6397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/>
                <a:t>B</a:t>
              </a:r>
              <a:endParaRPr lang="nl-NL" sz="2000" b="1"/>
            </a:p>
          </p:txBody>
        </p:sp>
        <p:sp>
          <p:nvSpPr>
            <p:cNvPr id="29" name="Oval 6"/>
            <p:cNvSpPr>
              <a:spLocks noChangeArrowheads="1"/>
            </p:cNvSpPr>
            <p:nvPr/>
          </p:nvSpPr>
          <p:spPr bwMode="auto">
            <a:xfrm>
              <a:off x="4676056" y="4481041"/>
              <a:ext cx="639763" cy="639763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/>
                <a:t>C</a:t>
              </a:r>
              <a:endParaRPr lang="nl-NL" sz="2000" b="1"/>
            </a:p>
          </p:txBody>
        </p:sp>
        <p:cxnSp>
          <p:nvCxnSpPr>
            <p:cNvPr id="30" name="AutoShape 7"/>
            <p:cNvCxnSpPr>
              <a:cxnSpLocks noChangeShapeType="1"/>
              <a:stCxn id="28" idx="2"/>
              <a:endCxn id="27" idx="6"/>
            </p:cNvCxnSpPr>
            <p:nvPr/>
          </p:nvCxnSpPr>
          <p:spPr bwMode="auto">
            <a:xfrm flipH="1">
              <a:off x="2115419" y="4801716"/>
              <a:ext cx="1006475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1" name="AutoShape 8"/>
            <p:cNvCxnSpPr>
              <a:cxnSpLocks noChangeShapeType="1"/>
              <a:stCxn id="29" idx="2"/>
              <a:endCxn id="28" idx="6"/>
            </p:cNvCxnSpPr>
            <p:nvPr/>
          </p:nvCxnSpPr>
          <p:spPr bwMode="auto">
            <a:xfrm flipH="1">
              <a:off x="3761656" y="4801716"/>
              <a:ext cx="914400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2" name="Oval 6"/>
            <p:cNvSpPr>
              <a:spLocks noChangeArrowheads="1"/>
            </p:cNvSpPr>
            <p:nvPr/>
          </p:nvSpPr>
          <p:spPr bwMode="auto">
            <a:xfrm>
              <a:off x="6772522" y="4517429"/>
              <a:ext cx="639763" cy="6397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 dirty="0" smtClean="0"/>
                <a:t>D</a:t>
              </a:r>
              <a:endParaRPr lang="nl-NL" sz="2000" b="1" dirty="0"/>
            </a:p>
          </p:txBody>
        </p:sp>
        <p:cxnSp>
          <p:nvCxnSpPr>
            <p:cNvPr id="33" name="AutoShape 8"/>
            <p:cNvCxnSpPr>
              <a:cxnSpLocks noChangeShapeType="1"/>
              <a:stCxn id="32" idx="2"/>
              <a:endCxn id="29" idx="6"/>
            </p:cNvCxnSpPr>
            <p:nvPr/>
          </p:nvCxnSpPr>
          <p:spPr bwMode="auto">
            <a:xfrm flipH="1" flipV="1">
              <a:off x="5315819" y="4800923"/>
              <a:ext cx="1456703" cy="36388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4" name="Oval 4"/>
            <p:cNvSpPr>
              <a:spLocks noChangeArrowheads="1"/>
            </p:cNvSpPr>
            <p:nvPr/>
          </p:nvSpPr>
          <p:spPr bwMode="auto">
            <a:xfrm>
              <a:off x="1475656" y="5633169"/>
              <a:ext cx="639763" cy="6397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 dirty="0"/>
                <a:t>A</a:t>
              </a:r>
              <a:endParaRPr lang="nl-NL" sz="2000" b="1" dirty="0"/>
            </a:p>
          </p:txBody>
        </p:sp>
        <p:sp>
          <p:nvSpPr>
            <p:cNvPr id="35" name="Oval 5"/>
            <p:cNvSpPr>
              <a:spLocks noChangeArrowheads="1"/>
            </p:cNvSpPr>
            <p:nvPr/>
          </p:nvSpPr>
          <p:spPr bwMode="auto">
            <a:xfrm>
              <a:off x="3121894" y="5633169"/>
              <a:ext cx="639762" cy="639763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/>
                <a:t>B</a:t>
              </a:r>
              <a:endParaRPr lang="nl-NL" sz="2000" b="1"/>
            </a:p>
          </p:txBody>
        </p:sp>
        <p:sp>
          <p:nvSpPr>
            <p:cNvPr id="36" name="Oval 6"/>
            <p:cNvSpPr>
              <a:spLocks noChangeArrowheads="1"/>
            </p:cNvSpPr>
            <p:nvPr/>
          </p:nvSpPr>
          <p:spPr bwMode="auto">
            <a:xfrm>
              <a:off x="4676056" y="5633169"/>
              <a:ext cx="639763" cy="63976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 dirty="0"/>
                <a:t>C</a:t>
              </a:r>
              <a:endParaRPr lang="nl-NL" sz="2000" b="1" dirty="0"/>
            </a:p>
          </p:txBody>
        </p:sp>
        <p:cxnSp>
          <p:nvCxnSpPr>
            <p:cNvPr id="37" name="AutoShape 7"/>
            <p:cNvCxnSpPr>
              <a:cxnSpLocks noChangeShapeType="1"/>
              <a:stCxn id="35" idx="2"/>
              <a:endCxn id="34" idx="6"/>
            </p:cNvCxnSpPr>
            <p:nvPr/>
          </p:nvCxnSpPr>
          <p:spPr bwMode="auto">
            <a:xfrm flipH="1">
              <a:off x="2115419" y="5953844"/>
              <a:ext cx="1006475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38" name="AutoShape 8"/>
            <p:cNvCxnSpPr>
              <a:cxnSpLocks noChangeShapeType="1"/>
              <a:stCxn id="36" idx="2"/>
              <a:endCxn id="35" idx="6"/>
            </p:cNvCxnSpPr>
            <p:nvPr/>
          </p:nvCxnSpPr>
          <p:spPr bwMode="auto">
            <a:xfrm flipH="1">
              <a:off x="3761656" y="5953844"/>
              <a:ext cx="914400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39" name="Oval 6"/>
            <p:cNvSpPr>
              <a:spLocks noChangeArrowheads="1"/>
            </p:cNvSpPr>
            <p:nvPr/>
          </p:nvSpPr>
          <p:spPr bwMode="auto">
            <a:xfrm>
              <a:off x="6772522" y="5589240"/>
              <a:ext cx="639763" cy="639763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 dirty="0" smtClean="0"/>
                <a:t>D</a:t>
              </a:r>
              <a:endParaRPr lang="nl-NL" sz="2000" b="1" dirty="0"/>
            </a:p>
          </p:txBody>
        </p:sp>
        <p:cxnSp>
          <p:nvCxnSpPr>
            <p:cNvPr id="40" name="AutoShape 8"/>
            <p:cNvCxnSpPr>
              <a:cxnSpLocks noChangeShapeType="1"/>
              <a:stCxn id="39" idx="2"/>
              <a:endCxn id="36" idx="6"/>
            </p:cNvCxnSpPr>
            <p:nvPr/>
          </p:nvCxnSpPr>
          <p:spPr bwMode="auto">
            <a:xfrm flipH="1">
              <a:off x="5315819" y="5909122"/>
              <a:ext cx="1456703" cy="43929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48" name="Group 47"/>
          <p:cNvGrpSpPr/>
          <p:nvPr/>
        </p:nvGrpSpPr>
        <p:grpSpPr>
          <a:xfrm>
            <a:off x="1443683" y="3509317"/>
            <a:ext cx="5936629" cy="676151"/>
            <a:chOff x="1443683" y="3472929"/>
            <a:chExt cx="5936629" cy="676151"/>
          </a:xfrm>
        </p:grpSpPr>
        <p:sp>
          <p:nvSpPr>
            <p:cNvPr id="41" name="Oval 4"/>
            <p:cNvSpPr>
              <a:spLocks noChangeArrowheads="1"/>
            </p:cNvSpPr>
            <p:nvPr/>
          </p:nvSpPr>
          <p:spPr bwMode="auto">
            <a:xfrm>
              <a:off x="1443683" y="3472929"/>
              <a:ext cx="639763" cy="6397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 dirty="0"/>
                <a:t>A</a:t>
              </a:r>
              <a:endParaRPr lang="nl-NL" sz="2000" b="1" dirty="0"/>
            </a:p>
          </p:txBody>
        </p:sp>
        <p:sp>
          <p:nvSpPr>
            <p:cNvPr id="42" name="Oval 5"/>
            <p:cNvSpPr>
              <a:spLocks noChangeArrowheads="1"/>
            </p:cNvSpPr>
            <p:nvPr/>
          </p:nvSpPr>
          <p:spPr bwMode="auto">
            <a:xfrm>
              <a:off x="3089921" y="3472929"/>
              <a:ext cx="639762" cy="6397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/>
                <a:t>B</a:t>
              </a:r>
              <a:endParaRPr lang="nl-NL" sz="2000" b="1"/>
            </a:p>
          </p:txBody>
        </p:sp>
        <p:sp>
          <p:nvSpPr>
            <p:cNvPr id="43" name="Oval 6"/>
            <p:cNvSpPr>
              <a:spLocks noChangeArrowheads="1"/>
            </p:cNvSpPr>
            <p:nvPr/>
          </p:nvSpPr>
          <p:spPr bwMode="auto">
            <a:xfrm>
              <a:off x="4644083" y="3472929"/>
              <a:ext cx="639763" cy="6397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/>
                <a:t>C</a:t>
              </a:r>
              <a:endParaRPr lang="nl-NL" sz="2000" b="1"/>
            </a:p>
          </p:txBody>
        </p:sp>
        <p:cxnSp>
          <p:nvCxnSpPr>
            <p:cNvPr id="44" name="AutoShape 7"/>
            <p:cNvCxnSpPr>
              <a:cxnSpLocks noChangeShapeType="1"/>
              <a:stCxn id="42" idx="2"/>
              <a:endCxn id="41" idx="6"/>
            </p:cNvCxnSpPr>
            <p:nvPr/>
          </p:nvCxnSpPr>
          <p:spPr bwMode="auto">
            <a:xfrm flipH="1">
              <a:off x="2083446" y="3793604"/>
              <a:ext cx="1006475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45" name="AutoShape 8"/>
            <p:cNvCxnSpPr>
              <a:cxnSpLocks noChangeShapeType="1"/>
              <a:stCxn id="43" idx="2"/>
              <a:endCxn id="42" idx="6"/>
            </p:cNvCxnSpPr>
            <p:nvPr/>
          </p:nvCxnSpPr>
          <p:spPr bwMode="auto">
            <a:xfrm flipH="1">
              <a:off x="3729683" y="3793604"/>
              <a:ext cx="914400" cy="0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46" name="Oval 6"/>
            <p:cNvSpPr>
              <a:spLocks noChangeArrowheads="1"/>
            </p:cNvSpPr>
            <p:nvPr/>
          </p:nvSpPr>
          <p:spPr bwMode="auto">
            <a:xfrm>
              <a:off x="6740549" y="3509317"/>
              <a:ext cx="639763" cy="6397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 dirty="0" smtClean="0"/>
                <a:t>D</a:t>
              </a:r>
              <a:endParaRPr lang="nl-NL" sz="2000" b="1" dirty="0"/>
            </a:p>
          </p:txBody>
        </p:sp>
        <p:cxnSp>
          <p:nvCxnSpPr>
            <p:cNvPr id="47" name="AutoShape 8"/>
            <p:cNvCxnSpPr>
              <a:cxnSpLocks noChangeShapeType="1"/>
              <a:stCxn id="46" idx="2"/>
              <a:endCxn id="43" idx="6"/>
            </p:cNvCxnSpPr>
            <p:nvPr/>
          </p:nvCxnSpPr>
          <p:spPr bwMode="auto">
            <a:xfrm flipH="1" flipV="1">
              <a:off x="5283846" y="3792811"/>
              <a:ext cx="1456703" cy="36388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 type="triangle" w="med" len="med"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281420455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Complete Semantics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Grounded (Pollock, Dung)</a:t>
            </a:r>
          </a:p>
          <a:p>
            <a:r>
              <a:rPr lang="en-IE" dirty="0" smtClean="0"/>
              <a:t>Preferred (Dung)</a:t>
            </a:r>
          </a:p>
          <a:p>
            <a:r>
              <a:rPr lang="en-IE" dirty="0" smtClean="0"/>
              <a:t>Stable (Dung, </a:t>
            </a:r>
            <a:r>
              <a:rPr lang="en-IE" dirty="0" err="1" smtClean="0"/>
              <a:t>Caminada</a:t>
            </a:r>
            <a:r>
              <a:rPr lang="en-IE" dirty="0" smtClean="0"/>
              <a:t>)</a:t>
            </a:r>
          </a:p>
          <a:p>
            <a:endParaRPr lang="en-IE" dirty="0"/>
          </a:p>
          <a:p>
            <a:r>
              <a:rPr lang="en-IE" dirty="0" smtClean="0"/>
              <a:t>Many more.. Semi-stable, CF2..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13</a:t>
            </a:fld>
            <a:endParaRPr lang="en-IE"/>
          </a:p>
        </p:txBody>
      </p:sp>
      <p:pic>
        <p:nvPicPr>
          <p:cNvPr id="6" name="Picture 9" descr="du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1124744"/>
            <a:ext cx="1096962" cy="1382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" name="Picture 7" descr="John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561" y="2852936"/>
            <a:ext cx="2184400" cy="16446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" name="Picture 7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48561" y="4725144"/>
            <a:ext cx="2286000" cy="1524000"/>
          </a:xfrm>
          <a:prstGeom prst="rect">
            <a:avLst/>
          </a:prstGeom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48064" y="4725143"/>
            <a:ext cx="1122040" cy="14960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6631837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779096" cy="836712"/>
          </a:xfrm>
        </p:spPr>
        <p:txBody>
          <a:bodyPr/>
          <a:lstStyle/>
          <a:p>
            <a:r>
              <a:rPr lang="en-IE" dirty="0" smtClean="0"/>
              <a:t>Complete Semantics: Conflict-free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14</a:t>
            </a:fld>
            <a:endParaRPr lang="en-IE"/>
          </a:p>
        </p:txBody>
      </p:sp>
      <p:sp>
        <p:nvSpPr>
          <p:cNvPr id="6" name="Oval 4"/>
          <p:cNvSpPr>
            <a:spLocks noChangeArrowheads="1"/>
          </p:cNvSpPr>
          <p:nvPr/>
        </p:nvSpPr>
        <p:spPr bwMode="auto">
          <a:xfrm>
            <a:off x="1619250" y="2407567"/>
            <a:ext cx="6335713" cy="2447925"/>
          </a:xfrm>
          <a:prstGeom prst="ellipse">
            <a:avLst/>
          </a:prstGeom>
          <a:solidFill>
            <a:schemeClr val="accent3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 sz="2200" b="1"/>
          </a:p>
        </p:txBody>
      </p:sp>
      <p:sp>
        <p:nvSpPr>
          <p:cNvPr id="7" name="Oval 5"/>
          <p:cNvSpPr>
            <a:spLocks noChangeArrowheads="1"/>
          </p:cNvSpPr>
          <p:nvPr/>
        </p:nvSpPr>
        <p:spPr bwMode="auto">
          <a:xfrm>
            <a:off x="3132138" y="3126705"/>
            <a:ext cx="2879725" cy="863600"/>
          </a:xfrm>
          <a:prstGeom prst="ellipse">
            <a:avLst/>
          </a:prstGeom>
          <a:solidFill>
            <a:srgbClr val="83C937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200" b="1"/>
              <a:t>S          A     </a:t>
            </a:r>
            <a:endParaRPr lang="cs-CZ" sz="2200" b="1"/>
          </a:p>
        </p:txBody>
      </p:sp>
      <p:sp>
        <p:nvSpPr>
          <p:cNvPr id="8" name="Text Box 10"/>
          <p:cNvSpPr txBox="1">
            <a:spLocks noChangeArrowheads="1"/>
          </p:cNvSpPr>
          <p:nvPr/>
        </p:nvSpPr>
        <p:spPr bwMode="auto">
          <a:xfrm>
            <a:off x="395536" y="1072852"/>
            <a:ext cx="7848600" cy="83099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>
            <a:lvl1pPr marL="371475" indent="-371475">
              <a:defRPr>
                <a:solidFill>
                  <a:schemeClr val="tx1"/>
                </a:solidFill>
                <a:latin typeface="Arial" pitchFamily="34" charset="0"/>
              </a:defRPr>
            </a:lvl1pPr>
            <a:lvl2pPr marL="828675" indent="-371475">
              <a:defRPr>
                <a:solidFill>
                  <a:schemeClr val="tx1"/>
                </a:solidFill>
                <a:latin typeface="Arial" pitchFamily="34" charset="0"/>
              </a:defRPr>
            </a:lvl2pPr>
            <a:lvl3pPr marL="1285875" indent="-371475">
              <a:defRPr>
                <a:solidFill>
                  <a:schemeClr val="tx1"/>
                </a:solidFill>
                <a:latin typeface="Arial" pitchFamily="34" charset="0"/>
              </a:defRPr>
            </a:lvl3pPr>
            <a:lvl4pPr marL="1743075" indent="-371475">
              <a:defRPr>
                <a:solidFill>
                  <a:schemeClr val="tx1"/>
                </a:solidFill>
                <a:latin typeface="Arial" pitchFamily="34" charset="0"/>
              </a:defRPr>
            </a:lvl4pPr>
            <a:lvl5pPr marL="2200275" indent="-371475">
              <a:defRPr>
                <a:solidFill>
                  <a:schemeClr val="tx1"/>
                </a:solidFill>
                <a:latin typeface="Arial" pitchFamily="34" charset="0"/>
              </a:defRPr>
            </a:lvl5pPr>
            <a:lvl6pPr marL="2657475" indent="-371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6pPr>
            <a:lvl7pPr marL="3114675" indent="-371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7pPr>
            <a:lvl8pPr marL="3571875" indent="-371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8pPr>
            <a:lvl9pPr marL="4029075" indent="-371475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</a:defRPr>
            </a:lvl9pPr>
          </a:lstStyle>
          <a:p>
            <a:pPr indent="0"/>
            <a:r>
              <a:rPr lang="cs-CZ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 </a:t>
            </a:r>
            <a:r>
              <a:rPr lang="cs-CZ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set S of arguments is said to be </a:t>
            </a:r>
            <a:r>
              <a:rPr lang="cs-CZ" sz="2400" i="1" dirty="0">
                <a:solidFill>
                  <a:schemeClr val="hlin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conflict-free </a:t>
            </a:r>
            <a:r>
              <a:rPr lang="cs-CZ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if there are </a:t>
            </a:r>
            <a:r>
              <a:rPr lang="cs-CZ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</a:t>
            </a:r>
            <a:r>
              <a:rPr lang="en-IE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cs-CZ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arguments </a:t>
            </a:r>
            <a:r>
              <a:rPr lang="cs-CZ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A,B in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cs-CZ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S such that A attacks B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.</a:t>
            </a:r>
            <a:endParaRPr lang="cs-CZ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Line 11"/>
          <p:cNvSpPr>
            <a:spLocks noChangeShapeType="1"/>
          </p:cNvSpPr>
          <p:nvPr/>
        </p:nvSpPr>
        <p:spPr bwMode="auto">
          <a:xfrm flipV="1">
            <a:off x="4860925" y="2767930"/>
            <a:ext cx="431800" cy="647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 sz="2200" b="1"/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5219700" y="2472655"/>
            <a:ext cx="6477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/>
              <a:t>B</a:t>
            </a:r>
            <a:endParaRPr lang="cs-CZ" sz="2200" b="1"/>
          </a:p>
        </p:txBody>
      </p:sp>
      <p:sp>
        <p:nvSpPr>
          <p:cNvPr id="11" name="Text Box 13"/>
          <p:cNvSpPr txBox="1">
            <a:spLocks noChangeArrowheads="1"/>
          </p:cNvSpPr>
          <p:nvPr/>
        </p:nvSpPr>
        <p:spPr bwMode="auto">
          <a:xfrm>
            <a:off x="5508625" y="4196680"/>
            <a:ext cx="8636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/>
              <a:t>Arg</a:t>
            </a:r>
            <a:endParaRPr lang="cs-CZ" sz="2200" b="1"/>
          </a:p>
        </p:txBody>
      </p:sp>
      <p:sp>
        <p:nvSpPr>
          <p:cNvPr id="12" name="Text Box 14"/>
          <p:cNvSpPr txBox="1">
            <a:spLocks noChangeArrowheads="1"/>
          </p:cNvSpPr>
          <p:nvPr/>
        </p:nvSpPr>
        <p:spPr bwMode="auto">
          <a:xfrm>
            <a:off x="1042988" y="5492080"/>
            <a:ext cx="7561262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/>
              <a:t>(A </a:t>
            </a:r>
            <a:r>
              <a:rPr lang="en-GB" sz="2400" b="1" dirty="0">
                <a:solidFill>
                  <a:schemeClr val="tx2"/>
                </a:solidFill>
                <a:sym typeface="Symbol" pitchFamily="18" charset="2"/>
              </a:rPr>
              <a:t></a:t>
            </a:r>
            <a:r>
              <a:rPr lang="en-US" sz="2400" b="1" dirty="0">
                <a:cs typeface="Arial" pitchFamily="34" charset="0"/>
              </a:rPr>
              <a:t> S    &amp;     attack(A,B))      = &gt; B </a:t>
            </a:r>
            <a:r>
              <a:rPr lang="en-GB" sz="2400" b="1" dirty="0">
                <a:solidFill>
                  <a:schemeClr val="tx2"/>
                </a:solidFill>
                <a:sym typeface="Symbol" pitchFamily="18" charset="2"/>
              </a:rPr>
              <a:t></a:t>
            </a:r>
            <a:r>
              <a:rPr lang="en-US" sz="2400" b="1" dirty="0">
                <a:cs typeface="Arial" pitchFamily="34" charset="0"/>
              </a:rPr>
              <a:t> </a:t>
            </a:r>
            <a:r>
              <a:rPr lang="en-US" sz="2400" b="1" dirty="0" smtClean="0">
                <a:cs typeface="Arial" pitchFamily="34" charset="0"/>
              </a:rPr>
              <a:t>S</a:t>
            </a:r>
            <a:endParaRPr lang="el-GR" sz="2400" b="1" dirty="0"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0383542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851650" cy="836712"/>
          </a:xfrm>
        </p:spPr>
        <p:txBody>
          <a:bodyPr/>
          <a:lstStyle/>
          <a:p>
            <a:r>
              <a:rPr lang="en-IE" dirty="0" smtClean="0"/>
              <a:t>Complete Semantics - Admissibility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15</a:t>
            </a:fld>
            <a:endParaRPr lang="en-IE"/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683568" y="981075"/>
            <a:ext cx="7920880" cy="19389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square">
            <a:spAutoFit/>
          </a:bodyPr>
          <a:lstStyle/>
          <a:p>
            <a:r>
              <a:rPr lang="en-IE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r>
              <a:rPr lang="cs-CZ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 </a:t>
            </a:r>
            <a:r>
              <a:rPr lang="cs-CZ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argument A is </a:t>
            </a:r>
            <a:r>
              <a:rPr lang="en-IE" sz="2400" dirty="0" smtClean="0">
                <a:solidFill>
                  <a:schemeClr val="hlin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admissible </a:t>
            </a:r>
            <a:r>
              <a:rPr lang="en-US" sz="2400" dirty="0" smtClean="0">
                <a:solidFill>
                  <a:schemeClr val="hlin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with </a:t>
            </a:r>
            <a:r>
              <a:rPr lang="en-US" sz="2400" dirty="0">
                <a:solidFill>
                  <a:schemeClr val="hlin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respect to a </a:t>
            </a:r>
            <a:r>
              <a:rPr lang="cs-CZ" sz="2400" dirty="0">
                <a:solidFill>
                  <a:schemeClr val="hlink"/>
                </a:solidFill>
                <a:latin typeface="Tahoma" pitchFamily="34" charset="0"/>
                <a:ea typeface="Tahoma" pitchFamily="34" charset="0"/>
                <a:cs typeface="Tahoma" pitchFamily="34" charset="0"/>
              </a:rPr>
              <a:t>set S</a:t>
            </a:r>
            <a:r>
              <a:rPr lang="cs-CZ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</a:t>
            </a:r>
            <a:r>
              <a:rPr lang="cs-CZ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if 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S</a:t>
            </a:r>
            <a:r>
              <a:rPr lang="cs-CZ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can defend A </a:t>
            </a:r>
            <a:r>
              <a:rPr lang="en-US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with 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an argument  B </a:t>
            </a:r>
            <a:r>
              <a:rPr lang="en-GB" sz="2400" dirty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  <a:sym typeface="Symbol" pitchFamily="18" charset="2"/>
              </a:rPr>
              <a:t>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S  </a:t>
            </a:r>
            <a:r>
              <a:rPr lang="cs-CZ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against all attacks</a:t>
            </a:r>
            <a:r>
              <a:rPr lang="en-US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 C </a:t>
            </a:r>
            <a:r>
              <a:rPr lang="cs-CZ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on </a:t>
            </a:r>
            <a:r>
              <a:rPr lang="cs-CZ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A. </a:t>
            </a:r>
            <a:endParaRPr lang="en-IE" sz="2400" dirty="0" smtClean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IE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We want to accept arguments for which there is an admissibility set</a:t>
            </a:r>
            <a:endParaRPr lang="cs-CZ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Oval 6"/>
          <p:cNvSpPr>
            <a:spLocks noChangeArrowheads="1"/>
          </p:cNvSpPr>
          <p:nvPr/>
        </p:nvSpPr>
        <p:spPr bwMode="auto">
          <a:xfrm>
            <a:off x="1402953" y="2925216"/>
            <a:ext cx="6335713" cy="2447925"/>
          </a:xfrm>
          <a:prstGeom prst="ellipse">
            <a:avLst/>
          </a:prstGeom>
          <a:solidFill>
            <a:schemeClr val="bg1">
              <a:lumMod val="75000"/>
            </a:schemeClr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endParaRPr lang="en-US"/>
          </a:p>
        </p:txBody>
      </p:sp>
      <p:sp>
        <p:nvSpPr>
          <p:cNvPr id="9" name="Oval 7"/>
          <p:cNvSpPr>
            <a:spLocks noChangeArrowheads="1"/>
          </p:cNvSpPr>
          <p:nvPr/>
        </p:nvSpPr>
        <p:spPr bwMode="auto">
          <a:xfrm>
            <a:off x="3060303" y="3638004"/>
            <a:ext cx="2879725" cy="863600"/>
          </a:xfrm>
          <a:prstGeom prst="ellipse">
            <a:avLst/>
          </a:prstGeom>
          <a:solidFill>
            <a:srgbClr val="83C937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 algn="ctr"/>
            <a:r>
              <a:rPr lang="en-US" sz="2200" b="1" dirty="0"/>
              <a:t>S</a:t>
            </a:r>
            <a:endParaRPr lang="cs-CZ" sz="2200" b="1" dirty="0"/>
          </a:p>
        </p:txBody>
      </p:sp>
      <p:sp>
        <p:nvSpPr>
          <p:cNvPr id="10" name="Text Box 8"/>
          <p:cNvSpPr txBox="1">
            <a:spLocks noChangeArrowheads="1"/>
          </p:cNvSpPr>
          <p:nvPr/>
        </p:nvSpPr>
        <p:spPr bwMode="auto">
          <a:xfrm>
            <a:off x="5363766" y="3199854"/>
            <a:ext cx="647700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/>
              <a:t>A</a:t>
            </a:r>
            <a:endParaRPr lang="cs-CZ" sz="2200" b="1"/>
          </a:p>
        </p:txBody>
      </p:sp>
      <p:sp>
        <p:nvSpPr>
          <p:cNvPr id="11" name="Text Box 9"/>
          <p:cNvSpPr txBox="1">
            <a:spLocks noChangeArrowheads="1"/>
          </p:cNvSpPr>
          <p:nvPr/>
        </p:nvSpPr>
        <p:spPr bwMode="auto">
          <a:xfrm>
            <a:off x="6371828" y="3782466"/>
            <a:ext cx="72072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/>
              <a:t>C</a:t>
            </a:r>
            <a:endParaRPr lang="cs-CZ" sz="2200" b="1" dirty="0"/>
          </a:p>
        </p:txBody>
      </p:sp>
      <p:sp>
        <p:nvSpPr>
          <p:cNvPr id="12" name="Line 10"/>
          <p:cNvSpPr>
            <a:spLocks noChangeShapeType="1"/>
          </p:cNvSpPr>
          <p:nvPr/>
        </p:nvSpPr>
        <p:spPr bwMode="auto">
          <a:xfrm flipH="1" flipV="1">
            <a:off x="5651103" y="3493541"/>
            <a:ext cx="720725" cy="360363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 sz="2200" b="1"/>
          </a:p>
        </p:txBody>
      </p:sp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1115616" y="5798591"/>
            <a:ext cx="7200900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sz="2400" b="1" dirty="0"/>
              <a:t>(A </a:t>
            </a:r>
            <a:r>
              <a:rPr lang="en-GB" sz="2400" b="1" dirty="0">
                <a:solidFill>
                  <a:schemeClr val="tx2"/>
                </a:solidFill>
                <a:sym typeface="Symbol" pitchFamily="18" charset="2"/>
              </a:rPr>
              <a:t></a:t>
            </a:r>
            <a:r>
              <a:rPr lang="en-GB" sz="2400" b="1" dirty="0">
                <a:sym typeface="Symbol" pitchFamily="18" charset="2"/>
              </a:rPr>
              <a:t> </a:t>
            </a:r>
            <a:r>
              <a:rPr lang="en-GB" sz="2400" b="1" dirty="0" err="1">
                <a:sym typeface="Symbol" pitchFamily="18" charset="2"/>
              </a:rPr>
              <a:t>Arg</a:t>
            </a:r>
            <a:r>
              <a:rPr lang="en-GB" sz="2400" b="1" dirty="0">
                <a:sym typeface="Symbol" pitchFamily="18" charset="2"/>
              </a:rPr>
              <a:t>  &amp;  attacks(C,A))</a:t>
            </a:r>
            <a:endParaRPr lang="cs-CZ" sz="2400" b="1" dirty="0">
              <a:solidFill>
                <a:schemeClr val="tx2"/>
              </a:solidFill>
              <a:sym typeface="Symbol" pitchFamily="18" charset="2"/>
            </a:endParaRPr>
          </a:p>
        </p:txBody>
      </p:sp>
      <p:sp>
        <p:nvSpPr>
          <p:cNvPr id="14" name="Line 10"/>
          <p:cNvSpPr>
            <a:spLocks noChangeShapeType="1"/>
          </p:cNvSpPr>
          <p:nvPr/>
        </p:nvSpPr>
        <p:spPr bwMode="auto">
          <a:xfrm flipV="1">
            <a:off x="5220395" y="4006223"/>
            <a:ext cx="1151434" cy="215444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en-IE" sz="2200" b="1"/>
          </a:p>
        </p:txBody>
      </p:sp>
      <p:sp>
        <p:nvSpPr>
          <p:cNvPr id="15" name="Text Box 9"/>
          <p:cNvSpPr txBox="1">
            <a:spLocks noChangeArrowheads="1"/>
          </p:cNvSpPr>
          <p:nvPr/>
        </p:nvSpPr>
        <p:spPr bwMode="auto">
          <a:xfrm>
            <a:off x="4860032" y="4006225"/>
            <a:ext cx="720725" cy="4308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2200" b="1" dirty="0" smtClean="0"/>
              <a:t>B</a:t>
            </a:r>
            <a:endParaRPr lang="cs-CZ" sz="2200" b="1" dirty="0"/>
          </a:p>
        </p:txBody>
      </p:sp>
    </p:spTree>
    <p:extLst>
      <p:ext uri="{BB962C8B-B14F-4D97-AF65-F5344CB8AC3E}">
        <p14:creationId xmlns:p14="http://schemas.microsoft.com/office/powerpoint/2010/main" val="71583756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Complete Semantics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147248" cy="5276056"/>
          </a:xfrm>
        </p:spPr>
        <p:txBody>
          <a:bodyPr/>
          <a:lstStyle/>
          <a:p>
            <a:r>
              <a:rPr lang="en-IE" sz="2400" dirty="0" smtClean="0"/>
              <a:t>It accepts all the conflict-tree and admissible arguments</a:t>
            </a:r>
          </a:p>
          <a:p>
            <a:r>
              <a:rPr lang="en-IE" sz="2400" dirty="0" smtClean="0"/>
              <a:t>In general </a:t>
            </a:r>
            <a:r>
              <a:rPr lang="en-IE" sz="2400" u="sng" dirty="0" smtClean="0"/>
              <a:t>multiple</a:t>
            </a:r>
            <a:r>
              <a:rPr lang="en-IE" sz="2400" dirty="0" smtClean="0"/>
              <a:t> </a:t>
            </a:r>
            <a:r>
              <a:rPr lang="en-IE" sz="2400" dirty="0" err="1" smtClean="0"/>
              <a:t>labelings</a:t>
            </a:r>
            <a:r>
              <a:rPr lang="en-IE" sz="2400" dirty="0" smtClean="0"/>
              <a:t> are valid</a:t>
            </a:r>
          </a:p>
          <a:p>
            <a:r>
              <a:rPr lang="en-IE" sz="2400" dirty="0" smtClean="0"/>
              <a:t>It can be proven that the following labelling rules exactly compute the complete semantics</a:t>
            </a:r>
          </a:p>
          <a:p>
            <a:pPr lvl="1"/>
            <a:r>
              <a:rPr lang="en-IE" sz="2200" dirty="0" smtClean="0"/>
              <a:t>if </a:t>
            </a:r>
            <a:r>
              <a:rPr lang="en-IE" sz="2200" dirty="0"/>
              <a:t>A is labelled </a:t>
            </a:r>
            <a:r>
              <a:rPr lang="en-IE" sz="2200" b="1" dirty="0"/>
              <a:t>in</a:t>
            </a:r>
            <a:r>
              <a:rPr lang="en-IE" sz="2200" dirty="0"/>
              <a:t> then all attackers of A are labelled </a:t>
            </a:r>
            <a:r>
              <a:rPr lang="en-IE" sz="2200" b="1" dirty="0"/>
              <a:t>out</a:t>
            </a:r>
          </a:p>
          <a:p>
            <a:pPr lvl="1"/>
            <a:r>
              <a:rPr lang="en-IE" sz="2200" dirty="0" smtClean="0"/>
              <a:t>if </a:t>
            </a:r>
            <a:r>
              <a:rPr lang="en-IE" sz="2200" dirty="0"/>
              <a:t>all attackers of A are labelled </a:t>
            </a:r>
            <a:r>
              <a:rPr lang="en-IE" sz="2200" b="1" dirty="0"/>
              <a:t>out</a:t>
            </a:r>
            <a:r>
              <a:rPr lang="en-IE" sz="2200" dirty="0"/>
              <a:t> then A is labelled </a:t>
            </a:r>
            <a:r>
              <a:rPr lang="en-IE" sz="2200" b="1" dirty="0"/>
              <a:t>in</a:t>
            </a:r>
          </a:p>
          <a:p>
            <a:pPr lvl="1"/>
            <a:r>
              <a:rPr lang="en-IE" sz="2200" dirty="0" smtClean="0"/>
              <a:t>if </a:t>
            </a:r>
            <a:r>
              <a:rPr lang="en-IE" sz="2200" dirty="0"/>
              <a:t>A is labelled </a:t>
            </a:r>
            <a:r>
              <a:rPr lang="en-IE" sz="2200" b="1" dirty="0"/>
              <a:t>out</a:t>
            </a:r>
            <a:r>
              <a:rPr lang="en-IE" sz="2200" dirty="0"/>
              <a:t> then A has a attacker that is labelled </a:t>
            </a:r>
            <a:r>
              <a:rPr lang="en-IE" sz="2200" b="1" dirty="0"/>
              <a:t>in</a:t>
            </a:r>
            <a:r>
              <a:rPr lang="en-IE" sz="2200" dirty="0"/>
              <a:t>, and</a:t>
            </a:r>
          </a:p>
          <a:p>
            <a:pPr lvl="1"/>
            <a:r>
              <a:rPr lang="en-IE" sz="2200" dirty="0" smtClean="0"/>
              <a:t>if </a:t>
            </a:r>
            <a:r>
              <a:rPr lang="en-IE" sz="2200" dirty="0"/>
              <a:t>A has a attacker that is labelled </a:t>
            </a:r>
            <a:r>
              <a:rPr lang="en-IE" sz="2200" b="1" dirty="0"/>
              <a:t>in</a:t>
            </a:r>
            <a:r>
              <a:rPr lang="en-IE" sz="2200" dirty="0"/>
              <a:t> then A is labelled </a:t>
            </a:r>
            <a:r>
              <a:rPr lang="en-IE" sz="2200" b="1" dirty="0" smtClean="0"/>
              <a:t>out</a:t>
            </a:r>
          </a:p>
          <a:p>
            <a:pPr lvl="1"/>
            <a:r>
              <a:rPr lang="en-IE" sz="2200" dirty="0" smtClean="0"/>
              <a:t>A is labelled </a:t>
            </a:r>
            <a:r>
              <a:rPr lang="en-IE" sz="2200" b="1" dirty="0" err="1" smtClean="0"/>
              <a:t>undec</a:t>
            </a:r>
            <a:r>
              <a:rPr lang="en-IE" sz="2200" dirty="0" smtClean="0"/>
              <a:t> </a:t>
            </a:r>
            <a:r>
              <a:rPr lang="en-IE" sz="2200" dirty="0" err="1" smtClean="0"/>
              <a:t>iff</a:t>
            </a:r>
            <a:r>
              <a:rPr lang="en-IE" sz="2200" dirty="0" smtClean="0"/>
              <a:t> at least one attacker is </a:t>
            </a:r>
            <a:r>
              <a:rPr lang="en-IE" sz="2200" b="1" dirty="0" err="1" smtClean="0"/>
              <a:t>undec</a:t>
            </a:r>
            <a:r>
              <a:rPr lang="en-IE" sz="2200" dirty="0" smtClean="0"/>
              <a:t> and </a:t>
            </a:r>
            <a:r>
              <a:rPr lang="en-IE" sz="2200" dirty="0" err="1" smtClean="0"/>
              <a:t>thre</a:t>
            </a:r>
            <a:r>
              <a:rPr lang="en-IE" sz="2200" dirty="0" smtClean="0"/>
              <a:t> is no attacker labelled </a:t>
            </a:r>
            <a:r>
              <a:rPr lang="en-IE" sz="2200" b="1" dirty="0" smtClean="0"/>
              <a:t>in</a:t>
            </a:r>
          </a:p>
          <a:p>
            <a:endParaRPr lang="en-IE" dirty="0" smtClean="0"/>
          </a:p>
          <a:p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16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1345105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Complete Semantics</a:t>
            </a:r>
            <a:endParaRPr lang="en-I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IE" sz="2700" dirty="0" smtClean="0"/>
                  <a:t>Many sub-semantics have been defined over a complete </a:t>
                </a:r>
                <a:r>
                  <a:rPr lang="en-IE" sz="2700" dirty="0" err="1" smtClean="0"/>
                  <a:t>labeling</a:t>
                </a:r>
                <a:r>
                  <a:rPr lang="en-IE" sz="2700" dirty="0" smtClean="0"/>
                  <a:t>. Let </a:t>
                </a:r>
                <a14:m>
                  <m:oMath xmlns:m="http://schemas.openxmlformats.org/officeDocument/2006/math" xmlns="">
                    <m:r>
                      <a:rPr lang="en-IE" sz="2700" i="1" dirty="0" smtClean="0">
                        <a:latin typeface="Cambria Math"/>
                      </a:rPr>
                      <m:t>𝐴𝐹</m:t>
                    </m:r>
                    <m:r>
                      <a:rPr lang="en-IE" sz="2700" i="1" dirty="0" smtClean="0">
                        <a:latin typeface="Cambria Math"/>
                      </a:rPr>
                      <m:t> = (</m:t>
                    </m:r>
                    <m:r>
                      <a:rPr lang="en-IE" sz="2700" i="1" dirty="0" err="1">
                        <a:latin typeface="Cambria Math"/>
                      </a:rPr>
                      <m:t>𝐴𝑟</m:t>
                    </m:r>
                    <m:r>
                      <a:rPr lang="en-IE" sz="2700" i="1" dirty="0">
                        <a:latin typeface="Cambria Math"/>
                      </a:rPr>
                      <m:t> , </m:t>
                    </m:r>
                    <m:r>
                      <a:rPr lang="en-IE" sz="2700" i="1" dirty="0" smtClean="0">
                        <a:latin typeface="Cambria Math"/>
                      </a:rPr>
                      <m:t>𝑅</m:t>
                    </m:r>
                    <m:r>
                      <a:rPr lang="en-IE" sz="2700" i="1" dirty="0" smtClean="0">
                        <a:latin typeface="Cambria Math"/>
                      </a:rPr>
                      <m:t>)</m:t>
                    </m:r>
                  </m:oMath>
                </a14:m>
                <a:endParaRPr lang="en-IE" sz="2700" dirty="0" smtClean="0"/>
              </a:p>
              <a:p>
                <a:pPr marL="0" indent="0">
                  <a:buNone/>
                </a:pPr>
                <a:r>
                  <a:rPr lang="en-IE" sz="2700" b="1" dirty="0" smtClean="0"/>
                  <a:t>Grounded</a:t>
                </a:r>
              </a:p>
              <a:p>
                <a:r>
                  <a:rPr lang="en-IE" sz="2700" dirty="0"/>
                  <a:t>L is a complete </a:t>
                </a:r>
                <a:r>
                  <a:rPr lang="en-IE" sz="2700" dirty="0" err="1"/>
                  <a:t>labellings</a:t>
                </a:r>
                <a:r>
                  <a:rPr lang="en-IE" sz="2700" dirty="0"/>
                  <a:t> such as </a:t>
                </a:r>
                <a:r>
                  <a:rPr lang="en-IE" sz="2700" b="1" dirty="0" err="1"/>
                  <a:t>undec</a:t>
                </a:r>
                <a:r>
                  <a:rPr lang="en-IE" sz="2700" b="1" dirty="0"/>
                  <a:t>(L)</a:t>
                </a:r>
                <a:r>
                  <a:rPr lang="en-IE" sz="2700" dirty="0"/>
                  <a:t> is </a:t>
                </a:r>
                <a:r>
                  <a:rPr lang="en-IE" sz="2700" dirty="0" smtClean="0"/>
                  <a:t>maximal w.r.t</a:t>
                </a:r>
                <a:r>
                  <a:rPr lang="en-IE" sz="2700" dirty="0"/>
                  <a:t>. to set </a:t>
                </a:r>
                <a:r>
                  <a:rPr lang="en-IE" sz="2700" dirty="0" smtClean="0"/>
                  <a:t>inclusion</a:t>
                </a:r>
                <a:endParaRPr lang="en-IE" sz="2700" dirty="0"/>
              </a:p>
              <a:p>
                <a:pPr marL="0" indent="0">
                  <a:buNone/>
                </a:pPr>
                <a:r>
                  <a:rPr lang="en-IE" sz="2700" b="1" dirty="0" smtClean="0"/>
                  <a:t>Preferred</a:t>
                </a:r>
              </a:p>
              <a:p>
                <a:r>
                  <a:rPr lang="en-IE" sz="2700" dirty="0" smtClean="0"/>
                  <a:t>L is a complete </a:t>
                </a:r>
                <a:r>
                  <a:rPr lang="en-IE" sz="2700" dirty="0" err="1" smtClean="0"/>
                  <a:t>labellings</a:t>
                </a:r>
                <a:r>
                  <a:rPr lang="en-IE" sz="2700" dirty="0" smtClean="0"/>
                  <a:t> such as in(L) is maximalw.r.t. to set inclusion</a:t>
                </a:r>
                <a:endParaRPr lang="en-IE" sz="2700" dirty="0"/>
              </a:p>
              <a:p>
                <a:pPr marL="0" indent="0">
                  <a:buNone/>
                </a:pPr>
                <a:r>
                  <a:rPr lang="en-IE" sz="2700" b="1" dirty="0" smtClean="0"/>
                  <a:t>Stable</a:t>
                </a:r>
              </a:p>
              <a:p>
                <a:r>
                  <a:rPr lang="en-IE" sz="2700" dirty="0" smtClean="0"/>
                  <a:t>L </a:t>
                </a:r>
                <a:r>
                  <a:rPr lang="en-IE" sz="2700" dirty="0"/>
                  <a:t>is a complete labelling such that </a:t>
                </a:r>
                <a:r>
                  <a:rPr lang="en-IE" sz="2700" b="1" dirty="0" err="1"/>
                  <a:t>undec</a:t>
                </a:r>
                <a:r>
                  <a:rPr lang="en-IE" sz="2700" b="1" dirty="0"/>
                  <a:t>(L) = </a:t>
                </a:r>
                <a:r>
                  <a:rPr lang="en-IE" sz="2700" b="1" dirty="0" smtClean="0"/>
                  <a:t>∅</a:t>
                </a:r>
                <a:endParaRPr lang="en-IE" sz="2700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630" t="-1734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17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9176080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923112" cy="836712"/>
          </a:xfrm>
        </p:spPr>
        <p:txBody>
          <a:bodyPr/>
          <a:lstStyle/>
          <a:p>
            <a:r>
              <a:rPr lang="en-IE" dirty="0" smtClean="0"/>
              <a:t>Hierarchies of Semantics (</a:t>
            </a:r>
            <a:r>
              <a:rPr lang="en-IE" dirty="0" err="1" smtClean="0"/>
              <a:t>Caminada</a:t>
            </a:r>
            <a:r>
              <a:rPr lang="en-IE" dirty="0" smtClean="0"/>
              <a:t>)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18</a:t>
            </a:fld>
            <a:endParaRPr lang="en-IE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252" y="1563599"/>
            <a:ext cx="7142092" cy="424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202161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Example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3573016"/>
            <a:ext cx="8229600" cy="2395736"/>
          </a:xfrm>
        </p:spPr>
        <p:txBody>
          <a:bodyPr/>
          <a:lstStyle/>
          <a:p>
            <a:r>
              <a:rPr lang="en-IE" dirty="0" smtClean="0"/>
              <a:t>Grounded: all undecided</a:t>
            </a:r>
          </a:p>
          <a:p>
            <a:r>
              <a:rPr lang="en-IE" dirty="0" smtClean="0"/>
              <a:t>Stable: IN={</a:t>
            </a:r>
            <a:r>
              <a:rPr lang="en-IE" dirty="0" err="1" smtClean="0"/>
              <a:t>b,d</a:t>
            </a:r>
            <a:r>
              <a:rPr lang="en-IE" dirty="0" smtClean="0"/>
              <a:t>} ; OUT={</a:t>
            </a:r>
            <a:r>
              <a:rPr lang="en-IE" dirty="0" err="1" smtClean="0"/>
              <a:t>a,c,e</a:t>
            </a:r>
            <a:r>
              <a:rPr lang="en-IE" dirty="0" smtClean="0"/>
              <a:t>}</a:t>
            </a:r>
          </a:p>
          <a:p>
            <a:r>
              <a:rPr lang="en-IE" dirty="0"/>
              <a:t>Preferred</a:t>
            </a:r>
            <a:r>
              <a:rPr lang="en-IE" dirty="0" smtClean="0"/>
              <a:t>:</a:t>
            </a:r>
          </a:p>
          <a:p>
            <a:pPr lvl="1"/>
            <a:r>
              <a:rPr lang="en-IE" dirty="0"/>
              <a:t>IN={</a:t>
            </a:r>
            <a:r>
              <a:rPr lang="en-IE" dirty="0" err="1"/>
              <a:t>b,d</a:t>
            </a:r>
            <a:r>
              <a:rPr lang="en-IE" dirty="0"/>
              <a:t>} ; OUT={</a:t>
            </a:r>
            <a:r>
              <a:rPr lang="en-IE" dirty="0" err="1"/>
              <a:t>a,c,e</a:t>
            </a:r>
            <a:r>
              <a:rPr lang="en-IE" dirty="0" smtClean="0"/>
              <a:t>}</a:t>
            </a:r>
          </a:p>
          <a:p>
            <a:pPr lvl="1"/>
            <a:r>
              <a:rPr lang="en-IE" dirty="0" smtClean="0"/>
              <a:t>IN={a} ; OUT={b} ; UNDEC={</a:t>
            </a:r>
            <a:r>
              <a:rPr lang="en-IE" dirty="0" err="1" smtClean="0"/>
              <a:t>c,d,e</a:t>
            </a:r>
            <a:r>
              <a:rPr lang="en-IE" dirty="0" smtClean="0"/>
              <a:t>}</a:t>
            </a:r>
            <a:endParaRPr lang="en-IE" dirty="0"/>
          </a:p>
          <a:p>
            <a:pPr marL="0" indent="0">
              <a:buNone/>
            </a:pP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19</a:t>
            </a:fld>
            <a:endParaRPr lang="en-IE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1342680"/>
            <a:ext cx="5738783" cy="1809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24523270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Agenda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876800"/>
          </a:xfrm>
        </p:spPr>
        <p:txBody>
          <a:bodyPr>
            <a:normAutofit/>
          </a:bodyPr>
          <a:lstStyle/>
          <a:p>
            <a:r>
              <a:rPr lang="en-GB" sz="2700" dirty="0" smtClean="0"/>
              <a:t>Introduction</a:t>
            </a:r>
          </a:p>
          <a:p>
            <a:pPr lvl="1"/>
            <a:r>
              <a:rPr lang="en-GB" dirty="0" smtClean="0"/>
              <a:t>What is argumentation theory?</a:t>
            </a:r>
          </a:p>
          <a:p>
            <a:r>
              <a:rPr lang="en-GB" sz="2700" dirty="0" smtClean="0"/>
              <a:t>Abstract Argumentation Frameworks (Dung 1995)</a:t>
            </a:r>
          </a:p>
          <a:p>
            <a:pPr lvl="1"/>
            <a:r>
              <a:rPr lang="en-GB" dirty="0" smtClean="0"/>
              <a:t>Stable, Grounded and Preferred Semantics</a:t>
            </a:r>
          </a:p>
          <a:p>
            <a:pPr lvl="1"/>
            <a:r>
              <a:rPr lang="en-GB" dirty="0" smtClean="0"/>
              <a:t>Instantiating Abstract Argumentation</a:t>
            </a:r>
          </a:p>
          <a:p>
            <a:pPr lvl="1"/>
            <a:r>
              <a:rPr lang="en-GB" dirty="0" smtClean="0"/>
              <a:t>Applications</a:t>
            </a:r>
            <a:endParaRPr lang="en-GB" dirty="0"/>
          </a:p>
          <a:p>
            <a:r>
              <a:rPr lang="en-GB" dirty="0" smtClean="0"/>
              <a:t>Probabilistic and Uncertain Argumentation</a:t>
            </a:r>
          </a:p>
          <a:p>
            <a:endParaRPr lang="en-GB" dirty="0"/>
          </a:p>
          <a:p>
            <a:pPr marL="0" indent="0">
              <a:buNone/>
            </a:pPr>
            <a:endParaRPr lang="en-GB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54213F9-5045-443F-B276-0AE6FD6826A1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923112" cy="836712"/>
          </a:xfrm>
        </p:spPr>
        <p:txBody>
          <a:bodyPr/>
          <a:lstStyle/>
          <a:p>
            <a:r>
              <a:rPr lang="en-IE" dirty="0" smtClean="0"/>
              <a:t>The example of floating assignment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Grounded: all undecided</a:t>
            </a:r>
          </a:p>
          <a:p>
            <a:endParaRPr lang="en-IE" dirty="0" smtClean="0"/>
          </a:p>
          <a:p>
            <a:endParaRPr lang="en-IE" dirty="0"/>
          </a:p>
          <a:p>
            <a:r>
              <a:rPr lang="en-IE" dirty="0" smtClean="0"/>
              <a:t>Preferred:</a:t>
            </a:r>
          </a:p>
          <a:p>
            <a:pPr lvl="1"/>
            <a:r>
              <a:rPr lang="en-IE" dirty="0" smtClean="0"/>
              <a:t>IN={b} ; OUT={</a:t>
            </a:r>
            <a:r>
              <a:rPr lang="en-IE" dirty="0" err="1" smtClean="0"/>
              <a:t>c,a</a:t>
            </a:r>
            <a:r>
              <a:rPr lang="en-IE" dirty="0" smtClean="0"/>
              <a:t>}</a:t>
            </a:r>
          </a:p>
          <a:p>
            <a:pPr lvl="1"/>
            <a:r>
              <a:rPr lang="en-IE" dirty="0"/>
              <a:t>IN</a:t>
            </a:r>
            <a:r>
              <a:rPr lang="en-IE" dirty="0" smtClean="0"/>
              <a:t>={c} </a:t>
            </a:r>
            <a:r>
              <a:rPr lang="en-IE" dirty="0"/>
              <a:t>; OUT</a:t>
            </a:r>
            <a:r>
              <a:rPr lang="en-IE" dirty="0" smtClean="0"/>
              <a:t>={</a:t>
            </a:r>
            <a:r>
              <a:rPr lang="en-IE" dirty="0" err="1" smtClean="0"/>
              <a:t>b,a</a:t>
            </a:r>
            <a:r>
              <a:rPr lang="en-IE" dirty="0"/>
              <a:t>}</a:t>
            </a:r>
          </a:p>
          <a:p>
            <a:pPr marL="0" indent="0">
              <a:buNone/>
            </a:pPr>
            <a:endParaRPr lang="en-IE" dirty="0"/>
          </a:p>
          <a:p>
            <a:r>
              <a:rPr lang="en-IE" dirty="0" smtClean="0"/>
              <a:t>Stable: same as preferred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20</a:t>
            </a:fld>
            <a:endParaRPr lang="en-IE"/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6988385" y="1565101"/>
            <a:ext cx="639762" cy="6397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 smtClean="0"/>
              <a:t>A</a:t>
            </a:r>
            <a:endParaRPr lang="nl-NL" sz="2000" b="1" dirty="0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5940152" y="2717229"/>
            <a:ext cx="639763" cy="6397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 smtClean="0"/>
              <a:t>B</a:t>
            </a:r>
            <a:endParaRPr lang="nl-NL" sz="2000" b="1" dirty="0"/>
          </a:p>
        </p:txBody>
      </p:sp>
      <p:cxnSp>
        <p:nvCxnSpPr>
          <p:cNvPr id="8" name="AutoShape 8"/>
          <p:cNvCxnSpPr>
            <a:cxnSpLocks noChangeShapeType="1"/>
            <a:stCxn id="7" idx="7"/>
            <a:endCxn id="6" idx="3"/>
          </p:cNvCxnSpPr>
          <p:nvPr/>
        </p:nvCxnSpPr>
        <p:spPr bwMode="auto">
          <a:xfrm flipV="1">
            <a:off x="6486224" y="2111173"/>
            <a:ext cx="595852" cy="69974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Oval 6"/>
          <p:cNvSpPr>
            <a:spLocks noChangeArrowheads="1"/>
          </p:cNvSpPr>
          <p:nvPr/>
        </p:nvSpPr>
        <p:spPr bwMode="auto">
          <a:xfrm>
            <a:off x="8060603" y="2688133"/>
            <a:ext cx="639763" cy="6397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/>
              <a:t>C</a:t>
            </a:r>
            <a:endParaRPr lang="nl-NL" sz="2000" b="1" dirty="0"/>
          </a:p>
        </p:txBody>
      </p:sp>
      <p:cxnSp>
        <p:nvCxnSpPr>
          <p:cNvPr id="10" name="AutoShape 8"/>
          <p:cNvCxnSpPr>
            <a:cxnSpLocks noChangeShapeType="1"/>
            <a:stCxn id="9" idx="2"/>
            <a:endCxn id="7" idx="6"/>
          </p:cNvCxnSpPr>
          <p:nvPr/>
        </p:nvCxnSpPr>
        <p:spPr bwMode="auto">
          <a:xfrm flipH="1">
            <a:off x="6579915" y="3008015"/>
            <a:ext cx="1480688" cy="29096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4" name="AutoShape 8"/>
          <p:cNvCxnSpPr>
            <a:cxnSpLocks noChangeShapeType="1"/>
          </p:cNvCxnSpPr>
          <p:nvPr/>
        </p:nvCxnSpPr>
        <p:spPr bwMode="auto">
          <a:xfrm flipH="1" flipV="1">
            <a:off x="7628147" y="2111173"/>
            <a:ext cx="707956" cy="576960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31943362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The Nixon Diamonds &amp; 3-Cycle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Grounded: </a:t>
            </a:r>
            <a:r>
              <a:rPr lang="en-IE" dirty="0" err="1" smtClean="0"/>
              <a:t>undec</a:t>
            </a:r>
            <a:endParaRPr lang="en-IE" dirty="0" smtClean="0"/>
          </a:p>
          <a:p>
            <a:r>
              <a:rPr lang="en-IE" dirty="0" smtClean="0"/>
              <a:t>Preferred:</a:t>
            </a:r>
          </a:p>
          <a:p>
            <a:pPr lvl="1"/>
            <a:r>
              <a:rPr lang="en-IE" dirty="0" smtClean="0"/>
              <a:t>IN={a}, OUT={b}</a:t>
            </a:r>
          </a:p>
          <a:p>
            <a:pPr lvl="1"/>
            <a:r>
              <a:rPr lang="en-IE" dirty="0"/>
              <a:t>IN</a:t>
            </a:r>
            <a:r>
              <a:rPr lang="en-IE" dirty="0" smtClean="0"/>
              <a:t>={b}, </a:t>
            </a:r>
            <a:r>
              <a:rPr lang="en-IE" dirty="0"/>
              <a:t>OUT</a:t>
            </a:r>
            <a:r>
              <a:rPr lang="en-IE" dirty="0" smtClean="0"/>
              <a:t>={a}</a:t>
            </a:r>
          </a:p>
          <a:p>
            <a:r>
              <a:rPr lang="en-IE" dirty="0" smtClean="0"/>
              <a:t>Stable: same as preferred</a:t>
            </a:r>
            <a:endParaRPr lang="en-IE" dirty="0"/>
          </a:p>
          <a:p>
            <a:endParaRPr lang="en-IE" dirty="0" smtClean="0"/>
          </a:p>
          <a:p>
            <a:endParaRPr lang="en-IE" dirty="0"/>
          </a:p>
          <a:p>
            <a:r>
              <a:rPr lang="en-IE" dirty="0" smtClean="0"/>
              <a:t>Grounded: </a:t>
            </a:r>
            <a:r>
              <a:rPr lang="en-IE" dirty="0" err="1" smtClean="0"/>
              <a:t>undec</a:t>
            </a:r>
            <a:endParaRPr lang="en-IE" dirty="0" smtClean="0"/>
          </a:p>
          <a:p>
            <a:r>
              <a:rPr lang="en-IE" dirty="0" smtClean="0"/>
              <a:t>Preferred: </a:t>
            </a:r>
            <a:r>
              <a:rPr lang="en-IE" dirty="0" err="1" smtClean="0"/>
              <a:t>undec</a:t>
            </a:r>
            <a:endParaRPr lang="en-IE" dirty="0" smtClean="0"/>
          </a:p>
          <a:p>
            <a:r>
              <a:rPr lang="en-IE" dirty="0" smtClean="0"/>
              <a:t>Stable: none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21</a:t>
            </a:fld>
            <a:endParaRPr lang="en-IE"/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5844234" y="1711871"/>
            <a:ext cx="639763" cy="6397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 smtClean="0"/>
              <a:t>B</a:t>
            </a:r>
            <a:endParaRPr lang="nl-NL" sz="2000" b="1" dirty="0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7964685" y="1682775"/>
            <a:ext cx="639763" cy="6397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/>
              <a:t>C</a:t>
            </a:r>
            <a:endParaRPr lang="nl-NL" sz="2000" b="1" dirty="0"/>
          </a:p>
        </p:txBody>
      </p:sp>
      <p:cxnSp>
        <p:nvCxnSpPr>
          <p:cNvPr id="8" name="AutoShape 8"/>
          <p:cNvCxnSpPr>
            <a:cxnSpLocks noChangeShapeType="1"/>
            <a:stCxn id="7" idx="2"/>
            <a:endCxn id="6" idx="6"/>
          </p:cNvCxnSpPr>
          <p:nvPr/>
        </p:nvCxnSpPr>
        <p:spPr bwMode="auto">
          <a:xfrm flipH="1">
            <a:off x="6483997" y="2002657"/>
            <a:ext cx="1480688" cy="29096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6820459" y="4229397"/>
            <a:ext cx="639762" cy="6397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 smtClean="0"/>
              <a:t>A</a:t>
            </a:r>
            <a:endParaRPr lang="nl-NL" sz="2000" b="1" dirty="0"/>
          </a:p>
        </p:txBody>
      </p:sp>
      <p:sp>
        <p:nvSpPr>
          <p:cNvPr id="10" name="Oval 9"/>
          <p:cNvSpPr>
            <a:spLocks noChangeArrowheads="1"/>
          </p:cNvSpPr>
          <p:nvPr/>
        </p:nvSpPr>
        <p:spPr bwMode="auto">
          <a:xfrm>
            <a:off x="5772226" y="5381525"/>
            <a:ext cx="639763" cy="6397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 smtClean="0"/>
              <a:t>B</a:t>
            </a:r>
            <a:endParaRPr lang="nl-NL" sz="2000" b="1" dirty="0"/>
          </a:p>
        </p:txBody>
      </p:sp>
      <p:cxnSp>
        <p:nvCxnSpPr>
          <p:cNvPr id="11" name="AutoShape 8"/>
          <p:cNvCxnSpPr>
            <a:cxnSpLocks noChangeShapeType="1"/>
            <a:stCxn id="10" idx="7"/>
            <a:endCxn id="9" idx="3"/>
          </p:cNvCxnSpPr>
          <p:nvPr/>
        </p:nvCxnSpPr>
        <p:spPr bwMode="auto">
          <a:xfrm flipV="1">
            <a:off x="6318298" y="4775469"/>
            <a:ext cx="595852" cy="699747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2" name="Oval 6"/>
          <p:cNvSpPr>
            <a:spLocks noChangeArrowheads="1"/>
          </p:cNvSpPr>
          <p:nvPr/>
        </p:nvSpPr>
        <p:spPr bwMode="auto">
          <a:xfrm>
            <a:off x="7892677" y="5352429"/>
            <a:ext cx="639763" cy="6397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/>
              <a:t>C</a:t>
            </a:r>
            <a:endParaRPr lang="nl-NL" sz="2000" b="1" dirty="0"/>
          </a:p>
        </p:txBody>
      </p:sp>
      <p:cxnSp>
        <p:nvCxnSpPr>
          <p:cNvPr id="14" name="AutoShape 8"/>
          <p:cNvCxnSpPr>
            <a:cxnSpLocks noChangeShapeType="1"/>
            <a:stCxn id="9" idx="5"/>
            <a:endCxn id="12" idx="1"/>
          </p:cNvCxnSpPr>
          <p:nvPr/>
        </p:nvCxnSpPr>
        <p:spPr bwMode="auto">
          <a:xfrm>
            <a:off x="7366530" y="4775469"/>
            <a:ext cx="619838" cy="670651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AutoShape 8"/>
          <p:cNvCxnSpPr>
            <a:cxnSpLocks noChangeShapeType="1"/>
            <a:stCxn id="12" idx="2"/>
          </p:cNvCxnSpPr>
          <p:nvPr/>
        </p:nvCxnSpPr>
        <p:spPr bwMode="auto">
          <a:xfrm flipH="1">
            <a:off x="6411989" y="5672311"/>
            <a:ext cx="1480688" cy="29095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/>
            <a:tailEnd type="stealth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28783649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995120" cy="836712"/>
          </a:xfrm>
        </p:spPr>
        <p:txBody>
          <a:bodyPr/>
          <a:lstStyle/>
          <a:p>
            <a:r>
              <a:rPr lang="en-IE" dirty="0" smtClean="0"/>
              <a:t>Credulous </a:t>
            </a:r>
            <a:r>
              <a:rPr lang="en-IE" dirty="0" err="1" smtClean="0"/>
              <a:t>vs</a:t>
            </a:r>
            <a:r>
              <a:rPr lang="en-IE" dirty="0" smtClean="0"/>
              <a:t> Sceptical</a:t>
            </a:r>
            <a:r>
              <a:rPr lang="en-IE" b="1" dirty="0" smtClean="0"/>
              <a:t> </a:t>
            </a:r>
            <a:r>
              <a:rPr lang="en-IE" dirty="0" smtClean="0"/>
              <a:t>Acceptability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400" dirty="0" smtClean="0"/>
              <a:t>After each labelling, we are left with three set of arguments In general, there are multiple </a:t>
            </a:r>
            <a:r>
              <a:rPr lang="en-IE" sz="2400" dirty="0" err="1" smtClean="0"/>
              <a:t>labelings</a:t>
            </a:r>
            <a:r>
              <a:rPr lang="en-IE" sz="2400" dirty="0" smtClean="0"/>
              <a:t> (one for grounded, maybe many for preferred or stable)</a:t>
            </a:r>
          </a:p>
          <a:p>
            <a:pPr marL="0" indent="0" algn="ctr">
              <a:buNone/>
            </a:pPr>
            <a:r>
              <a:rPr lang="en-IE" sz="2400" b="1" dirty="0" smtClean="0"/>
              <a:t>How can I accept arguments?</a:t>
            </a:r>
          </a:p>
          <a:p>
            <a:endParaRPr lang="en-IE" sz="2400" b="1" dirty="0" smtClean="0"/>
          </a:p>
          <a:p>
            <a:r>
              <a:rPr lang="en-IE" sz="2400" b="1" dirty="0" smtClean="0"/>
              <a:t>Credulous acceptance.</a:t>
            </a:r>
          </a:p>
          <a:p>
            <a:pPr lvl="1"/>
            <a:r>
              <a:rPr lang="en-IE" sz="2000" dirty="0" smtClean="0"/>
              <a:t>If there is at least one labelling where argument A is </a:t>
            </a:r>
            <a:r>
              <a:rPr lang="en-IE" sz="2000" dirty="0" err="1" smtClean="0"/>
              <a:t>labeled</a:t>
            </a:r>
            <a:r>
              <a:rPr lang="en-IE" sz="2000" dirty="0" smtClean="0"/>
              <a:t> IN, accept it</a:t>
            </a:r>
          </a:p>
          <a:p>
            <a:r>
              <a:rPr lang="en-IE" sz="2400" b="1" dirty="0" smtClean="0"/>
              <a:t>Sceptical acceptance</a:t>
            </a:r>
          </a:p>
          <a:p>
            <a:pPr lvl="1"/>
            <a:r>
              <a:rPr lang="en-IE" sz="2000" dirty="0" smtClean="0"/>
              <a:t>An argument  must have the same labels in all the </a:t>
            </a:r>
            <a:r>
              <a:rPr lang="en-IE" sz="2000" dirty="0" err="1" smtClean="0"/>
              <a:t>labelings</a:t>
            </a:r>
            <a:endParaRPr lang="en-IE" sz="2000" dirty="0" smtClean="0"/>
          </a:p>
          <a:p>
            <a:r>
              <a:rPr lang="en-IE" sz="2400" dirty="0" smtClean="0"/>
              <a:t>Grounded acceptance implies sceptical preferred or stable acceptance</a:t>
            </a:r>
            <a:endParaRPr lang="en-IE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22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72237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err="1" smtClean="0"/>
              <a:t>Instanciating</a:t>
            </a:r>
            <a:r>
              <a:rPr lang="en-IE" dirty="0" smtClean="0"/>
              <a:t> an AA</a:t>
            </a:r>
            <a:endParaRPr lang="en-I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IE" dirty="0" smtClean="0"/>
                  <a:t>Nothing is said about argument internal arguments structure</a:t>
                </a:r>
              </a:p>
              <a:p>
                <a:r>
                  <a:rPr lang="en-IE" dirty="0" smtClean="0"/>
                  <a:t>Arguments as modus-ponens rules 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IE" b="0" i="1" smtClean="0">
                          <a:latin typeface="Cambria Math"/>
                        </a:rPr>
                        <m:t>𝐴</m:t>
                      </m:r>
                      <m:r>
                        <a:rPr lang="en-IE" b="0" i="1" smtClean="0">
                          <a:latin typeface="Cambria Math"/>
                        </a:rPr>
                        <m:t>,</m:t>
                      </m:r>
                      <m:r>
                        <a:rPr lang="en-IE" b="0" i="1" smtClean="0">
                          <a:latin typeface="Cambria Math"/>
                        </a:rPr>
                        <m:t>𝐴</m:t>
                      </m:r>
                      <m:r>
                        <a:rPr lang="en-IE" b="0" i="1" smtClean="0">
                          <a:latin typeface="Cambria Math"/>
                        </a:rPr>
                        <m:t>→</m:t>
                      </m:r>
                      <m:r>
                        <a:rPr lang="en-IE" b="0" i="1" smtClean="0">
                          <a:latin typeface="Cambria Math"/>
                        </a:rPr>
                        <m:t>𝐵</m:t>
                      </m:r>
                      <m:r>
                        <a:rPr lang="en-IE" b="0" i="1" smtClean="0">
                          <a:latin typeface="Cambria Math"/>
                          <a:ea typeface="Cambria Math"/>
                        </a:rPr>
                        <m:t>⊢</m:t>
                      </m:r>
                      <m:r>
                        <a:rPr lang="en-IE" b="0" i="1" smtClean="0">
                          <a:latin typeface="Cambria Math"/>
                          <a:ea typeface="Cambria Math"/>
                        </a:rPr>
                        <m:t>𝐵</m:t>
                      </m:r>
                    </m:oMath>
                  </m:oMathPara>
                </a14:m>
                <a:endParaRPr lang="en-IE" b="0" dirty="0" smtClean="0">
                  <a:ea typeface="Cambria Math"/>
                </a:endParaRPr>
              </a:p>
              <a:p>
                <a:r>
                  <a:rPr lang="en-IE" dirty="0" smtClean="0"/>
                  <a:t>How can these rule be attacked?</a:t>
                </a:r>
                <a:endParaRPr lang="en-IE" dirty="0"/>
              </a:p>
              <a:p>
                <a:pPr lvl="1"/>
                <a:r>
                  <a:rPr lang="en-IE" dirty="0" smtClean="0"/>
                  <a:t>Rebuttals: attack </a:t>
                </a:r>
                <a14:m>
                  <m:oMath xmlns:m="http://schemas.openxmlformats.org/officeDocument/2006/math" xmlns="">
                    <m:r>
                      <a:rPr lang="en-IE" i="1">
                        <a:latin typeface="Cambria Math"/>
                        <a:ea typeface="Cambria Math"/>
                      </a:rPr>
                      <m:t>𝐵</m:t>
                    </m:r>
                  </m:oMath>
                </a14:m>
                <a:endParaRPr lang="en-IE" dirty="0" smtClean="0"/>
              </a:p>
              <a:p>
                <a:pPr lvl="1"/>
                <a:r>
                  <a:rPr lang="en-IE" dirty="0" smtClean="0"/>
                  <a:t>Undercutting: attack </a:t>
                </a:r>
                <a14:m>
                  <m:oMath xmlns:m="http://schemas.openxmlformats.org/officeDocument/2006/math" xmlns="">
                    <m:r>
                      <a:rPr lang="en-IE" i="1">
                        <a:latin typeface="Cambria Math"/>
                      </a:rPr>
                      <m:t>𝐴</m:t>
                    </m:r>
                    <m:r>
                      <a:rPr lang="en-IE" i="1">
                        <a:latin typeface="Cambria Math"/>
                      </a:rPr>
                      <m:t>→</m:t>
                    </m:r>
                    <m:r>
                      <a:rPr lang="en-IE" i="1">
                        <a:latin typeface="Cambria Math"/>
                      </a:rPr>
                      <m:t>𝐵</m:t>
                    </m:r>
                  </m:oMath>
                </a14:m>
                <a:endParaRPr lang="en-IE" dirty="0" smtClean="0"/>
              </a:p>
              <a:p>
                <a:pPr lvl="1"/>
                <a:r>
                  <a:rPr lang="en-IE" dirty="0" smtClean="0"/>
                  <a:t>Undermining : attack </a:t>
                </a:r>
                <a14:m>
                  <m:oMath xmlns:m="http://schemas.openxmlformats.org/officeDocument/2006/math" xmlns="">
                    <m:r>
                      <a:rPr lang="en-IE" i="1">
                        <a:latin typeface="Cambria Math"/>
                      </a:rPr>
                      <m:t>𝐴</m:t>
                    </m:r>
                  </m:oMath>
                </a14:m>
                <a:endParaRPr lang="en-IE" dirty="0" smtClean="0"/>
              </a:p>
              <a:p>
                <a:r>
                  <a:rPr lang="en-IE" dirty="0" smtClean="0"/>
                  <a:t>The red light example</a:t>
                </a:r>
              </a:p>
              <a:p>
                <a:pPr lvl="1"/>
                <a:r>
                  <a:rPr lang="en-IE" dirty="0" smtClean="0"/>
                  <a:t>If an object looks red, it is red</a:t>
                </a:r>
              </a:p>
              <a:p>
                <a:pPr lvl="1"/>
                <a:r>
                  <a:rPr lang="en-IE" dirty="0" smtClean="0"/>
                  <a:t>What if the object is illuminated by red light?</a:t>
                </a:r>
                <a:endParaRPr lang="en-IE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778" t="-1850" b="-231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23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238146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851104" cy="836712"/>
          </a:xfrm>
        </p:spPr>
        <p:txBody>
          <a:bodyPr/>
          <a:lstStyle/>
          <a:p>
            <a:r>
              <a:rPr lang="en-IE" dirty="0" smtClean="0"/>
              <a:t>Arguments as logical consequences</a:t>
            </a:r>
            <a:endParaRPr lang="en-I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980728"/>
                <a:ext cx="8229600" cy="5276056"/>
              </a:xfrm>
            </p:spPr>
            <p:txBody>
              <a:bodyPr/>
              <a:lstStyle/>
              <a:p>
                <a:r>
                  <a:rPr lang="en-US" sz="2400" dirty="0" smtClean="0"/>
                  <a:t>propositional language </a:t>
                </a:r>
                <a14:m>
                  <m:oMath xmlns:m="http://schemas.openxmlformats.org/officeDocument/2006/math" xmlns="">
                    <m:r>
                      <a:rPr lang="en-US" sz="2400" i="1">
                        <a:latin typeface="Cambria Math"/>
                      </a:rPr>
                      <m:t>𝐿</m:t>
                    </m:r>
                  </m:oMath>
                </a14:m>
                <a:r>
                  <a:rPr lang="en-US" sz="2400" dirty="0"/>
                  <a:t> whose atoms </a:t>
                </a:r>
                <a:r>
                  <a:rPr lang="en-US" sz="2400" dirty="0" smtClean="0"/>
                  <a:t>is a finite </a:t>
                </a:r>
                <a:r>
                  <a:rPr lang="en-US" sz="2400" dirty="0"/>
                  <a:t>set </a:t>
                </a:r>
                <a14:m>
                  <m:oMath xmlns:m="http://schemas.openxmlformats.org/officeDocument/2006/math" xmlns="">
                    <m:r>
                      <a:rPr lang="en-IE" sz="2400" b="0" i="0" smtClean="0">
                        <a:latin typeface="Cambria Math"/>
                      </a:rPr>
                      <m:t>{</m:t>
                    </m:r>
                    <m:r>
                      <m:rPr>
                        <m:sty m:val="p"/>
                      </m:rPr>
                      <a:rPr lang="en-IE" sz="2400" b="0" i="0" smtClean="0">
                        <a:latin typeface="Cambria Math"/>
                      </a:rPr>
                      <m:t>a</m:t>
                    </m:r>
                    <m:r>
                      <a:rPr lang="en-IE" sz="2400" b="0" i="0" smtClean="0">
                        <a:latin typeface="Cambria Math"/>
                      </a:rPr>
                      <m:t>,</m:t>
                    </m:r>
                    <m:r>
                      <m:rPr>
                        <m:sty m:val="p"/>
                      </m:rPr>
                      <a:rPr lang="en-IE" sz="2400" b="0" i="0" smtClean="0">
                        <a:latin typeface="Cambria Math"/>
                      </a:rPr>
                      <m:t>b</m:t>
                    </m:r>
                    <m:r>
                      <a:rPr lang="en-IE" sz="2400" b="0" i="0" smtClean="0">
                        <a:latin typeface="Cambria Math"/>
                      </a:rPr>
                      <m:t>,</m:t>
                    </m:r>
                    <m:r>
                      <m:rPr>
                        <m:sty m:val="p"/>
                      </m:rPr>
                      <a:rPr lang="en-IE" sz="2400" b="0" i="0" smtClean="0">
                        <a:latin typeface="Cambria Math"/>
                      </a:rPr>
                      <m:t>c</m:t>
                    </m:r>
                    <m:r>
                      <a:rPr lang="en-IE" sz="2400" b="0" i="0" smtClean="0">
                        <a:latin typeface="Cambria Math"/>
                      </a:rPr>
                      <m:t>…}</m:t>
                    </m:r>
                  </m:oMath>
                </a14:m>
                <a:r>
                  <a:rPr lang="en-US" sz="2400" dirty="0"/>
                  <a:t> and its connectives are </a:t>
                </a:r>
                <a14:m>
                  <m:oMath xmlns:m="http://schemas.openxmlformats.org/officeDocument/2006/math" xmlns="">
                    <m:r>
                      <a:rPr lang="en-US" sz="2400" i="1">
                        <a:latin typeface="Cambria Math"/>
                      </a:rPr>
                      <m:t>{∧,∨,→,¬}</m:t>
                    </m:r>
                  </m:oMath>
                </a14:m>
                <a:r>
                  <a:rPr lang="en-US" sz="2400" dirty="0"/>
                  <a:t>.  </a:t>
                </a:r>
                <a:endParaRPr lang="en-US" sz="2400" dirty="0" smtClean="0"/>
              </a:p>
              <a:p>
                <a:r>
                  <a:rPr lang="en-US" sz="2400" dirty="0" smtClean="0"/>
                  <a:t>The </a:t>
                </a:r>
                <a:r>
                  <a:rPr lang="en-US" sz="2400" dirty="0"/>
                  <a:t>symbol </a:t>
                </a:r>
                <a14:m>
                  <m:oMath xmlns:m="http://schemas.openxmlformats.org/officeDocument/2006/math" xmlns="">
                    <m:r>
                      <a:rPr lang="en-US" sz="2400" i="1">
                        <a:latin typeface="Cambria Math"/>
                      </a:rPr>
                      <m:t>⊢</m:t>
                    </m:r>
                  </m:oMath>
                </a14:m>
                <a:r>
                  <a:rPr lang="en-US" sz="2400" dirty="0"/>
                  <a:t> </a:t>
                </a:r>
                <a:r>
                  <a:rPr lang="en-US" sz="2400" dirty="0" smtClean="0"/>
                  <a:t>means </a:t>
                </a:r>
                <a:r>
                  <a:rPr lang="en-US" sz="2400" dirty="0"/>
                  <a:t>logical consequence</a:t>
                </a:r>
                <a:r>
                  <a:rPr lang="en-US" sz="2400" dirty="0" smtClean="0"/>
                  <a:t>.</a:t>
                </a:r>
              </a:p>
              <a:p>
                <a:r>
                  <a:rPr lang="en-US" sz="2400" dirty="0" smtClean="0"/>
                  <a:t>for </a:t>
                </a:r>
                <a14:m>
                  <m:oMath xmlns:m="http://schemas.openxmlformats.org/officeDocument/2006/math" xmlns="">
                    <m:r>
                      <a:rPr lang="en-US" sz="2400" i="1">
                        <a:latin typeface="Cambria Math"/>
                      </a:rPr>
                      <m:t>𝜙</m:t>
                    </m:r>
                    <m:r>
                      <a:rPr lang="en-US" sz="2400" i="1">
                        <a:latin typeface="Cambria Math"/>
                      </a:rPr>
                      <m:t>⊆</m:t>
                    </m:r>
                    <m:r>
                      <a:rPr lang="en-US" sz="2400" i="1">
                        <a:latin typeface="Cambria Math"/>
                      </a:rPr>
                      <m:t>𝐿</m:t>
                    </m:r>
                  </m:oMath>
                </a14:m>
                <a:r>
                  <a:rPr lang="en-US" sz="2400" dirty="0"/>
                  <a:t> and a formula </a:t>
                </a:r>
                <a14:m>
                  <m:oMath xmlns:m="http://schemas.openxmlformats.org/officeDocument/2006/math" xmlns="">
                    <m:r>
                      <a:rPr lang="en-US" sz="2400" i="1">
                        <a:latin typeface="Cambria Math"/>
                      </a:rPr>
                      <m:t>𝛼</m:t>
                    </m:r>
                  </m:oMath>
                </a14:m>
                <a:r>
                  <a:rPr lang="en-US" sz="2400" dirty="0"/>
                  <a:t> in </a:t>
                </a:r>
                <a14:m>
                  <m:oMath xmlns:m="http://schemas.openxmlformats.org/officeDocument/2006/math" xmlns="">
                    <m:r>
                      <a:rPr lang="en-US" sz="2400" i="1">
                        <a:latin typeface="Cambria Math"/>
                      </a:rPr>
                      <m:t>𝐿</m:t>
                    </m:r>
                  </m:oMath>
                </a14:m>
                <a:r>
                  <a:rPr lang="en-US" sz="2400" dirty="0"/>
                  <a:t>, </a:t>
                </a:r>
                <a14:m>
                  <m:oMath xmlns:m="http://schemas.openxmlformats.org/officeDocument/2006/math" xmlns="">
                    <m:d>
                      <m:dPr>
                        <m:begChr m:val="〈"/>
                        <m:endChr m:val="〉"/>
                        <m:ctrlPr>
                          <a:rPr lang="en-I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𝜙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𝛼</m:t>
                        </m:r>
                      </m:e>
                    </m:d>
                  </m:oMath>
                </a14:m>
                <a:r>
                  <a:rPr lang="en-US" sz="2400" dirty="0"/>
                  <a:t> is an </a:t>
                </a:r>
                <a:r>
                  <a:rPr lang="en-US" sz="2400" b="1" dirty="0"/>
                  <a:t>argument</a:t>
                </a:r>
                <a:r>
                  <a:rPr lang="en-US" sz="2400" dirty="0"/>
                  <a:t> </a:t>
                </a:r>
                <a:r>
                  <a:rPr lang="en-US" sz="2400" dirty="0" err="1"/>
                  <a:t>iff</a:t>
                </a:r>
                <a:r>
                  <a:rPr lang="en-US" sz="2400" dirty="0"/>
                  <a:t> </a:t>
                </a:r>
                <a14:m>
                  <m:oMath xmlns:m="http://schemas.openxmlformats.org/officeDocument/2006/math" xmlns="">
                    <m:r>
                      <a:rPr lang="en-US" sz="2400" i="1">
                        <a:latin typeface="Cambria Math"/>
                      </a:rPr>
                      <m:t>𝜙</m:t>
                    </m:r>
                    <m:r>
                      <a:rPr lang="en-US" sz="2400" i="1">
                        <a:latin typeface="Cambria Math"/>
                      </a:rPr>
                      <m:t>⊢</m:t>
                    </m:r>
                    <m:r>
                      <a:rPr lang="en-US" sz="2400" i="1">
                        <a:latin typeface="Cambria Math"/>
                      </a:rPr>
                      <m:t>𝛼</m:t>
                    </m:r>
                  </m:oMath>
                </a14:m>
                <a:r>
                  <a:rPr lang="en-US" sz="2400" dirty="0"/>
                  <a:t> and it does not exits </a:t>
                </a:r>
                <a14:m>
                  <m:oMath xmlns:m="http://schemas.openxmlformats.org/officeDocument/2006/math" xmlns="">
                    <m:sSup>
                      <m:sSupPr>
                        <m:ctrlPr>
                          <a:rPr lang="en-IE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𝜙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⊆</m:t>
                    </m:r>
                    <m:r>
                      <a:rPr lang="en-US" sz="2400" i="1">
                        <a:latin typeface="Cambria Math"/>
                      </a:rPr>
                      <m:t>𝜙</m:t>
                    </m:r>
                  </m:oMath>
                </a14:m>
                <a:r>
                  <a:rPr lang="en-US" sz="2400" dirty="0"/>
                  <a:t> so that   </a:t>
                </a:r>
                <a14:m>
                  <m:oMath xmlns:m="http://schemas.openxmlformats.org/officeDocument/2006/math" xmlns="">
                    <m:sSup>
                      <m:sSupPr>
                        <m:ctrlPr>
                          <a:rPr lang="en-IE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𝜙</m:t>
                        </m:r>
                      </m:e>
                      <m:sup>
                        <m:r>
                          <a:rPr lang="en-US" sz="2400" i="1">
                            <a:latin typeface="Cambria Math"/>
                          </a:rPr>
                          <m:t>′</m:t>
                        </m:r>
                      </m:sup>
                    </m:sSup>
                    <m:r>
                      <a:rPr lang="en-US" sz="2400" i="1">
                        <a:latin typeface="Cambria Math"/>
                      </a:rPr>
                      <m:t>⊢</m:t>
                    </m:r>
                    <m:r>
                      <a:rPr lang="en-US" sz="2400" i="1">
                        <a:latin typeface="Cambria Math"/>
                      </a:rPr>
                      <m:t>𝛼</m:t>
                    </m:r>
                  </m:oMath>
                </a14:m>
                <a:endParaRPr lang="en-IE" sz="2400" dirty="0"/>
              </a:p>
              <a:p>
                <a:r>
                  <a:rPr lang="en-US" sz="2400" dirty="0" smtClean="0"/>
                  <a:t>Given </a:t>
                </a:r>
                <a:r>
                  <a:rPr lang="en-US" sz="2400" dirty="0"/>
                  <a:t>argument </a:t>
                </a:r>
                <a14:m>
                  <m:oMath xmlns:m="http://schemas.openxmlformats.org/officeDocument/2006/math" xmlns="">
                    <m:r>
                      <a:rPr lang="en-US" sz="2400" i="1">
                        <a:latin typeface="Cambria Math"/>
                      </a:rPr>
                      <m:t>𝑎</m:t>
                    </m:r>
                    <m:r>
                      <a:rPr lang="en-US" sz="2400" i="1">
                        <a:latin typeface="Cambria Math"/>
                      </a:rPr>
                      <m:t>=</m:t>
                    </m:r>
                    <m:d>
                      <m:dPr>
                        <m:begChr m:val="〈"/>
                        <m:endChr m:val="〉"/>
                        <m:ctrlPr>
                          <a:rPr lang="en-I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𝜙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𝛼</m:t>
                        </m:r>
                      </m:e>
                    </m:d>
                  </m:oMath>
                </a14:m>
                <a:r>
                  <a:rPr lang="en-US" sz="2400" dirty="0"/>
                  <a:t>, we call </a:t>
                </a:r>
                <a14:m>
                  <m:oMath xmlns:m="http://schemas.openxmlformats.org/officeDocument/2006/math" xmlns="">
                    <m:r>
                      <a:rPr lang="en-US" sz="2400" i="1">
                        <a:latin typeface="Cambria Math"/>
                      </a:rPr>
                      <m:t>𝜙</m:t>
                    </m:r>
                  </m:oMath>
                </a14:m>
                <a:r>
                  <a:rPr lang="en-US" sz="2400" dirty="0"/>
                  <a:t> the </a:t>
                </a:r>
                <a:r>
                  <a:rPr lang="en-US" sz="2400" b="1" dirty="0"/>
                  <a:t>support</a:t>
                </a:r>
                <a:r>
                  <a:rPr lang="en-US" sz="2400" dirty="0"/>
                  <a:t> of </a:t>
                </a:r>
                <a14:m>
                  <m:oMath xmlns:m="http://schemas.openxmlformats.org/officeDocument/2006/math" xmlns="">
                    <m:r>
                      <a:rPr lang="en-US" sz="2400" i="1">
                        <a:latin typeface="Cambria Math"/>
                      </a:rPr>
                      <m:t>𝑎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 xmlns="">
                    <m:r>
                      <a:rPr lang="en-US" sz="2400" i="1">
                        <a:latin typeface="Cambria Math"/>
                      </a:rPr>
                      <m:t>𝛼</m:t>
                    </m:r>
                  </m:oMath>
                </a14:m>
                <a:r>
                  <a:rPr lang="en-US" sz="2400" dirty="0"/>
                  <a:t> the </a:t>
                </a:r>
                <a:r>
                  <a:rPr lang="en-US" sz="2400" b="1" dirty="0"/>
                  <a:t>claim</a:t>
                </a:r>
                <a:r>
                  <a:rPr lang="en-US" sz="2400" dirty="0"/>
                  <a:t> of </a:t>
                </a:r>
                <a14:m>
                  <m:oMath xmlns:m="http://schemas.openxmlformats.org/officeDocument/2006/math" xmlns="">
                    <m:r>
                      <a:rPr lang="en-US" sz="2400" i="1">
                        <a:latin typeface="Cambria Math"/>
                      </a:rPr>
                      <m:t>𝑎</m:t>
                    </m:r>
                  </m:oMath>
                </a14:m>
                <a:r>
                  <a:rPr lang="en-US" sz="2400" dirty="0"/>
                  <a:t>. </a:t>
                </a:r>
                <a:endParaRPr lang="en-US" sz="2400" dirty="0" smtClean="0"/>
              </a:p>
              <a:p>
                <a:r>
                  <a:rPr lang="en-US" sz="2400" dirty="0" smtClean="0"/>
                  <a:t>Given </a:t>
                </a:r>
                <a:r>
                  <a:rPr lang="en-US" sz="2400" dirty="0"/>
                  <a:t>two arguments </a:t>
                </a:r>
                <a14:m>
                  <m:oMath xmlns:m="http://schemas.openxmlformats.org/officeDocument/2006/math" xmlns="">
                    <m:r>
                      <a:rPr lang="en-US" sz="2400" i="1">
                        <a:latin typeface="Cambria Math"/>
                      </a:rPr>
                      <m:t>𝑎</m:t>
                    </m:r>
                  </m:oMath>
                </a14:m>
                <a:r>
                  <a:rPr lang="en-US" sz="2400" dirty="0"/>
                  <a:t> and </a:t>
                </a:r>
                <a14:m>
                  <m:oMath xmlns:m="http://schemas.openxmlformats.org/officeDocument/2006/math" xmlns="">
                    <m:r>
                      <a:rPr lang="en-US" sz="2400" i="1">
                        <a:latin typeface="Cambria Math"/>
                      </a:rPr>
                      <m:t>𝑏</m:t>
                    </m:r>
                  </m:oMath>
                </a14:m>
                <a:r>
                  <a:rPr lang="en-US" sz="2400" dirty="0"/>
                  <a:t>, we define rebuttal and undercut </a:t>
                </a:r>
                <a:r>
                  <a:rPr lang="en-US" sz="2400" dirty="0" smtClean="0"/>
                  <a:t>attacks in </a:t>
                </a:r>
                <a:r>
                  <a:rPr lang="en-US" sz="2400" dirty="0"/>
                  <a:t>the following way:</a:t>
                </a:r>
                <a:endParaRPr lang="en-IE" sz="2400" dirty="0"/>
              </a:p>
              <a:p>
                <a:pPr lvl="1"/>
                <a14:m>
                  <m:oMath xmlns:m="http://schemas.openxmlformats.org/officeDocument/2006/math" xmlns="">
                    <m:r>
                      <a:rPr lang="en-US" sz="2200" i="1">
                        <a:latin typeface="Cambria Math"/>
                      </a:rPr>
                      <m:t>𝑎</m:t>
                    </m:r>
                  </m:oMath>
                </a14:m>
                <a:r>
                  <a:rPr lang="en-US" sz="2200" dirty="0"/>
                  <a:t> rebuts </a:t>
                </a:r>
                <a14:m>
                  <m:oMath xmlns:m="http://schemas.openxmlformats.org/officeDocument/2006/math" xmlns="">
                    <m:r>
                      <a:rPr lang="en-US" sz="2200" i="1">
                        <a:latin typeface="Cambria Math"/>
                      </a:rPr>
                      <m:t>𝑏</m:t>
                    </m:r>
                  </m:oMath>
                </a14:m>
                <a:r>
                  <a:rPr lang="en-US" sz="2200" dirty="0"/>
                  <a:t> if </a:t>
                </a:r>
                <a14:m>
                  <m:oMath xmlns:m="http://schemas.openxmlformats.org/officeDocument/2006/math" xmlns="">
                    <m:r>
                      <a:rPr lang="en-US" sz="2200" i="1">
                        <a:latin typeface="Cambria Math"/>
                      </a:rPr>
                      <m:t>𝑐𝑙𝑎𝑖𝑚</m:t>
                    </m:r>
                    <m:r>
                      <a:rPr lang="en-US" sz="2200" i="1">
                        <a:latin typeface="Cambria Math"/>
                      </a:rPr>
                      <m:t>(</m:t>
                    </m:r>
                    <m:r>
                      <a:rPr lang="en-US" sz="2200" i="1">
                        <a:latin typeface="Cambria Math"/>
                      </a:rPr>
                      <m:t>𝑎</m:t>
                    </m:r>
                    <m:r>
                      <a:rPr lang="en-US" sz="2200" i="1">
                        <a:latin typeface="Cambria Math"/>
                      </a:rPr>
                      <m:t>)⊢¬</m:t>
                    </m:r>
                    <m:r>
                      <a:rPr lang="en-US" sz="2200" i="1">
                        <a:latin typeface="Cambria Math"/>
                      </a:rPr>
                      <m:t>𝑐𝑙𝑎𝑖𝑚</m:t>
                    </m:r>
                    <m:r>
                      <a:rPr lang="en-US" sz="2200" i="1">
                        <a:latin typeface="Cambria Math"/>
                      </a:rPr>
                      <m:t>(</m:t>
                    </m:r>
                    <m:r>
                      <a:rPr lang="en-US" sz="2200" i="1">
                        <a:latin typeface="Cambria Math"/>
                      </a:rPr>
                      <m:t>𝑏</m:t>
                    </m:r>
                    <m:r>
                      <a:rPr lang="en-US" sz="22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2200" dirty="0"/>
                  <a:t> </a:t>
                </a:r>
                <a:endParaRPr lang="en-IE" sz="2200" dirty="0"/>
              </a:p>
              <a:p>
                <a:pPr lvl="1"/>
                <a14:m>
                  <m:oMath xmlns:m="http://schemas.openxmlformats.org/officeDocument/2006/math" xmlns="">
                    <m:r>
                      <a:rPr lang="en-US" sz="2200" i="1">
                        <a:latin typeface="Cambria Math"/>
                      </a:rPr>
                      <m:t>𝑎</m:t>
                    </m:r>
                  </m:oMath>
                </a14:m>
                <a:r>
                  <a:rPr lang="en-US" sz="2200" dirty="0"/>
                  <a:t> undercuts </a:t>
                </a:r>
                <a14:m>
                  <m:oMath xmlns:m="http://schemas.openxmlformats.org/officeDocument/2006/math" xmlns="">
                    <m:r>
                      <a:rPr lang="en-US" sz="2200" i="1">
                        <a:latin typeface="Cambria Math"/>
                      </a:rPr>
                      <m:t>𝑏</m:t>
                    </m:r>
                  </m:oMath>
                </a14:m>
                <a:r>
                  <a:rPr lang="en-US" sz="2200" dirty="0"/>
                  <a:t> if there is </a:t>
                </a:r>
                <a14:m>
                  <m:oMath xmlns:m="http://schemas.openxmlformats.org/officeDocument/2006/math" xmlns="">
                    <m:r>
                      <a:rPr lang="en-US" sz="2200" i="1">
                        <a:latin typeface="Cambria Math"/>
                      </a:rPr>
                      <m:t>𝜑</m:t>
                    </m:r>
                    <m:r>
                      <a:rPr lang="en-US" sz="2200" i="1">
                        <a:latin typeface="Cambria Math"/>
                      </a:rPr>
                      <m:t>⊆</m:t>
                    </m:r>
                    <m:r>
                      <a:rPr lang="en-US" sz="2200" i="1">
                        <a:latin typeface="Cambria Math"/>
                      </a:rPr>
                      <m:t>𝑠𝑢𝑝𝑝𝑜𝑟𝑡</m:t>
                    </m:r>
                    <m:r>
                      <a:rPr lang="en-US" sz="2200" i="1">
                        <a:latin typeface="Cambria Math"/>
                      </a:rPr>
                      <m:t>(</m:t>
                    </m:r>
                    <m:r>
                      <a:rPr lang="en-US" sz="2200" i="1">
                        <a:latin typeface="Cambria Math"/>
                      </a:rPr>
                      <m:t>𝑏</m:t>
                    </m:r>
                    <m:r>
                      <a:rPr lang="en-US" sz="22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2200" dirty="0"/>
                  <a:t> such that  </a:t>
                </a:r>
                <a14:m>
                  <m:oMath xmlns:m="http://schemas.openxmlformats.org/officeDocument/2006/math" xmlns="">
                    <m:r>
                      <a:rPr lang="en-US" sz="2200" i="1">
                        <a:latin typeface="Cambria Math"/>
                      </a:rPr>
                      <m:t>𝑐𝑙𝑎𝑖𝑚</m:t>
                    </m:r>
                    <m:r>
                      <a:rPr lang="en-US" sz="2200" i="1">
                        <a:latin typeface="Cambria Math"/>
                      </a:rPr>
                      <m:t>(</m:t>
                    </m:r>
                    <m:r>
                      <a:rPr lang="en-US" sz="2200" i="1">
                        <a:latin typeface="Cambria Math"/>
                      </a:rPr>
                      <m:t>𝑎</m:t>
                    </m:r>
                    <m:r>
                      <a:rPr lang="en-US" sz="2200" i="1">
                        <a:latin typeface="Cambria Math"/>
                      </a:rPr>
                      <m:t>)≡¬∧</m:t>
                    </m:r>
                    <m:r>
                      <a:rPr lang="en-US" sz="2200" i="1">
                        <a:latin typeface="Cambria Math"/>
                      </a:rPr>
                      <m:t>𝜑</m:t>
                    </m:r>
                  </m:oMath>
                </a14:m>
                <a:r>
                  <a:rPr lang="en-US" sz="2200" dirty="0"/>
                  <a:t> </a:t>
                </a:r>
                <a:endParaRPr lang="en-IE" sz="2200" dirty="0"/>
              </a:p>
              <a:p>
                <a:endParaRPr lang="en-IE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980728"/>
                <a:ext cx="8229600" cy="5276056"/>
              </a:xfrm>
              <a:blipFill rotWithShape="1">
                <a:blip r:embed="rId2"/>
                <a:stretch>
                  <a:fillRect l="-1333" t="-1503" r="-593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24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32121269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Some Applications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Legal Reasoning (</a:t>
            </a:r>
            <a:r>
              <a:rPr lang="en-IE" dirty="0" err="1" smtClean="0"/>
              <a:t>Prakken</a:t>
            </a:r>
            <a:r>
              <a:rPr lang="en-IE" dirty="0" smtClean="0"/>
              <a:t>)</a:t>
            </a:r>
          </a:p>
          <a:p>
            <a:r>
              <a:rPr lang="en-IE" dirty="0" smtClean="0"/>
              <a:t>Computational Trust</a:t>
            </a:r>
          </a:p>
          <a:p>
            <a:pPr lvl="1"/>
            <a:r>
              <a:rPr lang="en-IE" dirty="0" err="1" smtClean="0"/>
              <a:t>Dondio</a:t>
            </a:r>
            <a:r>
              <a:rPr lang="en-IE" dirty="0" smtClean="0"/>
              <a:t> (2007 – 2013, </a:t>
            </a:r>
            <a:r>
              <a:rPr lang="en-IE" dirty="0" err="1" smtClean="0"/>
              <a:t>Phd</a:t>
            </a:r>
            <a:r>
              <a:rPr lang="en-IE" dirty="0" smtClean="0"/>
              <a:t>)</a:t>
            </a:r>
          </a:p>
          <a:p>
            <a:r>
              <a:rPr lang="en-IE" dirty="0" smtClean="0"/>
              <a:t>Multi-Agents Conflict Resolution</a:t>
            </a:r>
          </a:p>
          <a:p>
            <a:r>
              <a:rPr lang="en-IE" dirty="0" smtClean="0"/>
              <a:t>Decision Support Systems</a:t>
            </a:r>
          </a:p>
          <a:p>
            <a:pPr lvl="1"/>
            <a:r>
              <a:rPr lang="en-IE" dirty="0" err="1" smtClean="0"/>
              <a:t>Healtchare</a:t>
            </a:r>
            <a:r>
              <a:rPr lang="en-IE" dirty="0" smtClean="0"/>
              <a:t> (Longo 2012)</a:t>
            </a:r>
          </a:p>
          <a:p>
            <a:r>
              <a:rPr lang="en-IE" dirty="0" smtClean="0"/>
              <a:t>… many more</a:t>
            </a:r>
          </a:p>
          <a:p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25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822026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Trust as a form of Argumentation</a:t>
            </a:r>
            <a:endParaRPr lang="en-I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60040" y="3501008"/>
                <a:ext cx="8388424" cy="4752528"/>
              </a:xfrm>
            </p:spPr>
            <p:txBody>
              <a:bodyPr/>
              <a:lstStyle/>
              <a:p>
                <a:pPr lvl="0"/>
                <a14:m>
                  <m:oMath xmlns:m="http://schemas.openxmlformats.org/officeDocument/2006/math" xmlns="">
                    <m:r>
                      <a:rPr lang="en-US" sz="2000" b="1" i="1">
                        <a:latin typeface="Cambria Math"/>
                      </a:rPr>
                      <m:t>𝑷</m:t>
                    </m:r>
                    <m:sSup>
                      <m:sSupPr>
                        <m:ctrlPr>
                          <a:rPr lang="en-IE" sz="20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1" i="1">
                            <a:latin typeface="Cambria Math"/>
                          </a:rPr>
                          <m:t>𝑷</m:t>
                        </m:r>
                      </m:e>
                      <m:sup>
                        <m:r>
                          <a:rPr lang="en-US" sz="2000" b="1" i="1">
                            <a:latin typeface="Cambria Math"/>
                          </a:rPr>
                          <m:t>+</m:t>
                        </m:r>
                      </m:sup>
                    </m:sSup>
                    <m:r>
                      <a:rPr lang="en-US" sz="2000" i="1">
                        <a:latin typeface="Cambria Math"/>
                      </a:rPr>
                      <m:t>:</m:t>
                    </m:r>
                  </m:oMath>
                </a14:m>
                <a:r>
                  <a:rPr lang="en-US" sz="2000" dirty="0"/>
                  <a:t> if agent has high level of past performance, </a:t>
                </a:r>
                <a:r>
                  <a:rPr lang="en-US" sz="2000" dirty="0" smtClean="0"/>
                  <a:t>then </a:t>
                </a:r>
                <a:r>
                  <a:rPr lang="en-US" sz="2000" dirty="0"/>
                  <a:t>trust it</a:t>
                </a:r>
                <a:endParaRPr lang="en-IE" sz="2000" dirty="0"/>
              </a:p>
              <a:p>
                <a:pPr lvl="0"/>
                <a14:m>
                  <m:oMath xmlns:m="http://schemas.openxmlformats.org/officeDocument/2006/math" xmlns="">
                    <m:r>
                      <a:rPr lang="en-US" sz="2000" b="1" i="1">
                        <a:latin typeface="Cambria Math"/>
                      </a:rPr>
                      <m:t>𝑺𝒊</m:t>
                    </m:r>
                    <m:sSup>
                      <m:sSupPr>
                        <m:ctrlPr>
                          <a:rPr lang="en-IE" sz="20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1" i="1">
                            <a:latin typeface="Cambria Math"/>
                          </a:rPr>
                          <m:t>𝒎</m:t>
                        </m:r>
                      </m:e>
                      <m:sup>
                        <m:r>
                          <a:rPr lang="en-US" sz="2000" b="1" i="1">
                            <a:latin typeface="Cambria Math"/>
                          </a:rPr>
                          <m:t>+</m:t>
                        </m:r>
                      </m:sup>
                    </m:sSup>
                    <m:r>
                      <a:rPr lang="en-US" sz="2000" b="1" i="1">
                        <a:latin typeface="Cambria Math"/>
                      </a:rPr>
                      <m:t>:</m:t>
                    </m:r>
                  </m:oMath>
                </a14:m>
                <a:r>
                  <a:rPr lang="en-US" sz="2000" dirty="0"/>
                  <a:t> if agent is similar to Carol, then trust him</a:t>
                </a:r>
                <a:endParaRPr lang="en-IE" sz="2000" dirty="0"/>
              </a:p>
              <a:p>
                <a:pPr lvl="0"/>
                <a14:m>
                  <m:oMath xmlns:m="http://schemas.openxmlformats.org/officeDocument/2006/math" xmlns="">
                    <m:sSup>
                      <m:sSupPr>
                        <m:ctrlPr>
                          <a:rPr lang="en-IE" sz="2000" b="1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000" b="1" i="1">
                            <a:latin typeface="Cambria Math"/>
                          </a:rPr>
                          <m:t>𝑹</m:t>
                        </m:r>
                      </m:e>
                      <m:sup>
                        <m:r>
                          <a:rPr lang="en-US" sz="2000" b="1" i="1">
                            <a:latin typeface="Cambria Math"/>
                          </a:rPr>
                          <m:t>−</m:t>
                        </m:r>
                      </m:sup>
                    </m:sSup>
                    <m:r>
                      <a:rPr lang="en-US" sz="2000" b="1" i="1">
                        <a:latin typeface="Cambria Math"/>
                      </a:rPr>
                      <m:t>:</m:t>
                    </m:r>
                  </m:oMath>
                </a14:m>
                <a:r>
                  <a:rPr lang="en-US" sz="2000" dirty="0"/>
                  <a:t> if agent has low reputation, then distrust him</a:t>
                </a:r>
                <a:endParaRPr lang="en-IE" sz="2000" dirty="0"/>
              </a:p>
              <a:p>
                <a:pPr lvl="0"/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0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000" b="1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sz="2000" b="1" i="1">
                        <a:latin typeface="Cambria Math"/>
                      </a:rPr>
                      <m:t>: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000" dirty="0"/>
                  <a:t>if task context is new to the agent, then invalidate </a:t>
                </a:r>
                <a:r>
                  <a:rPr lang="en-US" sz="2000" dirty="0" smtClean="0"/>
                  <a:t>argument PP</a:t>
                </a:r>
                <a:endParaRPr lang="en-IE" sz="2000" dirty="0"/>
              </a:p>
              <a:p>
                <a:pPr lvl="0"/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0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000" b="1" i="1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sz="2000" b="1" i="1">
                        <a:latin typeface="Cambria Math"/>
                      </a:rPr>
                      <m:t>:</m:t>
                    </m:r>
                    <m:r>
                      <a:rPr lang="en-US" sz="2000" i="1">
                        <a:latin typeface="Cambria Math"/>
                      </a:rPr>
                      <m:t> </m:t>
                    </m:r>
                  </m:oMath>
                </a14:m>
                <a:r>
                  <a:rPr lang="en-US" sz="2000" dirty="0"/>
                  <a:t>if past performance are high an reputation is low, then prefer past performance</a:t>
                </a:r>
                <a:endParaRPr lang="en-IE" sz="2000" dirty="0"/>
              </a:p>
              <a:p>
                <a:pPr lvl="0"/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0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000" b="1" i="1"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a:rPr lang="en-US" sz="2000" b="1" i="1">
                        <a:latin typeface="Cambria Math"/>
                      </a:rPr>
                      <m:t> </m:t>
                    </m:r>
                    <m:r>
                      <a:rPr lang="en-US" sz="2000" i="1">
                        <a:latin typeface="Cambria Math"/>
                      </a:rPr>
                      <m:t>:</m:t>
                    </m:r>
                  </m:oMath>
                </a14:m>
                <a:r>
                  <a:rPr lang="en-US" sz="2000" dirty="0"/>
                  <a:t> if past-performance are out of date, then invalidate argument </a:t>
                </a:r>
                <a:r>
                  <a:rPr lang="en-US" sz="2000" dirty="0" smtClean="0"/>
                  <a:t>PP</a:t>
                </a:r>
                <a:endParaRPr lang="en-IE" sz="20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60040" y="3501008"/>
                <a:ext cx="8388424" cy="4752528"/>
              </a:xfrm>
              <a:blipFill rotWithShape="1">
                <a:blip r:embed="rId2"/>
                <a:stretch>
                  <a:fillRect l="-945" t="-1154" r="-1672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26</a:t>
            </a:fld>
            <a:endParaRPr lang="en-IE"/>
          </a:p>
        </p:txBody>
      </p:sp>
      <p:grpSp>
        <p:nvGrpSpPr>
          <p:cNvPr id="6" name="Group 5"/>
          <p:cNvGrpSpPr/>
          <p:nvPr/>
        </p:nvGrpSpPr>
        <p:grpSpPr>
          <a:xfrm>
            <a:off x="1403648" y="1052736"/>
            <a:ext cx="6840751" cy="2160240"/>
            <a:chOff x="1143001" y="3108176"/>
            <a:chExt cx="6840751" cy="2160240"/>
          </a:xfrm>
        </p:grpSpPr>
        <p:grpSp>
          <p:nvGrpSpPr>
            <p:cNvPr id="7" name="Group 6"/>
            <p:cNvGrpSpPr/>
            <p:nvPr/>
          </p:nvGrpSpPr>
          <p:grpSpPr>
            <a:xfrm>
              <a:off x="1143001" y="3108176"/>
              <a:ext cx="6840751" cy="2160240"/>
              <a:chOff x="827584" y="2276872"/>
              <a:chExt cx="6476889" cy="2160240"/>
            </a:xfrm>
          </p:grpSpPr>
          <p:sp>
            <p:nvSpPr>
              <p:cNvPr id="12" name="Oval 11"/>
              <p:cNvSpPr/>
              <p:nvPr/>
            </p:nvSpPr>
            <p:spPr>
              <a:xfrm>
                <a:off x="1691680" y="2348880"/>
                <a:ext cx="504056" cy="5040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IE" sz="2200" b="1" dirty="0" smtClean="0"/>
                  <a:t>+</a:t>
                </a:r>
                <a:endParaRPr lang="en-IE" sz="2200" b="1" dirty="0"/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3851920" y="2420888"/>
                <a:ext cx="504056" cy="504056"/>
              </a:xfrm>
              <a:prstGeom prst="ellipse">
                <a:avLst/>
              </a:prstGeom>
              <a:solidFill>
                <a:schemeClr val="bg1">
                  <a:lumMod val="50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wrap="none" tIns="0"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IE" sz="2200" b="1" dirty="0" smtClean="0"/>
                  <a:t>-</a:t>
                </a:r>
                <a:endParaRPr lang="en-IE" sz="2200" b="1" dirty="0"/>
              </a:p>
            </p:txBody>
          </p:sp>
          <p:cxnSp>
            <p:nvCxnSpPr>
              <p:cNvPr id="14" name="Straight Arrow Connector 13"/>
              <p:cNvCxnSpPr>
                <a:stCxn id="21" idx="0"/>
              </p:cNvCxnSpPr>
              <p:nvPr/>
            </p:nvCxnSpPr>
            <p:spPr>
              <a:xfrm flipV="1">
                <a:off x="1440346" y="2884984"/>
                <a:ext cx="180020" cy="1008112"/>
              </a:xfrm>
              <a:prstGeom prst="straightConnector1">
                <a:avLst/>
              </a:prstGeom>
              <a:ln>
                <a:tailEnd type="triangle" w="lg" len="med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</p:cxnSp>
          <p:sp>
            <p:nvSpPr>
              <p:cNvPr id="15" name="Arc 14"/>
              <p:cNvSpPr/>
              <p:nvPr/>
            </p:nvSpPr>
            <p:spPr>
              <a:xfrm>
                <a:off x="2051720" y="2276872"/>
                <a:ext cx="1944216" cy="576064"/>
              </a:xfrm>
              <a:prstGeom prst="arc">
                <a:avLst>
                  <a:gd name="adj1" fmla="val 11265665"/>
                  <a:gd name="adj2" fmla="val 21241536"/>
                </a:avLst>
              </a:prstGeom>
              <a:ln>
                <a:headEnd type="none" w="med" len="med"/>
                <a:tailEnd type="triangle" w="lg" len="med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IE" sz="1900" b="1"/>
              </a:p>
            </p:txBody>
          </p:sp>
          <p:sp>
            <p:nvSpPr>
              <p:cNvPr id="16" name="Arc 15"/>
              <p:cNvSpPr/>
              <p:nvPr/>
            </p:nvSpPr>
            <p:spPr>
              <a:xfrm rot="10800000">
                <a:off x="2051721" y="2420887"/>
                <a:ext cx="1944217" cy="576064"/>
              </a:xfrm>
              <a:prstGeom prst="arc">
                <a:avLst>
                  <a:gd name="adj1" fmla="val 11265665"/>
                  <a:gd name="adj2" fmla="val 21169072"/>
                </a:avLst>
              </a:prstGeom>
              <a:ln>
                <a:headEnd type="none" w="med" len="med"/>
                <a:tailEnd type="triangle" w="lg" len="med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IE" sz="1900" b="1"/>
              </a:p>
            </p:txBody>
          </p:sp>
          <p:sp>
            <p:nvSpPr>
              <p:cNvPr id="17" name="Arc 16"/>
              <p:cNvSpPr/>
              <p:nvPr/>
            </p:nvSpPr>
            <p:spPr>
              <a:xfrm>
                <a:off x="4211960" y="2348880"/>
                <a:ext cx="1944216" cy="576064"/>
              </a:xfrm>
              <a:prstGeom prst="arc">
                <a:avLst>
                  <a:gd name="adj1" fmla="val 11265665"/>
                  <a:gd name="adj2" fmla="val 21241536"/>
                </a:avLst>
              </a:prstGeom>
              <a:ln>
                <a:headEnd type="none" w="med" len="med"/>
                <a:tailEnd type="triangle" w="lg" len="med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IE" sz="1900" b="1"/>
              </a:p>
            </p:txBody>
          </p:sp>
          <p:sp>
            <p:nvSpPr>
              <p:cNvPr id="18" name="Arc 17"/>
              <p:cNvSpPr/>
              <p:nvPr/>
            </p:nvSpPr>
            <p:spPr>
              <a:xfrm rot="10800000">
                <a:off x="4283969" y="2420887"/>
                <a:ext cx="1944217" cy="576064"/>
              </a:xfrm>
              <a:prstGeom prst="arc">
                <a:avLst>
                  <a:gd name="adj1" fmla="val 11265665"/>
                  <a:gd name="adj2" fmla="val 21169072"/>
                </a:avLst>
              </a:prstGeom>
              <a:ln>
                <a:headEnd type="none" w="med" len="med"/>
                <a:tailEnd type="triangle" w="lg" len="med"/>
              </a:ln>
              <a:effectLst/>
            </p:spPr>
            <p:style>
              <a:lnRef idx="2">
                <a:schemeClr val="dk1"/>
              </a:lnRef>
              <a:fillRef idx="0">
                <a:schemeClr val="dk1"/>
              </a:fillRef>
              <a:effectRef idx="1">
                <a:schemeClr val="dk1"/>
              </a:effectRef>
              <a:fontRef idx="minor">
                <a:schemeClr val="tx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endParaRPr lang="en-IE" sz="1900" b="1"/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6084168" y="2420888"/>
                <a:ext cx="504056" cy="504056"/>
              </a:xfrm>
              <a:prstGeom prst="ellipse">
                <a:avLst/>
              </a:prstGeom>
              <a:solidFill>
                <a:schemeClr val="bg1">
                  <a:lumMod val="95000"/>
                </a:schemeClr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IE" sz="2200" b="1" dirty="0" smtClean="0"/>
                  <a:t>+</a:t>
                </a:r>
                <a:endParaRPr lang="en-IE" sz="2200" b="1" dirty="0"/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3424871" y="3435896"/>
                <a:ext cx="504056" cy="504056"/>
              </a:xfrm>
              <a:prstGeom prst="ellipse">
                <a:avLst/>
              </a:prstGeom>
              <a:solidFill>
                <a:schemeClr val="bg1"/>
              </a:solidFill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IE" sz="2200" b="1" dirty="0"/>
                  <a:t>=</a:t>
                </a: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1188318" y="3893096"/>
                <a:ext cx="504056" cy="504056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IE" sz="2200" b="1" dirty="0"/>
                  <a:t>=</a:t>
                </a: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2339752" y="3933056"/>
                <a:ext cx="504056" cy="504056"/>
              </a:xfrm>
              <a:prstGeom prst="ellipse">
                <a:avLst/>
              </a:prstGeom>
            </p:spPr>
            <p:style>
              <a:lnRef idx="2">
                <a:schemeClr val="dk1"/>
              </a:lnRef>
              <a:fillRef idx="1">
                <a:schemeClr val="lt1"/>
              </a:fillRef>
              <a:effectRef idx="0">
                <a:schemeClr val="dk1"/>
              </a:effectRef>
              <a:fontRef idx="minor">
                <a:schemeClr val="dk1"/>
              </a:fontRef>
            </p:style>
            <p:txBody>
              <a:bodyPr rtlCol="0" anchor="ctr"/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dk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algn="ctr"/>
                <a:r>
                  <a:rPr lang="en-IE" sz="2200" b="1" dirty="0" smtClean="0"/>
                  <a:t>=</a:t>
                </a:r>
                <a:endParaRPr lang="en-IE" sz="2200" b="1" dirty="0"/>
              </a:p>
            </p:txBody>
          </p:sp>
          <p:sp>
            <p:nvSpPr>
              <p:cNvPr id="23" name="TextBox 16"/>
              <p:cNvSpPr txBox="1"/>
              <p:nvPr/>
            </p:nvSpPr>
            <p:spPr>
              <a:xfrm>
                <a:off x="3857752" y="3893096"/>
                <a:ext cx="792088" cy="3847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E" sz="1900" b="1" dirty="0" smtClean="0"/>
                  <a:t>A</a:t>
                </a:r>
                <a:r>
                  <a:rPr lang="en-IE" sz="1900" b="1" baseline="-25000" dirty="0" smtClean="0"/>
                  <a:t>2</a:t>
                </a:r>
                <a:endParaRPr lang="en-IE" sz="1900" b="1" baseline="-25000" dirty="0"/>
              </a:p>
            </p:txBody>
          </p:sp>
          <p:sp>
            <p:nvSpPr>
              <p:cNvPr id="24" name="TextBox 20"/>
              <p:cNvSpPr txBox="1"/>
              <p:nvPr/>
            </p:nvSpPr>
            <p:spPr>
              <a:xfrm>
                <a:off x="1115616" y="2308810"/>
                <a:ext cx="576064" cy="3847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E" sz="1900" b="1" dirty="0" smtClean="0"/>
                  <a:t>PP</a:t>
                </a:r>
                <a:r>
                  <a:rPr lang="en-IE" sz="1900" b="1" baseline="30000" dirty="0" smtClean="0"/>
                  <a:t>+</a:t>
                </a:r>
                <a:endParaRPr lang="en-IE" sz="1900" b="1" baseline="-25000" dirty="0"/>
              </a:p>
            </p:txBody>
          </p:sp>
          <p:sp>
            <p:nvSpPr>
              <p:cNvPr id="25" name="TextBox 21"/>
              <p:cNvSpPr txBox="1"/>
              <p:nvPr/>
            </p:nvSpPr>
            <p:spPr>
              <a:xfrm>
                <a:off x="3851920" y="2996952"/>
                <a:ext cx="576064" cy="3847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E" sz="1900" b="1" dirty="0" smtClean="0"/>
                  <a:t>R</a:t>
                </a:r>
                <a:r>
                  <a:rPr lang="en-IE" sz="1900" b="1" baseline="30000" dirty="0" smtClean="0"/>
                  <a:t>-</a:t>
                </a:r>
                <a:endParaRPr lang="en-IE" sz="1900" b="1" baseline="-25000" dirty="0"/>
              </a:p>
            </p:txBody>
          </p:sp>
          <p:sp>
            <p:nvSpPr>
              <p:cNvPr id="26" name="TextBox 22"/>
              <p:cNvSpPr txBox="1"/>
              <p:nvPr/>
            </p:nvSpPr>
            <p:spPr>
              <a:xfrm>
                <a:off x="6622696" y="2492896"/>
                <a:ext cx="681777" cy="3847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E" sz="1900" b="1" dirty="0" err="1" smtClean="0"/>
                  <a:t>Sim</a:t>
                </a:r>
                <a:r>
                  <a:rPr lang="en-IE" sz="1900" b="1" baseline="30000" dirty="0" smtClean="0"/>
                  <a:t>+</a:t>
                </a:r>
                <a:endParaRPr lang="en-IE" sz="1900" b="1" baseline="-25000" dirty="0"/>
              </a:p>
            </p:txBody>
          </p:sp>
          <p:sp>
            <p:nvSpPr>
              <p:cNvPr id="27" name="TextBox 23"/>
              <p:cNvSpPr txBox="1"/>
              <p:nvPr/>
            </p:nvSpPr>
            <p:spPr>
              <a:xfrm>
                <a:off x="827584" y="4005064"/>
                <a:ext cx="648072" cy="3847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E" sz="1900" b="1" dirty="0" smtClean="0"/>
                  <a:t>A</a:t>
                </a:r>
                <a:r>
                  <a:rPr lang="en-IE" sz="1900" b="1" baseline="-25000" dirty="0" smtClean="0"/>
                  <a:t>1</a:t>
                </a:r>
                <a:endParaRPr lang="en-IE" sz="1900" b="1" baseline="-25000" dirty="0"/>
              </a:p>
            </p:txBody>
          </p:sp>
          <p:sp>
            <p:nvSpPr>
              <p:cNvPr id="28" name="TextBox 24"/>
              <p:cNvSpPr txBox="1"/>
              <p:nvPr/>
            </p:nvSpPr>
            <p:spPr>
              <a:xfrm>
                <a:off x="2915816" y="4005064"/>
                <a:ext cx="576064" cy="384721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>
                <a:defPPr>
                  <a:defRPr lang="en-US"/>
                </a:defPPr>
                <a:lvl1pPr marL="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457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371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8288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22860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27432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32004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3657600" algn="l" defTabSz="914400" rtl="0" eaLnBrk="1" latinLnBrk="0" hangingPunct="1"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r>
                  <a:rPr lang="en-IE" sz="1900" b="1" dirty="0" smtClean="0"/>
                  <a:t>A</a:t>
                </a:r>
                <a:r>
                  <a:rPr lang="en-IE" sz="1900" b="1" baseline="-25000" dirty="0" smtClean="0"/>
                  <a:t>3</a:t>
                </a:r>
                <a:endParaRPr lang="en-IE" sz="1900" b="1" baseline="-25000" dirty="0"/>
              </a:p>
            </p:txBody>
          </p:sp>
        </p:grpSp>
        <p:cxnSp>
          <p:nvCxnSpPr>
            <p:cNvPr id="8" name="Straight Arrow Connector 7"/>
            <p:cNvCxnSpPr>
              <a:stCxn id="22" idx="0"/>
            </p:cNvCxnSpPr>
            <p:nvPr/>
          </p:nvCxnSpPr>
          <p:spPr>
            <a:xfrm flipH="1" flipV="1">
              <a:off x="2397880" y="3756248"/>
              <a:ext cx="608427" cy="1008112"/>
            </a:xfrm>
            <a:prstGeom prst="straightConnector1">
              <a:avLst/>
            </a:prstGeom>
            <a:ln>
              <a:tailEnd type="triangle" w="lg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>
              <a:stCxn id="20" idx="0"/>
              <a:endCxn id="13" idx="3"/>
            </p:cNvCxnSpPr>
            <p:nvPr/>
          </p:nvCxnSpPr>
          <p:spPr>
            <a:xfrm flipV="1">
              <a:off x="4152387" y="3682431"/>
              <a:ext cx="262818" cy="584769"/>
            </a:xfrm>
            <a:prstGeom prst="straightConnector1">
              <a:avLst/>
            </a:prstGeom>
            <a:ln>
              <a:tailEnd type="triangle" w="lg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0" name="Straight Arrow Connector 9"/>
            <p:cNvCxnSpPr>
              <a:stCxn id="21" idx="7"/>
              <a:endCxn id="20" idx="2"/>
            </p:cNvCxnSpPr>
            <p:nvPr/>
          </p:nvCxnSpPr>
          <p:spPr>
            <a:xfrm flipV="1">
              <a:off x="1978409" y="4519228"/>
              <a:ext cx="1907791" cy="278989"/>
            </a:xfrm>
            <a:prstGeom prst="straightConnector1">
              <a:avLst/>
            </a:prstGeom>
            <a:ln>
              <a:tailEnd type="triangle" w="lg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11" name="Straight Arrow Connector 10"/>
            <p:cNvCxnSpPr>
              <a:stCxn id="22" idx="7"/>
              <a:endCxn id="20" idx="3"/>
            </p:cNvCxnSpPr>
            <p:nvPr/>
          </p:nvCxnSpPr>
          <p:spPr>
            <a:xfrm flipV="1">
              <a:off x="3194529" y="4697439"/>
              <a:ext cx="769635" cy="140738"/>
            </a:xfrm>
            <a:prstGeom prst="straightConnector1">
              <a:avLst/>
            </a:prstGeom>
            <a:ln>
              <a:tailEnd type="triangle" w="lg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340484354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211144" cy="836712"/>
          </a:xfrm>
        </p:spPr>
        <p:txBody>
          <a:bodyPr/>
          <a:lstStyle/>
          <a:p>
            <a:r>
              <a:rPr lang="en-IE" dirty="0" smtClean="0"/>
              <a:t>Problems with Abstract Argumentation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600" dirty="0" smtClean="0"/>
              <a:t>Nothing is said about arguments. There is the danger to model impossible situations or derive useless conclusions</a:t>
            </a:r>
          </a:p>
          <a:p>
            <a:r>
              <a:rPr lang="en-IE" sz="2600" dirty="0" smtClean="0"/>
              <a:t>Too coarse!</a:t>
            </a:r>
          </a:p>
          <a:p>
            <a:pPr lvl="1"/>
            <a:r>
              <a:rPr lang="en-IE" sz="2200" dirty="0" smtClean="0"/>
              <a:t>Many times, you are left with no arguments or multiple </a:t>
            </a:r>
            <a:r>
              <a:rPr lang="en-IE" sz="2200" dirty="0" err="1" smtClean="0"/>
              <a:t>labelings</a:t>
            </a:r>
            <a:r>
              <a:rPr lang="en-IE" sz="2200" dirty="0" smtClean="0"/>
              <a:t> and nothing to choose about</a:t>
            </a:r>
            <a:endParaRPr lang="en-IE" sz="2600" dirty="0"/>
          </a:p>
          <a:p>
            <a:r>
              <a:rPr lang="en-IE" sz="2600" dirty="0" smtClean="0"/>
              <a:t>Arguments are perceived with difference strength, importance, maybe based on their likelihood or certainty level or subjective preferences..</a:t>
            </a:r>
          </a:p>
          <a:p>
            <a:r>
              <a:rPr lang="en-IE" sz="2600" dirty="0" smtClean="0"/>
              <a:t>How can we build a numerical argumentation?</a:t>
            </a:r>
            <a:endParaRPr lang="en-IE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27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78060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7499176" cy="836712"/>
          </a:xfrm>
        </p:spPr>
        <p:txBody>
          <a:bodyPr/>
          <a:lstStyle/>
          <a:p>
            <a:r>
              <a:rPr lang="en-IE" dirty="0" smtClean="0"/>
              <a:t>Towards Argumentation with Strengths</a:t>
            </a:r>
            <a:endParaRPr lang="en-I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85193" y="1052736"/>
                <a:ext cx="7643191" cy="5276056"/>
              </a:xfrm>
            </p:spPr>
            <p:txBody>
              <a:bodyPr/>
              <a:lstStyle/>
              <a:p>
                <a:r>
                  <a:rPr lang="en-IE" sz="2600" dirty="0" smtClean="0"/>
                  <a:t>First attempt: Pollock</a:t>
                </a:r>
              </a:p>
              <a:p>
                <a:pPr lvl="1"/>
                <a:r>
                  <a:rPr lang="en-IE" sz="2200" dirty="0" smtClean="0"/>
                  <a:t>Arguments are modus ponens rules</a:t>
                </a:r>
              </a:p>
              <a:p>
                <a:pPr lvl="1"/>
                <a:r>
                  <a:rPr lang="en-IE" sz="2200" dirty="0" smtClean="0"/>
                  <a:t>Two premises: fact and assumption </a:t>
                </a:r>
                <a14:m>
                  <m:oMath xmlns:m="http://schemas.openxmlformats.org/officeDocument/2006/math" xmlns="">
                    <m:r>
                      <a:rPr lang="en-IE" sz="2200" b="0" i="1" smtClean="0">
                        <a:latin typeface="Cambria Math"/>
                      </a:rPr>
                      <m:t>𝐴</m:t>
                    </m:r>
                    <m:r>
                      <a:rPr lang="en-IE" sz="2200" b="0" i="1" smtClean="0">
                        <a:latin typeface="Cambria Math"/>
                      </a:rPr>
                      <m:t>,</m:t>
                    </m:r>
                    <m:r>
                      <a:rPr lang="en-IE" sz="2200" b="0" i="1" smtClean="0">
                        <a:latin typeface="Cambria Math"/>
                      </a:rPr>
                      <m:t>𝐴</m:t>
                    </m:r>
                    <m:r>
                      <a:rPr lang="en-IE" sz="2200" b="0" i="1" smtClean="0">
                        <a:latin typeface="Cambria Math"/>
                      </a:rPr>
                      <m:t>→</m:t>
                    </m:r>
                    <m:r>
                      <a:rPr lang="en-IE" sz="2200" b="0" i="1" smtClean="0">
                        <a:latin typeface="Cambria Math"/>
                      </a:rPr>
                      <m:t>𝐵</m:t>
                    </m:r>
                    <m:r>
                      <a:rPr lang="en-IE" sz="2200" i="1">
                        <a:latin typeface="Cambria Math"/>
                        <a:ea typeface="Cambria Math"/>
                      </a:rPr>
                      <m:t>⊢</m:t>
                    </m:r>
                    <m:r>
                      <a:rPr lang="en-IE" sz="2200" i="1">
                        <a:latin typeface="Cambria Math"/>
                        <a:ea typeface="Cambria Math"/>
                      </a:rPr>
                      <m:t>𝐵</m:t>
                    </m:r>
                  </m:oMath>
                </a14:m>
                <a:endParaRPr lang="en-IE" sz="2200" dirty="0" smtClean="0"/>
              </a:p>
              <a:p>
                <a:pPr lvl="1"/>
                <a:r>
                  <a:rPr lang="en-IE" sz="2200" dirty="0" smtClean="0"/>
                  <a:t>Strength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E" sz="22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IE" sz="2200" i="1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n-IE" sz="22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IE" sz="2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E" sz="22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IE" sz="2200" i="1">
                            <a:latin typeface="Cambria Math"/>
                          </a:rPr>
                          <m:t>𝐴</m:t>
                        </m:r>
                        <m:r>
                          <a:rPr lang="en-IE" sz="2200" i="1">
                            <a:latin typeface="Cambria Math"/>
                          </a:rPr>
                          <m:t>→</m:t>
                        </m:r>
                        <m:r>
                          <a:rPr lang="en-IE" sz="2200" i="1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IE" sz="22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IE" sz="2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E" sz="22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IE" sz="2200" i="1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IE" sz="22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IE" sz="2200" dirty="0" smtClean="0"/>
                  <a:t>are numbers in [0,1] </a:t>
                </a:r>
              </a:p>
              <a:p>
                <a:pPr lvl="1"/>
                <a:r>
                  <a:rPr lang="en-IE" sz="2200" dirty="0" smtClean="0"/>
                  <a:t>Strength of a conclusion – Weakest Link: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IE" sz="2200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IE" sz="22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IE" sz="2200" b="0" i="1" smtClean="0">
                        <a:latin typeface="Cambria Math"/>
                      </a:rPr>
                      <m:t>=</m:t>
                    </m:r>
                    <m:r>
                      <a:rPr lang="en-IE" sz="2200" b="0" i="1" smtClean="0">
                        <a:latin typeface="Cambria Math"/>
                      </a:rPr>
                      <m:t>𝑚𝑖𝑛</m:t>
                    </m:r>
                    <m:r>
                      <a:rPr lang="en-IE" sz="2200" b="0" i="1" smtClean="0">
                        <a:latin typeface="Cambria Math"/>
                      </a:rPr>
                      <m:t>⁡(</m:t>
                    </m:r>
                    <m:sSub>
                      <m:sSubPr>
                        <m:ctrlPr>
                          <a:rPr lang="en-IE" sz="2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E" sz="22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IE" sz="2200" i="1">
                            <a:latin typeface="Cambria Math"/>
                          </a:rPr>
                          <m:t>𝐴</m:t>
                        </m:r>
                      </m:sub>
                    </m:sSub>
                    <m:r>
                      <a:rPr lang="en-IE" sz="2200" i="1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IE" sz="2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E" sz="22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IE" sz="2200" i="1">
                            <a:latin typeface="Cambria Math"/>
                          </a:rPr>
                          <m:t>𝐴</m:t>
                        </m:r>
                        <m:r>
                          <a:rPr lang="en-IE" sz="2200" i="1">
                            <a:latin typeface="Cambria Math"/>
                          </a:rPr>
                          <m:t>→</m:t>
                        </m:r>
                        <m:r>
                          <a:rPr lang="en-IE" sz="2200" i="1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IE" sz="2200" b="0" i="1" smtClean="0">
                        <a:latin typeface="Cambria Math"/>
                      </a:rPr>
                      <m:t>)</m:t>
                    </m:r>
                  </m:oMath>
                </a14:m>
                <a:endParaRPr lang="en-IE" sz="2200" i="1" dirty="0" smtClean="0"/>
              </a:p>
              <a:p>
                <a:pPr lvl="1"/>
                <a:r>
                  <a:rPr lang="en-IE" sz="2200" dirty="0" smtClean="0"/>
                  <a:t>If C attacks B, B strength is 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E" sz="22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IE" sz="2200" i="1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IE" sz="2200" b="0" i="1" smtClean="0">
                        <a:latin typeface="Cambria Math"/>
                      </a:rPr>
                      <m:t>=</m:t>
                    </m:r>
                    <m:r>
                      <a:rPr lang="en-IE" sz="2200" b="0" i="1" smtClean="0">
                        <a:latin typeface="Cambria Math"/>
                      </a:rPr>
                      <m:t>𝑚𝑎𝑥</m:t>
                    </m:r>
                    <m:r>
                      <a:rPr lang="en-IE" sz="2200" b="0" i="1" smtClean="0">
                        <a:latin typeface="Cambria Math"/>
                      </a:rPr>
                      <m:t>⁡(</m:t>
                    </m:r>
                    <m:sSub>
                      <m:sSubPr>
                        <m:ctrlPr>
                          <a:rPr lang="en-IE" sz="2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IE" sz="2200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IE" sz="2200" b="0" i="1" smtClean="0">
                            <a:latin typeface="Cambria Math"/>
                          </a:rPr>
                          <m:t>𝐵</m:t>
                        </m:r>
                      </m:sub>
                    </m:sSub>
                    <m:r>
                      <a:rPr lang="en-IE" sz="2200" b="0" i="1" smtClean="0">
                        <a:latin typeface="Cambria Math"/>
                      </a:rPr>
                      <m:t>−</m:t>
                    </m:r>
                    <m:sSub>
                      <m:sSubPr>
                        <m:ctrlPr>
                          <a:rPr lang="en-IE" sz="2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IE" sz="2200" b="0" i="1" smtClean="0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IE" sz="2200" b="0" i="1" smtClean="0">
                            <a:latin typeface="Cambria Math"/>
                          </a:rPr>
                          <m:t>𝐶</m:t>
                        </m:r>
                      </m:sub>
                    </m:sSub>
                    <m:r>
                      <a:rPr lang="en-IE" sz="2200" b="0" i="1" smtClean="0">
                        <a:latin typeface="Cambria Math"/>
                      </a:rPr>
                      <m:t>,0)</m:t>
                    </m:r>
                  </m:oMath>
                </a14:m>
                <a:endParaRPr lang="en-IE" sz="2200" i="1" dirty="0" smtClean="0"/>
              </a:p>
              <a:p>
                <a:pPr lvl="1"/>
                <a:r>
                  <a:rPr lang="en-IE" sz="2200" dirty="0"/>
                  <a:t>Multiple attacks. No accrual, chose the max </a:t>
                </a:r>
                <a:r>
                  <a:rPr lang="en-IE" sz="2200" dirty="0" smtClean="0"/>
                  <a:t>only</a:t>
                </a:r>
              </a:p>
              <a:p>
                <a:r>
                  <a:rPr lang="en-IE" sz="2600" dirty="0" smtClean="0"/>
                  <a:t>What is this strength? Ad-hoc?</a:t>
                </a:r>
              </a:p>
              <a:p>
                <a:r>
                  <a:rPr lang="en-IE" sz="2600" dirty="0" smtClean="0"/>
                  <a:t>Rejection of probability, is this justified?</a:t>
                </a:r>
                <a:endParaRPr lang="en-IE" sz="2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85193" y="1052736"/>
                <a:ext cx="7643191" cy="5276056"/>
              </a:xfrm>
              <a:blipFill rotWithShape="1">
                <a:blip r:embed="rId2"/>
                <a:stretch>
                  <a:fillRect l="-1675" t="-1734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28</a:t>
            </a:fld>
            <a:endParaRPr lang="en-IE"/>
          </a:p>
        </p:txBody>
      </p:sp>
      <p:grpSp>
        <p:nvGrpSpPr>
          <p:cNvPr id="19" name="Group 18"/>
          <p:cNvGrpSpPr/>
          <p:nvPr/>
        </p:nvGrpSpPr>
        <p:grpSpPr>
          <a:xfrm>
            <a:off x="6588224" y="4437112"/>
            <a:ext cx="2287638" cy="1575867"/>
            <a:chOff x="9476853" y="1125723"/>
            <a:chExt cx="2287638" cy="1575867"/>
          </a:xfrm>
        </p:grpSpPr>
        <p:sp>
          <p:nvSpPr>
            <p:cNvPr id="6" name="Oval 5"/>
            <p:cNvSpPr>
              <a:spLocks noChangeArrowheads="1"/>
            </p:cNvSpPr>
            <p:nvPr/>
          </p:nvSpPr>
          <p:spPr bwMode="auto">
            <a:xfrm>
              <a:off x="10284463" y="1125723"/>
              <a:ext cx="639762" cy="6397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 dirty="0" smtClean="0"/>
                <a:t>A</a:t>
              </a:r>
              <a:endParaRPr lang="nl-NL" sz="2000" b="1" dirty="0"/>
            </a:p>
          </p:txBody>
        </p:sp>
        <p:sp>
          <p:nvSpPr>
            <p:cNvPr id="7" name="Oval 6"/>
            <p:cNvSpPr>
              <a:spLocks noChangeArrowheads="1"/>
            </p:cNvSpPr>
            <p:nvPr/>
          </p:nvSpPr>
          <p:spPr bwMode="auto">
            <a:xfrm>
              <a:off x="9476853" y="2061827"/>
              <a:ext cx="639763" cy="6397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 dirty="0" smtClean="0"/>
                <a:t>B</a:t>
              </a:r>
              <a:endParaRPr lang="nl-NL" sz="2000" b="1" dirty="0"/>
            </a:p>
          </p:txBody>
        </p:sp>
        <p:cxnSp>
          <p:nvCxnSpPr>
            <p:cNvPr id="8" name="AutoShape 8"/>
            <p:cNvCxnSpPr>
              <a:cxnSpLocks noChangeShapeType="1"/>
              <a:stCxn id="7" idx="0"/>
              <a:endCxn id="6" idx="3"/>
            </p:cNvCxnSpPr>
            <p:nvPr/>
          </p:nvCxnSpPr>
          <p:spPr bwMode="auto">
            <a:xfrm flipV="1">
              <a:off x="9796735" y="1671795"/>
              <a:ext cx="581419" cy="390032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9" name="Oval 6"/>
            <p:cNvSpPr>
              <a:spLocks noChangeArrowheads="1"/>
            </p:cNvSpPr>
            <p:nvPr/>
          </p:nvSpPr>
          <p:spPr bwMode="auto">
            <a:xfrm>
              <a:off x="11124728" y="2032731"/>
              <a:ext cx="639763" cy="6397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 dirty="0" smtClean="0"/>
                <a:t>D</a:t>
              </a:r>
              <a:endParaRPr lang="nl-NL" sz="2000" b="1" dirty="0"/>
            </a:p>
          </p:txBody>
        </p:sp>
        <p:cxnSp>
          <p:nvCxnSpPr>
            <p:cNvPr id="11" name="AutoShape 8"/>
            <p:cNvCxnSpPr>
              <a:cxnSpLocks noChangeShapeType="1"/>
              <a:stCxn id="9" idx="0"/>
              <a:endCxn id="6" idx="5"/>
            </p:cNvCxnSpPr>
            <p:nvPr/>
          </p:nvCxnSpPr>
          <p:spPr bwMode="auto">
            <a:xfrm flipH="1" flipV="1">
              <a:off x="10830534" y="1671795"/>
              <a:ext cx="614076" cy="360936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sp>
          <p:nvSpPr>
            <p:cNvPr id="12" name="Oval 6"/>
            <p:cNvSpPr>
              <a:spLocks noChangeArrowheads="1"/>
            </p:cNvSpPr>
            <p:nvPr/>
          </p:nvSpPr>
          <p:spPr bwMode="auto">
            <a:xfrm>
              <a:off x="10332640" y="2060848"/>
              <a:ext cx="639763" cy="639763"/>
            </a:xfrm>
            <a:prstGeom prst="ellips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</p:spPr>
          <p:txBody>
            <a:bodyPr wrap="none" anchor="ctr"/>
            <a:lstStyle/>
            <a:p>
              <a:pPr algn="ctr"/>
              <a:r>
                <a:rPr lang="en-US" sz="2000" b="1" dirty="0"/>
                <a:t>C</a:t>
              </a:r>
              <a:endParaRPr lang="nl-NL" sz="2000" b="1" dirty="0"/>
            </a:p>
          </p:txBody>
        </p:sp>
        <p:cxnSp>
          <p:nvCxnSpPr>
            <p:cNvPr id="13" name="AutoShape 8"/>
            <p:cNvCxnSpPr>
              <a:cxnSpLocks noChangeShapeType="1"/>
              <a:stCxn id="12" idx="0"/>
              <a:endCxn id="6" idx="4"/>
            </p:cNvCxnSpPr>
            <p:nvPr/>
          </p:nvCxnSpPr>
          <p:spPr bwMode="auto">
            <a:xfrm flipH="1" flipV="1">
              <a:off x="10604344" y="1765486"/>
              <a:ext cx="48178" cy="295362"/>
            </a:xfrm>
            <a:prstGeom prst="straightConnector1">
              <a:avLst/>
            </a:prstGeom>
            <a:noFill/>
            <a:ln w="38100">
              <a:solidFill>
                <a:schemeClr val="tx1"/>
              </a:solidFill>
              <a:round/>
              <a:headEnd/>
              <a:tailEnd type="stealth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</p:spTree>
    <p:extLst>
      <p:ext uri="{BB962C8B-B14F-4D97-AF65-F5344CB8AC3E}">
        <p14:creationId xmlns:p14="http://schemas.microsoft.com/office/powerpoint/2010/main" val="177598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Weighted Argumentation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Abstract Argumentation with weights</a:t>
            </a:r>
          </a:p>
          <a:p>
            <a:r>
              <a:rPr lang="en-IE" dirty="0" smtClean="0"/>
              <a:t>Inconsistency Tolerance (Dunne 2009)</a:t>
            </a:r>
          </a:p>
          <a:p>
            <a:r>
              <a:rPr lang="en-IE" dirty="0" err="1" smtClean="0"/>
              <a:t>Baroni</a:t>
            </a:r>
            <a:r>
              <a:rPr lang="en-IE" dirty="0" smtClean="0"/>
              <a:t> / Toni 2013 proposal (ordinal functions for attack and support), Pollock-like</a:t>
            </a:r>
          </a:p>
          <a:p>
            <a:pPr lvl="1"/>
            <a:r>
              <a:rPr lang="en-IE" dirty="0" smtClean="0"/>
              <a:t>Same criticism: what’s the meaning of the numbers used to quantify argument importance?</a:t>
            </a:r>
          </a:p>
          <a:p>
            <a:r>
              <a:rPr lang="en-IE" dirty="0" smtClean="0"/>
              <a:t>Social Argumentation</a:t>
            </a:r>
          </a:p>
          <a:p>
            <a:pPr lvl="1"/>
            <a:r>
              <a:rPr lang="en-IE" dirty="0" smtClean="0"/>
              <a:t>Weights (importance) attached to each arguments come form a voting systems (online forums etc..)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29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2188244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What is argumentation Theory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sz="2600" i="1" dirty="0" smtClean="0"/>
              <a:t>the </a:t>
            </a:r>
            <a:r>
              <a:rPr lang="en-IE" sz="2600" i="1" dirty="0"/>
              <a:t>interdisciplinary study of how conclusions can be reached through </a:t>
            </a:r>
            <a:r>
              <a:rPr lang="en-IE" sz="2600" i="1" dirty="0" smtClean="0"/>
              <a:t>logical reasoning</a:t>
            </a:r>
          </a:p>
          <a:p>
            <a:pPr marL="0" indent="0">
              <a:buNone/>
            </a:pPr>
            <a:endParaRPr lang="en-IE" sz="2600" dirty="0" smtClean="0"/>
          </a:p>
          <a:p>
            <a:r>
              <a:rPr lang="en-IE" sz="2600" dirty="0" smtClean="0"/>
              <a:t>Key Questions:</a:t>
            </a:r>
          </a:p>
          <a:p>
            <a:pPr lvl="1"/>
            <a:r>
              <a:rPr lang="en-IE" sz="2200" dirty="0" smtClean="0"/>
              <a:t>How arguments are built?</a:t>
            </a:r>
          </a:p>
          <a:p>
            <a:pPr lvl="1"/>
            <a:r>
              <a:rPr lang="en-IE" sz="2200" dirty="0" smtClean="0"/>
              <a:t>How humans negotiate, discuss, argue?</a:t>
            </a:r>
          </a:p>
          <a:p>
            <a:pPr lvl="1"/>
            <a:r>
              <a:rPr lang="en-IE" sz="2200" dirty="0" smtClean="0"/>
              <a:t>Who wins? i.e. how can we identify acceptable valid arguments and discard invalid?</a:t>
            </a:r>
          </a:p>
          <a:p>
            <a:r>
              <a:rPr lang="en-IE" sz="2600" dirty="0" smtClean="0"/>
              <a:t>We focus on AI developments</a:t>
            </a:r>
          </a:p>
          <a:p>
            <a:pPr lvl="1"/>
            <a:r>
              <a:rPr lang="en-IE" sz="2200" dirty="0" smtClean="0"/>
              <a:t>Computational Logic &amp; Non-monotonic reasoning</a:t>
            </a:r>
          </a:p>
          <a:p>
            <a:pPr lvl="1"/>
            <a:r>
              <a:rPr lang="en-IE" sz="2200" dirty="0" smtClean="0"/>
              <a:t>Abstract Argumentation</a:t>
            </a:r>
            <a:endParaRPr lang="en-IE" sz="22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0721825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Probabilistic Argumentation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sz="2500" dirty="0" smtClean="0"/>
              <a:t>Li (2011), Hunter (2012), </a:t>
            </a:r>
            <a:r>
              <a:rPr lang="en-IE" sz="2500" dirty="0" err="1" smtClean="0"/>
              <a:t>Dondio</a:t>
            </a:r>
            <a:r>
              <a:rPr lang="en-IE" sz="2500" dirty="0" smtClean="0"/>
              <a:t> (2012)</a:t>
            </a:r>
          </a:p>
          <a:p>
            <a:r>
              <a:rPr lang="en-IE" sz="2600" dirty="0" smtClean="0"/>
              <a:t>Real world arguments are clearly affected by uncertainty. </a:t>
            </a:r>
          </a:p>
          <a:p>
            <a:r>
              <a:rPr lang="en-IE" sz="2600" dirty="0" smtClean="0"/>
              <a:t>Probabilistic uncertainty is well studied (probability calculus) and clear understood (maybe….)</a:t>
            </a:r>
          </a:p>
          <a:p>
            <a:r>
              <a:rPr lang="en-IE" sz="2600" dirty="0" smtClean="0"/>
              <a:t>Allow arguments to be probabilistic in nature. Source of probability:</a:t>
            </a:r>
          </a:p>
          <a:p>
            <a:pPr lvl="1"/>
            <a:r>
              <a:rPr lang="en-IE" sz="2300" dirty="0" smtClean="0"/>
              <a:t>Randomness, stochastic processes</a:t>
            </a:r>
          </a:p>
          <a:p>
            <a:pPr lvl="1"/>
            <a:r>
              <a:rPr lang="en-IE" sz="2300" dirty="0" smtClean="0"/>
              <a:t>Statistical information</a:t>
            </a:r>
          </a:p>
          <a:p>
            <a:pPr lvl="1"/>
            <a:r>
              <a:rPr lang="en-IE" sz="2300" dirty="0" smtClean="0"/>
              <a:t>Subjective Beliefs</a:t>
            </a:r>
          </a:p>
          <a:p>
            <a:r>
              <a:rPr lang="en-IE" sz="2600" dirty="0" smtClean="0"/>
              <a:t>Example: If you have fever, 80% is flu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30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56214896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Probabilistic Argumentation</a:t>
            </a:r>
            <a:endParaRPr lang="en-I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IE" dirty="0" smtClean="0"/>
                  <a:t>A PAF is a tuple (AF,P) where </a:t>
                </a:r>
              </a:p>
              <a:p>
                <a:r>
                  <a:rPr lang="en-IE" dirty="0" smtClean="0"/>
                  <a:t>AF = (</a:t>
                </a:r>
                <a:r>
                  <a:rPr lang="en-IE" dirty="0" err="1" smtClean="0"/>
                  <a:t>Ar,R</a:t>
                </a:r>
                <a:r>
                  <a:rPr lang="en-IE" dirty="0" smtClean="0"/>
                  <a:t>) is an abstract argumentation framework and </a:t>
                </a:r>
              </a:p>
              <a:p>
                <a14:m>
                  <m:oMath xmlns:m="http://schemas.openxmlformats.org/officeDocument/2006/math" xmlns="">
                    <m:r>
                      <a:rPr lang="en-IE" b="0" i="1" smtClean="0">
                        <a:latin typeface="Cambria Math"/>
                      </a:rPr>
                      <m:t>𝑃</m:t>
                    </m:r>
                    <m:r>
                      <a:rPr lang="en-IE" b="0" i="1" smtClean="0">
                        <a:latin typeface="Cambria Math"/>
                      </a:rPr>
                      <m:t>:</m:t>
                    </m:r>
                    <m:sSup>
                      <m:sSupPr>
                        <m:ctrlPr>
                          <a:rPr lang="en-IE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IE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IE" b="0" i="1" smtClean="0">
                            <a:latin typeface="Cambria Math"/>
                          </a:rPr>
                          <m:t>𝐴𝑟</m:t>
                        </m:r>
                      </m:sup>
                    </m:sSup>
                    <m:r>
                      <a:rPr lang="en-IE" b="0" i="1" smtClean="0">
                        <a:latin typeface="Cambria Math"/>
                      </a:rPr>
                      <m:t>→[0,1]</m:t>
                    </m:r>
                  </m:oMath>
                </a14:m>
                <a:r>
                  <a:rPr lang="en-IE" dirty="0" smtClean="0"/>
                  <a:t> is a joint probability over arguments. If statistical independence holds, </a:t>
                </a:r>
                <a14:m>
                  <m:oMath xmlns:m="http://schemas.openxmlformats.org/officeDocument/2006/math" xmlns="">
                    <m:r>
                      <a:rPr lang="en-IE" i="1" dirty="0" smtClean="0">
                        <a:latin typeface="Cambria Math"/>
                      </a:rPr>
                      <m:t>𝑃</m:t>
                    </m:r>
                  </m:oMath>
                </a14:m>
                <a:r>
                  <a:rPr lang="en-IE" dirty="0" smtClean="0"/>
                  <a:t> is a scalar function: </a:t>
                </a:r>
                <a14:m>
                  <m:oMath xmlns:m="http://schemas.openxmlformats.org/officeDocument/2006/math" xmlns="">
                    <m:r>
                      <a:rPr lang="en-IE" b="0" i="1" smtClean="0">
                        <a:latin typeface="Cambria Math"/>
                      </a:rPr>
                      <m:t>𝑃</m:t>
                    </m:r>
                    <m:r>
                      <a:rPr lang="en-IE" b="0" i="1" smtClean="0">
                        <a:latin typeface="Cambria Math"/>
                      </a:rPr>
                      <m:t>:</m:t>
                    </m:r>
                    <m:r>
                      <a:rPr lang="en-IE" b="0" i="1" smtClean="0">
                        <a:latin typeface="Cambria Math"/>
                      </a:rPr>
                      <m:t>𝐴𝑟</m:t>
                    </m:r>
                    <m:r>
                      <a:rPr lang="en-IE" b="0" i="1" smtClean="0">
                        <a:latin typeface="Cambria Math"/>
                      </a:rPr>
                      <m:t>→[0,1]</m:t>
                    </m:r>
                  </m:oMath>
                </a14:m>
                <a:endParaRPr lang="en-IE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778" t="-1850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31</a:t>
            </a:fld>
            <a:endParaRPr lang="en-IE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4509120"/>
            <a:ext cx="6840760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/>
          <p:cNvSpPr txBox="1"/>
          <p:nvPr/>
        </p:nvSpPr>
        <p:spPr>
          <a:xfrm>
            <a:off x="755576" y="4109010"/>
            <a:ext cx="7920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1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0.5</a:t>
            </a:r>
            <a:endParaRPr lang="en-IE" sz="21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7704" y="4077072"/>
            <a:ext cx="7920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1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0.7</a:t>
            </a:r>
            <a:endParaRPr lang="en-IE" sz="21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419872" y="4077072"/>
            <a:ext cx="792088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IE" sz="2100" b="1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0.4</a:t>
            </a:r>
            <a:endParaRPr lang="en-IE" sz="2100" b="1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4427984" y="5101937"/>
                <a:ext cx="79208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E" sz="2400" b="1" i="1" smtClean="0">
                              <a:latin typeface="Cambria Math"/>
                              <a:ea typeface="Tahoma" pitchFamily="34" charset="0"/>
                              <a:cs typeface="Tahoma" pitchFamily="34" charset="0"/>
                            </a:rPr>
                          </m:ctrlPr>
                        </m:sSubPr>
                        <m:e>
                          <m:r>
                            <a:rPr lang="en-IE" sz="2400" b="1" i="1" smtClean="0">
                              <a:latin typeface="Cambria Math"/>
                              <a:ea typeface="Tahoma" pitchFamily="34" charset="0"/>
                              <a:cs typeface="Tahoma" pitchFamily="34" charset="0"/>
                            </a:rPr>
                            <m:t>𝒑</m:t>
                          </m:r>
                        </m:e>
                        <m:sub>
                          <m:r>
                            <a:rPr lang="en-IE" sz="2400" b="1" i="1" smtClean="0">
                              <a:latin typeface="Cambria Math"/>
                              <a:ea typeface="Tahoma" pitchFamily="34" charset="0"/>
                              <a:cs typeface="Tahoma" pitchFamily="34" charset="0"/>
                            </a:rPr>
                            <m:t>𝑨</m:t>
                          </m:r>
                        </m:sub>
                      </m:sSub>
                    </m:oMath>
                  </m:oMathPara>
                </a14:m>
                <a:endParaRPr lang="en-IE" sz="2400" b="1" i="1" dirty="0" smtClean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algn="ctr"/>
                <a:endParaRPr lang="en-IE" sz="2400" b="1" i="1" dirty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427984" y="5101937"/>
                <a:ext cx="792088" cy="830997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1" name="TextBox 10"/>
              <p:cNvSpPr txBox="1"/>
              <p:nvPr/>
            </p:nvSpPr>
            <p:spPr>
              <a:xfrm>
                <a:off x="5676242" y="5107835"/>
                <a:ext cx="79208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E" sz="2400" b="1" i="1" smtClean="0">
                              <a:latin typeface="Cambria Math"/>
                              <a:ea typeface="Tahoma" pitchFamily="34" charset="0"/>
                              <a:cs typeface="Tahoma" pitchFamily="34" charset="0"/>
                            </a:rPr>
                          </m:ctrlPr>
                        </m:sSubPr>
                        <m:e>
                          <m:r>
                            <a:rPr lang="en-IE" sz="2400" b="1" i="1" smtClean="0">
                              <a:latin typeface="Cambria Math"/>
                              <a:ea typeface="Tahoma" pitchFamily="34" charset="0"/>
                              <a:cs typeface="Tahoma" pitchFamily="34" charset="0"/>
                            </a:rPr>
                            <m:t>𝒑</m:t>
                          </m:r>
                        </m:e>
                        <m:sub>
                          <m:r>
                            <a:rPr lang="en-IE" sz="2400" b="1" i="1" smtClean="0">
                              <a:latin typeface="Cambria Math"/>
                              <a:ea typeface="Tahoma" pitchFamily="34" charset="0"/>
                              <a:cs typeface="Tahoma" pitchFamily="34" charset="0"/>
                            </a:rPr>
                            <m:t>𝑩</m:t>
                          </m:r>
                        </m:sub>
                      </m:sSub>
                    </m:oMath>
                  </m:oMathPara>
                </a14:m>
                <a:endParaRPr lang="en-IE" sz="2400" b="1" i="1" dirty="0" smtClean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algn="ctr"/>
                <a:endParaRPr lang="en-IE" sz="2400" b="1" i="1" dirty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mc:Choice>
        <mc:Fallback xmlns="">
          <p:sp>
            <p:nvSpPr>
              <p:cNvPr id="11" name="TextBox 1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676242" y="5107835"/>
                <a:ext cx="792088" cy="830997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TextBox 11"/>
              <p:cNvSpPr txBox="1"/>
              <p:nvPr/>
            </p:nvSpPr>
            <p:spPr>
              <a:xfrm>
                <a:off x="7260418" y="5085184"/>
                <a:ext cx="792088" cy="83099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pPr algn="ctr"/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E" sz="2400" b="1" i="1" smtClean="0">
                              <a:latin typeface="Cambria Math"/>
                              <a:ea typeface="Tahoma" pitchFamily="34" charset="0"/>
                              <a:cs typeface="Tahoma" pitchFamily="34" charset="0"/>
                            </a:rPr>
                          </m:ctrlPr>
                        </m:sSubPr>
                        <m:e>
                          <m:r>
                            <a:rPr lang="en-IE" sz="2400" b="1" i="1" smtClean="0">
                              <a:latin typeface="Cambria Math"/>
                              <a:ea typeface="Tahoma" pitchFamily="34" charset="0"/>
                              <a:cs typeface="Tahoma" pitchFamily="34" charset="0"/>
                            </a:rPr>
                            <m:t>𝒑</m:t>
                          </m:r>
                        </m:e>
                        <m:sub>
                          <m:r>
                            <a:rPr lang="en-IE" sz="2400" b="1" i="1" smtClean="0">
                              <a:latin typeface="Cambria Math"/>
                              <a:ea typeface="Tahoma" pitchFamily="34" charset="0"/>
                              <a:cs typeface="Tahoma" pitchFamily="34" charset="0"/>
                            </a:rPr>
                            <m:t>𝑪</m:t>
                          </m:r>
                        </m:sub>
                      </m:sSub>
                    </m:oMath>
                  </m:oMathPara>
                </a14:m>
                <a:endParaRPr lang="en-IE" sz="2400" b="1" i="1" dirty="0" smtClean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algn="ctr"/>
                <a:endParaRPr lang="en-IE" sz="2400" b="1" i="1" dirty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mc:Choice>
        <mc:Fallback xmlns="">
          <p:sp>
            <p:nvSpPr>
              <p:cNvPr id="12" name="TextBox 1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260418" y="5085184"/>
                <a:ext cx="792088" cy="830997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046812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How to compute a PAF?</a:t>
            </a:r>
            <a:endParaRPr lang="en-I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77280"/>
                <a:ext cx="8229600" cy="5276056"/>
              </a:xfrm>
            </p:spPr>
            <p:txBody>
              <a:bodyPr/>
              <a:lstStyle/>
              <a:p>
                <a:r>
                  <a:rPr lang="en-IE" sz="2600" dirty="0" smtClean="0"/>
                  <a:t>We need to find the probability that an argument is labelled IN, OUT, UNDEC</a:t>
                </a:r>
              </a:p>
              <a:p>
                <a:r>
                  <a:rPr lang="en-IE" sz="2600" dirty="0" smtClean="0"/>
                  <a:t>Probabilistic arguments implies multiple scenarios (</a:t>
                </a:r>
                <a14:m>
                  <m:oMath xmlns:m="http://schemas.openxmlformats.org/officeDocument/2006/math" xmlns="">
                    <m:sSup>
                      <m:sSupPr>
                        <m:ctrlPr>
                          <a:rPr lang="en-IE" sz="2600" b="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IE" sz="2600" b="0" i="1" smtClean="0">
                            <a:latin typeface="Cambria Math"/>
                          </a:rPr>
                          <m:t>2</m:t>
                        </m:r>
                      </m:e>
                      <m:sup>
                        <m:r>
                          <a:rPr lang="en-IE" sz="2600" b="0" i="1" smtClean="0">
                            <a:latin typeface="Cambria Math"/>
                          </a:rPr>
                          <m:t>𝑁</m:t>
                        </m:r>
                      </m:sup>
                    </m:sSup>
                  </m:oMath>
                </a14:m>
                <a:r>
                  <a:rPr lang="en-IE" sz="2600" dirty="0" smtClean="0"/>
                  <a:t>) each obtained by assuming that each argument claim hold or not.</a:t>
                </a:r>
              </a:p>
              <a:p>
                <a:r>
                  <a:rPr lang="en-IE" sz="2600" dirty="0" smtClean="0"/>
                  <a:t>Each scenario has its own probability (computed using P)</a:t>
                </a:r>
              </a:p>
              <a:p>
                <a:r>
                  <a:rPr lang="en-IE" sz="2600" dirty="0" smtClean="0"/>
                  <a:t>Each scenario corresponds to a sub-graph of the argumentation framework</a:t>
                </a:r>
              </a:p>
              <a:p>
                <a:endParaRPr lang="en-IE" sz="2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77280"/>
                <a:ext cx="8229600" cy="5276056"/>
              </a:xfrm>
              <a:blipFill rotWithShape="1">
                <a:blip r:embed="rId2"/>
                <a:stretch>
                  <a:fillRect l="-1556" t="-1732" r="-2444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32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12521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Notation </a:t>
            </a:r>
            <a:r>
              <a:rPr lang="en-IE" dirty="0" smtClean="0"/>
              <a:t>for group of sub-graphs</a:t>
            </a:r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2708920"/>
                <a:ext cx="8229600" cy="3141980"/>
              </a:xfrm>
            </p:spPr>
            <p:txBody>
              <a:bodyPr/>
              <a:lstStyle/>
              <a:p>
                <a14:m>
                  <m:oMath xmlns:m="http://schemas.openxmlformats.org/officeDocument/2006/math" xmlns="">
                    <m:r>
                      <a:rPr lang="en-IE" b="0" i="1" smtClean="0">
                        <a:latin typeface="Cambria Math"/>
                      </a:rPr>
                      <m:t>𝐴</m:t>
                    </m:r>
                    <m:acc>
                      <m:accPr>
                        <m:chr m:val="̅"/>
                        <m:ctrlPr>
                          <a:rPr lang="en-IE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IE" b="0" i="1" smtClean="0">
                            <a:latin typeface="Cambria Math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IE" dirty="0" smtClean="0"/>
                  <a:t>  = 2 sub-graphs, all the sub-graphs containing </a:t>
                </a:r>
                <a14:m>
                  <m:oMath xmlns:m="http://schemas.openxmlformats.org/officeDocument/2006/math" xmlns="">
                    <m:r>
                      <a:rPr lang="en-IE" b="0" i="1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IE" dirty="0" smtClean="0"/>
                  <a:t> and not </a:t>
                </a:r>
                <a14:m>
                  <m:oMath xmlns:m="http://schemas.openxmlformats.org/officeDocument/2006/math" xmlns="">
                    <m:r>
                      <a:rPr lang="en-IE" b="0" i="1" smtClean="0">
                        <a:latin typeface="Cambria Math"/>
                      </a:rPr>
                      <m:t>𝑏</m:t>
                    </m:r>
                  </m:oMath>
                </a14:m>
                <a:endParaRPr lang="en-IE" dirty="0" smtClean="0"/>
              </a:p>
              <a:p>
                <a:pPr marL="0" indent="0" algn="ctr">
                  <a:buNone/>
                </a:pPr>
                <a:endParaRPr lang="en-IE" dirty="0" smtClean="0"/>
              </a:p>
              <a:p>
                <a14:m>
                  <m:oMath xmlns:m="http://schemas.openxmlformats.org/officeDocument/2006/math" xmlns="">
                    <m:acc>
                      <m:accPr>
                        <m:chr m:val="̅"/>
                        <m:ctrlPr>
                          <a:rPr lang="en-IE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IE" b="0" i="1" smtClean="0">
                            <a:latin typeface="Cambria Math"/>
                          </a:rPr>
                          <m:t>𝐴</m:t>
                        </m:r>
                      </m:e>
                    </m:acc>
                    <m:r>
                      <a:rPr lang="en-IE" b="0" i="1" smtClean="0">
                        <a:latin typeface="Cambria Math"/>
                      </a:rPr>
                      <m:t>+</m:t>
                    </m:r>
                    <m:r>
                      <a:rPr lang="en-IE" i="1">
                        <a:latin typeface="Cambria Math"/>
                      </a:rPr>
                      <m:t>𝐴</m:t>
                    </m:r>
                    <m:r>
                      <a:rPr lang="en-IE" b="0" i="1" smtClean="0">
                        <a:latin typeface="Cambria Math"/>
                      </a:rPr>
                      <m:t>𝐵</m:t>
                    </m:r>
                    <m:acc>
                      <m:accPr>
                        <m:chr m:val="̅"/>
                        <m:ctrlPr>
                          <a:rPr lang="en-IE" i="1">
                            <a:latin typeface="Cambria Math"/>
                          </a:rPr>
                        </m:ctrlPr>
                      </m:accPr>
                      <m:e>
                        <m:r>
                          <a:rPr lang="en-IE" b="0" i="1" smtClean="0">
                            <a:latin typeface="Cambria Math"/>
                          </a:rPr>
                          <m:t>𝐶</m:t>
                        </m:r>
                      </m:e>
                    </m:acc>
                  </m:oMath>
                </a14:m>
                <a:r>
                  <a:rPr lang="en-IE" dirty="0" smtClean="0"/>
                  <a:t>  = 5 sub-graphs not containing </a:t>
                </a:r>
                <a14:m>
                  <m:oMath xmlns:m="http://schemas.openxmlformats.org/officeDocument/2006/math" xmlns="">
                    <m:r>
                      <a:rPr lang="en-IE" i="1">
                        <a:latin typeface="Cambria Math"/>
                      </a:rPr>
                      <m:t>𝑎</m:t>
                    </m:r>
                  </m:oMath>
                </a14:m>
                <a:r>
                  <a:rPr lang="en-IE" dirty="0" smtClean="0"/>
                  <a:t> or all the sub-graphs containing </a:t>
                </a:r>
                <a14:m>
                  <m:oMath xmlns:m="http://schemas.openxmlformats.org/officeDocument/2006/math" xmlns="">
                    <m:r>
                      <a:rPr lang="en-IE" b="0" i="1" smtClean="0">
                        <a:latin typeface="Cambria Math"/>
                      </a:rPr>
                      <m:t>𝑎</m:t>
                    </m:r>
                    <m:r>
                      <a:rPr lang="en-IE" b="0" i="1" smtClean="0">
                        <a:latin typeface="Cambria Math"/>
                      </a:rPr>
                      <m:t>,</m:t>
                    </m:r>
                    <m:r>
                      <a:rPr lang="en-IE" b="0" i="1" smtClean="0">
                        <a:latin typeface="Cambria Math"/>
                      </a:rPr>
                      <m:t>𝑏</m:t>
                    </m:r>
                    <m:r>
                      <a:rPr lang="en-IE" b="0" i="1" smtClean="0">
                        <a:latin typeface="Cambria Math"/>
                      </a:rPr>
                      <m:t>,</m:t>
                    </m:r>
                    <m:r>
                      <a:rPr lang="en-IE" b="0" i="1" smtClean="0">
                        <a:latin typeface="Cambria Math"/>
                      </a:rPr>
                      <m:t>𝑐</m:t>
                    </m:r>
                  </m:oMath>
                </a14:m>
                <a:r>
                  <a:rPr lang="en-IE" dirty="0" smtClean="0"/>
                  <a:t> togheter</a:t>
                </a:r>
              </a:p>
              <a:p>
                <a:pPr marL="0" indent="0" algn="ctr">
                  <a:buNone/>
                </a:pPr>
                <a:endParaRPr lang="en-IE" dirty="0" smtClean="0"/>
              </a:p>
              <a:p>
                <a14:m>
                  <m:oMath xmlns:m="http://schemas.openxmlformats.org/officeDocument/2006/math" xmlns="">
                    <m:r>
                      <a:rPr lang="en-IE" i="1">
                        <a:latin typeface="Cambria Math"/>
                      </a:rPr>
                      <m:t>𝐴𝐵</m:t>
                    </m:r>
                    <m:r>
                      <a:rPr lang="en-IE" b="0" i="1" smtClean="0">
                        <a:latin typeface="Cambria Math"/>
                      </a:rPr>
                      <m:t>𝐶</m:t>
                    </m:r>
                  </m:oMath>
                </a14:m>
                <a:r>
                  <a:rPr lang="en-IE" dirty="0" smtClean="0"/>
                  <a:t>  = 1 sub-graph, </a:t>
                </a:r>
                <a14:m>
                  <m:oMath xmlns:m="http://schemas.openxmlformats.org/officeDocument/2006/math" xmlns="">
                    <m:r>
                      <a:rPr lang="en-IE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IE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IE" b="0" i="1" smtClean="0">
                            <a:latin typeface="Cambria Math"/>
                          </a:rPr>
                          <m:t>𝐴𝐵𝐶</m:t>
                        </m:r>
                      </m:e>
                    </m:d>
                    <m:r>
                      <a:rPr lang="en-IE" b="0" i="1" smtClean="0">
                        <a:latin typeface="Cambria Math"/>
                      </a:rPr>
                      <m:t>=</m:t>
                    </m:r>
                    <m:r>
                      <a:rPr lang="en-IE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IE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IE" b="0" i="1" smtClean="0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en-IE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IE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IE" b="0" i="1" smtClean="0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IE" b="0" i="1" smtClean="0">
                        <a:latin typeface="Cambria Math"/>
                      </a:rPr>
                      <m:t>𝑃</m:t>
                    </m:r>
                    <m:r>
                      <a:rPr lang="en-IE" b="0" i="1" smtClean="0">
                        <a:latin typeface="Cambria Math"/>
                      </a:rPr>
                      <m:t>(</m:t>
                    </m:r>
                    <m:r>
                      <a:rPr lang="en-IE" b="0" i="1" smtClean="0">
                        <a:latin typeface="Cambria Math"/>
                      </a:rPr>
                      <m:t>𝑐</m:t>
                    </m:r>
                    <m:r>
                      <a:rPr lang="en-IE" b="0" i="1" smtClean="0">
                        <a:latin typeface="Cambria Math"/>
                      </a:rPr>
                      <m:t>)</m:t>
                    </m:r>
                  </m:oMath>
                </a14:m>
                <a:endParaRPr lang="en-IE" dirty="0"/>
              </a:p>
              <a:p>
                <a:endParaRPr lang="en-IE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2708920"/>
                <a:ext cx="8229600" cy="3141980"/>
              </a:xfrm>
              <a:blipFill rotWithShape="1">
                <a:blip r:embed="rId2"/>
                <a:stretch>
                  <a:fillRect t="-2132" r="-1037" b="-13953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33</a:t>
            </a:fld>
            <a:endParaRPr lang="en-IE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1556792"/>
            <a:ext cx="6840760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 bwMode="auto">
          <a:xfrm>
            <a:off x="5472100" y="1124744"/>
            <a:ext cx="3492388" cy="151216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809446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Computing PAF</a:t>
            </a:r>
            <a:endParaRPr lang="en-I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IE" sz="2600" dirty="0" smtClean="0"/>
                  <a:t>We can label arguments in each sub-graph, assigning the OUT label if the argument is not present in the sub-graph (defeated by its own)!</a:t>
                </a:r>
              </a:p>
              <a:p>
                <a:endParaRPr lang="en-IE" sz="2600" dirty="0" smtClean="0"/>
              </a:p>
              <a:p>
                <a:r>
                  <a:rPr lang="en-IE" sz="2600" dirty="0" smtClean="0"/>
                  <a:t>We then group all the sub-graphs where a generic argument </a:t>
                </a:r>
                <a14:m>
                  <m:oMath xmlns:m="http://schemas.openxmlformats.org/officeDocument/2006/math" xmlns="">
                    <m:r>
                      <a:rPr lang="en-IE" sz="2600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IE" sz="2600" dirty="0" smtClean="0"/>
                  <a:t> is labelled </a:t>
                </a:r>
                <a14:m>
                  <m:oMath xmlns:m="http://schemas.openxmlformats.org/officeDocument/2006/math" xmlns="">
                    <m:r>
                      <a:rPr lang="en-IE" sz="2600" i="1" dirty="0" smtClean="0">
                        <a:latin typeface="Cambria Math"/>
                      </a:rPr>
                      <m:t>𝑖𝑛</m:t>
                    </m:r>
                    <m:r>
                      <a:rPr lang="en-IE" sz="2600" i="1" dirty="0" smtClean="0">
                        <a:latin typeface="Cambria Math"/>
                      </a:rPr>
                      <m:t> , </m:t>
                    </m:r>
                    <m:r>
                      <a:rPr lang="en-IE" sz="2600" i="1" dirty="0" smtClean="0">
                        <a:latin typeface="Cambria Math"/>
                      </a:rPr>
                      <m:t>𝑜𝑢𝑡</m:t>
                    </m:r>
                    <m:r>
                      <a:rPr lang="en-IE" sz="2600" i="1" dirty="0" smtClean="0">
                        <a:latin typeface="Cambria Math"/>
                      </a:rPr>
                      <m:t>, </m:t>
                    </m:r>
                    <m:r>
                      <a:rPr lang="en-IE" sz="2600" i="1" dirty="0" err="1" smtClean="0">
                        <a:latin typeface="Cambria Math"/>
                      </a:rPr>
                      <m:t>𝑢𝑛𝑑𝑒𝑐</m:t>
                    </m:r>
                  </m:oMath>
                </a14:m>
                <a:endParaRPr lang="en-IE" sz="2600" dirty="0" smtClean="0"/>
              </a:p>
              <a:p>
                <a:endParaRPr lang="en-IE" sz="2600" dirty="0" smtClean="0"/>
              </a:p>
              <a:p>
                <a:r>
                  <a:rPr lang="en-IE" sz="2600" dirty="0" smtClean="0"/>
                  <a:t>We call these sets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IE" sz="2600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IE" sz="2600" b="0" i="1" smtClean="0">
                            <a:latin typeface="Cambria Math"/>
                          </a:rPr>
                          <m:t>𝐼𝑁</m:t>
                        </m:r>
                      </m:sub>
                    </m:sSub>
                    <m:r>
                      <a:rPr lang="en-IE" sz="26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IE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IE" sz="2600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IE" sz="2600" b="0" i="1" smtClean="0">
                            <a:latin typeface="Cambria Math"/>
                          </a:rPr>
                          <m:t>𝑂𝑈𝑇</m:t>
                        </m:r>
                      </m:sub>
                    </m:sSub>
                    <m:r>
                      <a:rPr lang="en-IE" sz="2600" b="0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IE" sz="26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IE" sz="2600" b="0" i="1" smtClean="0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IE" sz="2600" b="0" i="1" smtClean="0">
                            <a:latin typeface="Cambria Math"/>
                          </a:rPr>
                          <m:t>𝑈</m:t>
                        </m:r>
                      </m:sub>
                    </m:sSub>
                  </m:oMath>
                </a14:m>
                <a:endParaRPr lang="en-IE" sz="2600" dirty="0" smtClean="0"/>
              </a:p>
              <a:p>
                <a:endParaRPr lang="en-IE" sz="2600" dirty="0" smtClean="0"/>
              </a:p>
              <a:p>
                <a:r>
                  <a:rPr lang="en-IE" sz="2600" dirty="0" smtClean="0"/>
                  <a:t>We compute the probabilities of these sets summing up the probabilities of all the sub-graphs in each set.</a:t>
                </a:r>
                <a:endParaRPr lang="en-IE" sz="2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556" t="-1734" r="-2074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34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83029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Brute Force</a:t>
            </a:r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pPr marL="0" indent="0" algn="ctr" hangingPunct="0">
                  <a:buNone/>
                </a:pPr>
                <a:r>
                  <a:rPr lang="en-US" sz="2600" b="1" dirty="0" smtClean="0"/>
                  <a:t>Brute </a:t>
                </a:r>
                <a:r>
                  <a:rPr lang="en-US" sz="2600" b="1" dirty="0"/>
                  <a:t>force approach for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6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6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600" b="1" i="1">
                            <a:latin typeface="Cambria Math"/>
                          </a:rPr>
                          <m:t>𝑰𝑵</m:t>
                        </m:r>
                      </m:sub>
                    </m:sSub>
                    <m:r>
                      <a:rPr lang="en-US" sz="2600" b="1" i="1">
                        <a:latin typeface="Cambria Math"/>
                      </a:rPr>
                      <m:t>,  </m:t>
                    </m:r>
                    <m:sSub>
                      <m:sSubPr>
                        <m:ctrlPr>
                          <a:rPr lang="en-IE" sz="26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6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600" b="1" i="1">
                            <a:latin typeface="Cambria Math"/>
                          </a:rPr>
                          <m:t>𝑶𝑼𝑻</m:t>
                        </m:r>
                      </m:sub>
                    </m:sSub>
                    <m:r>
                      <a:rPr lang="en-US" sz="2600" b="1" i="1">
                        <a:latin typeface="Cambria Math"/>
                      </a:rPr>
                      <m:t>,  </m:t>
                    </m:r>
                    <m:sSub>
                      <m:sSubPr>
                        <m:ctrlPr>
                          <a:rPr lang="en-IE" sz="26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600" b="1" i="1">
                            <a:latin typeface="Cambria Math"/>
                          </a:rPr>
                          <m:t>𝑨</m:t>
                        </m:r>
                      </m:e>
                      <m:sub>
                        <m:r>
                          <a:rPr lang="en-US" sz="2600" b="1" i="1">
                            <a:latin typeface="Cambria Math"/>
                          </a:rPr>
                          <m:t>𝑼</m:t>
                        </m:r>
                      </m:sub>
                    </m:sSub>
                  </m:oMath>
                </a14:m>
                <a:endParaRPr lang="en-IE" sz="2600" dirty="0"/>
              </a:p>
              <a:p>
                <a:pPr marL="0" indent="0" hangingPunct="0">
                  <a:buNone/>
                </a:pPr>
                <a:endParaRPr lang="en-US" sz="1500" dirty="0" smtClean="0"/>
              </a:p>
              <a:p>
                <a:pPr marL="0" indent="0" hangingPunct="0">
                  <a:buNone/>
                </a:pPr>
                <a:r>
                  <a:rPr lang="en-US" sz="2600" dirty="0" smtClean="0"/>
                  <a:t>Given </a:t>
                </a:r>
                <a14:m>
                  <m:oMath xmlns:m="http://schemas.openxmlformats.org/officeDocument/2006/math" xmlns="">
                    <m:r>
                      <a:rPr lang="en-IE" sz="2600" b="0" i="1" smtClean="0">
                        <a:latin typeface="Cambria Math"/>
                      </a:rPr>
                      <m:t>𝑃𝐴𝐹</m:t>
                    </m:r>
                    <m:r>
                      <a:rPr lang="en-IE" sz="2600" b="0" i="1" smtClean="0">
                        <a:latin typeface="Cambria Math"/>
                      </a:rPr>
                      <m:t>=(</m:t>
                    </m:r>
                    <m:d>
                      <m:dPr>
                        <m:ctrlPr>
                          <a:rPr lang="en-IE" sz="26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IE" sz="2600" b="0" i="1" smtClean="0">
                            <a:latin typeface="Cambria Math"/>
                          </a:rPr>
                          <m:t>𝐴𝑟</m:t>
                        </m:r>
                        <m:r>
                          <a:rPr lang="en-IE" sz="2600" b="0" i="1" smtClean="0">
                            <a:latin typeface="Cambria Math"/>
                          </a:rPr>
                          <m:t>,</m:t>
                        </m:r>
                        <m:r>
                          <a:rPr lang="en-IE" sz="2600" b="0" i="1" smtClean="0">
                            <a:latin typeface="Cambria Math"/>
                          </a:rPr>
                          <m:t>𝑅</m:t>
                        </m:r>
                      </m:e>
                    </m:d>
                    <m:r>
                      <a:rPr lang="en-IE" sz="2600" b="0" i="1" smtClean="0">
                        <a:latin typeface="Cambria Math"/>
                      </a:rPr>
                      <m:t>,</m:t>
                    </m:r>
                    <m:r>
                      <a:rPr lang="en-IE" sz="2600" b="0" i="1" smtClean="0">
                        <a:latin typeface="Cambria Math"/>
                      </a:rPr>
                      <m:t>𝑃</m:t>
                    </m:r>
                    <m:r>
                      <a:rPr lang="en-IE" sz="2600" b="0" i="1" smtClean="0">
                        <a:latin typeface="Cambria Math"/>
                      </a:rPr>
                      <m:t>). </m:t>
                    </m:r>
                  </m:oMath>
                </a14:m>
                <a:r>
                  <a:rPr lang="en-US" sz="2600" dirty="0" smtClean="0"/>
                  <a:t>Chose argument </a:t>
                </a:r>
                <a14:m>
                  <m:oMath xmlns:m="http://schemas.openxmlformats.org/officeDocument/2006/math" xmlns="">
                    <m:r>
                      <a:rPr lang="en-US" sz="2600" b="0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US" sz="2600" dirty="0" smtClean="0"/>
                  <a:t> in </a:t>
                </a:r>
                <a14:m>
                  <m:oMath xmlns:m="http://schemas.openxmlformats.org/officeDocument/2006/math" xmlns="">
                    <m:r>
                      <a:rPr lang="en-US" sz="2600" b="0" i="1" dirty="0" smtClean="0">
                        <a:latin typeface="Cambria Math"/>
                      </a:rPr>
                      <m:t>𝐴𝑟</m:t>
                    </m:r>
                  </m:oMath>
                </a14:m>
                <a:endParaRPr lang="en-US" sz="2600" dirty="0" smtClean="0"/>
              </a:p>
              <a:p>
                <a:pPr marL="0" indent="0" hangingPunct="0">
                  <a:buNone/>
                </a:pPr>
                <a:r>
                  <a:rPr lang="en-US" sz="2600" b="1" dirty="0" smtClean="0"/>
                  <a:t>for</a:t>
                </a:r>
                <a:r>
                  <a:rPr lang="en-US" sz="2600" dirty="0" smtClean="0"/>
                  <a:t> </a:t>
                </a:r>
                <a:r>
                  <a:rPr lang="en-US" sz="2600" dirty="0"/>
                  <a:t>each </a:t>
                </a:r>
                <a:r>
                  <a:rPr lang="en-US" sz="2600" dirty="0" smtClean="0"/>
                  <a:t>sub-graph </a:t>
                </a:r>
                <a14:m>
                  <m:oMath xmlns:m="http://schemas.openxmlformats.org/officeDocument/2006/math" xmlns="">
                    <m:r>
                      <a:rPr lang="en-US" sz="2600" i="1">
                        <a:latin typeface="Cambria Math"/>
                      </a:rPr>
                      <m:t>𝑔</m:t>
                    </m:r>
                  </m:oMath>
                </a14:m>
                <a:r>
                  <a:rPr lang="en-US" sz="2600" dirty="0"/>
                  <a:t> of </a:t>
                </a:r>
                <a14:m>
                  <m:oMath xmlns:m="http://schemas.openxmlformats.org/officeDocument/2006/math" xmlns="">
                    <m:r>
                      <a:rPr lang="en-US" sz="2600" i="1">
                        <a:latin typeface="Cambria Math"/>
                      </a:rPr>
                      <m:t>𝐺</m:t>
                    </m:r>
                    <m:r>
                      <a:rPr lang="en-US" sz="2600" i="1">
                        <a:latin typeface="Cambria Math"/>
                      </a:rPr>
                      <m:t>=(</m:t>
                    </m:r>
                    <m:r>
                      <a:rPr lang="en-US" sz="2600" i="1">
                        <a:latin typeface="Cambria Math"/>
                      </a:rPr>
                      <m:t>𝐴𝑟</m:t>
                    </m:r>
                    <m:r>
                      <a:rPr lang="en-US" sz="2600" i="1">
                        <a:latin typeface="Cambria Math"/>
                      </a:rPr>
                      <m:t>,</m:t>
                    </m:r>
                    <m:r>
                      <a:rPr lang="en-US" sz="2600" i="1">
                        <a:latin typeface="Cambria Math"/>
                      </a:rPr>
                      <m:t>𝑅</m:t>
                    </m:r>
                    <m:r>
                      <a:rPr lang="en-US" sz="2600" i="1">
                        <a:latin typeface="Cambria Math"/>
                      </a:rPr>
                      <m:t>)</m:t>
                    </m:r>
                  </m:oMath>
                </a14:m>
                <a:endParaRPr lang="en-IE" sz="2600" dirty="0"/>
              </a:p>
              <a:p>
                <a:pPr marL="0" indent="0" hangingPunct="0">
                  <a:buNone/>
                </a:pPr>
                <a:r>
                  <a:rPr lang="en-US" sz="2600" dirty="0" smtClean="0"/>
                  <a:t>	assign </a:t>
                </a:r>
                <a:r>
                  <a:rPr lang="en-US" sz="2600" dirty="0"/>
                  <a:t>a label </a:t>
                </a:r>
                <a14:m>
                  <m:oMath xmlns:m="http://schemas.openxmlformats.org/officeDocument/2006/math" xmlns="">
                    <m:r>
                      <a:rPr lang="en-US" sz="2600" i="1">
                        <a:latin typeface="Cambria Math"/>
                      </a:rPr>
                      <m:t>𝑙</m:t>
                    </m:r>
                    <m:r>
                      <a:rPr lang="en-US" sz="2600" i="1">
                        <a:latin typeface="Cambria Math"/>
                      </a:rPr>
                      <m:t>(</m:t>
                    </m:r>
                    <m:r>
                      <a:rPr lang="en-US" sz="2600" i="1">
                        <a:latin typeface="Cambria Math"/>
                      </a:rPr>
                      <m:t>𝑎</m:t>
                    </m:r>
                    <m:r>
                      <a:rPr lang="en-US" sz="26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2600" dirty="0"/>
                  <a:t> to </a:t>
                </a:r>
                <a14:m>
                  <m:oMath xmlns:m="http://schemas.openxmlformats.org/officeDocument/2006/math" xmlns="">
                    <m:r>
                      <a:rPr lang="en-US" sz="2600" i="1">
                        <a:latin typeface="Cambria Math"/>
                      </a:rPr>
                      <m:t>𝑎</m:t>
                    </m:r>
                  </m:oMath>
                </a14:m>
                <a:r>
                  <a:rPr lang="en-US" sz="2600" dirty="0"/>
                  <a:t> in </a:t>
                </a:r>
                <a14:m>
                  <m:oMath xmlns:m="http://schemas.openxmlformats.org/officeDocument/2006/math" xmlns="">
                    <m:r>
                      <a:rPr lang="en-US" sz="2600" i="1">
                        <a:latin typeface="Cambria Math"/>
                      </a:rPr>
                      <m:t>𝑔</m:t>
                    </m:r>
                  </m:oMath>
                </a14:m>
                <a:r>
                  <a:rPr lang="en-US" sz="2600" dirty="0"/>
                  <a:t> using the </a:t>
                </a:r>
                <a:r>
                  <a:rPr lang="en-US" sz="2600" dirty="0" smtClean="0"/>
                  <a:t>		chosen </a:t>
                </a:r>
                <a:r>
                  <a:rPr lang="en-US" sz="2600" dirty="0"/>
                  <a:t>semantics</a:t>
                </a:r>
                <a:endParaRPr lang="en-IE" sz="2600" dirty="0"/>
              </a:p>
              <a:p>
                <a:pPr marL="0" indent="0" hangingPunct="0">
                  <a:buNone/>
                </a:pPr>
                <a:r>
                  <a:rPr lang="en-US" sz="2600" dirty="0" smtClean="0"/>
                  <a:t>	</a:t>
                </a:r>
                <a:r>
                  <a:rPr lang="en-US" sz="2600" b="1" dirty="0" smtClean="0"/>
                  <a:t>if</a:t>
                </a:r>
                <a:r>
                  <a:rPr lang="en-US" sz="2600" dirty="0" smtClean="0"/>
                  <a:t> </a:t>
                </a:r>
                <a14:m>
                  <m:oMath xmlns:m="http://schemas.openxmlformats.org/officeDocument/2006/math" xmlns="">
                    <m:r>
                      <a:rPr lang="en-US" sz="2600" i="1">
                        <a:latin typeface="Cambria Math"/>
                      </a:rPr>
                      <m:t>𝑙</m:t>
                    </m:r>
                    <m:d>
                      <m:dPr>
                        <m:ctrlPr>
                          <a:rPr lang="en-IE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600" i="1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en-US" sz="2600" i="1">
                        <a:latin typeface="Cambria Math"/>
                      </a:rPr>
                      <m:t>=</m:t>
                    </m:r>
                    <m:r>
                      <a:rPr lang="en-US" sz="2600" i="1">
                        <a:latin typeface="Cambria Math"/>
                      </a:rPr>
                      <m:t>𝑖𝑛</m:t>
                    </m:r>
                  </m:oMath>
                </a14:m>
                <a:r>
                  <a:rPr lang="en-US" sz="2600" dirty="0"/>
                  <a:t> add </a:t>
                </a:r>
                <a14:m>
                  <m:oMath xmlns:m="http://schemas.openxmlformats.org/officeDocument/2006/math" xmlns="">
                    <m:r>
                      <a:rPr lang="en-US" sz="2600" i="1">
                        <a:latin typeface="Cambria Math"/>
                      </a:rPr>
                      <m:t>𝑔</m:t>
                    </m:r>
                  </m:oMath>
                </a14:m>
                <a:r>
                  <a:rPr lang="en-US" sz="2600" dirty="0"/>
                  <a:t> to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600" i="1">
                            <a:latin typeface="Cambria Math"/>
                          </a:rPr>
                          <m:t>𝐼𝑁</m:t>
                        </m:r>
                      </m:sub>
                    </m:sSub>
                  </m:oMath>
                </a14:m>
                <a:endParaRPr lang="en-IE" sz="2600" dirty="0"/>
              </a:p>
              <a:p>
                <a:pPr marL="0" indent="0" hangingPunct="0">
                  <a:buNone/>
                </a:pPr>
                <a:r>
                  <a:rPr lang="en-US" sz="2600" dirty="0" smtClean="0"/>
                  <a:t>	</a:t>
                </a:r>
                <a:r>
                  <a:rPr lang="en-US" sz="2600" b="1" dirty="0" smtClean="0"/>
                  <a:t>if</a:t>
                </a:r>
                <a:r>
                  <a:rPr lang="en-US" sz="2600" dirty="0" smtClean="0"/>
                  <a:t> </a:t>
                </a:r>
                <a14:m>
                  <m:oMath xmlns:m="http://schemas.openxmlformats.org/officeDocument/2006/math" xmlns="">
                    <m:r>
                      <a:rPr lang="en-US" sz="2600" i="1">
                        <a:latin typeface="Cambria Math"/>
                      </a:rPr>
                      <m:t>𝑙</m:t>
                    </m:r>
                    <m:d>
                      <m:dPr>
                        <m:ctrlPr>
                          <a:rPr lang="en-IE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600" i="1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en-US" sz="2600" i="1">
                        <a:latin typeface="Cambria Math"/>
                      </a:rPr>
                      <m:t>=</m:t>
                    </m:r>
                    <m:r>
                      <a:rPr lang="en-US" sz="2600" i="1">
                        <a:latin typeface="Cambria Math"/>
                      </a:rPr>
                      <m:t>𝑜𝑢𝑡</m:t>
                    </m:r>
                  </m:oMath>
                </a14:m>
                <a:r>
                  <a:rPr lang="en-US" sz="2600" dirty="0"/>
                  <a:t> add </a:t>
                </a:r>
                <a14:m>
                  <m:oMath xmlns:m="http://schemas.openxmlformats.org/officeDocument/2006/math" xmlns="">
                    <m:r>
                      <a:rPr lang="en-US" sz="2600" i="1">
                        <a:latin typeface="Cambria Math"/>
                      </a:rPr>
                      <m:t>𝑔</m:t>
                    </m:r>
                  </m:oMath>
                </a14:m>
                <a:r>
                  <a:rPr lang="en-US" sz="2600" dirty="0"/>
                  <a:t> to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600" i="1">
                            <a:latin typeface="Cambria Math"/>
                          </a:rPr>
                          <m:t>𝑂𝑈𝑇</m:t>
                        </m:r>
                      </m:sub>
                    </m:sSub>
                  </m:oMath>
                </a14:m>
                <a:endParaRPr lang="en-IE" sz="2600" dirty="0"/>
              </a:p>
              <a:p>
                <a:pPr marL="0" indent="0" hangingPunct="0">
                  <a:buNone/>
                </a:pPr>
                <a:r>
                  <a:rPr lang="en-US" sz="2600" dirty="0" smtClean="0"/>
                  <a:t>	</a:t>
                </a:r>
                <a:r>
                  <a:rPr lang="en-US" sz="2600" b="1" dirty="0" smtClean="0"/>
                  <a:t>if</a:t>
                </a:r>
                <a:r>
                  <a:rPr lang="en-US" sz="2600" dirty="0" smtClean="0"/>
                  <a:t> </a:t>
                </a:r>
                <a14:m>
                  <m:oMath xmlns:m="http://schemas.openxmlformats.org/officeDocument/2006/math" xmlns="">
                    <m:r>
                      <a:rPr lang="en-US" sz="2600" i="1">
                        <a:latin typeface="Cambria Math"/>
                      </a:rPr>
                      <m:t>𝑙</m:t>
                    </m:r>
                    <m:d>
                      <m:dPr>
                        <m:ctrlPr>
                          <a:rPr lang="en-IE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600" i="1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en-US" sz="2600" i="1">
                        <a:latin typeface="Cambria Math"/>
                      </a:rPr>
                      <m:t>=</m:t>
                    </m:r>
                    <m:r>
                      <a:rPr lang="en-US" sz="2600" i="1">
                        <a:latin typeface="Cambria Math"/>
                      </a:rPr>
                      <m:t>𝑢𝑛𝑑𝑒𝑐</m:t>
                    </m:r>
                  </m:oMath>
                </a14:m>
                <a:r>
                  <a:rPr lang="en-US" sz="2600" dirty="0"/>
                  <a:t> add </a:t>
                </a:r>
                <a14:m>
                  <m:oMath xmlns:m="http://schemas.openxmlformats.org/officeDocument/2006/math" xmlns="">
                    <m:r>
                      <a:rPr lang="en-US" sz="2600" i="1">
                        <a:latin typeface="Cambria Math"/>
                      </a:rPr>
                      <m:t>𝑔</m:t>
                    </m:r>
                  </m:oMath>
                </a14:m>
                <a:r>
                  <a:rPr lang="en-US" sz="2600" dirty="0"/>
                  <a:t> to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6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6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600" i="1">
                            <a:latin typeface="Cambria Math"/>
                          </a:rPr>
                          <m:t>𝑈</m:t>
                        </m:r>
                      </m:sub>
                    </m:sSub>
                  </m:oMath>
                </a14:m>
                <a:endParaRPr lang="en-IE" sz="2600" dirty="0" smtClean="0"/>
              </a:p>
              <a:p>
                <a:pPr marL="0" indent="0" hangingPunct="0">
                  <a:buNone/>
                </a:pPr>
                <a:endParaRPr lang="en-IE" sz="1500" dirty="0" smtClean="0"/>
              </a:p>
              <a:p>
                <a:pPr marL="0" indent="0" hangingPunct="0">
                  <a:buNone/>
                </a:pPr>
                <a14:m>
                  <m:oMath xmlns:m="http://schemas.openxmlformats.org/officeDocument/2006/math" xmlns="">
                    <m:r>
                      <a:rPr lang="en-IE" sz="2600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IE" sz="26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E" sz="2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E" sz="2600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IE" sz="2600" b="0" i="1" smtClean="0">
                                <a:latin typeface="Cambria Math"/>
                              </a:rPr>
                              <m:t>𝐼𝑁</m:t>
                            </m:r>
                          </m:sub>
                        </m:sSub>
                      </m:e>
                    </m:d>
                    <m:r>
                      <a:rPr lang="en-IE" sz="2600" b="0" i="1" smtClean="0">
                        <a:latin typeface="Cambria Math"/>
                      </a:rPr>
                      <m:t>, </m:t>
                    </m:r>
                    <m:r>
                      <a:rPr lang="en-IE" sz="2600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IE" sz="26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E" sz="2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E" sz="2600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IE" sz="2600" b="0" i="1" smtClean="0">
                                <a:latin typeface="Cambria Math"/>
                              </a:rPr>
                              <m:t>𝑂𝑈𝑇</m:t>
                            </m:r>
                          </m:sub>
                        </m:sSub>
                      </m:e>
                    </m:d>
                    <m:r>
                      <a:rPr lang="en-IE" sz="2600" b="0" i="1" smtClean="0">
                        <a:latin typeface="Cambria Math"/>
                      </a:rPr>
                      <m:t>,</m:t>
                    </m:r>
                    <m:r>
                      <a:rPr lang="en-IE" sz="2600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IE" sz="26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E" sz="26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E" sz="2600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IE" sz="2600" b="0" i="1" smtClean="0">
                                <a:latin typeface="Cambria Math"/>
                              </a:rPr>
                              <m:t>𝑈</m:t>
                            </m:r>
                          </m:sub>
                        </m:sSub>
                      </m:e>
                    </m:d>
                  </m:oMath>
                </a14:m>
                <a:r>
                  <a:rPr lang="en-IE" sz="2600" dirty="0" smtClean="0"/>
                  <a:t> are computed using </a:t>
                </a:r>
                <a14:m>
                  <m:oMath xmlns:m="http://schemas.openxmlformats.org/officeDocument/2006/math" xmlns="">
                    <m:r>
                      <a:rPr lang="en-IE" sz="2600" b="0" i="1" smtClean="0">
                        <a:latin typeface="Cambria Math"/>
                      </a:rPr>
                      <m:t>𝑃</m:t>
                    </m:r>
                  </m:oMath>
                </a14:m>
                <a:r>
                  <a:rPr lang="en-IE" sz="2600" dirty="0" smtClean="0"/>
                  <a:t> and they are the probabilities we were looking for</a:t>
                </a:r>
                <a:endParaRPr lang="en-IE" sz="2600" dirty="0"/>
              </a:p>
              <a:p>
                <a:endParaRPr lang="en-IE" sz="2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259" t="-1156" r="-2370" b="-694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35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5659647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2-Layer Approach</a:t>
            </a:r>
            <a:endParaRPr lang="en-I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 xmlns="">
                    <m:r>
                      <a:rPr lang="en-IE" sz="2700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IE" sz="27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IE" sz="2700" b="0" i="1" smtClean="0">
                            <a:latin typeface="Cambria Math"/>
                          </a:rPr>
                          <m:t>𝑎</m:t>
                        </m:r>
                      </m:e>
                    </m:d>
                  </m:oMath>
                </a14:m>
                <a:r>
                  <a:rPr lang="en-IE" sz="2700" dirty="0" smtClean="0"/>
                  <a:t> is not </a:t>
                </a:r>
                <a14:m>
                  <m:oMath xmlns:m="http://schemas.openxmlformats.org/officeDocument/2006/math" xmlns="">
                    <m:r>
                      <a:rPr lang="en-IE" sz="2700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IE" sz="27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E" sz="27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E" sz="2700" b="0" i="1" smtClean="0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IE" sz="2700" b="0" i="1" smtClean="0">
                                <a:latin typeface="Cambria Math"/>
                              </a:rPr>
                              <m:t>𝐼𝑁</m:t>
                            </m:r>
                          </m:sub>
                        </m:sSub>
                      </m:e>
                    </m:d>
                  </m:oMath>
                </a14:m>
                <a:endParaRPr lang="en-IE" sz="2700" dirty="0" smtClean="0"/>
              </a:p>
              <a:p>
                <a14:m>
                  <m:oMath xmlns:m="http://schemas.openxmlformats.org/officeDocument/2006/math" xmlns="">
                    <m:r>
                      <a:rPr lang="en-IE" sz="2700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IE" sz="2700" i="1">
                            <a:latin typeface="Cambria Math"/>
                          </a:rPr>
                        </m:ctrlPr>
                      </m:dPr>
                      <m:e>
                        <m:r>
                          <a:rPr lang="en-IE" sz="2700" i="1">
                            <a:latin typeface="Cambria Math"/>
                          </a:rPr>
                          <m:t>𝑎</m:t>
                        </m:r>
                      </m:e>
                    </m:d>
                  </m:oMath>
                </a14:m>
                <a:r>
                  <a:rPr lang="en-IE" sz="2700" dirty="0" smtClean="0"/>
                  <a:t> is the probability that argument a claim holds in isolation</a:t>
                </a:r>
              </a:p>
              <a:p>
                <a14:m>
                  <m:oMath xmlns:m="http://schemas.openxmlformats.org/officeDocument/2006/math" xmlns="">
                    <m:r>
                      <a:rPr lang="en-IE" sz="2700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IE" sz="27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E" sz="27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E" sz="2700" i="1">
                                <a:latin typeface="Cambria Math"/>
                              </a:rPr>
                              <m:t>𝑎</m:t>
                            </m:r>
                          </m:e>
                          <m:sub>
                            <m:r>
                              <a:rPr lang="en-IE" sz="2700" i="1">
                                <a:latin typeface="Cambria Math"/>
                              </a:rPr>
                              <m:t>𝐼𝑁</m:t>
                            </m:r>
                          </m:sub>
                        </m:sSub>
                      </m:e>
                    </m:d>
                  </m:oMath>
                </a14:m>
                <a:r>
                  <a:rPr lang="en-IE" sz="2700" dirty="0" smtClean="0"/>
                  <a:t> is the probability that the argument claims holds after the argumentation process</a:t>
                </a:r>
                <a:endParaRPr lang="en-IE" sz="27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t="-1040" r="-2296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36</a:t>
            </a:fld>
            <a:endParaRPr lang="en-IE"/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3501008"/>
            <a:ext cx="4326721" cy="287322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1580713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Example / Grounded Case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37</a:t>
            </a:fld>
            <a:endParaRPr lang="en-IE"/>
          </a:p>
        </p:txBody>
      </p:sp>
      <p:pic>
        <p:nvPicPr>
          <p:cNvPr id="7" name="Picture 6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1700808"/>
            <a:ext cx="6373216" cy="576064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Rectangle 7"/>
          <p:cNvSpPr/>
          <p:nvPr/>
        </p:nvSpPr>
        <p:spPr bwMode="auto">
          <a:xfrm>
            <a:off x="3275856" y="1124744"/>
            <a:ext cx="3780928" cy="151216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9312128"/>
                  </p:ext>
                </p:extLst>
              </p:nvPr>
            </p:nvGraphicFramePr>
            <p:xfrm>
              <a:off x="3419871" y="1196752"/>
              <a:ext cx="5544617" cy="4632960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2232667"/>
                    <a:gridCol w="553066"/>
                    <a:gridCol w="562730"/>
                    <a:gridCol w="457487"/>
                    <a:gridCol w="1738667"/>
                  </a:tblGrid>
                  <a:tr h="156226"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IE" sz="160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Scenario</a:t>
                          </a:r>
                          <a:r>
                            <a:rPr lang="en-IE" sz="1600" baseline="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 (Sub-graph)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A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B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IE" sz="160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C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IE" sz="160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P(s)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00B0F0"/>
                        </a:solidFill>
                      </a:tcPr>
                    </a:tc>
                  </a:tr>
                  <a:tr h="328465"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14:m/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IE" sz="160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U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U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U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14:m/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65"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14:m/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IE" sz="160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U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IE" sz="160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U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14:m/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65"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14:m/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I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IE" sz="160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I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14:m/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65"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14:m/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I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14:m/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 </a:t>
                          </a:r>
                          <a14:m/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65"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14:m/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I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14:m/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65"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14:m/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I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14:m/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 </a:t>
                          </a:r>
                          <a14:m/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65"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14:m/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I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14:m/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 </a:t>
                          </a:r>
                          <a14:m/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28465"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14:m/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14:m/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Content Placeholder 5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419312128"/>
                  </p:ext>
                </p:extLst>
              </p:nvPr>
            </p:nvGraphicFramePr>
            <p:xfrm>
              <a:off x="3419871" y="1196752"/>
              <a:ext cx="5544617" cy="2871560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2232667"/>
                    <a:gridCol w="553066"/>
                    <a:gridCol w="562730"/>
                    <a:gridCol w="457487"/>
                    <a:gridCol w="1738667"/>
                  </a:tblGrid>
                  <a:tr h="243840"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IE" sz="160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Scenario</a:t>
                          </a:r>
                          <a:r>
                            <a:rPr lang="en-IE" sz="1600" baseline="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 (Sub-graph)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A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B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IE" sz="160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C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00B0F0"/>
                        </a:solidFill>
                      </a:tcPr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IE" sz="160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P(s)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>
                        <a:solidFill>
                          <a:srgbClr val="00B0F0"/>
                        </a:solidFill>
                      </a:tcPr>
                    </a:tc>
                  </a:tr>
                  <a:tr h="32846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t="-92593" r="-148634" b="-71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IE" sz="160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U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U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U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219298" t="-92593" b="-711111"/>
                          </a:stretch>
                        </a:blipFill>
                      </a:tcPr>
                    </a:tc>
                  </a:tr>
                  <a:tr h="32846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t="-192593" r="-148634" b="-61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IE" sz="160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U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IE" sz="160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U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219298" t="-192593" b="-611111"/>
                          </a:stretch>
                        </a:blipFill>
                      </a:tcPr>
                    </a:tc>
                  </a:tr>
                  <a:tr h="32846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t="-292593" r="-148634" b="-51111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I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IE" sz="160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I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219298" t="-292593" b="-511111"/>
                          </a:stretch>
                        </a:blipFill>
                      </a:tcPr>
                    </a:tc>
                  </a:tr>
                  <a:tr h="32846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t="-400000" r="-148634" b="-42075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I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219298" t="-400000" b="-420755"/>
                          </a:stretch>
                        </a:blipFill>
                      </a:tcPr>
                    </a:tc>
                  </a:tr>
                  <a:tr h="32846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t="-490741" r="-148634" b="-3129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I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219298" t="-490741" b="-312963"/>
                          </a:stretch>
                        </a:blipFill>
                      </a:tcPr>
                    </a:tc>
                  </a:tr>
                  <a:tr h="32846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t="-590741" r="-148634" b="-2129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I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219298" t="-590741" b="-212963"/>
                          </a:stretch>
                        </a:blipFill>
                      </a:tcPr>
                    </a:tc>
                  </a:tr>
                  <a:tr h="32846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t="-690741" r="-148634" b="-1129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I</a:t>
                          </a:r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219298" t="-690741" b="-112963"/>
                          </a:stretch>
                        </a:blipFill>
                      </a:tcPr>
                    </a:tc>
                  </a:tr>
                  <a:tr h="328465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t="-790741" r="-148634" b="-1296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6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O</a:t>
                          </a:r>
                          <a:endParaRPr lang="en-IE" sz="16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3"/>
                          <a:stretch>
                            <a:fillRect l="-219298" t="-790741" b="-12963"/>
                          </a:stretch>
                        </a:blipFill>
                      </a:tcPr>
                    </a:tc>
                  </a:tr>
                </a:tbl>
              </a:graphicData>
            </a:graphic>
          </p:graphicFrame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Content Placeholder 2"/>
              <p:cNvSpPr txBox="1">
                <a:spLocks/>
              </p:cNvSpPr>
              <p:nvPr/>
            </p:nvSpPr>
            <p:spPr bwMode="auto">
              <a:xfrm>
                <a:off x="457200" y="4509120"/>
                <a:ext cx="8229600" cy="174766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 sz="2800">
                    <a:solidFill>
                      <a:schemeClr val="tx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 sz="2400">
                    <a:solidFill>
                      <a:schemeClr val="tx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 sz="2000">
                    <a:solidFill>
                      <a:schemeClr val="tx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>
                    <a:solidFill>
                      <a:schemeClr val="tx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>
                    <a:solidFill>
                      <a:schemeClr val="tx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14:m>
                  <m:oMath xmlns:m="http://schemas.openxmlformats.org/officeDocument/2006/math" xmlns="">
                    <m:r>
                      <a:rPr lang="en-IE" sz="2500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IE" sz="25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E" sz="25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E" sz="2500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IE" sz="2500" b="0" i="1" smtClean="0">
                                <a:latin typeface="Cambria Math"/>
                              </a:rPr>
                              <m:t>𝐼𝑁</m:t>
                            </m:r>
                          </m:sub>
                        </m:sSub>
                      </m:e>
                    </m:d>
                    <m:r>
                      <a:rPr lang="en-IE" sz="2500" b="0" i="1" smtClean="0">
                        <a:latin typeface="Cambria Math"/>
                      </a:rPr>
                      <m:t>=</m:t>
                    </m:r>
                    <m:r>
                      <a:rPr lang="en-IE" sz="2500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IE" sz="25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E" sz="25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E" sz="2500" b="0" i="1" smtClean="0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IE" sz="2500" b="0" i="1" smtClean="0">
                                <a:latin typeface="Cambria Math"/>
                              </a:rPr>
                              <m:t>2</m:t>
                            </m:r>
                          </m:sub>
                        </m:sSub>
                      </m:e>
                    </m:d>
                    <m:r>
                      <a:rPr lang="en-IE" sz="2500" b="0" i="1" smtClean="0">
                        <a:latin typeface="Cambria Math"/>
                      </a:rPr>
                      <m:t>+</m:t>
                    </m:r>
                    <m:r>
                      <a:rPr lang="en-IE" sz="2500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IE" sz="2500" b="0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E" sz="2500" b="0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IE" sz="2500" b="0" i="1" smtClean="0">
                                <a:latin typeface="Cambria Math"/>
                              </a:rPr>
                              <m:t>𝑠</m:t>
                            </m:r>
                          </m:e>
                          <m:sub>
                            <m:r>
                              <a:rPr lang="en-IE" sz="2500" b="0" i="1" smtClean="0">
                                <a:latin typeface="Cambria Math"/>
                              </a:rPr>
                              <m:t>3</m:t>
                            </m:r>
                          </m:sub>
                        </m:sSub>
                      </m:e>
                    </m:d>
                    <m:r>
                      <a:rPr lang="en-IE" sz="2500" b="0" i="1" smtClean="0">
                        <a:latin typeface="Cambria Math"/>
                      </a:rPr>
                      <m:t>=0.25</m:t>
                    </m:r>
                  </m:oMath>
                </a14:m>
                <a:endParaRPr lang="en-IE" sz="2500" dirty="0" smtClean="0"/>
              </a:p>
              <a:p>
                <a:r>
                  <a:rPr lang="en-IE" sz="2500" dirty="0" smtClean="0"/>
                  <a:t>Not a very clever approach (w.r.t. computation)</a:t>
                </a:r>
              </a:p>
              <a:p>
                <a:r>
                  <a:rPr lang="en-IE" sz="2500" dirty="0" smtClean="0"/>
                  <a:t>We can skip many scenarios and reduce the problem space</a:t>
                </a:r>
                <a:endParaRPr lang="en-IE" sz="2500" dirty="0"/>
              </a:p>
            </p:txBody>
          </p:sp>
        </mc:Choice>
        <mc:Fallback xmlns="">
          <p:sp>
            <p:nvSpPr>
              <p:cNvPr id="9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457200" y="4509120"/>
                <a:ext cx="8229600" cy="1747664"/>
              </a:xfrm>
              <a:prstGeom prst="rect">
                <a:avLst/>
              </a:prstGeom>
              <a:blipFill rotWithShape="1">
                <a:blip r:embed="rId4"/>
                <a:stretch>
                  <a:fillRect l="-1481" b="-9790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69182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Notation for Grounded labelling</a:t>
            </a:r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124744"/>
                <a:ext cx="8435280" cy="4876800"/>
              </a:xfrm>
            </p:spPr>
            <p:txBody>
              <a:bodyPr/>
              <a:lstStyle/>
              <a:p>
                <a14:m>
                  <m:oMath xmlns:m="http://schemas.openxmlformats.org/officeDocument/2006/math" xmlns="">
                    <m:r>
                      <a:rPr lang="en-US" sz="2400" i="1" smtClean="0">
                        <a:latin typeface="Cambria Math"/>
                      </a:rPr>
                      <m:t>𝐴𝐹</m:t>
                    </m:r>
                    <m:r>
                      <a:rPr lang="en-US" sz="2400" i="1" smtClean="0">
                        <a:latin typeface="Cambria Math"/>
                      </a:rPr>
                      <m:t>=</m:t>
                    </m:r>
                    <m:d>
                      <m:dPr>
                        <m:ctrlPr>
                          <a:rPr lang="en-I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𝐴𝑟</m:t>
                        </m:r>
                        <m:r>
                          <a:rPr lang="en-US" sz="2400" i="1">
                            <a:latin typeface="Cambria Math"/>
                          </a:rPr>
                          <m:t>,</m:t>
                        </m:r>
                        <m:r>
                          <a:rPr lang="en-US" sz="2400" i="1">
                            <a:latin typeface="Cambria Math"/>
                          </a:rPr>
                          <m:t>𝑅</m:t>
                        </m:r>
                      </m:e>
                    </m:d>
                  </m:oMath>
                </a14:m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, </a:t>
                </a:r>
                <a14:m>
                  <m:oMath xmlns:m="http://schemas.openxmlformats.org/officeDocument/2006/math" xmlns="">
                    <m:d>
                      <m:dPr>
                        <m:begChr m:val="|"/>
                        <m:endChr m:val="|"/>
                        <m:ctrlPr>
                          <a:rPr lang="en-IE" sz="24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400" i="1">
                            <a:latin typeface="Cambria Math"/>
                          </a:rPr>
                          <m:t>𝐴𝑟</m:t>
                        </m:r>
                      </m:e>
                    </m:d>
                    <m:r>
                      <a:rPr lang="en-US" sz="2400" i="1">
                        <a:latin typeface="Cambria Math"/>
                      </a:rPr>
                      <m:t>=</m:t>
                    </m:r>
                    <m:r>
                      <a:rPr lang="en-US" sz="2400" i="1">
                        <a:latin typeface="Cambria Math"/>
                      </a:rPr>
                      <m:t>𝑛</m:t>
                    </m:r>
                  </m:oMath>
                </a14:m>
                <a:r>
                  <a:rPr lang="en-US" sz="24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, </a:t>
                </a:r>
                <a14:m>
                  <m:oMath xmlns:m="http://schemas.openxmlformats.org/officeDocument/2006/math" xmlns="">
                    <m:r>
                      <a:rPr lang="en-US" sz="2400" i="1">
                        <a:latin typeface="Cambria Math"/>
                      </a:rPr>
                      <m:t>𝐺</m:t>
                    </m:r>
                    <m:r>
                      <a:rPr lang="en-IE" sz="2400" b="0" i="1" smtClean="0">
                        <a:latin typeface="Cambria Math"/>
                      </a:rPr>
                      <m:t>=&lt;</m:t>
                    </m:r>
                    <m:r>
                      <a:rPr lang="en-IE" sz="2400" b="0" i="1" smtClean="0">
                        <a:latin typeface="Cambria Math"/>
                      </a:rPr>
                      <m:t>𝐴𝑟</m:t>
                    </m:r>
                    <m:r>
                      <a:rPr lang="en-IE" sz="2400" b="0" i="1" smtClean="0">
                        <a:latin typeface="Cambria Math"/>
                      </a:rPr>
                      <m:t>,</m:t>
                    </m:r>
                    <m:r>
                      <a:rPr lang="en-IE" sz="2400" b="0" i="1" smtClean="0">
                        <a:latin typeface="Cambria Math"/>
                      </a:rPr>
                      <m:t>𝑅</m:t>
                    </m:r>
                    <m:r>
                      <a:rPr lang="en-IE" sz="2400" b="0" i="1" smtClean="0">
                        <a:latin typeface="Cambria Math"/>
                      </a:rPr>
                      <m:t>&gt;</m:t>
                    </m:r>
                  </m:oMath>
                </a14:m>
                <a:r>
                  <a:rPr lang="en-US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,</a:t>
                </a:r>
                <a:r>
                  <a:rPr lang="en-US" sz="24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</a:t>
                </a:r>
                <a14:m>
                  <m:oMath xmlns:m="http://schemas.openxmlformats.org/officeDocument/2006/math" xmlns="">
                    <m:r>
                      <a:rPr lang="en-US" sz="2400" i="1">
                        <a:latin typeface="Cambria Math"/>
                      </a:rPr>
                      <m:t>𝐻</m:t>
                    </m:r>
                  </m:oMath>
                </a14:m>
                <a:r>
                  <a:rPr lang="en-US" sz="24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</a:t>
                </a:r>
                <a:r>
                  <a:rPr lang="en-US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is the set of </a:t>
                </a:r>
                <a:r>
                  <a:rPr lang="en-US" sz="24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all the </a:t>
                </a:r>
                <a:r>
                  <a:rPr lang="en-US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sub-graphs </a:t>
                </a:r>
                <a:r>
                  <a:rPr lang="en-US" sz="24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of </a:t>
                </a:r>
                <a14:m>
                  <m:oMath xmlns:m="http://schemas.openxmlformats.org/officeDocument/2006/math" xmlns="">
                    <m:r>
                      <a:rPr lang="en-US" sz="2400" i="1">
                        <a:latin typeface="Cambria Math"/>
                      </a:rPr>
                      <m:t>𝐺</m:t>
                    </m:r>
                  </m:oMath>
                </a14:m>
                <a:endParaRPr lang="en-IE" sz="2400" dirty="0" smtClean="0">
                  <a:latin typeface="Tahoma" pitchFamily="34" charset="0"/>
                </a:endParaRPr>
              </a:p>
              <a:p>
                <a:r>
                  <a:rPr lang="en-IE" sz="2400" dirty="0" smtClean="0"/>
                  <a:t>Under </a:t>
                </a:r>
                <a:r>
                  <a:rPr lang="en-IE" sz="2400" dirty="0"/>
                  <a:t>grounded semantic there is one unique labelling for each sub-graph </a:t>
                </a:r>
                <a14:m>
                  <m:oMath xmlns:m="http://schemas.openxmlformats.org/officeDocument/2006/math" xmlns="">
                    <m:r>
                      <a:rPr lang="en-US" sz="2400" i="1">
                        <a:latin typeface="Cambria Math"/>
                      </a:rPr>
                      <m:t>𝑔</m:t>
                    </m:r>
                    <m:r>
                      <a:rPr lang="en-US" sz="2400" i="1">
                        <a:latin typeface="Cambria Math"/>
                      </a:rPr>
                      <m:t> </m:t>
                    </m:r>
                  </m:oMath>
                </a14:m>
                <a:r>
                  <a:rPr lang="en-IE" sz="2400" dirty="0"/>
                  <a:t>called </a:t>
                </a:r>
                <a14:m>
                  <m:oMath xmlns:m="http://schemas.openxmlformats.org/officeDocument/2006/math" xmlns="">
                    <m:sSup>
                      <m:sSupPr>
                        <m:ctrlPr>
                          <a:rPr lang="en-IE" sz="2400" i="1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i="1">
                            <a:latin typeface="Cambria Math"/>
                          </a:rPr>
                          <m:t>ℒ</m:t>
                        </m:r>
                      </m:e>
                      <m:sup>
                        <m:r>
                          <a:rPr lang="en-IE" sz="2400" i="1">
                            <a:latin typeface="Cambria Math"/>
                          </a:rPr>
                          <m:t>𝑔</m:t>
                        </m:r>
                      </m:sup>
                    </m:sSup>
                    <m:r>
                      <a:rPr lang="en-IE" sz="2400" i="1">
                        <a:latin typeface="Cambria Math"/>
                      </a:rPr>
                      <m:t>(</m:t>
                    </m:r>
                    <m:r>
                      <a:rPr lang="en-IE" sz="2400" i="1">
                        <a:latin typeface="Cambria Math"/>
                      </a:rPr>
                      <m:t>𝑔</m:t>
                    </m:r>
                    <m:r>
                      <a:rPr lang="en-IE" sz="2400" i="1">
                        <a:latin typeface="Cambria Math"/>
                      </a:rPr>
                      <m:t>)</m:t>
                    </m:r>
                  </m:oMath>
                </a14:m>
                <a:r>
                  <a:rPr lang="en-IE" sz="2400" dirty="0"/>
                  <a:t>. Sets of interests:</a:t>
                </a:r>
              </a:p>
              <a:p>
                <a:pPr marL="0" indent="0" hangingPunct="0">
                  <a:buNone/>
                </a:pPr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E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𝐼𝑁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IE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𝑔</m:t>
                          </m:r>
                          <m:r>
                            <a:rPr lang="en-US" sz="2400" i="1">
                              <a:latin typeface="Cambria Math"/>
                            </a:rPr>
                            <m:t>∈</m:t>
                          </m:r>
                          <m:r>
                            <a:rPr lang="en-US" sz="2400" i="1">
                              <a:latin typeface="Cambria Math"/>
                            </a:rPr>
                            <m:t>𝐻</m:t>
                          </m:r>
                          <m:r>
                            <a:rPr lang="en-US" sz="2400" i="1">
                              <a:latin typeface="Cambria Math"/>
                            </a:rPr>
                            <m:t>:</m:t>
                          </m:r>
                          <m:r>
                            <a:rPr lang="en-US" sz="2400" i="1">
                              <a:latin typeface="Cambria Math"/>
                            </a:rPr>
                            <m:t>𝑎</m:t>
                          </m:r>
                          <m:r>
                            <a:rPr lang="en-US" sz="2400" i="1">
                              <a:latin typeface="Cambria Math"/>
                            </a:rPr>
                            <m:t>∈</m:t>
                          </m:r>
                          <m:r>
                            <a:rPr lang="en-US" sz="2400" i="1">
                              <a:latin typeface="Cambria Math"/>
                            </a:rPr>
                            <m:t>𝑖𝑛</m:t>
                          </m:r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IE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ℒ</m:t>
                              </m:r>
                            </m:e>
                            <m:sup>
                              <m:r>
                                <a:rPr lang="en-IE" sz="2400" i="1">
                                  <a:latin typeface="Cambria Math"/>
                                </a:rPr>
                                <m:t>𝑔</m:t>
                              </m:r>
                            </m:sup>
                          </m:sSup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r>
                            <a:rPr lang="en-US" sz="2400" i="1">
                              <a:latin typeface="Cambria Math"/>
                            </a:rPr>
                            <m:t>𝑔</m:t>
                          </m:r>
                          <m:r>
                            <a:rPr lang="en-US" sz="2400" i="1">
                              <a:latin typeface="Cambria Math"/>
                            </a:rPr>
                            <m:t>))</m:t>
                          </m:r>
                        </m:e>
                      </m:d>
                      <m:r>
                        <a:rPr lang="en-US" sz="2400" i="1">
                          <a:latin typeface="Cambria Math"/>
                        </a:rPr>
                        <m:t> ; </m:t>
                      </m:r>
                    </m:oMath>
                  </m:oMathPara>
                </a14:m>
                <a:endParaRPr lang="en-IE" sz="2400" i="1" dirty="0"/>
              </a:p>
              <a:p>
                <a:pPr marL="0" indent="0" hangingPunct="0">
                  <a:buNone/>
                </a:pPr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E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𝑂𝑈𝑇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IE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𝑔</m:t>
                          </m:r>
                          <m:r>
                            <a:rPr lang="en-US" sz="2400" i="1">
                              <a:latin typeface="Cambria Math"/>
                            </a:rPr>
                            <m:t>∈</m:t>
                          </m:r>
                          <m:r>
                            <a:rPr lang="en-US" sz="2400" i="1">
                              <a:latin typeface="Cambria Math"/>
                            </a:rPr>
                            <m:t>𝐻</m:t>
                          </m:r>
                          <m:r>
                            <a:rPr lang="en-US" sz="2400" i="1">
                              <a:latin typeface="Cambria Math"/>
                            </a:rPr>
                            <m:t>:</m:t>
                          </m:r>
                          <m:r>
                            <a:rPr lang="en-US" sz="2400" i="1">
                              <a:latin typeface="Cambria Math"/>
                            </a:rPr>
                            <m:t>𝑎</m:t>
                          </m:r>
                          <m:r>
                            <a:rPr lang="en-US" sz="2400" i="1">
                              <a:latin typeface="Cambria Math"/>
                            </a:rPr>
                            <m:t>∈</m:t>
                          </m:r>
                          <m:r>
                            <a:rPr lang="en-US" sz="2400" i="1">
                              <a:latin typeface="Cambria Math"/>
                            </a:rPr>
                            <m:t>𝑜𝑢𝑡</m:t>
                          </m:r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IE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ℒ</m:t>
                              </m:r>
                            </m:e>
                            <m:sup>
                              <m:r>
                                <a:rPr lang="en-IE" sz="2400" i="1">
                                  <a:latin typeface="Cambria Math"/>
                                </a:rPr>
                                <m:t>𝑔</m:t>
                              </m:r>
                            </m:sup>
                          </m:sSup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r>
                            <a:rPr lang="en-US" sz="2400" i="1">
                              <a:latin typeface="Cambria Math"/>
                            </a:rPr>
                            <m:t>𝑔</m:t>
                          </m:r>
                          <m:r>
                            <a:rPr lang="en-US" sz="2400" i="1">
                              <a:latin typeface="Cambria Math"/>
                            </a:rPr>
                            <m:t>))</m:t>
                          </m:r>
                        </m:e>
                      </m:d>
                    </m:oMath>
                  </m:oMathPara>
                </a14:m>
                <a:endParaRPr lang="en-IE" sz="2400" dirty="0"/>
              </a:p>
              <a:p>
                <a:pPr marL="0" indent="0" hangingPunct="0">
                  <a:buNone/>
                </a:pPr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E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𝑈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=</m:t>
                      </m:r>
                      <m:d>
                        <m:dPr>
                          <m:begChr m:val="{"/>
                          <m:endChr m:val="}"/>
                          <m:ctrlPr>
                            <a:rPr lang="en-IE" sz="2400" i="1">
                              <a:latin typeface="Cambria Math"/>
                            </a:rPr>
                          </m:ctrlPr>
                        </m:dPr>
                        <m:e>
                          <m:r>
                            <a:rPr lang="en-US" sz="2400" i="1">
                              <a:latin typeface="Cambria Math"/>
                            </a:rPr>
                            <m:t>𝑔</m:t>
                          </m:r>
                          <m:r>
                            <a:rPr lang="en-US" sz="2400" i="1">
                              <a:latin typeface="Cambria Math"/>
                            </a:rPr>
                            <m:t>∈</m:t>
                          </m:r>
                          <m:r>
                            <a:rPr lang="en-US" sz="2400" i="1">
                              <a:latin typeface="Cambria Math"/>
                            </a:rPr>
                            <m:t>𝐻</m:t>
                          </m:r>
                          <m:r>
                            <a:rPr lang="en-US" sz="2400" i="1">
                              <a:latin typeface="Cambria Math"/>
                            </a:rPr>
                            <m:t>:</m:t>
                          </m:r>
                          <m:r>
                            <a:rPr lang="en-US" sz="2400" i="1">
                              <a:latin typeface="Cambria Math"/>
                            </a:rPr>
                            <m:t>𝑎</m:t>
                          </m:r>
                          <m:r>
                            <a:rPr lang="en-US" sz="2400" i="1">
                              <a:latin typeface="Cambria Math"/>
                            </a:rPr>
                            <m:t>∈</m:t>
                          </m:r>
                          <m:r>
                            <a:rPr lang="en-US" sz="2400" i="1">
                              <a:latin typeface="Cambria Math"/>
                            </a:rPr>
                            <m:t>𝑢𝑛𝑑𝑒𝑐</m:t>
                          </m:r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sSup>
                            <m:sSupPr>
                              <m:ctrlPr>
                                <a:rPr lang="en-IE" sz="2400" i="1">
                                  <a:latin typeface="Cambria Math"/>
                                </a:rPr>
                              </m:ctrlPr>
                            </m:sSupPr>
                            <m:e>
                              <m:r>
                                <a:rPr lang="en-US" sz="2400" i="1">
                                  <a:latin typeface="Cambria Math"/>
                                </a:rPr>
                                <m:t>ℒ</m:t>
                              </m:r>
                            </m:e>
                            <m:sup>
                              <m:r>
                                <a:rPr lang="en-IE" sz="2400" i="1">
                                  <a:latin typeface="Cambria Math"/>
                                </a:rPr>
                                <m:t>𝑔</m:t>
                              </m:r>
                            </m:sup>
                          </m:sSup>
                          <m:r>
                            <a:rPr lang="en-US" sz="2400" i="1">
                              <a:latin typeface="Cambria Math"/>
                            </a:rPr>
                            <m:t>(</m:t>
                          </m:r>
                          <m:r>
                            <a:rPr lang="en-US" sz="2400" i="1">
                              <a:latin typeface="Cambria Math"/>
                            </a:rPr>
                            <m:t>𝑔</m:t>
                          </m:r>
                          <m:r>
                            <a:rPr lang="en-US" sz="2400" i="1">
                              <a:latin typeface="Cambria Math"/>
                            </a:rPr>
                            <m:t>))</m:t>
                          </m:r>
                        </m:e>
                      </m:d>
                    </m:oMath>
                  </m:oMathPara>
                </a14:m>
                <a:endParaRPr lang="en-IE" sz="2400" dirty="0"/>
              </a:p>
              <a:p>
                <a:endParaRPr lang="en-US" sz="2400" dirty="0" smtClean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124744"/>
                <a:ext cx="8435280" cy="4876800"/>
              </a:xfrm>
              <a:blipFill rotWithShape="1">
                <a:blip r:embed="rId2"/>
                <a:stretch>
                  <a:fillRect l="-1301" t="-1625" r="-1373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38</a:t>
            </a:fld>
            <a:endParaRPr lang="en-IE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4221088"/>
            <a:ext cx="6840760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 bwMode="auto">
          <a:xfrm>
            <a:off x="5472100" y="4221088"/>
            <a:ext cx="3492388" cy="720080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8" name="Rectangle 7"/>
              <p:cNvSpPr/>
              <p:nvPr/>
            </p:nvSpPr>
            <p:spPr>
              <a:xfrm>
                <a:off x="2123728" y="5085184"/>
                <a:ext cx="5328592" cy="1201098"/>
              </a:xfrm>
              <a:prstGeom prst="rect">
                <a:avLst/>
              </a:prstGeom>
            </p:spPr>
            <p:txBody>
              <a:bodyPr wrap="square">
                <a:spAutoFit/>
              </a:bodyPr>
              <a:lstStyle/>
              <a:p>
                <a:pPr marL="0" indent="0">
                  <a:buNone/>
                </a:pPr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𝐼𝑁</m:t>
                        </m:r>
                      </m:sub>
                    </m:sSub>
                    <m:r>
                      <a:rPr lang="en-IE" sz="2400" i="1">
                        <a:latin typeface="Cambria Math"/>
                      </a:rPr>
                      <m:t>=</m:t>
                    </m:r>
                    <m:r>
                      <a:rPr lang="en-IE" sz="2400" i="1">
                        <a:latin typeface="Cambria Math"/>
                      </a:rPr>
                      <m:t>𝐴</m:t>
                    </m:r>
                    <m:acc>
                      <m:accPr>
                        <m:chr m:val="̅"/>
                        <m:ctrlPr>
                          <a:rPr lang="en-IE" sz="2400" i="1">
                            <a:latin typeface="Cambria Math"/>
                          </a:rPr>
                        </m:ctrlPr>
                      </m:accPr>
                      <m:e>
                        <m:r>
                          <a:rPr lang="en-IE" sz="2400" i="1">
                            <a:latin typeface="Cambria Math"/>
                          </a:rPr>
                          <m:t>𝐵</m:t>
                        </m:r>
                      </m:e>
                    </m:acc>
                  </m:oMath>
                </a14:m>
                <a:r>
                  <a:rPr lang="en-IE" sz="24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(2 sub-graphs)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IE" sz="2400" i="1">
                            <a:latin typeface="Cambria Math"/>
                          </a:rPr>
                          <m:t>𝑂𝑈𝑇</m:t>
                        </m:r>
                      </m:sub>
                    </m:sSub>
                    <m:r>
                      <a:rPr lang="en-IE" sz="2400" i="1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en-IE" sz="2400" i="1">
                            <a:latin typeface="Cambria Math"/>
                          </a:rPr>
                        </m:ctrlPr>
                      </m:accPr>
                      <m:e>
                        <m:r>
                          <a:rPr lang="en-IE" sz="2400" i="1">
                            <a:latin typeface="Cambria Math"/>
                          </a:rPr>
                          <m:t>𝐴</m:t>
                        </m:r>
                      </m:e>
                    </m:acc>
                    <m:r>
                      <a:rPr lang="en-IE" sz="2400" i="1">
                        <a:latin typeface="Cambria Math"/>
                      </a:rPr>
                      <m:t>+</m:t>
                    </m:r>
                    <m:r>
                      <a:rPr lang="en-IE" sz="2400" i="1">
                        <a:latin typeface="Cambria Math"/>
                      </a:rPr>
                      <m:t>𝐴𝐵</m:t>
                    </m:r>
                    <m:acc>
                      <m:accPr>
                        <m:chr m:val="̅"/>
                        <m:ctrlPr>
                          <a:rPr lang="en-IE" sz="2400" i="1">
                            <a:latin typeface="Cambria Math"/>
                          </a:rPr>
                        </m:ctrlPr>
                      </m:accPr>
                      <m:e>
                        <m:r>
                          <a:rPr lang="en-IE" sz="2400" i="1">
                            <a:latin typeface="Cambria Math"/>
                          </a:rPr>
                          <m:t>𝐶</m:t>
                        </m:r>
                      </m:e>
                    </m:acc>
                  </m:oMath>
                </a14:m>
                <a:r>
                  <a:rPr lang="en-IE" sz="24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(5 sub-graphs)</a:t>
                </a:r>
              </a:p>
              <a:p>
                <a:pPr marL="0" indent="0">
                  <a:buNone/>
                </a:pPr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IE" sz="2400" i="1">
                            <a:latin typeface="Cambria Math"/>
                          </a:rPr>
                          <m:t>𝑈</m:t>
                        </m:r>
                      </m:sub>
                    </m:sSub>
                    <m:r>
                      <a:rPr lang="en-IE" sz="2400" i="1">
                        <a:latin typeface="Cambria Math"/>
                      </a:rPr>
                      <m:t>=</m:t>
                    </m:r>
                    <m:r>
                      <a:rPr lang="en-IE" sz="2400" i="1">
                        <a:latin typeface="Cambria Math"/>
                      </a:rPr>
                      <m:t>𝐴𝐵𝐶</m:t>
                    </m:r>
                  </m:oMath>
                </a14:m>
                <a:r>
                  <a:rPr lang="en-IE" sz="24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(1 </a:t>
                </a:r>
                <a:r>
                  <a:rPr lang="en-IE" sz="2400" dirty="0" err="1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subgraph</a:t>
                </a:r>
                <a:r>
                  <a:rPr lang="en-IE" sz="24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)</a:t>
                </a:r>
              </a:p>
            </p:txBody>
          </p:sp>
        </mc:Choice>
        <mc:Fallback xmlns="">
          <p:sp>
            <p:nvSpPr>
              <p:cNvPr id="8" name="Rectangle 7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2123728" y="5085184"/>
                <a:ext cx="5328592" cy="1201098"/>
              </a:xfrm>
              <a:prstGeom prst="rect">
                <a:avLst/>
              </a:prstGeom>
              <a:blipFill rotWithShape="1">
                <a:blip r:embed="rId4"/>
                <a:stretch>
                  <a:fillRect l="-229" t="-4569" b="-10152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0504351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Preferred Case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075240" cy="5276056"/>
          </a:xfrm>
        </p:spPr>
        <p:txBody>
          <a:bodyPr/>
          <a:lstStyle/>
          <a:p>
            <a:r>
              <a:rPr lang="en-IE" sz="2600" dirty="0" smtClean="0"/>
              <a:t>There are multiple </a:t>
            </a:r>
            <a:r>
              <a:rPr lang="en-IE" sz="2600" dirty="0" err="1" smtClean="0"/>
              <a:t>labelings</a:t>
            </a:r>
            <a:r>
              <a:rPr lang="en-IE" sz="2600" dirty="0" smtClean="0"/>
              <a:t> for each sub-graph</a:t>
            </a:r>
          </a:p>
          <a:p>
            <a:r>
              <a:rPr lang="en-IE" sz="2600" dirty="0" smtClean="0"/>
              <a:t>An argument can be IN and OUT in the same scenario (but in different </a:t>
            </a:r>
            <a:r>
              <a:rPr lang="en-IE" sz="2600" dirty="0" err="1" smtClean="0"/>
              <a:t>labelings</a:t>
            </a:r>
            <a:r>
              <a:rPr lang="en-IE" sz="2600" dirty="0" smtClean="0"/>
              <a:t>)</a:t>
            </a:r>
          </a:p>
          <a:p>
            <a:endParaRPr lang="en-IE" sz="2600" dirty="0" smtClean="0"/>
          </a:p>
          <a:p>
            <a:r>
              <a:rPr lang="en-IE" sz="2600" dirty="0" smtClean="0"/>
              <a:t>Solution 1: give a probability for credulous acceptance (possibility) and 1 for sceptical acceptance (necessity)</a:t>
            </a:r>
          </a:p>
          <a:p>
            <a:endParaRPr lang="en-IE" sz="2600" dirty="0" smtClean="0"/>
          </a:p>
          <a:p>
            <a:r>
              <a:rPr lang="en-IE" sz="2600" dirty="0" smtClean="0"/>
              <a:t>Solution 2: use principle of indifference, splitting the probability of a single sub-graph among all the valid preferred </a:t>
            </a:r>
            <a:r>
              <a:rPr lang="en-IE" sz="2600" dirty="0" err="1" smtClean="0"/>
              <a:t>labeling</a:t>
            </a:r>
            <a:endParaRPr lang="en-IE" sz="26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39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5179135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83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Nonmonotonic</a:t>
            </a:r>
            <a:r>
              <a:rPr lang="en-US" dirty="0" smtClean="0"/>
              <a:t> logic</a:t>
            </a:r>
          </a:p>
        </p:txBody>
      </p:sp>
      <p:sp>
        <p:nvSpPr>
          <p:cNvPr id="2283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en-US" sz="2400" dirty="0" smtClean="0"/>
              <a:t>Standard logic is </a:t>
            </a:r>
            <a:r>
              <a:rPr lang="en-US" sz="2400" dirty="0" smtClean="0">
                <a:solidFill>
                  <a:schemeClr val="hlink"/>
                </a:solidFill>
              </a:rPr>
              <a:t>monotonic</a:t>
            </a:r>
            <a:r>
              <a:rPr lang="en-US" sz="2400" dirty="0" smtClean="0"/>
              <a:t>:</a:t>
            </a:r>
          </a:p>
          <a:p>
            <a:pPr lvl="1">
              <a:lnSpc>
                <a:spcPct val="80000"/>
              </a:lnSpc>
            </a:pPr>
            <a:r>
              <a:rPr lang="en-US" dirty="0" smtClean="0"/>
              <a:t>If S |- </a:t>
            </a:r>
            <a:r>
              <a:rPr lang="en-US" dirty="0" smtClean="0">
                <a:sym typeface="Symbol" pitchFamily="18" charset="2"/>
              </a:rPr>
              <a:t> and S  S’ then </a:t>
            </a:r>
            <a:r>
              <a:rPr lang="en-US" dirty="0" smtClean="0"/>
              <a:t>S’ |- </a:t>
            </a:r>
            <a:r>
              <a:rPr lang="en-US" dirty="0" smtClean="0">
                <a:sym typeface="Symbol" pitchFamily="18" charset="2"/>
              </a:rPr>
              <a:t> 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ym typeface="Symbol" pitchFamily="18" charset="2"/>
              </a:rPr>
              <a:t>But commonsense reasoning is often </a:t>
            </a:r>
            <a:r>
              <a:rPr lang="en-US" sz="2400" dirty="0" err="1" smtClean="0">
                <a:solidFill>
                  <a:schemeClr val="hlink"/>
                </a:solidFill>
                <a:sym typeface="Symbol" pitchFamily="18" charset="2"/>
              </a:rPr>
              <a:t>non</a:t>
            </a:r>
            <a:r>
              <a:rPr lang="en-US" sz="2400" dirty="0" err="1" smtClean="0">
                <a:sym typeface="Symbol" pitchFamily="18" charset="2"/>
              </a:rPr>
              <a:t>monotonic</a:t>
            </a:r>
            <a:r>
              <a:rPr lang="en-US" sz="2400" dirty="0" smtClean="0">
                <a:sym typeface="Symbol" pitchFamily="18" charset="2"/>
              </a:rPr>
              <a:t>:</a:t>
            </a:r>
          </a:p>
          <a:p>
            <a:pPr lvl="1">
              <a:lnSpc>
                <a:spcPct val="80000"/>
              </a:lnSpc>
            </a:pPr>
            <a:r>
              <a:rPr lang="en-US" dirty="0" smtClean="0">
                <a:sym typeface="Symbol" pitchFamily="18" charset="2"/>
              </a:rPr>
              <a:t>John is an adult, Adults are usually employed, so John is presumably employed</a:t>
            </a:r>
          </a:p>
          <a:p>
            <a:pPr lvl="1">
              <a:lnSpc>
                <a:spcPct val="80000"/>
              </a:lnSpc>
            </a:pPr>
            <a:r>
              <a:rPr lang="en-US" dirty="0" smtClean="0">
                <a:sym typeface="Symbol" pitchFamily="18" charset="2"/>
              </a:rPr>
              <a:t>But suppose also that John is a student and students are usually not employed …</a:t>
            </a:r>
          </a:p>
          <a:p>
            <a:pPr lvl="1">
              <a:lnSpc>
                <a:spcPct val="80000"/>
              </a:lnSpc>
            </a:pPr>
            <a:endParaRPr lang="en-US" dirty="0" smtClean="0">
              <a:sym typeface="Symbol" pitchFamily="18" charset="2"/>
            </a:endParaRPr>
          </a:p>
          <a:p>
            <a:pPr>
              <a:lnSpc>
                <a:spcPct val="80000"/>
              </a:lnSpc>
            </a:pPr>
            <a:endParaRPr lang="en-US" sz="2400" dirty="0" smtClean="0">
              <a:sym typeface="Symbol" pitchFamily="18" charset="2"/>
            </a:endParaRPr>
          </a:p>
          <a:p>
            <a:pPr>
              <a:lnSpc>
                <a:spcPct val="80000"/>
              </a:lnSpc>
            </a:pPr>
            <a:r>
              <a:rPr lang="en-US" sz="2400" dirty="0" smtClean="0">
                <a:sym typeface="Symbol" pitchFamily="18" charset="2"/>
              </a:rPr>
              <a:t>We often reason with rules that have </a:t>
            </a:r>
            <a:r>
              <a:rPr lang="en-US" sz="2400" dirty="0" smtClean="0">
                <a:solidFill>
                  <a:schemeClr val="hlink"/>
                </a:solidFill>
                <a:sym typeface="Symbol" pitchFamily="18" charset="2"/>
              </a:rPr>
              <a:t>exceptions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ym typeface="Symbol" pitchFamily="18" charset="2"/>
              </a:rPr>
              <a:t>We apply the general rule if we have </a:t>
            </a:r>
            <a:r>
              <a:rPr lang="en-US" sz="2400" dirty="0" smtClean="0">
                <a:solidFill>
                  <a:schemeClr val="hlink"/>
                </a:solidFill>
                <a:sym typeface="Symbol" pitchFamily="18" charset="2"/>
              </a:rPr>
              <a:t>no evidence of</a:t>
            </a:r>
            <a:r>
              <a:rPr lang="en-US" sz="2400" dirty="0" smtClean="0">
                <a:sym typeface="Symbol" pitchFamily="18" charset="2"/>
              </a:rPr>
              <a:t> exceptions</a:t>
            </a:r>
          </a:p>
          <a:p>
            <a:pPr>
              <a:lnSpc>
                <a:spcPct val="80000"/>
              </a:lnSpc>
            </a:pPr>
            <a:r>
              <a:rPr lang="en-US" sz="2400" dirty="0" smtClean="0">
                <a:sym typeface="Symbol" pitchFamily="18" charset="2"/>
              </a:rPr>
              <a:t>But must </a:t>
            </a:r>
            <a:r>
              <a:rPr lang="en-US" sz="2400" dirty="0" smtClean="0">
                <a:solidFill>
                  <a:schemeClr val="hlink"/>
                </a:solidFill>
                <a:sym typeface="Symbol" pitchFamily="18" charset="2"/>
              </a:rPr>
              <a:t>retract</a:t>
            </a:r>
            <a:r>
              <a:rPr lang="en-US" sz="2400" dirty="0" smtClean="0">
                <a:sym typeface="Symbol" pitchFamily="18" charset="2"/>
              </a:rPr>
              <a:t> our conclusion if we learn evidence of an exception</a:t>
            </a:r>
          </a:p>
          <a:p>
            <a:pPr>
              <a:lnSpc>
                <a:spcPct val="80000"/>
              </a:lnSpc>
            </a:pPr>
            <a:endParaRPr lang="en-US" sz="2400" dirty="0" smtClean="0">
              <a:sym typeface="Symbol" pitchFamily="18" charset="2"/>
            </a:endParaRPr>
          </a:p>
        </p:txBody>
      </p:sp>
      <p:sp>
        <p:nvSpPr>
          <p:cNvPr id="228356" name="AutoShape 4"/>
          <p:cNvSpPr>
            <a:spLocks noChangeArrowheads="1"/>
          </p:cNvSpPr>
          <p:nvPr/>
        </p:nvSpPr>
        <p:spPr bwMode="auto">
          <a:xfrm>
            <a:off x="3599706" y="3789040"/>
            <a:ext cx="976313" cy="304800"/>
          </a:xfrm>
          <a:prstGeom prst="rightArrow">
            <a:avLst>
              <a:gd name="adj1" fmla="val 50000"/>
              <a:gd name="adj2" fmla="val 80078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649023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Preferred Sets</a:t>
            </a:r>
            <a:endParaRPr lang="en-I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14:m>
                  <m:oMath xmlns:m="http://schemas.openxmlformats.org/officeDocument/2006/math" xmlns="">
                    <m:sSup>
                      <m:sSupPr>
                        <m:ctrlPr>
                          <a:rPr lang="en-IE" sz="2600" i="1" smtClean="0">
                            <a:latin typeface="Cambria Math"/>
                          </a:rPr>
                        </m:ctrlPr>
                      </m:sSupPr>
                      <m:e>
                        <m:r>
                          <a:rPr lang="en-US" sz="2600" b="1" i="1">
                            <a:latin typeface="Cambria Math"/>
                          </a:rPr>
                          <m:t>𝓵</m:t>
                        </m:r>
                      </m:e>
                      <m:sup>
                        <m:r>
                          <a:rPr lang="en-US" sz="2600" i="1">
                            <a:latin typeface="Cambria Math"/>
                          </a:rPr>
                          <m:t>𝑝𝑟</m:t>
                        </m:r>
                      </m:sup>
                    </m:sSup>
                    <m:d>
                      <m:dPr>
                        <m:ctrlPr>
                          <a:rPr lang="en-IE" sz="26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600" i="1">
                            <a:latin typeface="Cambria Math"/>
                          </a:rPr>
                          <m:t>𝑠</m:t>
                        </m:r>
                      </m:e>
                    </m:d>
                  </m:oMath>
                </a14:m>
                <a:r>
                  <a:rPr lang="en-IE" sz="2600" dirty="0" smtClean="0"/>
                  <a:t> = set of </a:t>
                </a:r>
                <a:r>
                  <a:rPr lang="en-IE" sz="2600" dirty="0" err="1" smtClean="0"/>
                  <a:t>labelings</a:t>
                </a:r>
                <a:r>
                  <a:rPr lang="en-IE" sz="2600" dirty="0" smtClean="0"/>
                  <a:t> for a scenario s</a:t>
                </a:r>
              </a:p>
              <a:p>
                <a:r>
                  <a:rPr lang="en-IE" sz="2600" dirty="0" smtClean="0"/>
                  <a:t>Preferred  credulous sets:</a:t>
                </a:r>
              </a:p>
              <a:p>
                <a:pPr lvl="1"/>
                <a14:m>
                  <m:oMath xmlns:m="http://schemas.openxmlformats.org/officeDocument/2006/math" xmlns="">
                    <m:sSubSup>
                      <m:sSubSupPr>
                        <m:ctrlPr>
                          <a:rPr lang="en-IE" sz="23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3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300" i="1">
                            <a:latin typeface="Cambria Math"/>
                          </a:rPr>
                          <m:t>𝐼𝑁</m:t>
                        </m:r>
                      </m:sub>
                      <m:sup>
                        <m:r>
                          <a:rPr lang="en-US" sz="2300" i="1">
                            <a:latin typeface="Cambria Math"/>
                          </a:rPr>
                          <m:t>𝑝𝑟</m:t>
                        </m:r>
                        <m:r>
                          <a:rPr lang="en-US" sz="2300" i="1">
                            <a:latin typeface="Cambria Math"/>
                          </a:rPr>
                          <m:t>+</m:t>
                        </m:r>
                      </m:sup>
                    </m:sSubSup>
                    <m:r>
                      <a:rPr lang="en-US" sz="2300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IE" sz="23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300" i="1">
                            <a:latin typeface="Cambria Math"/>
                          </a:rPr>
                          <m:t>𝑠</m:t>
                        </m:r>
                        <m:r>
                          <a:rPr lang="en-US" sz="2300" i="1">
                            <a:latin typeface="Cambria Math"/>
                          </a:rPr>
                          <m:t>∈</m:t>
                        </m:r>
                        <m:r>
                          <a:rPr lang="en-US" sz="2300" i="1">
                            <a:latin typeface="Cambria Math"/>
                          </a:rPr>
                          <m:t>𝑆</m:t>
                        </m:r>
                        <m:r>
                          <a:rPr lang="en-US" sz="2300" i="1">
                            <a:latin typeface="Cambria Math"/>
                          </a:rPr>
                          <m:t>: </m:t>
                        </m:r>
                        <m:d>
                          <m:dPr>
                            <m:ctrlPr>
                              <a:rPr lang="en-IE" sz="23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300" i="1">
                                <a:latin typeface="Cambria Math"/>
                              </a:rPr>
                              <m:t>∃ </m:t>
                            </m:r>
                            <m:sSup>
                              <m:sSupPr>
                                <m:ctrlPr>
                                  <a:rPr lang="en-IE" sz="23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300" i="1">
                                    <a:latin typeface="Cambria Math"/>
                                  </a:rPr>
                                  <m:t>ℒ</m:t>
                                </m:r>
                              </m:e>
                              <m:sup>
                                <m:r>
                                  <a:rPr lang="en-US" sz="2300" i="1">
                                    <a:latin typeface="Cambria Math"/>
                                  </a:rPr>
                                  <m:t>𝑝𝑟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IE" sz="23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300" i="1">
                                    <a:latin typeface="Cambria Math"/>
                                  </a:rPr>
                                  <m:t>𝑠</m:t>
                                </m:r>
                              </m:e>
                            </m:d>
                            <m:r>
                              <a:rPr lang="en-US" sz="2300" i="1">
                                <a:latin typeface="Cambria Math"/>
                              </a:rPr>
                              <m:t>∈</m:t>
                            </m:r>
                            <m:sSup>
                              <m:sSupPr>
                                <m:ctrlPr>
                                  <a:rPr lang="en-IE" sz="23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300" b="1" i="1">
                                    <a:latin typeface="Cambria Math"/>
                                  </a:rPr>
                                  <m:t>𝓵</m:t>
                                </m:r>
                              </m:e>
                              <m:sup>
                                <m:r>
                                  <a:rPr lang="en-US" sz="2300" i="1">
                                    <a:latin typeface="Cambria Math"/>
                                  </a:rPr>
                                  <m:t>𝑝𝑟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IE" sz="23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300" i="1">
                                    <a:latin typeface="Cambria Math"/>
                                  </a:rPr>
                                  <m:t>𝑠</m:t>
                                </m:r>
                              </m:e>
                            </m:d>
                            <m:r>
                              <a:rPr lang="en-US" sz="2300" i="1">
                                <a:latin typeface="Cambria Math"/>
                              </a:rPr>
                              <m:t> : </m:t>
                            </m:r>
                            <m:r>
                              <a:rPr lang="en-US" sz="2300" i="1">
                                <a:latin typeface="Cambria Math"/>
                              </a:rPr>
                              <m:t>𝑎</m:t>
                            </m:r>
                            <m:r>
                              <a:rPr lang="en-US" sz="2300" i="1">
                                <a:latin typeface="Cambria Math"/>
                              </a:rPr>
                              <m:t>∈</m:t>
                            </m:r>
                            <m:r>
                              <a:rPr lang="en-US" sz="2300" i="1">
                                <a:latin typeface="Cambria Math"/>
                              </a:rPr>
                              <m:t>𝑖𝑛</m:t>
                            </m:r>
                            <m:d>
                              <m:dPr>
                                <m:ctrlPr>
                                  <a:rPr lang="en-IE" sz="23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IE" sz="23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300" i="1">
                                        <a:latin typeface="Cambria Math"/>
                                      </a:rPr>
                                      <m:t>ℒ</m:t>
                                    </m:r>
                                  </m:e>
                                  <m:sup>
                                    <m:r>
                                      <a:rPr lang="en-US" sz="2300" i="1">
                                        <a:latin typeface="Cambria Math"/>
                                      </a:rPr>
                                      <m:t>𝑝𝑟</m:t>
                                    </m:r>
                                  </m:sup>
                                </m:sSup>
                                <m:r>
                                  <a:rPr lang="en-US" sz="2300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2300" i="1">
                                    <a:latin typeface="Cambria Math"/>
                                  </a:rPr>
                                  <m:t>𝑠</m:t>
                                </m:r>
                              </m:e>
                            </m:d>
                          </m:e>
                        </m:d>
                      </m:e>
                    </m:d>
                    <m:r>
                      <a:rPr lang="en-US" sz="2300" i="1">
                        <a:latin typeface="Cambria Math"/>
                      </a:rPr>
                      <m:t>  </m:t>
                    </m:r>
                  </m:oMath>
                </a14:m>
                <a:endParaRPr lang="en-IE" sz="2300" dirty="0"/>
              </a:p>
              <a:p>
                <a:pPr lvl="1"/>
                <a14:m>
                  <m:oMath xmlns:m="http://schemas.openxmlformats.org/officeDocument/2006/math" xmlns="">
                    <m:sSubSup>
                      <m:sSubSupPr>
                        <m:ctrlPr>
                          <a:rPr lang="en-IE" sz="23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3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300" i="1">
                            <a:latin typeface="Cambria Math"/>
                          </a:rPr>
                          <m:t>𝑂𝑈𝑇</m:t>
                        </m:r>
                      </m:sub>
                      <m:sup>
                        <m:r>
                          <a:rPr lang="en-US" sz="2300" i="1">
                            <a:latin typeface="Cambria Math"/>
                          </a:rPr>
                          <m:t>𝑝𝑟</m:t>
                        </m:r>
                        <m:r>
                          <a:rPr lang="en-US" sz="2300" i="1">
                            <a:latin typeface="Cambria Math"/>
                          </a:rPr>
                          <m:t>+</m:t>
                        </m:r>
                      </m:sup>
                    </m:sSubSup>
                    <m:r>
                      <a:rPr lang="en-US" sz="2300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IE" sz="23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300" i="1">
                            <a:latin typeface="Cambria Math"/>
                          </a:rPr>
                          <m:t>𝑠</m:t>
                        </m:r>
                        <m:r>
                          <a:rPr lang="en-US" sz="2300" i="1">
                            <a:latin typeface="Cambria Math"/>
                          </a:rPr>
                          <m:t>∈</m:t>
                        </m:r>
                        <m:r>
                          <a:rPr lang="en-US" sz="2300" i="1">
                            <a:latin typeface="Cambria Math"/>
                          </a:rPr>
                          <m:t>𝑆</m:t>
                        </m:r>
                        <m:r>
                          <a:rPr lang="en-US" sz="2300" i="1">
                            <a:latin typeface="Cambria Math"/>
                          </a:rPr>
                          <m:t>: </m:t>
                        </m:r>
                        <m:d>
                          <m:dPr>
                            <m:ctrlPr>
                              <a:rPr lang="en-IE" sz="23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300" i="1">
                                <a:latin typeface="Cambria Math"/>
                              </a:rPr>
                              <m:t>∃ </m:t>
                            </m:r>
                            <m:sSup>
                              <m:sSupPr>
                                <m:ctrlPr>
                                  <a:rPr lang="en-IE" sz="23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300" i="1">
                                    <a:latin typeface="Cambria Math"/>
                                  </a:rPr>
                                  <m:t>ℒ</m:t>
                                </m:r>
                              </m:e>
                              <m:sup>
                                <m:r>
                                  <a:rPr lang="en-US" sz="2300" i="1">
                                    <a:latin typeface="Cambria Math"/>
                                  </a:rPr>
                                  <m:t>𝑝𝑟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IE" sz="23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300" i="1">
                                    <a:latin typeface="Cambria Math"/>
                                  </a:rPr>
                                  <m:t>𝑠</m:t>
                                </m:r>
                              </m:e>
                            </m:d>
                            <m:r>
                              <a:rPr lang="en-US" sz="2300" i="1">
                                <a:latin typeface="Cambria Math"/>
                              </a:rPr>
                              <m:t>∈</m:t>
                            </m:r>
                            <m:sSup>
                              <m:sSupPr>
                                <m:ctrlPr>
                                  <a:rPr lang="en-IE" sz="23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300" b="1" i="1">
                                    <a:latin typeface="Cambria Math"/>
                                  </a:rPr>
                                  <m:t>𝓵</m:t>
                                </m:r>
                              </m:e>
                              <m:sup>
                                <m:r>
                                  <a:rPr lang="en-US" sz="2300" i="1">
                                    <a:latin typeface="Cambria Math"/>
                                  </a:rPr>
                                  <m:t>𝑝𝑟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IE" sz="23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300" i="1">
                                    <a:latin typeface="Cambria Math"/>
                                  </a:rPr>
                                  <m:t>𝑠</m:t>
                                </m:r>
                              </m:e>
                            </m:d>
                            <m:r>
                              <a:rPr lang="en-US" sz="2300" i="1">
                                <a:latin typeface="Cambria Math"/>
                              </a:rPr>
                              <m:t> : </m:t>
                            </m:r>
                            <m:r>
                              <a:rPr lang="en-US" sz="2300" i="1">
                                <a:latin typeface="Cambria Math"/>
                              </a:rPr>
                              <m:t>𝑎</m:t>
                            </m:r>
                            <m:r>
                              <a:rPr lang="en-US" sz="2300" i="1">
                                <a:latin typeface="Cambria Math"/>
                              </a:rPr>
                              <m:t>∈</m:t>
                            </m:r>
                            <m:r>
                              <a:rPr lang="en-US" sz="2300" i="1">
                                <a:latin typeface="Cambria Math"/>
                              </a:rPr>
                              <m:t>𝑜𝑢𝑡</m:t>
                            </m:r>
                            <m:d>
                              <m:dPr>
                                <m:ctrlPr>
                                  <a:rPr lang="en-IE" sz="23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IE" sz="23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300" i="1">
                                        <a:latin typeface="Cambria Math"/>
                                      </a:rPr>
                                      <m:t>ℒ</m:t>
                                    </m:r>
                                  </m:e>
                                  <m:sup>
                                    <m:r>
                                      <a:rPr lang="en-US" sz="2300" i="1">
                                        <a:latin typeface="Cambria Math"/>
                                      </a:rPr>
                                      <m:t>𝑝𝑟</m:t>
                                    </m:r>
                                  </m:sup>
                                </m:sSup>
                                <m:r>
                                  <a:rPr lang="en-US" sz="2300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2300" i="1">
                                    <a:latin typeface="Cambria Math"/>
                                  </a:rPr>
                                  <m:t>𝑠</m:t>
                                </m:r>
                              </m:e>
                            </m:d>
                          </m:e>
                        </m:d>
                      </m:e>
                    </m:d>
                  </m:oMath>
                </a14:m>
                <a:endParaRPr lang="en-IE" sz="2300" dirty="0"/>
              </a:p>
              <a:p>
                <a:pPr lvl="1"/>
                <a14:m>
                  <m:oMath xmlns:m="http://schemas.openxmlformats.org/officeDocument/2006/math" xmlns="">
                    <m:sSubSup>
                      <m:sSubSupPr>
                        <m:ctrlPr>
                          <a:rPr lang="en-IE" sz="23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3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300" i="1">
                            <a:latin typeface="Cambria Math"/>
                          </a:rPr>
                          <m:t>𝑈</m:t>
                        </m:r>
                      </m:sub>
                      <m:sup>
                        <m:r>
                          <a:rPr lang="en-US" sz="2300" i="1">
                            <a:latin typeface="Cambria Math"/>
                          </a:rPr>
                          <m:t>𝑝𝑟</m:t>
                        </m:r>
                        <m:r>
                          <a:rPr lang="en-US" sz="2300" i="1">
                            <a:latin typeface="Cambria Math"/>
                          </a:rPr>
                          <m:t>+</m:t>
                        </m:r>
                      </m:sup>
                    </m:sSubSup>
                    <m:r>
                      <a:rPr lang="en-US" sz="2300" i="1">
                        <a:latin typeface="Cambria Math"/>
                      </a:rPr>
                      <m:t>=</m:t>
                    </m:r>
                    <m:d>
                      <m:dPr>
                        <m:begChr m:val="{"/>
                        <m:endChr m:val="}"/>
                        <m:ctrlPr>
                          <a:rPr lang="en-IE" sz="2300" i="1">
                            <a:latin typeface="Cambria Math"/>
                          </a:rPr>
                        </m:ctrlPr>
                      </m:dPr>
                      <m:e>
                        <m:r>
                          <a:rPr lang="en-US" sz="2300" i="1">
                            <a:latin typeface="Cambria Math"/>
                          </a:rPr>
                          <m:t>𝑠</m:t>
                        </m:r>
                        <m:r>
                          <a:rPr lang="en-US" sz="2300" i="1">
                            <a:latin typeface="Cambria Math"/>
                          </a:rPr>
                          <m:t>∈</m:t>
                        </m:r>
                        <m:r>
                          <a:rPr lang="en-US" sz="2300" i="1">
                            <a:latin typeface="Cambria Math"/>
                          </a:rPr>
                          <m:t>𝑆</m:t>
                        </m:r>
                        <m:r>
                          <a:rPr lang="en-US" sz="2300" i="1">
                            <a:latin typeface="Cambria Math"/>
                          </a:rPr>
                          <m:t>: </m:t>
                        </m:r>
                        <m:d>
                          <m:dPr>
                            <m:ctrlPr>
                              <a:rPr lang="en-IE" sz="2300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300" i="1">
                                <a:latin typeface="Cambria Math"/>
                              </a:rPr>
                              <m:t>∃ </m:t>
                            </m:r>
                            <m:sSup>
                              <m:sSupPr>
                                <m:ctrlPr>
                                  <a:rPr lang="en-IE" sz="23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300" i="1">
                                    <a:latin typeface="Cambria Math"/>
                                  </a:rPr>
                                  <m:t>ℒ</m:t>
                                </m:r>
                              </m:e>
                              <m:sup>
                                <m:r>
                                  <a:rPr lang="en-US" sz="2300" i="1">
                                    <a:latin typeface="Cambria Math"/>
                                  </a:rPr>
                                  <m:t>𝑝𝑟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IE" sz="23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300" i="1">
                                    <a:latin typeface="Cambria Math"/>
                                  </a:rPr>
                                  <m:t>𝑠</m:t>
                                </m:r>
                              </m:e>
                            </m:d>
                            <m:r>
                              <a:rPr lang="en-US" sz="2300" i="1">
                                <a:latin typeface="Cambria Math"/>
                              </a:rPr>
                              <m:t>∈</m:t>
                            </m:r>
                            <m:sSup>
                              <m:sSupPr>
                                <m:ctrlPr>
                                  <a:rPr lang="en-IE" sz="2300" i="1">
                                    <a:latin typeface="Cambria Math"/>
                                  </a:rPr>
                                </m:ctrlPr>
                              </m:sSupPr>
                              <m:e>
                                <m:r>
                                  <a:rPr lang="en-US" sz="2300" b="1" i="1">
                                    <a:latin typeface="Cambria Math"/>
                                  </a:rPr>
                                  <m:t>𝓵</m:t>
                                </m:r>
                              </m:e>
                              <m:sup>
                                <m:r>
                                  <a:rPr lang="en-US" sz="2300" i="1">
                                    <a:latin typeface="Cambria Math"/>
                                  </a:rPr>
                                  <m:t>𝑝𝑟</m:t>
                                </m:r>
                              </m:sup>
                            </m:sSup>
                            <m:d>
                              <m:dPr>
                                <m:ctrlPr>
                                  <a:rPr lang="en-IE" sz="2300" i="1">
                                    <a:latin typeface="Cambria Math"/>
                                  </a:rPr>
                                </m:ctrlPr>
                              </m:dPr>
                              <m:e>
                                <m:r>
                                  <a:rPr lang="en-US" sz="2300" i="1">
                                    <a:latin typeface="Cambria Math"/>
                                  </a:rPr>
                                  <m:t>𝑠</m:t>
                                </m:r>
                              </m:e>
                            </m:d>
                            <m:r>
                              <a:rPr lang="en-US" sz="2300" i="1">
                                <a:latin typeface="Cambria Math"/>
                              </a:rPr>
                              <m:t> : </m:t>
                            </m:r>
                            <m:r>
                              <a:rPr lang="en-US" sz="2300" i="1">
                                <a:latin typeface="Cambria Math"/>
                              </a:rPr>
                              <m:t>𝑎</m:t>
                            </m:r>
                            <m:r>
                              <a:rPr lang="en-US" sz="2300" i="1">
                                <a:latin typeface="Cambria Math"/>
                              </a:rPr>
                              <m:t>∈</m:t>
                            </m:r>
                            <m:r>
                              <a:rPr lang="en-US" sz="2300" i="1">
                                <a:latin typeface="Cambria Math"/>
                              </a:rPr>
                              <m:t>𝑢𝑛𝑑𝑒𝑐</m:t>
                            </m:r>
                            <m:d>
                              <m:dPr>
                                <m:ctrlPr>
                                  <a:rPr lang="en-IE" sz="2300" i="1">
                                    <a:latin typeface="Cambria Math"/>
                                  </a:rPr>
                                </m:ctrlPr>
                              </m:dPr>
                              <m:e>
                                <m:sSup>
                                  <m:sSupPr>
                                    <m:ctrlPr>
                                      <a:rPr lang="en-IE" sz="2300" i="1">
                                        <a:latin typeface="Cambria Math"/>
                                      </a:rPr>
                                    </m:ctrlPr>
                                  </m:sSupPr>
                                  <m:e>
                                    <m:r>
                                      <a:rPr lang="en-US" sz="2300" i="1">
                                        <a:latin typeface="Cambria Math"/>
                                      </a:rPr>
                                      <m:t>ℒ</m:t>
                                    </m:r>
                                  </m:e>
                                  <m:sup>
                                    <m:r>
                                      <a:rPr lang="en-US" sz="2300" i="1">
                                        <a:latin typeface="Cambria Math"/>
                                      </a:rPr>
                                      <m:t>𝑝𝑟</m:t>
                                    </m:r>
                                  </m:sup>
                                </m:sSup>
                                <m:r>
                                  <a:rPr lang="en-US" sz="2300" i="1">
                                    <a:latin typeface="Cambria Math"/>
                                  </a:rPr>
                                  <m:t>,</m:t>
                                </m:r>
                                <m:r>
                                  <a:rPr lang="en-US" sz="2300" i="1">
                                    <a:latin typeface="Cambria Math"/>
                                  </a:rPr>
                                  <m:t>𝑠</m:t>
                                </m:r>
                              </m:e>
                            </m:d>
                          </m:e>
                        </m:d>
                      </m:e>
                    </m:d>
                  </m:oMath>
                </a14:m>
                <a:endParaRPr lang="en-IE" sz="2300" dirty="0"/>
              </a:p>
              <a:p>
                <a:r>
                  <a:rPr lang="en-US" sz="2600" dirty="0"/>
                  <a:t>While the skeptical sets are:</a:t>
                </a:r>
                <a:endParaRPr lang="en-IE" sz="2600" dirty="0"/>
              </a:p>
              <a:p>
                <a:pPr lvl="1"/>
                <a14:m>
                  <m:oMath xmlns:m="http://schemas.openxmlformats.org/officeDocument/2006/math" xmlns="">
                    <m:sSubSup>
                      <m:sSubSupPr>
                        <m:ctrlPr>
                          <a:rPr lang="en-IE" sz="23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3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300" i="1">
                            <a:latin typeface="Cambria Math"/>
                          </a:rPr>
                          <m:t>𝐼𝑁</m:t>
                        </m:r>
                      </m:sub>
                      <m:sup>
                        <m:r>
                          <a:rPr lang="en-US" sz="2300" i="1">
                            <a:latin typeface="Cambria Math"/>
                          </a:rPr>
                          <m:t>𝑝𝑟</m:t>
                        </m:r>
                        <m:r>
                          <a:rPr lang="en-US" sz="2300" i="1">
                            <a:latin typeface="Cambria Math"/>
                          </a:rPr>
                          <m:t>−</m:t>
                        </m:r>
                      </m:sup>
                    </m:sSubSup>
                    <m:r>
                      <a:rPr lang="en-US" sz="2300" i="1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IE" sz="23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3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300" i="1">
                            <a:latin typeface="Cambria Math"/>
                          </a:rPr>
                          <m:t>𝐼𝑁</m:t>
                        </m:r>
                      </m:sub>
                      <m:sup>
                        <m:r>
                          <a:rPr lang="en-US" sz="2300" i="1">
                            <a:latin typeface="Cambria Math"/>
                          </a:rPr>
                          <m:t>𝑝𝑟</m:t>
                        </m:r>
                      </m:sup>
                    </m:sSubSup>
                    <m:r>
                      <a:rPr lang="en-US" sz="2300" i="1">
                        <a:latin typeface="Cambria Math"/>
                      </a:rPr>
                      <m:t>∖</m:t>
                    </m:r>
                    <m:d>
                      <m:dPr>
                        <m:ctrlPr>
                          <a:rPr lang="en-IE" sz="2300" i="1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IE" sz="23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300" i="1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300" i="1">
                                <a:latin typeface="Cambria Math"/>
                              </a:rPr>
                              <m:t>𝑂𝑈𝑇</m:t>
                            </m:r>
                          </m:sub>
                          <m:sup>
                            <m:r>
                              <a:rPr lang="en-US" sz="2300" i="1">
                                <a:latin typeface="Cambria Math"/>
                              </a:rPr>
                              <m:t>𝑝𝑟</m:t>
                            </m:r>
                          </m:sup>
                        </m:sSubSup>
                        <m:r>
                          <a:rPr lang="en-US" sz="2300" i="1">
                            <a:latin typeface="Cambria Math"/>
                          </a:rPr>
                          <m:t>⋃</m:t>
                        </m:r>
                        <m:sSubSup>
                          <m:sSubSupPr>
                            <m:ctrlPr>
                              <a:rPr lang="en-IE" sz="2300" i="1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US" sz="2300" i="1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US" sz="2300" i="1">
                                <a:latin typeface="Cambria Math"/>
                              </a:rPr>
                              <m:t>𝑈</m:t>
                            </m:r>
                          </m:sub>
                          <m:sup>
                            <m:r>
                              <a:rPr lang="en-US" sz="2300" i="1">
                                <a:latin typeface="Cambria Math"/>
                              </a:rPr>
                              <m:t>𝑝𝑟</m:t>
                            </m:r>
                          </m:sup>
                        </m:sSubSup>
                      </m:e>
                    </m:d>
                    <m:r>
                      <a:rPr lang="en-US" sz="2300" i="1">
                        <a:latin typeface="Cambria Math"/>
                      </a:rPr>
                      <m:t>  </m:t>
                    </m:r>
                  </m:oMath>
                </a14:m>
                <a:endParaRPr lang="en-IE" sz="2300" i="1" dirty="0" smtClean="0"/>
              </a:p>
              <a:p>
                <a:pPr lvl="1"/>
                <a14:m>
                  <m:oMath xmlns:m="http://schemas.openxmlformats.org/officeDocument/2006/math" xmlns="">
                    <m:sSubSup>
                      <m:sSubSupPr>
                        <m:ctrlPr>
                          <a:rPr lang="en-IE" sz="23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3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300" i="1">
                            <a:latin typeface="Cambria Math"/>
                          </a:rPr>
                          <m:t>𝑂𝑈𝑇</m:t>
                        </m:r>
                      </m:sub>
                      <m:sup>
                        <m:r>
                          <a:rPr lang="en-US" sz="2300" i="1">
                            <a:latin typeface="Cambria Math"/>
                          </a:rPr>
                          <m:t>𝑝𝑟</m:t>
                        </m:r>
                        <m:r>
                          <a:rPr lang="en-US" sz="2300" i="1">
                            <a:latin typeface="Cambria Math"/>
                          </a:rPr>
                          <m:t>−</m:t>
                        </m:r>
                      </m:sup>
                    </m:sSubSup>
                    <m:r>
                      <a:rPr lang="en-US" sz="2300" i="1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IE" sz="23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3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300" i="1">
                            <a:latin typeface="Cambria Math"/>
                          </a:rPr>
                          <m:t>𝑂𝑈𝑇</m:t>
                        </m:r>
                      </m:sub>
                      <m:sup>
                        <m:r>
                          <a:rPr lang="en-US" sz="2300" i="1">
                            <a:latin typeface="Cambria Math"/>
                          </a:rPr>
                          <m:t>𝑝𝑟</m:t>
                        </m:r>
                      </m:sup>
                    </m:sSubSup>
                    <m:r>
                      <a:rPr lang="en-US" sz="2300" i="1">
                        <a:latin typeface="Cambria Math"/>
                      </a:rPr>
                      <m:t>∖(</m:t>
                    </m:r>
                    <m:sSubSup>
                      <m:sSubSupPr>
                        <m:ctrlPr>
                          <a:rPr lang="en-IE" sz="23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3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300" i="1">
                            <a:latin typeface="Cambria Math"/>
                          </a:rPr>
                          <m:t>𝐼𝑁</m:t>
                        </m:r>
                      </m:sub>
                      <m:sup>
                        <m:r>
                          <a:rPr lang="en-US" sz="2300" i="1">
                            <a:latin typeface="Cambria Math"/>
                          </a:rPr>
                          <m:t>𝑝𝑟</m:t>
                        </m:r>
                      </m:sup>
                    </m:sSubSup>
                    <m:r>
                      <a:rPr lang="en-US" sz="2300" i="1">
                        <a:latin typeface="Cambria Math"/>
                      </a:rPr>
                      <m:t>⋃</m:t>
                    </m:r>
                    <m:sSubSup>
                      <m:sSubSupPr>
                        <m:ctrlPr>
                          <a:rPr lang="en-IE" sz="23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3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300" i="1">
                            <a:latin typeface="Cambria Math"/>
                          </a:rPr>
                          <m:t>𝑈</m:t>
                        </m:r>
                      </m:sub>
                      <m:sup>
                        <m:r>
                          <a:rPr lang="en-US" sz="2300" i="1">
                            <a:latin typeface="Cambria Math"/>
                          </a:rPr>
                          <m:t>𝑝𝑟</m:t>
                        </m:r>
                      </m:sup>
                    </m:sSubSup>
                    <m:r>
                      <a:rPr lang="en-US" sz="2300" i="1">
                        <a:latin typeface="Cambria Math"/>
                      </a:rPr>
                      <m:t>)</m:t>
                    </m:r>
                  </m:oMath>
                </a14:m>
                <a:r>
                  <a:rPr lang="en-US" sz="2300" i="1" dirty="0"/>
                  <a:t> </a:t>
                </a:r>
                <a:endParaRPr lang="en-US" sz="2300" i="1" dirty="0" smtClean="0"/>
              </a:p>
              <a:p>
                <a:pPr lvl="1"/>
                <a14:m>
                  <m:oMath xmlns:m="http://schemas.openxmlformats.org/officeDocument/2006/math" xmlns="">
                    <m:sSubSup>
                      <m:sSubSupPr>
                        <m:ctrlPr>
                          <a:rPr lang="en-IE" sz="23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3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300" i="1">
                            <a:latin typeface="Cambria Math"/>
                          </a:rPr>
                          <m:t>𝑈</m:t>
                        </m:r>
                      </m:sub>
                      <m:sup>
                        <m:r>
                          <a:rPr lang="en-US" sz="2300" i="1">
                            <a:latin typeface="Cambria Math"/>
                          </a:rPr>
                          <m:t>𝑝𝑟</m:t>
                        </m:r>
                        <m:r>
                          <a:rPr lang="en-US" sz="2300" i="1">
                            <a:latin typeface="Cambria Math"/>
                          </a:rPr>
                          <m:t>−</m:t>
                        </m:r>
                      </m:sup>
                    </m:sSubSup>
                    <m:r>
                      <a:rPr lang="en-US" sz="2300" i="1">
                        <a:latin typeface="Cambria Math"/>
                      </a:rPr>
                      <m:t>=</m:t>
                    </m:r>
                    <m:sSubSup>
                      <m:sSubSupPr>
                        <m:ctrlPr>
                          <a:rPr lang="en-IE" sz="23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3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300" i="1">
                            <a:latin typeface="Cambria Math"/>
                          </a:rPr>
                          <m:t>𝑈</m:t>
                        </m:r>
                      </m:sub>
                      <m:sup>
                        <m:r>
                          <a:rPr lang="en-US" sz="2300" i="1">
                            <a:latin typeface="Cambria Math"/>
                          </a:rPr>
                          <m:t>𝑝𝑟</m:t>
                        </m:r>
                      </m:sup>
                    </m:sSubSup>
                    <m:r>
                      <a:rPr lang="en-US" sz="2300" i="1">
                        <a:latin typeface="Cambria Math"/>
                      </a:rPr>
                      <m:t>∖(</m:t>
                    </m:r>
                    <m:sSubSup>
                      <m:sSubSupPr>
                        <m:ctrlPr>
                          <a:rPr lang="en-IE" sz="23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3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300" i="1">
                            <a:latin typeface="Cambria Math"/>
                          </a:rPr>
                          <m:t>𝑂𝑈𝑇</m:t>
                        </m:r>
                      </m:sub>
                      <m:sup>
                        <m:r>
                          <a:rPr lang="en-US" sz="2300" i="1">
                            <a:latin typeface="Cambria Math"/>
                          </a:rPr>
                          <m:t>𝑝𝑟</m:t>
                        </m:r>
                      </m:sup>
                    </m:sSubSup>
                    <m:r>
                      <a:rPr lang="en-US" sz="2300" i="1">
                        <a:latin typeface="Cambria Math"/>
                      </a:rPr>
                      <m:t>⋃</m:t>
                    </m:r>
                    <m:sSubSup>
                      <m:sSubSupPr>
                        <m:ctrlPr>
                          <a:rPr lang="en-IE" sz="23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3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300" i="1">
                            <a:latin typeface="Cambria Math"/>
                          </a:rPr>
                          <m:t>𝐼𝑁</m:t>
                        </m:r>
                      </m:sub>
                      <m:sup>
                        <m:r>
                          <a:rPr lang="en-US" sz="2300" i="1">
                            <a:latin typeface="Cambria Math"/>
                          </a:rPr>
                          <m:t>𝑝𝑟</m:t>
                        </m:r>
                      </m:sup>
                    </m:sSubSup>
                    <m:r>
                      <a:rPr lang="en-US" sz="2300" i="1">
                        <a:latin typeface="Cambria Math"/>
                      </a:rPr>
                      <m:t>)</m:t>
                    </m:r>
                  </m:oMath>
                </a14:m>
                <a:endParaRPr lang="en-IE" sz="2300" dirty="0"/>
              </a:p>
              <a:p>
                <a:endParaRPr lang="en-IE" sz="26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556" t="-1156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40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984628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Preferred Case</a:t>
            </a:r>
            <a:endParaRPr lang="en-I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395536" y="2257400"/>
                <a:ext cx="8939336" cy="3619872"/>
              </a:xfrm>
            </p:spPr>
            <p:txBody>
              <a:bodyPr/>
              <a:lstStyle/>
              <a:p>
                <a14:m>
                  <m:oMath xmlns:m="http://schemas.openxmlformats.org/officeDocument/2006/math" xmlns="">
                    <m:sSubSup>
                      <m:sSubSupPr>
                        <m:ctrlPr>
                          <a:rPr lang="en-IE" sz="2400" i="1" smtClean="0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𝐼𝑁</m:t>
                        </m:r>
                      </m:sub>
                      <m:sup>
                        <m:r>
                          <a:rPr lang="en-US" sz="2400" i="1">
                            <a:latin typeface="Cambria Math"/>
                          </a:rPr>
                          <m:t>𝑝𝑟</m:t>
                        </m:r>
                        <m:r>
                          <a:rPr lang="en-US" sz="2400" i="1">
                            <a:latin typeface="Cambria Math"/>
                          </a:rPr>
                          <m:t>+</m:t>
                        </m:r>
                      </m:sup>
                    </m:sSubSup>
                    <m:r>
                      <a:rPr lang="en-IE" sz="2400" b="0" i="1" smtClean="0">
                        <a:latin typeface="Cambria Math"/>
                      </a:rPr>
                      <m:t>=</m:t>
                    </m:r>
                    <m:r>
                      <a:rPr lang="en-IE" sz="2400" b="0" i="1" smtClean="0">
                        <a:latin typeface="Cambria Math"/>
                      </a:rPr>
                      <m:t>𝐴</m:t>
                    </m:r>
                    <m:acc>
                      <m:accPr>
                        <m:chr m:val="̅"/>
                        <m:ctrlPr>
                          <a:rPr lang="en-IE" sz="24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IE" sz="2400" b="0" i="1" smtClean="0">
                            <a:latin typeface="Cambria Math"/>
                          </a:rPr>
                          <m:t>𝐵</m:t>
                        </m:r>
                      </m:e>
                    </m:acc>
                    <m:r>
                      <a:rPr lang="en-IE" sz="2400" b="0" i="1" smtClean="0">
                        <a:latin typeface="Cambria Math"/>
                      </a:rPr>
                      <m:t>+</m:t>
                    </m:r>
                    <m:r>
                      <a:rPr lang="en-IE" sz="2400" b="0" i="1" smtClean="0">
                        <a:latin typeface="Cambria Math"/>
                      </a:rPr>
                      <m:t>𝐴𝐵𝐶</m:t>
                    </m:r>
                    <m:r>
                      <a:rPr lang="en-IE" sz="2400" b="0" i="1" smtClean="0">
                        <a:latin typeface="Cambria Math"/>
                      </a:rPr>
                      <m:t> </m:t>
                    </m:r>
                  </m:oMath>
                </a14:m>
                <a:r>
                  <a:rPr lang="en-IE" sz="2400" i="1" dirty="0" smtClean="0"/>
                  <a:t> </a:t>
                </a:r>
                <a:r>
                  <a:rPr lang="en-IE" sz="2400" dirty="0" smtClean="0"/>
                  <a:t>(note that </a:t>
                </a:r>
                <a14:m>
                  <m:oMath xmlns:m="http://schemas.openxmlformats.org/officeDocument/2006/math" xmlns="">
                    <m:r>
                      <a:rPr lang="en-IE" sz="2400" i="1">
                        <a:latin typeface="Cambria Math"/>
                      </a:rPr>
                      <m:t>𝐴𝐵𝐶</m:t>
                    </m:r>
                    <m:r>
                      <a:rPr lang="en-IE" sz="2400" i="1">
                        <a:latin typeface="Cambria Math"/>
                      </a:rPr>
                      <m:t> </m:t>
                    </m:r>
                  </m:oMath>
                </a14:m>
                <a:r>
                  <a:rPr lang="en-IE" sz="2400" dirty="0" smtClean="0"/>
                  <a:t>also in </a:t>
                </a:r>
                <a14:m>
                  <m:oMath xmlns:m="http://schemas.openxmlformats.org/officeDocument/2006/math" xmlns="">
                    <m:sSubSup>
                      <m:sSubSupPr>
                        <m:ctrlPr>
                          <a:rPr lang="en-IE" sz="24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IE" sz="2400" b="0" i="1" smtClean="0">
                            <a:latin typeface="Cambria Math"/>
                          </a:rPr>
                          <m:t>𝑂𝑈𝑇</m:t>
                        </m:r>
                      </m:sub>
                      <m:sup>
                        <m:r>
                          <a:rPr lang="en-US" sz="2400" i="1">
                            <a:latin typeface="Cambria Math"/>
                          </a:rPr>
                          <m:t>𝑝𝑟</m:t>
                        </m:r>
                        <m:r>
                          <a:rPr lang="en-US" sz="2400" i="1">
                            <a:latin typeface="Cambria Math"/>
                          </a:rPr>
                          <m:t>+</m:t>
                        </m:r>
                      </m:sup>
                    </m:sSubSup>
                  </m:oMath>
                </a14:m>
                <a:r>
                  <a:rPr lang="en-IE" sz="2400" dirty="0" smtClean="0"/>
                  <a:t>)</a:t>
                </a:r>
              </a:p>
              <a:p>
                <a14:m>
                  <m:oMath xmlns:m="http://schemas.openxmlformats.org/officeDocument/2006/math" xmlns="">
                    <m:sSubSup>
                      <m:sSubSupPr>
                        <m:ctrlPr>
                          <a:rPr lang="en-IE" sz="24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IE" sz="2400" b="0" i="1" smtClean="0">
                            <a:latin typeface="Cambria Math"/>
                          </a:rPr>
                          <m:t>𝑂𝑈𝑇</m:t>
                        </m:r>
                      </m:sub>
                      <m:sup>
                        <m:r>
                          <a:rPr lang="en-US" sz="2400" i="1">
                            <a:latin typeface="Cambria Math"/>
                          </a:rPr>
                          <m:t>𝑝𝑟</m:t>
                        </m:r>
                        <m:r>
                          <a:rPr lang="en-US" sz="2400" i="1">
                            <a:latin typeface="Cambria Math"/>
                          </a:rPr>
                          <m:t>+</m:t>
                        </m:r>
                      </m:sup>
                    </m:sSubSup>
                    <m:r>
                      <a:rPr lang="en-IE" sz="2400" b="0" i="1" smtClean="0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en-IE" sz="2400" b="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IE" sz="2400" b="0" i="1" smtClean="0">
                            <a:latin typeface="Cambria Math"/>
                          </a:rPr>
                          <m:t>𝐴</m:t>
                        </m:r>
                      </m:e>
                    </m:acc>
                    <m:r>
                      <a:rPr lang="en-IE" sz="2400" b="0" i="1" smtClean="0">
                        <a:latin typeface="Cambria Math"/>
                      </a:rPr>
                      <m:t>+</m:t>
                    </m:r>
                    <m:r>
                      <a:rPr lang="en-IE" sz="2400" b="0" i="1" smtClean="0">
                        <a:latin typeface="Cambria Math"/>
                      </a:rPr>
                      <m:t>𝐴𝐵𝐶</m:t>
                    </m:r>
                    <m:r>
                      <a:rPr lang="en-IE" sz="2400" b="0" i="1" smtClean="0">
                        <a:latin typeface="Cambria Math"/>
                      </a:rPr>
                      <m:t>+</m:t>
                    </m:r>
                    <m:r>
                      <a:rPr lang="en-IE" sz="2400" i="1">
                        <a:latin typeface="Cambria Math"/>
                      </a:rPr>
                      <m:t>𝐴𝐵</m:t>
                    </m:r>
                    <m:acc>
                      <m:accPr>
                        <m:chr m:val="̅"/>
                        <m:ctrlPr>
                          <a:rPr lang="en-IE" sz="2400" i="1" smtClean="0">
                            <a:latin typeface="Cambria Math"/>
                          </a:rPr>
                        </m:ctrlPr>
                      </m:accPr>
                      <m:e>
                        <m:r>
                          <a:rPr lang="en-IE" sz="2400" b="0" i="1" smtClean="0">
                            <a:latin typeface="Cambria Math"/>
                          </a:rPr>
                          <m:t>𝐶</m:t>
                        </m:r>
                      </m:e>
                    </m:acc>
                  </m:oMath>
                </a14:m>
                <a:r>
                  <a:rPr lang="en-IE" sz="2400" i="1" dirty="0" smtClean="0"/>
                  <a:t> </a:t>
                </a:r>
                <a:r>
                  <a:rPr lang="en-IE" sz="2400" dirty="0" smtClean="0"/>
                  <a:t>(6 scenarios)</a:t>
                </a:r>
              </a:p>
              <a:p>
                <a14:m>
                  <m:oMath xmlns:m="http://schemas.openxmlformats.org/officeDocument/2006/math" xmlns="">
                    <m:sSubSup>
                      <m:sSubSupPr>
                        <m:ctrlPr>
                          <a:rPr lang="en-IE" sz="24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𝐼𝑁</m:t>
                        </m:r>
                      </m:sub>
                      <m:sup>
                        <m:r>
                          <a:rPr lang="en-US" sz="2400" i="1">
                            <a:latin typeface="Cambria Math"/>
                          </a:rPr>
                          <m:t>𝑝𝑟</m:t>
                        </m:r>
                        <m:r>
                          <a:rPr lang="en-IE" sz="2400" b="0" i="1" smtClean="0">
                            <a:latin typeface="Cambria Math"/>
                          </a:rPr>
                          <m:t>−</m:t>
                        </m:r>
                      </m:sup>
                    </m:sSubSup>
                    <m:r>
                      <a:rPr lang="en-IE" sz="2400" b="0" i="1" smtClean="0">
                        <a:latin typeface="Cambria Math"/>
                      </a:rPr>
                      <m:t>=</m:t>
                    </m:r>
                    <m:r>
                      <a:rPr lang="en-IE" sz="2400" i="1">
                        <a:latin typeface="Cambria Math"/>
                      </a:rPr>
                      <m:t>𝐴</m:t>
                    </m:r>
                    <m:acc>
                      <m:accPr>
                        <m:chr m:val="̅"/>
                        <m:ctrlPr>
                          <a:rPr lang="en-IE" sz="2400" i="1">
                            <a:latin typeface="Cambria Math"/>
                          </a:rPr>
                        </m:ctrlPr>
                      </m:accPr>
                      <m:e>
                        <m:r>
                          <a:rPr lang="en-IE" sz="2400" i="1">
                            <a:latin typeface="Cambria Math"/>
                          </a:rPr>
                          <m:t>𝐵</m:t>
                        </m:r>
                      </m:e>
                    </m:acc>
                  </m:oMath>
                </a14:m>
                <a:endParaRPr lang="en-IE" sz="2400" dirty="0" smtClean="0"/>
              </a:p>
              <a:p>
                <a14:m>
                  <m:oMath xmlns:m="http://schemas.openxmlformats.org/officeDocument/2006/math" xmlns="">
                    <m:sSubSup>
                      <m:sSubSupPr>
                        <m:ctrlPr>
                          <a:rPr lang="en-IE" sz="24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IE" sz="2400" b="0" i="1" smtClean="0">
                            <a:latin typeface="Cambria Math"/>
                          </a:rPr>
                          <m:t>𝑂𝑈𝑇</m:t>
                        </m:r>
                      </m:sub>
                      <m:sup>
                        <m:r>
                          <a:rPr lang="en-US" sz="2400" i="1">
                            <a:latin typeface="Cambria Math"/>
                          </a:rPr>
                          <m:t>𝑝𝑟</m:t>
                        </m:r>
                        <m:r>
                          <a:rPr lang="en-IE" sz="2400" i="1">
                            <a:latin typeface="Cambria Math"/>
                          </a:rPr>
                          <m:t>−</m:t>
                        </m:r>
                      </m:sup>
                    </m:sSubSup>
                    <m:r>
                      <a:rPr lang="en-IE" sz="2400" i="1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en-IE" sz="2400" i="1">
                            <a:latin typeface="Cambria Math"/>
                          </a:rPr>
                        </m:ctrlPr>
                      </m:accPr>
                      <m:e>
                        <m:r>
                          <a:rPr lang="en-IE" sz="2400" i="1">
                            <a:latin typeface="Cambria Math"/>
                          </a:rPr>
                          <m:t>𝐴</m:t>
                        </m:r>
                      </m:e>
                    </m:acc>
                    <m:r>
                      <a:rPr lang="en-IE" sz="2400" i="1">
                        <a:latin typeface="Cambria Math"/>
                      </a:rPr>
                      <m:t>+</m:t>
                    </m:r>
                    <m:r>
                      <a:rPr lang="en-IE" sz="2400" i="1">
                        <a:latin typeface="Cambria Math"/>
                      </a:rPr>
                      <m:t>𝐴𝐵</m:t>
                    </m:r>
                    <m:acc>
                      <m:accPr>
                        <m:chr m:val="̅"/>
                        <m:ctrlPr>
                          <a:rPr lang="en-IE" sz="2400" i="1">
                            <a:latin typeface="Cambria Math"/>
                          </a:rPr>
                        </m:ctrlPr>
                      </m:accPr>
                      <m:e>
                        <m:r>
                          <a:rPr lang="en-IE" sz="2400" i="1">
                            <a:latin typeface="Cambria Math"/>
                          </a:rPr>
                          <m:t>𝐶</m:t>
                        </m:r>
                      </m:e>
                    </m:acc>
                  </m:oMath>
                </a14:m>
                <a:endParaRPr lang="en-IE" sz="2400" dirty="0"/>
              </a:p>
              <a:p>
                <a:r>
                  <a:rPr lang="en-IE" sz="2400" dirty="0" smtClean="0"/>
                  <a:t>Necessity is </a:t>
                </a:r>
                <a14:m>
                  <m:oMath xmlns:m="http://schemas.openxmlformats.org/officeDocument/2006/math" xmlns="">
                    <m:r>
                      <a:rPr lang="en-IE" sz="2400" b="0" i="1" smtClean="0">
                        <a:latin typeface="Cambria Math"/>
                      </a:rPr>
                      <m:t>𝑃</m:t>
                    </m:r>
                    <m:r>
                      <a:rPr lang="en-IE" sz="2400" b="0" i="1" smtClean="0">
                        <a:latin typeface="Cambria Math"/>
                      </a:rPr>
                      <m:t>(</m:t>
                    </m:r>
                    <m:sSubSup>
                      <m:sSubSupPr>
                        <m:ctrlPr>
                          <a:rPr lang="en-IE" sz="24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𝐼𝑁</m:t>
                        </m:r>
                      </m:sub>
                      <m:sup>
                        <m:r>
                          <a:rPr lang="en-US" sz="2400" i="1">
                            <a:latin typeface="Cambria Math"/>
                          </a:rPr>
                          <m:t>𝑝𝑟</m:t>
                        </m:r>
                        <m:r>
                          <a:rPr lang="en-IE" sz="2400" i="1">
                            <a:latin typeface="Cambria Math"/>
                          </a:rPr>
                          <m:t>−</m:t>
                        </m:r>
                      </m:sup>
                    </m:sSubSup>
                    <m:r>
                      <a:rPr lang="en-IE" sz="2400" b="0" i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IE" sz="2400" dirty="0" smtClean="0"/>
                  <a:t> = 0.25</a:t>
                </a:r>
              </a:p>
              <a:p>
                <a:r>
                  <a:rPr lang="en-IE" sz="2400" dirty="0" smtClean="0"/>
                  <a:t>Possibility is </a:t>
                </a:r>
                <a14:m>
                  <m:oMath xmlns:m="http://schemas.openxmlformats.org/officeDocument/2006/math" xmlns="">
                    <m:r>
                      <a:rPr lang="en-IE" sz="2400" i="1">
                        <a:latin typeface="Cambria Math"/>
                      </a:rPr>
                      <m:t>𝑃</m:t>
                    </m:r>
                    <m:r>
                      <a:rPr lang="en-IE" sz="2400" i="1">
                        <a:latin typeface="Cambria Math"/>
                      </a:rPr>
                      <m:t>(</m:t>
                    </m:r>
                    <m:sSubSup>
                      <m:sSubSupPr>
                        <m:ctrlPr>
                          <a:rPr lang="en-IE" sz="2400" i="1">
                            <a:latin typeface="Cambria Math"/>
                          </a:rPr>
                        </m:ctrlPr>
                      </m:sSubSupPr>
                      <m:e>
                        <m:r>
                          <a:rPr lang="en-US" sz="24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𝐼𝑁</m:t>
                        </m:r>
                      </m:sub>
                      <m:sup>
                        <m:r>
                          <a:rPr lang="en-US" sz="2400" i="1">
                            <a:latin typeface="Cambria Math"/>
                          </a:rPr>
                          <m:t>𝑝𝑟</m:t>
                        </m:r>
                        <m:r>
                          <a:rPr lang="en-IE" sz="2400" b="0" i="1" smtClean="0">
                            <a:latin typeface="Cambria Math"/>
                          </a:rPr>
                          <m:t>+</m:t>
                        </m:r>
                      </m:sup>
                    </m:sSubSup>
                    <m:r>
                      <a:rPr lang="en-IE" sz="2400" b="0" i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IE" sz="2400" dirty="0" smtClean="0"/>
                  <a:t> </a:t>
                </a:r>
                <a:r>
                  <a:rPr lang="en-IE" sz="2400" dirty="0"/>
                  <a:t>=</a:t>
                </a:r>
                <a:r>
                  <a:rPr lang="en-IE" sz="2400" dirty="0" smtClean="0"/>
                  <a:t> 0.375</a:t>
                </a:r>
              </a:p>
              <a:p>
                <a:r>
                  <a:rPr lang="en-IE" sz="2400" dirty="0" smtClean="0"/>
                  <a:t>Indifferent probability </a:t>
                </a:r>
                <a14:m>
                  <m:oMath xmlns:m="http://schemas.openxmlformats.org/officeDocument/2006/math" xmlns="">
                    <m:r>
                      <a:rPr lang="en-IE" sz="2400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IE" sz="2400" b="0" i="1" smtClean="0">
                            <a:latin typeface="Cambria Math"/>
                          </a:rPr>
                        </m:ctrlPr>
                      </m:dPr>
                      <m:e>
                        <m:sSubSup>
                          <m:sSubSupPr>
                            <m:ctrlPr>
                              <a:rPr lang="en-IE" sz="2400" b="0" i="1" smtClean="0">
                                <a:latin typeface="Cambria Math"/>
                              </a:rPr>
                            </m:ctrlPr>
                          </m:sSubSupPr>
                          <m:e>
                            <m:r>
                              <a:rPr lang="en-IE" sz="2400" b="0" i="1" smtClean="0">
                                <a:latin typeface="Cambria Math"/>
                              </a:rPr>
                              <m:t>𝐴</m:t>
                            </m:r>
                          </m:e>
                          <m:sub>
                            <m:r>
                              <a:rPr lang="en-IE" sz="2400" b="0" i="1" smtClean="0">
                                <a:latin typeface="Cambria Math"/>
                              </a:rPr>
                              <m:t>𝐼𝑁</m:t>
                            </m:r>
                          </m:sub>
                          <m:sup>
                            <m:r>
                              <a:rPr lang="en-IE" sz="2400" b="0" i="1" smtClean="0">
                                <a:latin typeface="Cambria Math"/>
                              </a:rPr>
                              <m:t>𝑖</m:t>
                            </m:r>
                          </m:sup>
                        </m:sSubSup>
                      </m:e>
                    </m:d>
                    <m:r>
                      <a:rPr lang="en-IE" sz="2400" b="0" i="1" smtClean="0">
                        <a:latin typeface="Cambria Math"/>
                      </a:rPr>
                      <m:t>=</m:t>
                    </m:r>
                    <m:r>
                      <a:rPr lang="en-IE" sz="2400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IE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IE" sz="2400" b="0" i="1" smtClean="0">
                            <a:latin typeface="Cambria Math"/>
                          </a:rPr>
                          <m:t>𝐴</m:t>
                        </m:r>
                        <m:acc>
                          <m:accPr>
                            <m:chr m:val="̅"/>
                            <m:ctrlPr>
                              <a:rPr lang="en-IE" sz="2400" i="1">
                                <a:latin typeface="Cambria Math"/>
                              </a:rPr>
                            </m:ctrlPr>
                          </m:accPr>
                          <m:e>
                            <m:r>
                              <a:rPr lang="en-IE" sz="2400" i="1">
                                <a:latin typeface="Cambria Math"/>
                              </a:rPr>
                              <m:t>𝐵</m:t>
                            </m:r>
                          </m:e>
                        </m:acc>
                      </m:e>
                    </m:d>
                    <m:r>
                      <a:rPr lang="en-IE" sz="2400" b="0" i="0" smtClean="0">
                        <a:latin typeface="Cambria Math"/>
                      </a:rPr>
                      <m:t>+</m:t>
                    </m:r>
                    <m:f>
                      <m:fPr>
                        <m:ctrlPr>
                          <a:rPr lang="en-IE" sz="2400" b="0" i="1" smtClean="0">
                            <a:latin typeface="Cambria Math"/>
                          </a:rPr>
                        </m:ctrlPr>
                      </m:fPr>
                      <m:num>
                        <m:r>
                          <a:rPr lang="en-IE" sz="2400" b="0" i="0" smtClean="0">
                            <a:latin typeface="Cambria Math"/>
                          </a:rPr>
                          <m:t>1</m:t>
                        </m:r>
                      </m:num>
                      <m:den>
                        <m:r>
                          <a:rPr lang="en-IE" sz="2400" b="0" i="0" smtClean="0">
                            <a:latin typeface="Cambria Math"/>
                          </a:rPr>
                          <m:t>2</m:t>
                        </m:r>
                      </m:den>
                    </m:f>
                    <m:r>
                      <m:rPr>
                        <m:sty m:val="p"/>
                      </m:rPr>
                      <a:rPr lang="en-IE" sz="2400" b="0" i="0" smtClean="0">
                        <a:latin typeface="Cambria Math"/>
                      </a:rPr>
                      <m:t>P</m:t>
                    </m:r>
                    <m:r>
                      <a:rPr lang="en-IE" sz="2400" b="0" i="0" smtClean="0">
                        <a:latin typeface="Cambria Math"/>
                      </a:rPr>
                      <m:t>(</m:t>
                    </m:r>
                    <m:r>
                      <m:rPr>
                        <m:sty m:val="p"/>
                      </m:rPr>
                      <a:rPr lang="en-IE" sz="2400" b="0" i="0" smtClean="0">
                        <a:latin typeface="Cambria Math"/>
                      </a:rPr>
                      <m:t>ABC</m:t>
                    </m:r>
                    <m:r>
                      <a:rPr lang="en-IE" sz="2400" b="0" i="0" smtClean="0">
                        <a:latin typeface="Cambria Math"/>
                      </a:rPr>
                      <m:t>)</m:t>
                    </m:r>
                  </m:oMath>
                </a14:m>
                <a:r>
                  <a:rPr lang="en-IE" sz="2400" dirty="0" smtClean="0"/>
                  <a:t> = 0.3125</a:t>
                </a:r>
                <a:endParaRPr lang="en-IE" sz="2400" dirty="0"/>
              </a:p>
              <a:p>
                <a:endParaRPr lang="en-IE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395536" y="2257400"/>
                <a:ext cx="8939336" cy="3619872"/>
              </a:xfrm>
              <a:blipFill rotWithShape="1">
                <a:blip r:embed="rId2"/>
                <a:stretch>
                  <a:fillRect l="-1296" t="-673" b="-1684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41</a:t>
            </a:fld>
            <a:endParaRPr lang="en-IE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604" y="1268760"/>
            <a:ext cx="6840760" cy="72008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Rectangle 6"/>
          <p:cNvSpPr/>
          <p:nvPr/>
        </p:nvSpPr>
        <p:spPr bwMode="auto">
          <a:xfrm>
            <a:off x="4572000" y="836712"/>
            <a:ext cx="3492388" cy="1512168"/>
          </a:xfrm>
          <a:prstGeom prst="rect">
            <a:avLst/>
          </a:prstGeom>
          <a:solidFill>
            <a:schemeClr val="bg1"/>
          </a:solidFill>
          <a:ln w="9525" cap="flat" cmpd="sng" algn="ctr">
            <a:solidFill>
              <a:schemeClr val="bg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05556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Brute force is not efficient</a:t>
            </a:r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196752"/>
                <a:ext cx="8568952" cy="4876800"/>
              </a:xfrm>
            </p:spPr>
            <p:txBody>
              <a:bodyPr/>
              <a:lstStyle/>
              <a:p>
                <a:r>
                  <a:rPr lang="en-IE" sz="24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w</a:t>
                </a:r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.r.t. computational time</a:t>
                </a:r>
              </a:p>
              <a:p>
                <a:r>
                  <a:rPr lang="en-IE" sz="24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w</a:t>
                </a:r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.r.t. the length of the expression of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𝐼𝑁</m:t>
                        </m:r>
                      </m:sub>
                    </m:sSub>
                  </m:oMath>
                </a14:m>
                <a:endParaRPr lang="en-IE" sz="2400" dirty="0" smtClean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marL="0" indent="0">
                  <a:buNone/>
                </a:pPr>
                <a:endParaRPr lang="en-IE" sz="2400" dirty="0" smtClean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marL="0" indent="0">
                  <a:buNone/>
                </a:pPr>
                <a:endParaRPr lang="en-IE" sz="2400" dirty="0" smtClean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56 sub-graphs in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400" i="1">
                            <a:latin typeface="Cambria Math"/>
                          </a:rPr>
                          <m:t>𝐼𝑁</m:t>
                        </m:r>
                      </m:sub>
                    </m:sSub>
                  </m:oMath>
                </a14:m>
                <a:endParaRPr lang="en-IE" sz="2400" dirty="0" smtClean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It can be reduced to 3 clauses only</a:t>
                </a:r>
              </a:p>
              <a:p>
                <a:pPr marL="0" indent="0">
                  <a:spcBef>
                    <a:spcPts val="1000"/>
                  </a:spcBef>
                  <a:spcAft>
                    <a:spcPts val="1000"/>
                  </a:spcAft>
                  <a:buNone/>
                </a:pPr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E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𝐼𝑁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𝐴</m:t>
                      </m:r>
                      <m:acc>
                        <m:accPr>
                          <m:chr m:val="̅"/>
                          <m:ctrlPr>
                            <a:rPr lang="en-IE" sz="2400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/>
                            </a:rPr>
                            <m:t>𝐵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lang="en-IE" sz="2400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/>
                            </a:rPr>
                            <m:t>𝐷</m:t>
                          </m:r>
                        </m:e>
                      </m:acc>
                      <m:r>
                        <a:rPr lang="en-US" sz="2400" i="1">
                          <a:latin typeface="Cambria Math"/>
                        </a:rPr>
                        <m:t>+</m:t>
                      </m:r>
                      <m:r>
                        <a:rPr lang="en-US" sz="2400" i="1">
                          <a:latin typeface="Cambria Math"/>
                        </a:rPr>
                        <m:t>𝐴𝐵𝐸</m:t>
                      </m:r>
                      <m:acc>
                        <m:accPr>
                          <m:chr m:val="̅"/>
                          <m:ctrlPr>
                            <a:rPr lang="en-IE" sz="2400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/>
                            </a:rPr>
                            <m:t>𝐷</m:t>
                          </m:r>
                        </m:e>
                      </m:acc>
                      <m:r>
                        <a:rPr lang="en-US" sz="2400" i="1">
                          <a:latin typeface="Cambria Math"/>
                        </a:rPr>
                        <m:t>+</m:t>
                      </m:r>
                      <m:r>
                        <a:rPr lang="en-US" sz="2400" i="1">
                          <a:latin typeface="Cambria Math"/>
                        </a:rPr>
                        <m:t>𝐴𝐵</m:t>
                      </m:r>
                      <m:acc>
                        <m:accPr>
                          <m:chr m:val="̅"/>
                          <m:ctrlPr>
                            <a:rPr lang="en-IE" sz="2400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/>
                            </a:rPr>
                            <m:t>𝐸</m:t>
                          </m:r>
                        </m:e>
                      </m:acc>
                      <m:r>
                        <a:rPr lang="en-US" sz="2400" i="1">
                          <a:latin typeface="Cambria Math"/>
                        </a:rPr>
                        <m:t>𝐺</m:t>
                      </m:r>
                      <m:acc>
                        <m:accPr>
                          <m:chr m:val="̅"/>
                          <m:ctrlPr>
                            <a:rPr lang="en-IE" sz="2400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2400" i="1">
                              <a:latin typeface="Cambria Math"/>
                            </a:rPr>
                            <m:t>𝐷</m:t>
                          </m:r>
                        </m:e>
                      </m:acc>
                    </m:oMath>
                  </m:oMathPara>
                </a14:m>
                <a:endParaRPr lang="en-IE" sz="2400" dirty="0" smtClean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Wasted of computational time. Some cases do not need to be </a:t>
                </a:r>
                <a:r>
                  <a:rPr lang="en-IE" sz="2400" dirty="0" err="1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comptued</a:t>
                </a:r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/ recomputed</a:t>
                </a:r>
              </a:p>
              <a:p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Idea: assign sets of sub-graphs at each computational step</a:t>
                </a:r>
              </a:p>
              <a:p>
                <a:r>
                  <a:rPr lang="en-IE" sz="2400" dirty="0" smtClean="0"/>
                  <a:t>Recursive and decision-tree-like argument (</a:t>
                </a:r>
                <a:r>
                  <a:rPr lang="en-IE" sz="2400" dirty="0" err="1" smtClean="0"/>
                  <a:t>Dondio</a:t>
                </a:r>
                <a:r>
                  <a:rPr lang="en-IE" sz="2400" dirty="0" smtClean="0"/>
                  <a:t> 2013)</a:t>
                </a:r>
                <a:endParaRPr lang="en-IE" sz="2400" dirty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196752"/>
                <a:ext cx="8568952" cy="4876800"/>
              </a:xfrm>
              <a:blipFill rotWithShape="1">
                <a:blip r:embed="rId2"/>
                <a:stretch>
                  <a:fillRect l="-1280" t="-1500" r="-284" b="-2750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42</a:t>
            </a:fld>
            <a:endParaRPr lang="en-IE"/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052736"/>
            <a:ext cx="2304256" cy="280831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3421277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6707088" cy="836712"/>
          </a:xfrm>
        </p:spPr>
        <p:txBody>
          <a:bodyPr/>
          <a:lstStyle/>
          <a:p>
            <a:r>
              <a:rPr lang="en-I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 Recursive Algorithm (grounded)</a:t>
            </a:r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179512" y="1052736"/>
                <a:ext cx="8712968" cy="4876800"/>
              </a:xfrm>
            </p:spPr>
            <p:txBody>
              <a:bodyPr/>
              <a:lstStyle/>
              <a:p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It decomposes the grounded semantics computation. It applies the rules of a </a:t>
                </a:r>
                <a:r>
                  <a:rPr lang="en-IE" sz="2400" u="sng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complete</a:t>
                </a:r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labelling + maximise </a:t>
                </a:r>
                <a:r>
                  <a:rPr lang="en-IE" sz="2400" i="1" dirty="0" err="1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undec</a:t>
                </a:r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.</a:t>
                </a:r>
              </a:p>
              <a:p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The algorithm. Visit the transpose graph from root </a:t>
                </a:r>
                <a14:m>
                  <m:oMath xmlns:m="http://schemas.openxmlformats.org/officeDocument/2006/math" xmlns="">
                    <m:r>
                      <a:rPr lang="en-IE" sz="2400" i="1" dirty="0" smtClean="0">
                        <a:latin typeface="Cambria Math"/>
                      </a:rPr>
                      <m:t>𝑎</m:t>
                    </m:r>
                  </m:oMath>
                </a14:m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and imposes the following two rules:</a:t>
                </a:r>
              </a:p>
              <a:p>
                <a:pPr marL="914400" lvl="1" indent="-457200">
                  <a:buFont typeface="+mj-lt"/>
                  <a:buAutoNum type="arabicPeriod"/>
                </a:pPr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200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US" sz="2200" i="1">
                            <a:latin typeface="Cambria Math"/>
                          </a:rPr>
                          <m:t>𝐼𝑁</m:t>
                        </m:r>
                      </m:sub>
                    </m:sSub>
                    <m:r>
                      <a:rPr lang="en-US" sz="2200" i="1">
                        <a:latin typeface="Cambria Math"/>
                      </a:rPr>
                      <m:t>=</m:t>
                    </m:r>
                    <m:r>
                      <a:rPr lang="en-US" sz="2200" i="1">
                        <a:latin typeface="Cambria Math"/>
                      </a:rPr>
                      <m:t>𝐴</m:t>
                    </m:r>
                    <m:r>
                      <a:rPr lang="en-US" sz="2200" i="1">
                        <a:latin typeface="Cambria Math"/>
                      </a:rPr>
                      <m:t>∩</m:t>
                    </m:r>
                    <m:d>
                      <m:dPr>
                        <m:ctrlPr>
                          <a:rPr lang="en-IE" sz="22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E" sz="2200" i="1">
                                <a:latin typeface="Cambria Math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IE" sz="2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sz="2200" i="1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  <m:sub>
                            <m:r>
                              <a:rPr lang="en-US" sz="2200" i="1">
                                <a:latin typeface="Cambria Math"/>
                              </a:rPr>
                              <m:t>𝑂𝑈𝑇</m:t>
                            </m:r>
                          </m:sub>
                        </m:sSub>
                        <m:r>
                          <a:rPr lang="en-US" sz="2200" i="1">
                            <a:latin typeface="Cambria Math"/>
                          </a:rPr>
                          <m:t>∩</m:t>
                        </m:r>
                        <m:sSub>
                          <m:sSubPr>
                            <m:ctrlPr>
                              <a:rPr lang="en-IE" sz="2200" i="1">
                                <a:latin typeface="Cambria Math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IE" sz="2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sz="2200" i="1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  <m:sub>
                            <m:r>
                              <a:rPr lang="en-US" sz="2200" i="1">
                                <a:latin typeface="Cambria Math"/>
                              </a:rPr>
                              <m:t>𝑂𝑈𝑇</m:t>
                            </m:r>
                          </m:sub>
                        </m:sSub>
                        <m:r>
                          <a:rPr lang="en-US" sz="2200" i="1">
                            <a:latin typeface="Cambria Math"/>
                          </a:rPr>
                          <m:t>∩… ∩</m:t>
                        </m:r>
                        <m:sSub>
                          <m:sSubPr>
                            <m:ctrlPr>
                              <a:rPr lang="en-IE" sz="2200" i="1">
                                <a:latin typeface="Cambria Math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IE" sz="2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a:rPr lang="en-US" sz="2200" i="1">
                                    <a:latin typeface="Cambria Math"/>
                                  </a:rPr>
                                  <m:t>𝑋</m:t>
                                </m:r>
                              </m:e>
                              <m:sub>
                                <m:r>
                                  <a:rPr lang="en-US" sz="22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  <m:sub>
                            <m:r>
                              <a:rPr lang="en-US" sz="2200" i="1">
                                <a:latin typeface="Cambria Math"/>
                              </a:rPr>
                              <m:t>𝑂𝑈𝑇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200" dirty="0"/>
                  <a:t>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2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200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IE" sz="2200" b="0" i="1" smtClean="0">
                            <a:latin typeface="Cambria Math"/>
                          </a:rPr>
                          <m:t>𝑖</m:t>
                        </m:r>
                      </m:sub>
                    </m:sSub>
                    <m:r>
                      <a:rPr lang="en-IE" sz="2200" b="0" i="1" smtClean="0">
                        <a:latin typeface="Cambria Math"/>
                      </a:rPr>
                      <m:t>=</m:t>
                    </m:r>
                    <m:r>
                      <a:rPr lang="en-IE" sz="2200" b="0" i="1" smtClean="0">
                        <a:latin typeface="Cambria Math"/>
                      </a:rPr>
                      <m:t>𝑎𝑡𝑡𝑎𝑐𝑘𝑒𝑟𝑠</m:t>
                    </m:r>
                    <m:r>
                      <a:rPr lang="en-IE" sz="2200" b="0" i="1" smtClean="0">
                        <a:latin typeface="Cambria Math"/>
                      </a:rPr>
                      <m:t> </m:t>
                    </m:r>
                    <m:r>
                      <a:rPr lang="en-IE" sz="2200" b="0" i="1" smtClean="0">
                        <a:latin typeface="Cambria Math"/>
                      </a:rPr>
                      <m:t>𝑜𝑓</m:t>
                    </m:r>
                    <m:r>
                      <a:rPr lang="en-IE" sz="2200" b="0" i="1" smtClean="0">
                        <a:latin typeface="Cambria Math"/>
                      </a:rPr>
                      <m:t> </m:t>
                    </m:r>
                    <m:r>
                      <a:rPr lang="en-IE" sz="2200" b="0" i="1" smtClean="0">
                        <a:latin typeface="Cambria Math"/>
                      </a:rPr>
                      <m:t>𝑎</m:t>
                    </m:r>
                  </m:oMath>
                </a14:m>
                <a:endParaRPr lang="en-IE" sz="2200" dirty="0" smtClean="0"/>
              </a:p>
              <a:p>
                <a:pPr marL="914400" lvl="1" indent="-457200">
                  <a:buFont typeface="+mj-lt"/>
                  <a:buAutoNum type="arabicPeriod"/>
                </a:pPr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200" i="1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200">
                            <a:latin typeface="Cambria Math"/>
                          </a:rPr>
                          <m:t>A</m:t>
                        </m:r>
                      </m:e>
                      <m:sub>
                        <m:r>
                          <a:rPr lang="en-US" sz="2200" i="1">
                            <a:latin typeface="Cambria Math"/>
                          </a:rPr>
                          <m:t>𝑂𝑈𝑇</m:t>
                        </m:r>
                      </m:sub>
                    </m:sSub>
                    <m:r>
                      <a:rPr lang="en-US" sz="2200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en-IE" sz="2200" i="1">
                            <a:latin typeface="Cambria Math"/>
                          </a:rPr>
                        </m:ctrlPr>
                      </m:accPr>
                      <m:e>
                        <m:r>
                          <a:rPr lang="en-US" sz="2200" i="1">
                            <a:latin typeface="Cambria Math"/>
                          </a:rPr>
                          <m:t>𝐴</m:t>
                        </m:r>
                      </m:e>
                    </m:acc>
                    <m:r>
                      <a:rPr lang="en-US" sz="2200">
                        <a:latin typeface="Cambria Math"/>
                      </a:rPr>
                      <m:t>∪</m:t>
                    </m:r>
                    <m:r>
                      <a:rPr lang="en-US" sz="2200" i="1">
                        <a:latin typeface="Cambria Math"/>
                      </a:rPr>
                      <m:t>𝐴</m:t>
                    </m:r>
                    <m:r>
                      <a:rPr lang="en-US" sz="2200" i="1">
                        <a:latin typeface="Cambria Math"/>
                      </a:rPr>
                      <m:t>∩</m:t>
                    </m:r>
                    <m:d>
                      <m:dPr>
                        <m:ctrlPr>
                          <a:rPr lang="en-IE" sz="22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E" sz="2200" i="1">
                                <a:latin typeface="Cambria Math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IE" sz="2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200">
                                    <a:latin typeface="Cambria Math"/>
                                  </a:rPr>
                                  <m:t>X</m:t>
                                </m:r>
                              </m:e>
                              <m:sub>
                                <m:r>
                                  <a:rPr lang="en-US" sz="2200">
                                    <a:latin typeface="Cambria Math"/>
                                  </a:rPr>
                                  <m:t>1</m:t>
                                </m:r>
                              </m:sub>
                            </m:sSub>
                          </m:e>
                          <m:sub>
                            <m:r>
                              <a:rPr lang="en-US" sz="2200" i="1">
                                <a:latin typeface="Cambria Math"/>
                              </a:rPr>
                              <m:t>𝐼𝑁</m:t>
                            </m:r>
                          </m:sub>
                        </m:sSub>
                        <m:r>
                          <a:rPr lang="en-US" sz="2200">
                            <a:latin typeface="Cambria Math"/>
                          </a:rPr>
                          <m:t>∪</m:t>
                        </m:r>
                        <m:sSub>
                          <m:sSubPr>
                            <m:ctrlPr>
                              <a:rPr lang="en-IE" sz="2200" i="1">
                                <a:latin typeface="Cambria Math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IE" sz="2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200">
                                    <a:latin typeface="Cambria Math"/>
                                  </a:rPr>
                                  <m:t>X</m:t>
                                </m:r>
                              </m:e>
                              <m:sub>
                                <m:r>
                                  <a:rPr lang="en-US" sz="2200">
                                    <a:latin typeface="Cambria Math"/>
                                  </a:rPr>
                                  <m:t>2</m:t>
                                </m:r>
                              </m:sub>
                            </m:sSub>
                          </m:e>
                          <m:sub>
                            <m:r>
                              <a:rPr lang="en-US" sz="2200" i="1">
                                <a:latin typeface="Cambria Math"/>
                              </a:rPr>
                              <m:t>𝐼𝑁</m:t>
                            </m:r>
                          </m:sub>
                        </m:sSub>
                        <m:r>
                          <a:rPr lang="en-US" sz="2200">
                            <a:latin typeface="Cambria Math"/>
                          </a:rPr>
                          <m:t>∪… ∪</m:t>
                        </m:r>
                        <m:sSub>
                          <m:sSubPr>
                            <m:ctrlPr>
                              <a:rPr lang="en-IE" sz="2200" i="1">
                                <a:latin typeface="Cambria Math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IE" sz="2200" i="1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200">
                                    <a:latin typeface="Cambria Math"/>
                                  </a:rPr>
                                  <m:t>X</m:t>
                                </m:r>
                              </m:e>
                              <m:sub>
                                <m:r>
                                  <a:rPr lang="en-US" sz="2200" i="1">
                                    <a:latin typeface="Cambria Math"/>
                                  </a:rPr>
                                  <m:t>𝑛</m:t>
                                </m:r>
                              </m:sub>
                            </m:sSub>
                          </m:e>
                          <m:sub>
                            <m:r>
                              <a:rPr lang="en-US" sz="2200" i="1">
                                <a:latin typeface="Cambria Math"/>
                              </a:rPr>
                              <m:t>𝐼𝑁</m:t>
                            </m:r>
                          </m:sub>
                        </m:sSub>
                      </m:e>
                    </m:d>
                  </m:oMath>
                </a14:m>
                <a:endParaRPr lang="en-IE" sz="2200" dirty="0" smtClean="0"/>
              </a:p>
              <a:p>
                <a:pPr marL="514350" indent="-457200"/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Terminal conditions</a:t>
                </a:r>
              </a:p>
              <a:p>
                <a:pPr lvl="1" fontAlgn="auto">
                  <a:spcBef>
                    <a:spcPts val="0"/>
                  </a:spcBef>
                </a:pPr>
                <a:r>
                  <a:rPr lang="en-US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if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is required to be </a:t>
                </a:r>
                <a:r>
                  <a:rPr lang="en-US" i="1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in</a:t>
                </a:r>
                <a:r>
                  <a:rPr lang="en-US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then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i="1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IE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e>
                      <m:sub>
                        <m:r>
                          <a:rPr lang="en-US" i="1">
                            <a:latin typeface="Cambria Math"/>
                          </a:rPr>
                          <m:t>𝐼𝑁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sSub>
                      <m:sSubPr>
                        <m:ctrlPr>
                          <a:rPr lang="en-IE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𝑋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endParaRPr lang="en-IE" dirty="0" smtClean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1" fontAlgn="auto">
                  <a:spcBef>
                    <a:spcPts val="0"/>
                  </a:spcBef>
                </a:pPr>
                <a:r>
                  <a:rPr lang="en-US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if node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/>
                          </a:rPr>
                          <m:t>𝑥</m:t>
                        </m:r>
                      </m:e>
                      <m:sub>
                        <m:r>
                          <a:rPr lang="en-US" i="1">
                            <a:latin typeface="Cambria Math"/>
                          </a:rPr>
                          <m:t>𝑇</m:t>
                        </m:r>
                      </m:sub>
                    </m:sSub>
                  </m:oMath>
                </a14:m>
                <a:r>
                  <a:rPr lang="en-US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is required to be </a:t>
                </a:r>
                <a:r>
                  <a:rPr lang="en-US" i="1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out</a:t>
                </a:r>
                <a:r>
                  <a:rPr lang="en-US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then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i="1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IE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e>
                      <m:sub>
                        <m:r>
                          <a:rPr lang="en-US" i="1">
                            <a:latin typeface="Cambria Math"/>
                          </a:rPr>
                          <m:t>𝑂𝑈𝑇</m:t>
                        </m:r>
                      </m:sub>
                    </m:sSub>
                    <m:r>
                      <a:rPr lang="en-US" i="1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en-IE" i="1">
                            <a:latin typeface="Cambria Math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IE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i="1">
                                <a:latin typeface="Cambria Math"/>
                              </a:rPr>
                              <m:t>𝑋</m:t>
                            </m:r>
                          </m:e>
                          <m:sub>
                            <m:r>
                              <a:rPr lang="en-US" i="1">
                                <a:latin typeface="Cambria Math"/>
                              </a:rPr>
                              <m:t>𝑇</m:t>
                            </m:r>
                          </m:sub>
                        </m:sSub>
                      </m:e>
                    </m:acc>
                  </m:oMath>
                </a14:m>
                <a:endParaRPr lang="en-IE" dirty="0" smtClean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fontAlgn="auto">
                  <a:spcBef>
                    <a:spcPts val="0"/>
                  </a:spcBef>
                </a:pPr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Cycles</a:t>
                </a:r>
              </a:p>
              <a:p>
                <a:pPr lvl="1" fontAlgn="auto">
                  <a:spcBef>
                    <a:spcPts val="0"/>
                  </a:spcBef>
                </a:pPr>
                <a:r>
                  <a:rPr lang="en-IE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If a cycle is detected, end the recursive step and return </a:t>
                </a:r>
                <a14:m>
                  <m:oMath xmlns:m="http://schemas.openxmlformats.org/officeDocument/2006/math" xmlns="">
                    <m:r>
                      <a:rPr lang="en-IE" i="1" smtClean="0">
                        <a:latin typeface="Cambria Math"/>
                        <a:ea typeface="Cambria Math"/>
                      </a:rPr>
                      <m:t>∅</m:t>
                    </m:r>
                  </m:oMath>
                </a14:m>
                <a:endParaRPr lang="en-IE" dirty="0" smtClean="0">
                  <a:latin typeface="Tahoma" pitchFamily="34" charset="0"/>
                  <a:ea typeface="Cambria Math"/>
                </a:endParaRPr>
              </a:p>
              <a:p>
                <a:pPr fontAlgn="auto">
                  <a:spcBef>
                    <a:spcPts val="0"/>
                  </a:spcBef>
                </a:pPr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Some optimizations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179512" y="1052736"/>
                <a:ext cx="8712968" cy="4876800"/>
              </a:xfrm>
              <a:blipFill rotWithShape="1">
                <a:blip r:embed="rId2"/>
                <a:stretch>
                  <a:fillRect l="-1259" t="-1500" r="-70" b="-4500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43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26859313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Recursive Algorithm / Example</a:t>
            </a:r>
            <a:endParaRPr lang="en-IE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587064162"/>
                  </p:ext>
                </p:extLst>
              </p:nvPr>
            </p:nvGraphicFramePr>
            <p:xfrm>
              <a:off x="323528" y="2852936"/>
              <a:ext cx="8424936" cy="3825164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604911"/>
                    <a:gridCol w="822274"/>
                    <a:gridCol w="2677444"/>
                    <a:gridCol w="894728"/>
                    <a:gridCol w="3425579"/>
                  </a:tblGrid>
                  <a:tr h="611400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 </a:t>
                          </a:r>
                          <a:endParaRPr lang="en-IE" sz="18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Node,  label</a:t>
                          </a:r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l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Constraint</a:t>
                          </a:r>
                          <a:endParaRPr lang="en-IE" sz="18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Parent List</a:t>
                          </a:r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Comment</a:t>
                          </a:r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05700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1↓</a:t>
                          </a:r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endParaRPr lang="en-IE" sz="18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r>
                            <a:rPr lang="en-US" sz="180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is present </a:t>
                          </a:r>
                          <a:r>
                            <a:rPr lang="en-US" sz="18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and </a:t>
                          </a:r>
                          <a14:m/>
                          <a:r>
                            <a:rPr lang="en-US" sz="18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=OUT</a:t>
                          </a:r>
                          <a:endParaRPr lang="en-IE" sz="18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611400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2↓</a:t>
                          </a:r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r>
                            <a:rPr lang="en-US" sz="18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 </a:t>
                          </a:r>
                          <a:endParaRPr lang="en-IE" sz="18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endParaRPr lang="en-IE" sz="18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r>
                            <a:rPr lang="en-US" sz="18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 is out when b </a:t>
                          </a:r>
                          <a:r>
                            <a:rPr lang="en-US" sz="180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is not present or </a:t>
                          </a:r>
                          <a14:m/>
                          <a:r>
                            <a:rPr lang="en-US" sz="18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 exists and </a:t>
                          </a:r>
                          <a14:m/>
                          <a:r>
                            <a:rPr lang="en-US" sz="18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 = in or </a:t>
                          </a:r>
                          <a14:m/>
                          <a:r>
                            <a:rPr lang="en-US" sz="18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 = in </a:t>
                          </a:r>
                          <a:endParaRPr lang="en-IE" sz="18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611400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3=</a:t>
                          </a:r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r>
                            <a:rPr lang="en-US" sz="18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 </a:t>
                          </a:r>
                          <a14:m/>
                          <a:endParaRPr lang="en-IE" sz="18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r>
                            <a:rPr lang="en-US" sz="18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=IN when </a:t>
                          </a:r>
                          <a14:m/>
                          <a:r>
                            <a:rPr lang="en-US" sz="18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 </a:t>
                          </a:r>
                          <a:r>
                            <a:rPr lang="en-US" sz="1800" dirty="0" smtClean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is present and </a:t>
                          </a:r>
                          <a14:m/>
                          <a:r>
                            <a:rPr lang="en-US" sz="18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=OUT. Cycle with </a:t>
                          </a:r>
                          <a14:m/>
                          <a:r>
                            <a:rPr lang="en-US" sz="18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, </a:t>
                          </a:r>
                          <a14:m/>
                          <a:endParaRPr lang="en-IE" sz="18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05700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4=</a:t>
                          </a:r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endParaRPr lang="en-IE" sz="18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r>
                            <a:rPr lang="en-US" sz="18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 is initial</a:t>
                          </a:r>
                          <a:endParaRPr lang="en-IE" sz="18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05700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5↑</a:t>
                          </a:r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 gridSpan="3"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r>
                            <a:rPr lang="en-US" sz="18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 </a:t>
                          </a:r>
                          <a14:m/>
                          <a:endParaRPr lang="en-IE" sz="18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IE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IE"/>
                        </a:p>
                      </a:txBody>
                      <a:tcPr/>
                    </a:tc>
                  </a:tr>
                  <a:tr h="345045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6↑</a:t>
                          </a:r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 gridSpan="3"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endParaRPr lang="en-IE" sz="18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 hMerge="1">
                      <a:txBody>
                        <a:bodyPr/>
                        <a:lstStyle/>
                        <a:p>
                          <a:endParaRPr lang="en-IE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IE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53602788"/>
                  </p:ext>
                </p:extLst>
              </p:nvPr>
            </p:nvGraphicFramePr>
            <p:xfrm>
              <a:off x="323528" y="2852936"/>
              <a:ext cx="8424936" cy="3096345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604911"/>
                    <a:gridCol w="822274"/>
                    <a:gridCol w="2677444"/>
                    <a:gridCol w="894728"/>
                    <a:gridCol w="3425579"/>
                  </a:tblGrid>
                  <a:tr h="611400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 </a:t>
                          </a:r>
                          <a:endParaRPr lang="en-IE" sz="18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Node,  label</a:t>
                          </a:r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l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Constraint</a:t>
                          </a:r>
                          <a:endParaRPr lang="en-IE" sz="18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Parent List</a:t>
                          </a:r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Comment</a:t>
                          </a:r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</a:tr>
                  <a:tr h="305700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1↓</a:t>
                          </a:r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3333" t="-224000" r="-851111" b="-74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3303" t="-224000" r="-161731" b="-74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457823" t="-224000" r="-382993" b="-742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45907" t="-224000" r="-178" b="-742000"/>
                          </a:stretch>
                        </a:blipFill>
                      </a:tcPr>
                    </a:tc>
                  </a:tr>
                  <a:tr h="611400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2↓</a:t>
                          </a:r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3333" t="-160396" r="-851111" b="-2673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3303" t="-160396" r="-161731" b="-2673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457823" t="-160396" r="-382993" b="-26732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45907" t="-160396" r="-178" b="-267327"/>
                          </a:stretch>
                        </a:blipFill>
                      </a:tcPr>
                    </a:tc>
                  </a:tr>
                  <a:tr h="611400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3=</a:t>
                          </a:r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3333" t="-263000" r="-851111" b="-17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3303" t="-263000" r="-161731" b="-17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457823" t="-263000" r="-382993" b="-17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45907" t="-263000" r="-178" b="-170000"/>
                          </a:stretch>
                        </a:blipFill>
                      </a:tcPr>
                    </a:tc>
                  </a:tr>
                  <a:tr h="305700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4=</a:t>
                          </a:r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3333" t="-726000" r="-851111" b="-2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53303" t="-726000" r="-161731" b="-2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457823" t="-726000" r="-382993" b="-24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45907" t="-726000" r="-178" b="-240000"/>
                          </a:stretch>
                        </a:blipFill>
                      </a:tcPr>
                    </a:tc>
                  </a:tr>
                  <a:tr h="305700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5↑</a:t>
                          </a:r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3333" t="-826000" r="-851111" b="-140000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0383" t="-826000" r="-87" b="-140000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IE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IE"/>
                        </a:p>
                      </a:txBody>
                      <a:tcPr/>
                    </a:tc>
                  </a:tr>
                  <a:tr h="345045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80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6↑</a:t>
                          </a:r>
                          <a:endParaRPr lang="en-IE" sz="18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73333" t="-812281" r="-851111" b="-22807"/>
                          </a:stretch>
                        </a:blipFill>
                      </a:tcPr>
                    </a:tc>
                    <a:tc gridSpan="3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20383" t="-812281" r="-87" b="-22807"/>
                          </a:stretch>
                        </a:blipFill>
                      </a:tcPr>
                    </a:tc>
                    <a:tc hMerge="1">
                      <a:txBody>
                        <a:bodyPr/>
                        <a:lstStyle/>
                        <a:p>
                          <a:endParaRPr lang="en-IE"/>
                        </a:p>
                      </a:txBody>
                      <a:tcPr/>
                    </a:tc>
                    <a:tc hMerge="1">
                      <a:txBody>
                        <a:bodyPr/>
                        <a:lstStyle/>
                        <a:p>
                          <a:endParaRPr lang="en-IE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44</a:t>
            </a:fld>
            <a:endParaRPr lang="en-IE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1268760"/>
            <a:ext cx="1656184" cy="151216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6127424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Some Optimizations</a:t>
            </a:r>
            <a:endParaRPr lang="en-I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67544" y="1144488"/>
                <a:ext cx="8424936" cy="4876800"/>
              </a:xfrm>
            </p:spPr>
            <p:txBody>
              <a:bodyPr/>
              <a:lstStyle/>
              <a:p>
                <a:pPr marL="457200" indent="-457200">
                  <a:buFont typeface="+mj-lt"/>
                  <a:buAutoNum type="arabicPeriod"/>
                </a:pPr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Generate non-overlapping solutions</a:t>
                </a:r>
              </a:p>
              <a:p>
                <a:pPr marL="900000" indent="0">
                  <a:buNone/>
                </a:pPr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	</a:t>
                </a:r>
                <a14:m>
                  <m:oMath xmlns:m="http://schemas.openxmlformats.org/officeDocument/2006/math" xmlns="">
                    <m:r>
                      <a:rPr lang="en-IE" sz="2100" b="0" i="1">
                        <a:latin typeface="Cambria Math"/>
                      </a:rPr>
                      <m:t>𝐴</m:t>
                    </m:r>
                    <m:r>
                      <a:rPr lang="en-IE" sz="2100" b="0" i="1">
                        <a:latin typeface="Cambria Math"/>
                      </a:rPr>
                      <m:t>+</m:t>
                    </m:r>
                    <m:r>
                      <a:rPr lang="en-IE" sz="2100" b="0" i="1">
                        <a:latin typeface="Cambria Math"/>
                      </a:rPr>
                      <m:t>𝐵</m:t>
                    </m:r>
                    <m:r>
                      <a:rPr lang="en-IE" sz="2100" b="0" i="1">
                        <a:latin typeface="Cambria Math"/>
                      </a:rPr>
                      <m:t>+</m:t>
                    </m:r>
                    <m:r>
                      <a:rPr lang="en-IE" sz="2100" b="0" i="1">
                        <a:latin typeface="Cambria Math"/>
                      </a:rPr>
                      <m:t>𝐶</m:t>
                    </m:r>
                    <m:r>
                      <a:rPr lang="en-IE" sz="2100" b="0" i="1">
                        <a:latin typeface="Cambria Math"/>
                      </a:rPr>
                      <m:t>+…</m:t>
                    </m:r>
                  </m:oMath>
                </a14:m>
                <a:r>
                  <a:rPr lang="en-US" sz="21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can be rewritten as disjoint sets in the </a:t>
                </a:r>
                <a:r>
                  <a:rPr lang="en-US" sz="21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	form   </a:t>
                </a:r>
                <a14:m>
                  <m:oMath xmlns:m="http://schemas.openxmlformats.org/officeDocument/2006/math" xmlns="">
                    <m:r>
                      <a:rPr lang="en-IE" sz="2100" b="0" i="1">
                        <a:latin typeface="Cambria Math"/>
                      </a:rPr>
                      <m:t>𝐴</m:t>
                    </m:r>
                    <m:r>
                      <a:rPr lang="en-IE" sz="2100" b="0" i="1">
                        <a:latin typeface="Cambria Math"/>
                      </a:rPr>
                      <m:t>+</m:t>
                    </m:r>
                    <m:acc>
                      <m:accPr>
                        <m:chr m:val="̅"/>
                        <m:ctrlPr>
                          <a:rPr lang="en-IE" sz="2100" i="1">
                            <a:latin typeface="Cambria Math"/>
                          </a:rPr>
                        </m:ctrlPr>
                      </m:accPr>
                      <m:e>
                        <m:r>
                          <a:rPr lang="en-IE" sz="2100" b="0" i="1">
                            <a:latin typeface="Cambria Math"/>
                          </a:rPr>
                          <m:t>𝐴</m:t>
                        </m:r>
                      </m:e>
                    </m:acc>
                    <m:r>
                      <a:rPr lang="en-IE" sz="2100" b="0" i="1">
                        <a:latin typeface="Cambria Math"/>
                      </a:rPr>
                      <m:t>𝐵</m:t>
                    </m:r>
                    <m:r>
                      <a:rPr lang="en-IE" sz="2100" b="0" i="1">
                        <a:latin typeface="Cambria Math"/>
                      </a:rPr>
                      <m:t>+</m:t>
                    </m:r>
                    <m:acc>
                      <m:accPr>
                        <m:chr m:val="̅"/>
                        <m:ctrlPr>
                          <a:rPr lang="en-IE" sz="2100" i="1">
                            <a:latin typeface="Cambria Math"/>
                          </a:rPr>
                        </m:ctrlPr>
                      </m:accPr>
                      <m:e>
                        <m:r>
                          <a:rPr lang="en-IE" sz="2100" b="0" i="1">
                            <a:latin typeface="Cambria Math"/>
                          </a:rPr>
                          <m:t>𝐴</m:t>
                        </m:r>
                      </m:e>
                    </m:acc>
                    <m:r>
                      <a:rPr lang="en-IE" sz="2100" b="0" i="1">
                        <a:latin typeface="Cambria Math"/>
                      </a:rPr>
                      <m:t> </m:t>
                    </m:r>
                    <m:acc>
                      <m:accPr>
                        <m:chr m:val="̅"/>
                        <m:ctrlPr>
                          <a:rPr lang="en-IE" sz="2100" i="1">
                            <a:latin typeface="Cambria Math"/>
                          </a:rPr>
                        </m:ctrlPr>
                      </m:accPr>
                      <m:e>
                        <m:r>
                          <a:rPr lang="en-IE" sz="2100" b="0" i="1">
                            <a:latin typeface="Cambria Math"/>
                          </a:rPr>
                          <m:t>𝐵</m:t>
                        </m:r>
                      </m:e>
                    </m:acc>
                    <m:r>
                      <a:rPr lang="en-IE" sz="2100" b="0" i="1">
                        <a:latin typeface="Cambria Math"/>
                      </a:rPr>
                      <m:t>𝐶</m:t>
                    </m:r>
                    <m:r>
                      <a:rPr lang="en-IE" sz="2100" b="0" i="1">
                        <a:latin typeface="Cambria Math"/>
                      </a:rPr>
                      <m:t>+…</m:t>
                    </m:r>
                  </m:oMath>
                </a14:m>
                <a:r>
                  <a:rPr lang="en-IE" sz="21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, condition 2 is rewritten as: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E" sz="18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1800" b="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1800" b="0" i="1">
                              <a:latin typeface="Cambria Math"/>
                            </a:rPr>
                            <m:t>𝑂𝑈𝑇</m:t>
                          </m:r>
                        </m:sub>
                      </m:sSub>
                      <m:r>
                        <a:rPr lang="en-US" sz="1800" b="0" i="1">
                          <a:latin typeface="Cambria Math"/>
                        </a:rPr>
                        <m:t>=</m:t>
                      </m:r>
                      <m:acc>
                        <m:accPr>
                          <m:chr m:val="̅"/>
                          <m:ctrlPr>
                            <a:rPr lang="en-IE" sz="1800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US" sz="1800" b="0" i="1">
                              <a:latin typeface="Cambria Math"/>
                            </a:rPr>
                            <m:t>𝐴</m:t>
                          </m:r>
                        </m:e>
                      </m:acc>
                      <m:r>
                        <a:rPr lang="en-US" sz="1800" b="0" i="1">
                          <a:latin typeface="Cambria Math"/>
                        </a:rPr>
                        <m:t>∪</m:t>
                      </m:r>
                      <m:r>
                        <a:rPr lang="en-US" sz="1800" b="0" i="1">
                          <a:latin typeface="Cambria Math"/>
                        </a:rPr>
                        <m:t>𝐴</m:t>
                      </m:r>
                      <m:r>
                        <a:rPr lang="en-US" sz="1800" b="0" i="1">
                          <a:latin typeface="Cambria Math"/>
                        </a:rPr>
                        <m:t>∩</m:t>
                      </m:r>
                      <m:d>
                        <m:dPr>
                          <m:ctrlPr>
                            <a:rPr lang="en-IE" sz="18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IE" sz="1800" i="1">
                                  <a:latin typeface="Cambria Math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IE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sub>
                              <m:r>
                                <a:rPr lang="en-US" sz="1800" b="0" i="1">
                                  <a:latin typeface="Cambria Math"/>
                                </a:rPr>
                                <m:t>𝐼𝑁</m:t>
                              </m:r>
                            </m:sub>
                          </m:sSub>
                          <m:r>
                            <a:rPr lang="en-US" sz="1800" b="0" i="1">
                              <a:latin typeface="Cambria Math"/>
                            </a:rPr>
                            <m:t>∪</m:t>
                          </m:r>
                          <m:sSub>
                            <m:sSubPr>
                              <m:ctrlPr>
                                <a:rPr lang="en-IE" sz="1800" i="1">
                                  <a:latin typeface="Cambria Math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IE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acc>
                                    <m:accPr>
                                      <m:chr m:val="̅"/>
                                      <m:ctrlPr>
                                        <a:rPr lang="en-IE" sz="1800" i="1">
                                          <a:latin typeface="Cambria Math"/>
                                        </a:rPr>
                                      </m:ctrlPr>
                                    </m:accPr>
                                    <m:e>
                                      <m:sSub>
                                        <m:sSubPr>
                                          <m:ctrlPr>
                                            <a:rPr lang="en-IE" sz="18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sSub>
                                            <m:sSubPr>
                                              <m:ctrlPr>
                                                <a:rPr lang="en-IE" sz="1800" i="1">
                                                  <a:latin typeface="Cambria Math"/>
                                                </a:rPr>
                                              </m:ctrlPr>
                                            </m:sSubPr>
                                            <m:e>
                                              <m:r>
                                                <a:rPr lang="en-US" sz="1800" b="0" i="1">
                                                  <a:latin typeface="Cambria Math"/>
                                                </a:rPr>
                                                <m:t>𝑋</m:t>
                                              </m:r>
                                            </m:e>
                                            <m:sub>
                                              <m:r>
                                                <a:rPr lang="en-US" sz="1800" b="0" i="1">
                                                  <a:latin typeface="Cambria Math"/>
                                                </a:rPr>
                                                <m:t>1</m:t>
                                              </m:r>
                                            </m:sub>
                                          </m:sSub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/>
                                            </a:rPr>
                                            <m:t>𝐼𝑁</m:t>
                                          </m:r>
                                        </m:sub>
                                      </m:sSub>
                                    </m:e>
                                  </m:acc>
                                  <m:r>
                                    <a:rPr lang="en-US" sz="1800" b="0" i="1"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b>
                              <m:r>
                                <a:rPr lang="en-US" sz="1800" b="0" i="1">
                                  <a:latin typeface="Cambria Math"/>
                                </a:rPr>
                                <m:t>𝐼𝑁</m:t>
                              </m:r>
                            </m:sub>
                          </m:sSub>
                          <m:r>
                            <a:rPr lang="en-US" sz="1800" b="0" i="1">
                              <a:latin typeface="Cambria Math"/>
                            </a:rPr>
                            <m:t>∪</m:t>
                          </m:r>
                          <m:acc>
                            <m:accPr>
                              <m:chr m:val="̅"/>
                              <m:ctrlPr>
                                <a:rPr lang="en-IE" sz="1800" i="1">
                                  <a:latin typeface="Cambria Math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IE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IE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/>
                                        </a:rPr>
                                        <m:t>1</m:t>
                                      </m:r>
                                    </m:sub>
                                  </m:sSub>
                                </m:e>
                                <m:sub>
                                  <m:r>
                                    <a:rPr lang="en-US" sz="1800" b="0" i="1">
                                      <a:latin typeface="Cambria Math"/>
                                    </a:rPr>
                                    <m:t>𝐼𝑁</m:t>
                                  </m:r>
                                </m:sub>
                              </m:sSub>
                            </m:e>
                          </m:acc>
                          <m:r>
                            <a:rPr lang="en-US" sz="1800" b="0" i="1">
                              <a:latin typeface="Cambria Math"/>
                            </a:rPr>
                            <m:t>  </m:t>
                          </m:r>
                          <m:acc>
                            <m:accPr>
                              <m:chr m:val="̅"/>
                              <m:ctrlPr>
                                <a:rPr lang="en-IE" sz="1800" i="1">
                                  <a:latin typeface="Cambria Math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IE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sSub>
                                    <m:sSubPr>
                                      <m:ctrlPr>
                                        <a:rPr lang="en-IE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r>
                                        <a:rPr lang="en-US" sz="1800" b="0" i="1">
                                          <a:latin typeface="Cambria Math"/>
                                        </a:rPr>
                                        <m:t>𝑋</m:t>
                                      </m:r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/>
                                        </a:rPr>
                                        <m:t>2</m:t>
                                      </m:r>
                                    </m:sub>
                                  </m:sSub>
                                </m:e>
                                <m:sub>
                                  <m:r>
                                    <a:rPr lang="en-US" sz="1800" b="0" i="1">
                                      <a:latin typeface="Cambria Math"/>
                                    </a:rPr>
                                    <m:t>𝐼𝑁</m:t>
                                  </m:r>
                                </m:sub>
                              </m:sSub>
                            </m:e>
                          </m:acc>
                          <m:r>
                            <a:rPr lang="en-US" sz="1800" b="0" i="1">
                              <a:latin typeface="Cambria Math"/>
                            </a:rPr>
                            <m:t> </m:t>
                          </m:r>
                          <m:sSub>
                            <m:sSubPr>
                              <m:ctrlPr>
                                <a:rPr lang="en-IE" sz="1800" i="1">
                                  <a:latin typeface="Cambria Math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IE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latin typeface="Cambria Math"/>
                                    </a:rPr>
                                    <m:t>3</m:t>
                                  </m:r>
                                </m:sub>
                              </m:sSub>
                            </m:e>
                            <m:sub>
                              <m:r>
                                <a:rPr lang="en-US" sz="1800" b="0" i="1">
                                  <a:latin typeface="Cambria Math"/>
                                </a:rPr>
                                <m:t>𝐼𝑁</m:t>
                              </m:r>
                            </m:sub>
                          </m:sSub>
                          <m:r>
                            <a:rPr lang="en-US" sz="1800" b="0" i="1">
                              <a:latin typeface="Cambria Math"/>
                            </a:rPr>
                            <m:t>∪… ∪</m:t>
                          </m:r>
                          <m:d>
                            <m:dPr>
                              <m:ctrlPr>
                                <a:rPr lang="en-IE" sz="1800" i="1">
                                  <a:latin typeface="Cambria Math"/>
                                </a:rPr>
                              </m:ctrlPr>
                            </m:dPr>
                            <m:e>
                              <m:acc>
                                <m:accPr>
                                  <m:chr m:val="̅"/>
                                  <m:ctrlPr>
                                    <a:rPr lang="en-IE" sz="1800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IE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en-IE" sz="18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/>
                                            </a:rPr>
                                            <m:t>𝑋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/>
                                            </a:rPr>
                                            <m:t>1</m:t>
                                          </m:r>
                                        </m:sub>
                                      </m:sSub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/>
                                        </a:rPr>
                                        <m:t>𝐼𝑁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sz="1800" b="0" i="1">
                                  <a:latin typeface="Cambria Math"/>
                                </a:rPr>
                                <m:t>… </m:t>
                              </m:r>
                              <m:acc>
                                <m:accPr>
                                  <m:chr m:val="̅"/>
                                  <m:ctrlPr>
                                    <a:rPr lang="en-IE" sz="1800" i="1">
                                      <a:latin typeface="Cambria Math"/>
                                    </a:rPr>
                                  </m:ctrlPr>
                                </m:accPr>
                                <m:e>
                                  <m:sSub>
                                    <m:sSubPr>
                                      <m:ctrlPr>
                                        <a:rPr lang="en-IE" sz="1800" i="1">
                                          <a:latin typeface="Cambria Math"/>
                                        </a:rPr>
                                      </m:ctrlPr>
                                    </m:sSubPr>
                                    <m:e>
                                      <m:sSub>
                                        <m:sSubPr>
                                          <m:ctrlPr>
                                            <a:rPr lang="en-IE" sz="1800" i="1">
                                              <a:latin typeface="Cambria Math"/>
                                            </a:rPr>
                                          </m:ctrlPr>
                                        </m:sSubPr>
                                        <m:e>
                                          <m:r>
                                            <a:rPr lang="en-US" sz="1800" b="0" i="1">
                                              <a:latin typeface="Cambria Math"/>
                                            </a:rPr>
                                            <m:t>𝑋</m:t>
                                          </m:r>
                                        </m:e>
                                        <m:sub>
                                          <m:r>
                                            <a:rPr lang="en-US" sz="1800" b="0" i="1">
                                              <a:latin typeface="Cambria Math"/>
                                            </a:rPr>
                                            <m:t>𝑛</m:t>
                                          </m:r>
                                          <m:r>
                                            <a:rPr lang="en-US" sz="1800" b="0" i="1">
                                              <a:latin typeface="Cambria Math"/>
                                            </a:rPr>
                                            <m:t>−1</m:t>
                                          </m:r>
                                        </m:sub>
                                      </m:sSub>
                                    </m:e>
                                    <m:sub>
                                      <m:r>
                                        <a:rPr lang="en-US" sz="1800" b="0" i="1">
                                          <a:latin typeface="Cambria Math"/>
                                        </a:rPr>
                                        <m:t>𝐼𝑁</m:t>
                                      </m:r>
                                    </m:sub>
                                  </m:sSub>
                                </m:e>
                              </m:acc>
                              <m:r>
                                <a:rPr lang="en-US" sz="1800" b="0" i="1">
                                  <a:latin typeface="Cambria Math"/>
                                </a:rPr>
                                <m:t> </m:t>
                              </m:r>
                            </m:e>
                          </m:d>
                          <m:sSub>
                            <m:sSubPr>
                              <m:ctrlPr>
                                <a:rPr lang="en-IE" sz="1800" i="1">
                                  <a:latin typeface="Cambria Math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IE" sz="18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1800" b="0" i="1"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sz="1800" b="0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  <m:sub>
                              <m:r>
                                <a:rPr lang="en-US" sz="1800" b="0" i="1">
                                  <a:latin typeface="Cambria Math"/>
                                </a:rPr>
                                <m:t>𝐼𝑁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IE" sz="1800" dirty="0" smtClean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marL="457200" indent="-457200">
                  <a:buFont typeface="+mj-lt"/>
                  <a:buAutoNum type="arabicPeriod" startAt="2"/>
                </a:pPr>
                <a:endParaRPr lang="en-IE" sz="2400" dirty="0" smtClean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marL="457200" indent="-457200">
                  <a:buFont typeface="+mj-lt"/>
                  <a:buAutoNum type="arabicPeriod" startAt="2"/>
                </a:pPr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Optimizing </a:t>
                </a:r>
                <a:r>
                  <a:rPr lang="en-IE" sz="24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condition 1: returning empty </a:t>
                </a:r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set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E" sz="2400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400" i="1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US" sz="2400" i="1">
                              <a:latin typeface="Cambria Math"/>
                            </a:rPr>
                            <m:t>𝐼𝑁</m:t>
                          </m:r>
                        </m:sub>
                      </m:sSub>
                      <m:r>
                        <a:rPr lang="en-US" sz="2400" i="1">
                          <a:latin typeface="Cambria Math"/>
                        </a:rPr>
                        <m:t>=</m:t>
                      </m:r>
                      <m:r>
                        <a:rPr lang="en-US" sz="2400" i="1">
                          <a:latin typeface="Cambria Math"/>
                        </a:rPr>
                        <m:t>𝐴</m:t>
                      </m:r>
                      <m:r>
                        <a:rPr lang="en-US" sz="2400" i="1">
                          <a:latin typeface="Cambria Math"/>
                        </a:rPr>
                        <m:t>∩</m:t>
                      </m:r>
                      <m:d>
                        <m:dPr>
                          <m:ctrlPr>
                            <a:rPr lang="en-IE" sz="2400" i="1">
                              <a:latin typeface="Cambria Math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IE" sz="2400" i="1">
                                  <a:latin typeface="Cambria Math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IE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1</m:t>
                                  </m:r>
                                </m:sub>
                              </m:sSub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𝑂𝑈𝑇</m:t>
                              </m:r>
                            </m:sub>
                          </m:sSub>
                          <m:r>
                            <a:rPr lang="en-US" sz="2400" i="1">
                              <a:latin typeface="Cambria Math"/>
                            </a:rPr>
                            <m:t>∩</m:t>
                          </m:r>
                          <m:sSub>
                            <m:sSubPr>
                              <m:ctrlPr>
                                <a:rPr lang="en-IE" sz="2400" i="1">
                                  <a:latin typeface="Cambria Math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IE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2</m:t>
                                  </m:r>
                                </m:sub>
                              </m:sSub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𝑂𝑈𝑇</m:t>
                              </m:r>
                            </m:sub>
                          </m:sSub>
                          <m:r>
                            <a:rPr lang="en-US" sz="2400" i="1">
                              <a:latin typeface="Cambria Math"/>
                            </a:rPr>
                            <m:t>∩… ∩</m:t>
                          </m:r>
                          <m:sSub>
                            <m:sSubPr>
                              <m:ctrlPr>
                                <a:rPr lang="en-IE" sz="2400" i="1">
                                  <a:latin typeface="Cambria Math"/>
                                </a:rPr>
                              </m:ctrlPr>
                            </m:sSubPr>
                            <m:e>
                              <m:sSub>
                                <m:sSubPr>
                                  <m:ctrlPr>
                                    <a:rPr lang="en-IE" sz="2400" i="1">
                                      <a:latin typeface="Cambria Math"/>
                                    </a:rPr>
                                  </m:ctrlPr>
                                </m:sSubPr>
                                <m:e>
                                  <m:r>
                                    <a:rPr lang="en-US" sz="2400" i="1">
                                      <a:latin typeface="Cambria Math"/>
                                    </a:rPr>
                                    <m:t>𝑋</m:t>
                                  </m:r>
                                </m:e>
                                <m:sub>
                                  <m:r>
                                    <a:rPr lang="en-US" sz="2400" i="1">
                                      <a:latin typeface="Cambria Math"/>
                                    </a:rPr>
                                    <m:t>𝑛</m:t>
                                  </m:r>
                                </m:sub>
                              </m:sSub>
                            </m:e>
                            <m:sub>
                              <m:r>
                                <a:rPr lang="en-US" sz="2400" i="1">
                                  <a:latin typeface="Cambria Math"/>
                                </a:rPr>
                                <m:t>𝑂𝑈𝑇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IE" sz="2400" dirty="0" smtClean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marL="0" indent="0">
                  <a:buNone/>
                </a:pPr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3.  Exploiting Rebuttals</a:t>
                </a:r>
              </a:p>
              <a:p>
                <a:pPr marL="0" indent="0">
                  <a:buNone/>
                </a:pPr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	it </a:t>
                </a:r>
                <a:r>
                  <a:rPr lang="en-IE" sz="24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is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E" sz="2400" b="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IE" sz="2400" b="0" i="1">
                            <a:latin typeface="Cambria Math"/>
                          </a:rPr>
                          <m:t>𝑂𝑈𝑇</m:t>
                        </m:r>
                      </m:sub>
                    </m:sSub>
                    <m:r>
                      <a:rPr lang="en-IE" sz="2400" b="0" i="1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en-IE" sz="2400" i="1">
                            <a:latin typeface="Cambria Math"/>
                          </a:rPr>
                        </m:ctrlPr>
                      </m:accPr>
                      <m:e>
                        <m:r>
                          <a:rPr lang="en-IE" sz="2400" b="0" i="1">
                            <a:latin typeface="Cambria Math"/>
                          </a:rPr>
                          <m:t>𝐴</m:t>
                        </m:r>
                        <m:r>
                          <a:rPr lang="en-IE" sz="2400" b="0" i="1">
                            <a:latin typeface="Cambria Math"/>
                          </a:rPr>
                          <m:t> </m:t>
                        </m:r>
                      </m:e>
                    </m:acc>
                  </m:oMath>
                </a14:m>
                <a:r>
                  <a:rPr lang="en-IE" sz="24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instead of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E" sz="2400" b="0" i="1">
                            <a:latin typeface="Cambria Math"/>
                          </a:rPr>
                          <m:t>𝐴</m:t>
                        </m:r>
                      </m:e>
                      <m:sub>
                        <m:r>
                          <a:rPr lang="en-IE" sz="2400" b="0" i="1">
                            <a:latin typeface="Cambria Math"/>
                          </a:rPr>
                          <m:t>𝑂𝑈𝑇</m:t>
                        </m:r>
                      </m:sub>
                    </m:sSub>
                    <m:r>
                      <a:rPr lang="en-IE" sz="2400" b="0" i="1">
                        <a:latin typeface="Cambria Math"/>
                      </a:rPr>
                      <m:t>=</m:t>
                    </m:r>
                    <m:acc>
                      <m:accPr>
                        <m:chr m:val="̅"/>
                        <m:ctrlPr>
                          <a:rPr lang="en-IE" sz="2400" i="1">
                            <a:latin typeface="Cambria Math"/>
                          </a:rPr>
                        </m:ctrlPr>
                      </m:accPr>
                      <m:e>
                        <m:r>
                          <a:rPr lang="en-IE" sz="2400" b="0" i="1">
                            <a:latin typeface="Cambria Math"/>
                          </a:rPr>
                          <m:t>𝐴</m:t>
                        </m:r>
                        <m:r>
                          <a:rPr lang="en-IE" sz="2400" b="0" i="1">
                            <a:latin typeface="Cambria Math"/>
                          </a:rPr>
                          <m:t> </m:t>
                        </m:r>
                      </m:e>
                    </m:acc>
                    <m:r>
                      <a:rPr lang="en-IE" sz="2400" b="0" i="1">
                        <a:latin typeface="Cambria Math"/>
                      </a:rPr>
                      <m:t>+</m:t>
                    </m:r>
                    <m:r>
                      <a:rPr lang="en-IE" sz="2400" b="0" i="1">
                        <a:latin typeface="Cambria Math"/>
                      </a:rPr>
                      <m:t>𝐴</m:t>
                    </m:r>
                    <m:sSub>
                      <m:sSubPr>
                        <m:ctrlPr>
                          <a:rPr lang="en-IE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E" sz="2400" b="0" i="1">
                            <a:latin typeface="Cambria Math"/>
                          </a:rPr>
                          <m:t>𝐵</m:t>
                        </m:r>
                      </m:e>
                      <m:sub>
                        <m:r>
                          <a:rPr lang="en-IE" sz="2400" b="0" i="1">
                            <a:latin typeface="Cambria Math"/>
                          </a:rPr>
                          <m:t>𝐼𝑁</m:t>
                        </m:r>
                      </m:sub>
                    </m:sSub>
                  </m:oMath>
                </a14:m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</a:t>
                </a:r>
              </a:p>
              <a:p>
                <a:pPr marL="0" indent="0">
                  <a:buNone/>
                </a:pPr>
                <a:r>
                  <a:rPr lang="en-IE" sz="24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	</a:t>
                </a:r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when </a:t>
                </a:r>
                <a14:m>
                  <m:oMath xmlns:m="http://schemas.openxmlformats.org/officeDocument/2006/math" xmlns="">
                    <m:r>
                      <a:rPr lang="en-IE" sz="2400" i="1" dirty="0" smtClean="0">
                        <a:latin typeface="Cambria Math"/>
                        <a:ea typeface="Tahoma" pitchFamily="34" charset="0"/>
                        <a:cs typeface="Tahoma" pitchFamily="34" charset="0"/>
                      </a:rPr>
                      <m:t>𝑏</m:t>
                    </m:r>
                  </m:oMath>
                </a14:m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</a:t>
                </a:r>
                <a:r>
                  <a:rPr lang="en-IE" sz="2400" dirty="0" err="1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rebutts</a:t>
                </a:r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</a:t>
                </a:r>
                <a14:m>
                  <m:oMath xmlns:m="http://schemas.openxmlformats.org/officeDocument/2006/math" xmlns="">
                    <m:r>
                      <a:rPr lang="en-IE" sz="2400" i="1" dirty="0" smtClean="0">
                        <a:latin typeface="Cambria Math"/>
                        <a:ea typeface="Tahoma" pitchFamily="34" charset="0"/>
                        <a:cs typeface="Tahoma" pitchFamily="34" charset="0"/>
                      </a:rPr>
                      <m:t>𝑎</m:t>
                    </m:r>
                  </m:oMath>
                </a14:m>
                <a:endParaRPr lang="en-IE" sz="2400" dirty="0" smtClean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marL="0" indent="0">
                  <a:buNone/>
                </a:pPr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4.   Re-using computations if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E" sz="2400" b="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IE" sz="2400" b="0" i="1">
                            <a:latin typeface="Cambria Math"/>
                          </a:rPr>
                          <m:t>1</m:t>
                        </m:r>
                      </m:sub>
                    </m:sSub>
                    <m:r>
                      <a:rPr lang="en-IE" sz="2400" b="0" i="1">
                        <a:latin typeface="Cambria Math"/>
                      </a:rPr>
                      <m:t>(</m:t>
                    </m:r>
                    <m:r>
                      <a:rPr lang="en-IE" sz="2400" b="0" i="1">
                        <a:latin typeface="Cambria Math"/>
                      </a:rPr>
                      <m:t>𝑥</m:t>
                    </m:r>
                    <m:r>
                      <a:rPr lang="en-IE" sz="2400" b="0" i="1">
                        <a:latin typeface="Cambria Math"/>
                      </a:rPr>
                      <m:t>)=</m:t>
                    </m:r>
                    <m:sSub>
                      <m:sSubPr>
                        <m:ctrlPr>
                          <a:rPr lang="en-IE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E" sz="2400" b="0" i="1">
                            <a:latin typeface="Cambria Math"/>
                          </a:rPr>
                          <m:t>𝐶</m:t>
                        </m:r>
                      </m:e>
                      <m:sub>
                        <m:r>
                          <a:rPr lang="en-IE" sz="2400" b="0" i="1">
                            <a:latin typeface="Cambria Math"/>
                          </a:rPr>
                          <m:t>2</m:t>
                        </m:r>
                      </m:sub>
                    </m:sSub>
                    <m:r>
                      <a:rPr lang="en-IE" sz="2400" b="0" i="1">
                        <a:latin typeface="Cambria Math"/>
                      </a:rPr>
                      <m:t>(</m:t>
                    </m:r>
                    <m:r>
                      <a:rPr lang="en-IE" sz="2400" b="0" i="1">
                        <a:latin typeface="Cambria Math"/>
                      </a:rPr>
                      <m:t>𝑥</m:t>
                    </m:r>
                    <m:r>
                      <a:rPr lang="en-IE" sz="2400" b="0" i="1">
                        <a:latin typeface="Cambria Math"/>
                      </a:rPr>
                      <m:t>)</m:t>
                    </m:r>
                  </m:oMath>
                </a14:m>
                <a:endParaRPr lang="en-IE" sz="2400" dirty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144488"/>
                <a:ext cx="8424936" cy="4876800"/>
              </a:xfrm>
              <a:blipFill rotWithShape="1">
                <a:blip r:embed="rId2"/>
                <a:stretch>
                  <a:fillRect l="-1158" t="-1000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45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10729303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-72008" y="6973565"/>
            <a:ext cx="2133600" cy="244475"/>
          </a:xfrm>
        </p:spPr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6938392" y="6973565"/>
            <a:ext cx="2133600" cy="244475"/>
          </a:xfrm>
        </p:spPr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46</a:t>
            </a:fld>
            <a:endParaRPr lang="en-IE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84081245"/>
                  </p:ext>
                </p:extLst>
              </p:nvPr>
            </p:nvGraphicFramePr>
            <p:xfrm>
              <a:off x="179512" y="1340768"/>
              <a:ext cx="6480720" cy="4792739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619648"/>
                    <a:gridCol w="3855586"/>
                    <a:gridCol w="2005486"/>
                  </a:tblGrid>
                  <a:tr h="293752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1</a:t>
                          </a:r>
                        </a:p>
                      </a:txBody>
                      <a:tcPr marL="0" marR="0" marT="36000" marB="0"/>
                    </a:tc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0" marR="0" marT="3600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 err="1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Condtion</a:t>
                          </a: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 1</a:t>
                          </a:r>
                        </a:p>
                      </a:txBody>
                      <a:tcPr marL="0" marR="0" marT="36000" marB="0"/>
                    </a:tc>
                  </a:tr>
                  <a:tr h="426328">
                    <a:tc rowSpan="2"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  1.1</a:t>
                          </a:r>
                        </a:p>
                      </a:txBody>
                      <a:tcPr marL="0" marR="0" marT="36000" marB="0"/>
                    </a:tc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0" marR="0" marT="3600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Condition  2b (with reordering)</a:t>
                          </a:r>
                        </a:p>
                      </a:txBody>
                      <a:tcPr marL="0" marR="0" marT="36000" marB="0"/>
                    </a:tc>
                  </a:tr>
                  <a:tr h="648072">
                    <a:tc vMerge="1">
                      <a:txBody>
                        <a:bodyPr/>
                        <a:lstStyle/>
                        <a:p>
                          <a:endParaRPr lang="en-IE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endParaRPr lang="en-IE" sz="1600" dirty="0" smtClean="0">
                            <a:effectLst/>
                          </a:endParaRPr>
                        </a:p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0" marR="0" marT="3600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2b after rebuttals detection. Since c rebuts b, c cannot label b</a:t>
                          </a:r>
                          <a14:m/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.</a:t>
                          </a:r>
                        </a:p>
                      </a:txBody>
                      <a:tcPr marL="0" marR="0" marT="36000" marB="0"/>
                    </a:tc>
                  </a:tr>
                  <a:tr h="403456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1.1.1</a:t>
                          </a:r>
                        </a:p>
                      </a:txBody>
                      <a:tcPr marL="0" marR="0" marT="36000" marB="0"/>
                    </a:tc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0" marR="0" marT="3600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Terminal node</a:t>
                          </a:r>
                        </a:p>
                      </a:txBody>
                      <a:tcPr marL="0" marR="0" marT="36000" marB="0"/>
                    </a:tc>
                  </a:tr>
                  <a:tr h="432048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1.1.2</a:t>
                          </a:r>
                        </a:p>
                      </a:txBody>
                      <a:tcPr marL="0" marR="0" marT="36000" marB="0"/>
                    </a:tc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0" marR="0" marT="3600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Terminal node</a:t>
                          </a:r>
                        </a:p>
                      </a:txBody>
                      <a:tcPr marL="0" marR="0" marT="36000" marB="0"/>
                    </a:tc>
                  </a:tr>
                  <a:tr h="571315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 </a:t>
                          </a: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1.1</a:t>
                          </a:r>
                        </a:p>
                      </a:txBody>
                      <a:tcPr marL="0" marR="0" marT="36000" marB="0"/>
                    </a:tc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endParaRPr lang="en-IE" sz="16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0" marR="0" marT="3600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Solution of the recursive step 1.1</a:t>
                          </a:r>
                        </a:p>
                      </a:txBody>
                      <a:tcPr marL="0" marR="0" marT="36000" marB="0"/>
                    </a:tc>
                  </a:tr>
                  <a:tr h="293752">
                    <a:tc rowSpan="2"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 </a:t>
                          </a: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1.2</a:t>
                          </a:r>
                        </a:p>
                      </a:txBody>
                      <a:tcPr marL="0" marR="0" marT="36000" marB="0"/>
                    </a:tc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endParaRPr lang="en-IE" sz="16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0" marR="0" marT="3600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Condition 2b</a:t>
                          </a:r>
                        </a:p>
                      </a:txBody>
                      <a:tcPr marL="0" marR="0" marT="36000" marB="0"/>
                    </a:tc>
                  </a:tr>
                  <a:tr h="576982">
                    <a:tc vMerge="1">
                      <a:txBody>
                        <a:bodyPr/>
                        <a:lstStyle/>
                        <a:p>
                          <a:endParaRPr lang="en-IE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endParaRPr lang="en-IE" sz="16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0" marR="0" marT="3600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Rebuttals optimization applied, </a:t>
                          </a:r>
                          <a14:m/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 cannot defeat </a:t>
                          </a:r>
                          <a14:m/>
                          <a:endParaRPr lang="en-IE" sz="1600" dirty="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0" marR="0" marT="36000" marB="0"/>
                    </a:tc>
                  </a:tr>
                  <a:tr h="293752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1</a:t>
                          </a:r>
                        </a:p>
                      </a:txBody>
                      <a:tcPr marL="0" marR="0" marT="36000" marB="0"/>
                    </a:tc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14:m/>
                          <a:endParaRPr lang="en-IE" sz="1600">
                            <a:effectLst/>
                            <a:latin typeface="Tahoma" pitchFamily="34" charset="0"/>
                            <a:ea typeface="Tahoma" pitchFamily="34" charset="0"/>
                            <a:cs typeface="Tahoma" pitchFamily="34" charset="0"/>
                          </a:endParaRPr>
                        </a:p>
                      </a:txBody>
                      <a:tcPr marL="0" marR="0" marT="36000" marB="0"/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Final Solution</a:t>
                          </a:r>
                        </a:p>
                      </a:txBody>
                      <a:tcPr marL="0" marR="0" marT="36000" marB="0"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6" name="Table 5"/>
              <p:cNvGraphicFramePr>
                <a:graphicFrameLocks noGrp="1"/>
              </p:cNvGraphicFramePr>
              <p:nvPr>
                <p:extLst>
                  <p:ext uri="{D42A27DB-BD31-4B8C-83A1-F6EECF244321}">
                    <p14:modId xmlns:p14="http://schemas.microsoft.com/office/powerpoint/2010/main" val="346111569"/>
                  </p:ext>
                </p:extLst>
              </p:nvPr>
            </p:nvGraphicFramePr>
            <p:xfrm>
              <a:off x="179512" y="1340768"/>
              <a:ext cx="6480720" cy="4590635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619648"/>
                    <a:gridCol w="3855586"/>
                    <a:gridCol w="2005486"/>
                  </a:tblGrid>
                  <a:tr h="293752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1</a:t>
                          </a:r>
                        </a:p>
                      </a:txBody>
                      <a:tcPr marL="0" marR="0" marT="3600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36000" marB="0">
                        <a:blipFill rotWithShape="1">
                          <a:blip r:embed="rId2"/>
                          <a:stretch>
                            <a:fillRect l="-16114" t="-10417" r="-51975" b="-150625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 err="1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Condtion</a:t>
                          </a: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 1</a:t>
                          </a:r>
                        </a:p>
                      </a:txBody>
                      <a:tcPr marL="0" marR="0" marT="36000" marB="0"/>
                    </a:tc>
                  </a:tr>
                  <a:tr h="523680">
                    <a:tc rowSpan="2"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  1.1</a:t>
                          </a:r>
                        </a:p>
                      </a:txBody>
                      <a:tcPr marL="0" marR="0" marT="3600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36000" marB="0">
                        <a:blipFill rotWithShape="1">
                          <a:blip r:embed="rId2"/>
                          <a:stretch>
                            <a:fillRect l="-16114" t="-61628" r="-51975" b="-740698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Condition  2b (with reordering)</a:t>
                          </a:r>
                        </a:p>
                      </a:txBody>
                      <a:tcPr marL="0" marR="0" marT="36000" marB="0"/>
                    </a:tc>
                  </a:tr>
                  <a:tr h="1011360">
                    <a:tc vMerge="1">
                      <a:txBody>
                        <a:bodyPr/>
                        <a:lstStyle/>
                        <a:p>
                          <a:endParaRPr lang="en-IE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36000" marB="0">
                        <a:blipFill rotWithShape="1">
                          <a:blip r:embed="rId2"/>
                          <a:stretch>
                            <a:fillRect l="-16114" t="-83735" r="-51975" b="-283735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36000" marB="0">
                        <a:blipFill rotWithShape="1">
                          <a:blip r:embed="rId2"/>
                          <a:stretch>
                            <a:fillRect l="-223404" t="-83735" b="-283735"/>
                          </a:stretch>
                        </a:blipFill>
                      </a:tcPr>
                    </a:tc>
                  </a:tr>
                  <a:tr h="403456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1.1.1</a:t>
                          </a:r>
                        </a:p>
                      </a:txBody>
                      <a:tcPr marL="0" marR="0" marT="3600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36000" marB="0">
                        <a:blipFill rotWithShape="1">
                          <a:blip r:embed="rId2"/>
                          <a:stretch>
                            <a:fillRect l="-16114" t="-462121" r="-51975" b="-61363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Terminal node</a:t>
                          </a:r>
                        </a:p>
                      </a:txBody>
                      <a:tcPr marL="0" marR="0" marT="36000" marB="0"/>
                    </a:tc>
                  </a:tr>
                  <a:tr h="432048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1.1.2</a:t>
                          </a:r>
                        </a:p>
                      </a:txBody>
                      <a:tcPr marL="0" marR="0" marT="3600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36000" marB="0">
                        <a:blipFill rotWithShape="1">
                          <a:blip r:embed="rId2"/>
                          <a:stretch>
                            <a:fillRect l="-16114" t="-522535" r="-51975" b="-470423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Terminal node</a:t>
                          </a:r>
                        </a:p>
                      </a:txBody>
                      <a:tcPr marL="0" marR="0" marT="36000" marB="0"/>
                    </a:tc>
                  </a:tr>
                  <a:tr h="571315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 </a:t>
                          </a: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1.1</a:t>
                          </a:r>
                        </a:p>
                      </a:txBody>
                      <a:tcPr marL="0" marR="0" marT="3600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36000" marB="0">
                        <a:blipFill rotWithShape="1">
                          <a:blip r:embed="rId2"/>
                          <a:stretch>
                            <a:fillRect l="-16114" t="-470213" r="-51975" b="-255319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Solution of the recursive step 1.1</a:t>
                          </a:r>
                        </a:p>
                      </a:txBody>
                      <a:tcPr marL="0" marR="0" marT="36000" marB="0"/>
                    </a:tc>
                  </a:tr>
                  <a:tr h="293752">
                    <a:tc rowSpan="2"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US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 </a:t>
                          </a: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1.2</a:t>
                          </a:r>
                        </a:p>
                      </a:txBody>
                      <a:tcPr marL="0" marR="0" marT="3600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36000" marB="0">
                        <a:blipFill rotWithShape="1">
                          <a:blip r:embed="rId2"/>
                          <a:stretch>
                            <a:fillRect l="-16114" t="-1116667" r="-51975" b="-40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Condition 2b</a:t>
                          </a:r>
                        </a:p>
                      </a:txBody>
                      <a:tcPr marL="0" marR="0" marT="36000" marB="0"/>
                    </a:tc>
                  </a:tr>
                  <a:tr h="767520">
                    <a:tc vMerge="1">
                      <a:txBody>
                        <a:bodyPr/>
                        <a:lstStyle/>
                        <a:p>
                          <a:endParaRPr lang="en-IE"/>
                        </a:p>
                      </a:txBody>
                      <a:tcPr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36000" marB="0">
                        <a:blipFill rotWithShape="1">
                          <a:blip r:embed="rId2"/>
                          <a:stretch>
                            <a:fillRect l="-16114" t="-463492" r="-51975" b="-523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36000" marB="0">
                        <a:blipFill rotWithShape="1">
                          <a:blip r:embed="rId2"/>
                          <a:stretch>
                            <a:fillRect l="-223404" t="-463492" b="-52381"/>
                          </a:stretch>
                        </a:blipFill>
                      </a:tcPr>
                    </a:tc>
                  </a:tr>
                  <a:tr h="293752">
                    <a:tc>
                      <a:txBody>
                        <a:bodyPr/>
                        <a:lstStyle/>
                        <a:p>
                          <a:pPr indent="0" algn="just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1</a:t>
                          </a:r>
                        </a:p>
                      </a:txBody>
                      <a:tcPr marL="0" marR="0" marT="36000" marB="0"/>
                    </a:tc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0" marR="0" marT="36000" marB="0">
                        <a:blipFill rotWithShape="1">
                          <a:blip r:embed="rId2"/>
                          <a:stretch>
                            <a:fillRect l="-16114" t="-1479167" r="-51975" b="-375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0" algn="ctr" hangingPunct="0">
                            <a:lnSpc>
                              <a:spcPct val="100000"/>
                            </a:lnSpc>
                            <a:spcAft>
                              <a:spcPts val="0"/>
                            </a:spcAft>
                          </a:pPr>
                          <a:r>
                            <a:rPr lang="en-IE" sz="1600" dirty="0">
                              <a:effectLst/>
                              <a:latin typeface="Tahoma" pitchFamily="34" charset="0"/>
                              <a:ea typeface="Tahoma" pitchFamily="34" charset="0"/>
                              <a:cs typeface="Tahoma" pitchFamily="34" charset="0"/>
                            </a:rPr>
                            <a:t>Final Solution</a:t>
                          </a:r>
                        </a:p>
                      </a:txBody>
                      <a:tcPr marL="0" marR="0" marT="36000" marB="0"/>
                    </a:tc>
                  </a:tr>
                </a:tbl>
              </a:graphicData>
            </a:graphic>
          </p:graphicFrame>
        </mc:Fallback>
      </mc:AlternateContent>
      <p:pic>
        <p:nvPicPr>
          <p:cNvPr id="7" name="Picture 6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04248" y="1844824"/>
            <a:ext cx="2304256" cy="2808312"/>
          </a:xfrm>
          <a:prstGeom prst="rect">
            <a:avLst/>
          </a:prstGeom>
          <a:noFill/>
        </p:spPr>
      </p:pic>
      <p:sp>
        <p:nvSpPr>
          <p:cNvPr id="8" name="Title 1"/>
          <p:cNvSpPr txBox="1">
            <a:spLocks/>
          </p:cNvSpPr>
          <p:nvPr/>
        </p:nvSpPr>
        <p:spPr bwMode="auto">
          <a:xfrm>
            <a:off x="539552" y="44624"/>
            <a:ext cx="6275040" cy="83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0">
                <a:solidFill>
                  <a:schemeClr val="tx2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IE" dirty="0" smtClean="0"/>
              <a:t>Recursive Algorithm Example /2</a:t>
            </a:r>
            <a:endParaRPr lang="en-IE" dirty="0"/>
          </a:p>
        </p:txBody>
      </p:sp>
    </p:spTree>
    <p:extLst>
      <p:ext uri="{BB962C8B-B14F-4D97-AF65-F5344CB8AC3E}">
        <p14:creationId xmlns:p14="http://schemas.microsoft.com/office/powerpoint/2010/main" val="297693645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-27384"/>
            <a:ext cx="6851104" cy="990600"/>
          </a:xfrm>
        </p:spPr>
        <p:txBody>
          <a:bodyPr/>
          <a:lstStyle/>
          <a:p>
            <a:r>
              <a:rPr lang="en-I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ADT – Arguments Decision Tree</a:t>
            </a:r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1196752"/>
                <a:ext cx="8352928" cy="4876800"/>
              </a:xfrm>
            </p:spPr>
            <p:txBody>
              <a:bodyPr/>
              <a:lstStyle/>
              <a:p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Decision Tree-like Algorithm. Select an argument, split, analyse the two spit sub-graphs</a:t>
                </a:r>
              </a:p>
              <a:p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Which is the criteria for selecting </a:t>
                </a:r>
              </a:p>
              <a:p>
                <a:pPr marL="0" indent="0">
                  <a:buNone/>
                </a:pPr>
                <a:r>
                  <a:rPr lang="en-IE" sz="24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	</a:t>
                </a:r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the splitting argument?</a:t>
                </a:r>
              </a:p>
              <a:p>
                <a:pPr marL="0" indent="0">
                  <a:buNone/>
                </a:pPr>
                <a:endParaRPr lang="en-IE" sz="2400" dirty="0" smtClean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hangingPunct="0"/>
                <a:r>
                  <a:rPr lang="en-IE" sz="2400" b="1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Dialectical Strength.</a:t>
                </a:r>
                <a:r>
                  <a:rPr lang="en-IE" sz="24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the </a:t>
                </a:r>
                <a:r>
                  <a:rPr lang="en-IE" sz="24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dialectical strength of an argument </a:t>
                </a:r>
                <a14:m>
                  <m:oMath xmlns:m="http://schemas.openxmlformats.org/officeDocument/2006/math" xmlns="">
                    <m:r>
                      <a:rPr lang="en-IE" sz="2400" i="1">
                        <a:latin typeface="Cambria Math"/>
                      </a:rPr>
                      <m:t>𝑥</m:t>
                    </m:r>
                  </m:oMath>
                </a14:m>
                <a:r>
                  <a:rPr lang="en-IE" sz="24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w.r.t. </a:t>
                </a:r>
                <a14:m>
                  <m:oMath xmlns:m="http://schemas.openxmlformats.org/officeDocument/2006/math" xmlns="">
                    <m:r>
                      <a:rPr lang="en-IE" sz="2400" i="1">
                        <a:latin typeface="Cambria Math"/>
                      </a:rPr>
                      <m:t>𝑎</m:t>
                    </m:r>
                  </m:oMath>
                </a14:m>
                <a:r>
                  <a:rPr lang="en-IE" sz="24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, called </a:t>
                </a:r>
                <a14:m>
                  <m:oMath xmlns:m="http://schemas.openxmlformats.org/officeDocument/2006/math" xmlns="">
                    <m:r>
                      <a:rPr lang="en-IE" sz="2400" i="1">
                        <a:latin typeface="Cambria Math"/>
                      </a:rPr>
                      <m:t>𝐷</m:t>
                    </m:r>
                    <m:sSub>
                      <m:sSubPr>
                        <m:ctrlPr>
                          <a:rPr lang="en-IE" sz="24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E" sz="24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IE" sz="2400" i="1"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en-IE" sz="2400" i="1">
                        <a:latin typeface="Cambria Math"/>
                      </a:rPr>
                      <m:t>(</m:t>
                    </m:r>
                    <m:r>
                      <a:rPr lang="en-IE" sz="2400" i="1">
                        <a:latin typeface="Cambria Math"/>
                      </a:rPr>
                      <m:t>𝑥</m:t>
                    </m:r>
                    <m:r>
                      <a:rPr lang="en-IE" sz="2400" i="1">
                        <a:latin typeface="Cambria Math"/>
                      </a:rPr>
                      <m:t>)</m:t>
                    </m:r>
                  </m:oMath>
                </a14:m>
                <a:r>
                  <a:rPr lang="en-IE" sz="24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, is defined as follows:</a:t>
                </a:r>
              </a:p>
              <a:p>
                <a:pPr lvl="1" hangingPunct="0"/>
                <a:r>
                  <a:rPr lang="en-IE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If </a:t>
                </a:r>
                <a14:m>
                  <m:oMath xmlns:m="http://schemas.openxmlformats.org/officeDocument/2006/math" xmlns="">
                    <m:r>
                      <a:rPr lang="en-IE" sz="2000" i="1">
                        <a:latin typeface="Cambria Math"/>
                      </a:rPr>
                      <m:t>𝑥</m:t>
                    </m:r>
                  </m:oMath>
                </a14:m>
                <a:r>
                  <a:rPr lang="en-IE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is initial, </a:t>
                </a:r>
                <a14:m>
                  <m:oMath xmlns:m="http://schemas.openxmlformats.org/officeDocument/2006/math" xmlns="">
                    <m:r>
                      <a:rPr lang="en-IE" sz="2000" i="1">
                        <a:latin typeface="Cambria Math"/>
                      </a:rPr>
                      <m:t>𝐷</m:t>
                    </m:r>
                    <m:sSub>
                      <m:sSubPr>
                        <m:ctrlPr>
                          <a:rPr lang="en-IE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E" sz="20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IE" sz="2000" i="1"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en-IE" sz="2000" i="1">
                        <a:latin typeface="Cambria Math"/>
                      </a:rPr>
                      <m:t>(</m:t>
                    </m:r>
                    <m:r>
                      <a:rPr lang="en-IE" sz="2000" i="1">
                        <a:latin typeface="Cambria Math"/>
                      </a:rPr>
                      <m:t>𝑥</m:t>
                    </m:r>
                    <m:r>
                      <a:rPr lang="en-IE" sz="2000" i="1">
                        <a:latin typeface="Cambria Math"/>
                      </a:rPr>
                      <m:t>)</m:t>
                    </m:r>
                  </m:oMath>
                </a14:m>
                <a:r>
                  <a:rPr lang="en-IE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is the number of arguments that are defeated by </a:t>
                </a:r>
                <a14:m>
                  <m:oMath xmlns:m="http://schemas.openxmlformats.org/officeDocument/2006/math" xmlns="">
                    <m:r>
                      <a:rPr lang="en-IE" sz="2000" i="1">
                        <a:latin typeface="Cambria Math"/>
                      </a:rPr>
                      <m:t>𝑥</m:t>
                    </m:r>
                  </m:oMath>
                </a14:m>
                <a:r>
                  <a:rPr lang="en-IE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plus the arguments that result disconnected from </a:t>
                </a:r>
                <a14:m>
                  <m:oMath xmlns:m="http://schemas.openxmlformats.org/officeDocument/2006/math" xmlns="">
                    <m:r>
                      <a:rPr lang="en-IE" sz="2000" i="1">
                        <a:latin typeface="Cambria Math"/>
                      </a:rPr>
                      <m:t>𝑎</m:t>
                    </m:r>
                  </m:oMath>
                </a14:m>
                <a:r>
                  <a:rPr lang="en-IE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once the arguments defeated by </a:t>
                </a:r>
                <a14:m>
                  <m:oMath xmlns:m="http://schemas.openxmlformats.org/officeDocument/2006/math" xmlns="">
                    <m:r>
                      <a:rPr lang="en-IE" sz="2000" i="1">
                        <a:latin typeface="Cambria Math"/>
                      </a:rPr>
                      <m:t>𝑥</m:t>
                    </m:r>
                  </m:oMath>
                </a14:m>
                <a:r>
                  <a:rPr lang="en-IE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are removed from </a:t>
                </a:r>
                <a14:m>
                  <m:oMath xmlns:m="http://schemas.openxmlformats.org/officeDocument/2006/math" xmlns="">
                    <m:r>
                      <a:rPr lang="en-IE" sz="2000" i="1">
                        <a:latin typeface="Cambria Math"/>
                      </a:rPr>
                      <m:t>𝐺</m:t>
                    </m:r>
                  </m:oMath>
                </a14:m>
                <a:r>
                  <a:rPr lang="en-IE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. </a:t>
                </a:r>
                <a:endParaRPr lang="en-IE" sz="2000" dirty="0" smtClean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1" hangingPunct="0"/>
                <a:r>
                  <a:rPr lang="en-IE" sz="20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Note </a:t>
                </a:r>
                <a:r>
                  <a:rPr lang="en-IE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that, if </a:t>
                </a:r>
                <a14:m>
                  <m:oMath xmlns:m="http://schemas.openxmlformats.org/officeDocument/2006/math" xmlns="">
                    <m:r>
                      <a:rPr lang="en-IE" sz="2000" i="1">
                        <a:latin typeface="Cambria Math"/>
                      </a:rPr>
                      <m:t>𝑥</m:t>
                    </m:r>
                  </m:oMath>
                </a14:m>
                <a:r>
                  <a:rPr lang="en-IE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directly attacks </a:t>
                </a:r>
                <a14:m>
                  <m:oMath xmlns:m="http://schemas.openxmlformats.org/officeDocument/2006/math" xmlns="">
                    <m:r>
                      <a:rPr lang="en-IE" sz="2000" i="1">
                        <a:latin typeface="Cambria Math"/>
                      </a:rPr>
                      <m:t>𝑎</m:t>
                    </m:r>
                  </m:oMath>
                </a14:m>
                <a:r>
                  <a:rPr lang="en-IE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, then </a:t>
                </a:r>
                <a14:m>
                  <m:oMath xmlns:m="http://schemas.openxmlformats.org/officeDocument/2006/math" xmlns="">
                    <m:r>
                      <a:rPr lang="en-IE" sz="2000" i="1">
                        <a:latin typeface="Cambria Math"/>
                      </a:rPr>
                      <m:t>𝐷</m:t>
                    </m:r>
                    <m:sSub>
                      <m:sSubPr>
                        <m:ctrlPr>
                          <a:rPr lang="en-IE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E" sz="20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IE" sz="2000" i="1">
                            <a:latin typeface="Cambria Math"/>
                          </a:rPr>
                          <m:t>𝑎</m:t>
                        </m:r>
                      </m:sub>
                    </m:sSub>
                    <m:d>
                      <m:dPr>
                        <m:ctrlPr>
                          <a:rPr lang="en-IE" sz="2000" i="1">
                            <a:latin typeface="Cambria Math"/>
                          </a:rPr>
                        </m:ctrlPr>
                      </m:dPr>
                      <m:e>
                        <m:r>
                          <a:rPr lang="en-IE" sz="2000" i="1">
                            <a:latin typeface="Cambria Math"/>
                          </a:rPr>
                          <m:t>𝑥</m:t>
                        </m:r>
                      </m:e>
                    </m:d>
                    <m:r>
                      <a:rPr lang="en-IE" sz="2000" i="1">
                        <a:latin typeface="Cambria Math"/>
                      </a:rPr>
                      <m:t>=|</m:t>
                    </m:r>
                    <m:r>
                      <a:rPr lang="en-IE" sz="2000" i="1">
                        <a:latin typeface="Cambria Math"/>
                      </a:rPr>
                      <m:t>𝐴𝑟</m:t>
                    </m:r>
                    <m:r>
                      <a:rPr lang="en-IE" sz="2000" i="1">
                        <a:latin typeface="Cambria Math"/>
                      </a:rPr>
                      <m:t>|</m:t>
                    </m:r>
                  </m:oMath>
                </a14:m>
                <a:r>
                  <a:rPr lang="en-IE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.</a:t>
                </a:r>
                <a:endParaRPr lang="en-IE" sz="2000" dirty="0" smtClean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lvl="1" hangingPunct="0"/>
                <a:r>
                  <a:rPr lang="en-IE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If </a:t>
                </a:r>
                <a:r>
                  <a:rPr lang="en-IE" sz="2000" i="1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x</a:t>
                </a:r>
                <a:r>
                  <a:rPr lang="en-IE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is not initial, </a:t>
                </a:r>
                <a14:m>
                  <m:oMath xmlns:m="http://schemas.openxmlformats.org/officeDocument/2006/math" xmlns="">
                    <m:r>
                      <a:rPr lang="en-IE" sz="2000" i="1">
                        <a:latin typeface="Cambria Math"/>
                      </a:rPr>
                      <m:t>𝐷</m:t>
                    </m:r>
                    <m:sSub>
                      <m:sSubPr>
                        <m:ctrlPr>
                          <a:rPr lang="en-IE" sz="2000" i="1">
                            <a:latin typeface="Cambria Math"/>
                          </a:rPr>
                        </m:ctrlPr>
                      </m:sSubPr>
                      <m:e>
                        <m:r>
                          <a:rPr lang="en-IE" sz="2000" i="1">
                            <a:latin typeface="Cambria Math"/>
                          </a:rPr>
                          <m:t>𝑆</m:t>
                        </m:r>
                      </m:e>
                      <m:sub>
                        <m:r>
                          <a:rPr lang="en-IE" sz="2000" i="1">
                            <a:latin typeface="Cambria Math"/>
                          </a:rPr>
                          <m:t>𝑎</m:t>
                        </m:r>
                      </m:sub>
                    </m:sSub>
                    <m:r>
                      <a:rPr lang="en-IE" sz="2000" i="1">
                        <a:latin typeface="Cambria Math"/>
                      </a:rPr>
                      <m:t>(</m:t>
                    </m:r>
                    <m:r>
                      <a:rPr lang="en-IE" sz="2000" i="1">
                        <a:latin typeface="Cambria Math"/>
                      </a:rPr>
                      <m:t>𝑥</m:t>
                    </m:r>
                    <m:r>
                      <a:rPr lang="en-IE" sz="2000" i="1">
                        <a:latin typeface="Cambria Math"/>
                      </a:rPr>
                      <m:t>)</m:t>
                    </m:r>
                  </m:oMath>
                </a14:m>
                <a:r>
                  <a:rPr lang="en-IE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is the number of arguments that are disconnected from </a:t>
                </a:r>
                <a14:m>
                  <m:oMath xmlns:m="http://schemas.openxmlformats.org/officeDocument/2006/math" xmlns="">
                    <m:r>
                      <a:rPr lang="en-IE" sz="2000" i="1">
                        <a:latin typeface="Cambria Math"/>
                      </a:rPr>
                      <m:t>𝑎</m:t>
                    </m:r>
                  </m:oMath>
                </a14:m>
                <a:r>
                  <a:rPr lang="en-IE" sz="2000" i="1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</a:t>
                </a:r>
                <a:r>
                  <a:rPr lang="en-IE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after </a:t>
                </a:r>
                <a14:m>
                  <m:oMath xmlns:m="http://schemas.openxmlformats.org/officeDocument/2006/math" xmlns="">
                    <m:r>
                      <a:rPr lang="en-IE" sz="2000" i="1">
                        <a:latin typeface="Cambria Math"/>
                      </a:rPr>
                      <m:t>𝑥</m:t>
                    </m:r>
                  </m:oMath>
                </a14:m>
                <a:r>
                  <a:rPr lang="en-IE" sz="20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is removed. 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1196752"/>
                <a:ext cx="8352928" cy="4876800"/>
              </a:xfrm>
              <a:blipFill rotWithShape="1">
                <a:blip r:embed="rId2"/>
                <a:stretch>
                  <a:fillRect l="-1314" t="-1500" b="-3875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568901"/>
            <a:ext cx="2133600" cy="244475"/>
          </a:xfrm>
        </p:spPr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47</a:t>
            </a:fld>
            <a:endParaRPr lang="en-IE"/>
          </a:p>
        </p:txBody>
      </p:sp>
      <p:pic>
        <p:nvPicPr>
          <p:cNvPr id="6" name="Picture 5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8752" y="1700808"/>
            <a:ext cx="2267744" cy="17281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05864078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ADT /2 - Example</a:t>
            </a:r>
            <a:endParaRPr lang="en-IE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48</a:t>
            </a:fld>
            <a:endParaRPr lang="en-IE"/>
          </a:p>
        </p:txBody>
      </p:sp>
      <p:pic>
        <p:nvPicPr>
          <p:cNvPr id="6" name="Picture 5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13522"/>
            <a:ext cx="4536504" cy="4651782"/>
          </a:xfrm>
          <a:prstGeom prst="rect">
            <a:avLst/>
          </a:prstGeom>
          <a:noFill/>
        </p:spPr>
      </p:pic>
      <p:pic>
        <p:nvPicPr>
          <p:cNvPr id="7" name="Picture 6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986" y="1556792"/>
            <a:ext cx="2062470" cy="1443608"/>
          </a:xfrm>
          <a:prstGeom prst="rect">
            <a:avLst/>
          </a:prstGeom>
          <a:noFill/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TextBox 7"/>
              <p:cNvSpPr txBox="1"/>
              <p:nvPr/>
            </p:nvSpPr>
            <p:spPr>
              <a:xfrm>
                <a:off x="6228184" y="3346447"/>
                <a:ext cx="2741520" cy="46243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E" sz="2400" b="0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IE" sz="2400" b="0" i="1" smtClean="0">
                              <a:latin typeface="Cambria Math"/>
                            </a:rPr>
                            <m:t>𝐴</m:t>
                          </m:r>
                        </m:e>
                        <m:sub>
                          <m:r>
                            <a:rPr lang="en-IE" sz="2400" b="0" i="1" smtClean="0">
                              <a:latin typeface="Cambria Math"/>
                            </a:rPr>
                            <m:t>𝐼𝑁</m:t>
                          </m:r>
                        </m:sub>
                      </m:sSub>
                      <m:r>
                        <a:rPr lang="en-IE" sz="2400" b="0" i="1" smtClean="0">
                          <a:latin typeface="Cambria Math"/>
                        </a:rPr>
                        <m:t>=</m:t>
                      </m:r>
                      <m:r>
                        <a:rPr lang="en-IE" sz="2400" b="0" i="1" smtClean="0">
                          <a:latin typeface="Cambria Math"/>
                        </a:rPr>
                        <m:t>𝐹</m:t>
                      </m:r>
                      <m:r>
                        <a:rPr lang="en-IE" sz="2400" b="0" i="1" smtClean="0">
                          <a:latin typeface="Cambria Math"/>
                        </a:rPr>
                        <m:t>+</m:t>
                      </m:r>
                      <m:acc>
                        <m:accPr>
                          <m:chr m:val="̅"/>
                          <m:ctrlPr>
                            <a:rPr lang="en-IE" sz="2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IE" sz="2400" b="0" i="1" smtClean="0">
                              <a:latin typeface="Cambria Math"/>
                            </a:rPr>
                            <m:t>𝐹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lang="en-IE" sz="240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IE" sz="2400" b="0" i="1" smtClean="0">
                              <a:latin typeface="Cambria Math"/>
                            </a:rPr>
                            <m:t>𝐵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lang="en-IE" sz="2400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IE" sz="2400" b="0" i="1" smtClean="0">
                              <a:latin typeface="Cambria Math"/>
                            </a:rPr>
                            <m:t>𝐶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lang="en-IE" sz="2400" b="0" i="1" smtClean="0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IE" sz="2400" b="0" i="1" smtClean="0">
                              <a:latin typeface="Cambria Math"/>
                            </a:rPr>
                            <m:t>𝐷</m:t>
                          </m:r>
                        </m:e>
                      </m:acc>
                      <m:acc>
                        <m:accPr>
                          <m:chr m:val="̅"/>
                          <m:ctrlPr>
                            <a:rPr lang="en-IE" sz="2400" i="1">
                              <a:latin typeface="Cambria Math"/>
                            </a:rPr>
                          </m:ctrlPr>
                        </m:accPr>
                        <m:e>
                          <m:r>
                            <a:rPr lang="en-IE" sz="2400" b="0" i="1" smtClean="0">
                              <a:latin typeface="Cambria Math"/>
                            </a:rPr>
                            <m:t>𝐸</m:t>
                          </m:r>
                        </m:e>
                      </m:acc>
                    </m:oMath>
                  </m:oMathPara>
                </a14:m>
                <a:endParaRPr lang="en-IE" sz="2400" i="1" dirty="0"/>
              </a:p>
            </p:txBody>
          </p:sp>
        </mc:Choice>
        <mc:Fallback xmlns="">
          <p:sp>
            <p:nvSpPr>
              <p:cNvPr id="8" name="TextBox 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228184" y="3346447"/>
                <a:ext cx="2741520" cy="462434"/>
              </a:xfrm>
              <a:prstGeom prst="rect">
                <a:avLst/>
              </a:prstGeom>
              <a:blipFill rotWithShape="1">
                <a:blip r:embed="rId4"/>
                <a:stretch>
                  <a:fillRect r="-10245" b="-2632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2052585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Applications / Legal Reasoning</a:t>
            </a:r>
            <a:endParaRPr lang="en-I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251520" y="980728"/>
                <a:ext cx="8568952" cy="5276056"/>
              </a:xfrm>
            </p:spPr>
            <p:txBody>
              <a:bodyPr/>
              <a:lstStyle/>
              <a:p>
                <a:pPr marL="0" indent="0">
                  <a:buNone/>
                </a:pPr>
                <a:r>
                  <a:rPr lang="en-US" sz="1800" dirty="0"/>
                  <a:t>Paul and John are under trial for the assassination of Sam. </a:t>
                </a:r>
                <a:r>
                  <a:rPr lang="en-US" sz="1800" dirty="0" smtClean="0"/>
                  <a:t>Evidence collected:</a:t>
                </a:r>
              </a:p>
              <a:p>
                <a:pPr marL="0" indent="0">
                  <a:buNone/>
                </a:pPr>
                <a:endParaRPr lang="en-US" sz="1800" dirty="0" smtClean="0"/>
              </a:p>
              <a:p>
                <a14:m>
                  <m:oMath xmlns:m="http://schemas.openxmlformats.org/officeDocument/2006/math" xmlns="">
                    <m:sSub>
                      <m:sSubPr>
                        <m:ctrlPr>
                          <a:rPr lang="en-IE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𝑱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: </m:t>
                    </m:r>
                  </m:oMath>
                </a14:m>
                <a:r>
                  <a:rPr lang="en-US" sz="1800" i="1" dirty="0"/>
                  <a:t>John was </a:t>
                </a:r>
                <a:r>
                  <a:rPr lang="en-US" sz="1800" i="1" dirty="0" smtClean="0"/>
                  <a:t>alone in </a:t>
                </a:r>
                <a:r>
                  <a:rPr lang="en-US" sz="1800" i="1" dirty="0"/>
                  <a:t>the room between 1 to 3; the medical test says that Sam died between 1 and 3 </a:t>
                </a:r>
                <a:r>
                  <a:rPr lang="en-US" sz="1800" b="1" i="1" dirty="0"/>
                  <a:t>[0.6</a:t>
                </a:r>
                <a:r>
                  <a:rPr lang="en-US" sz="1800" b="1" i="1" dirty="0" smtClean="0"/>
                  <a:t>]</a:t>
                </a:r>
                <a:r>
                  <a:rPr lang="en-US" sz="1800" i="1" dirty="0" smtClean="0"/>
                  <a:t>  </a:t>
                </a:r>
                <a:r>
                  <a:rPr lang="en-US" sz="1800" i="1" dirty="0"/>
                  <a:t>→ John shoot Sam</a:t>
                </a:r>
                <a:endParaRPr lang="en-IE" sz="1800" dirty="0"/>
              </a:p>
              <a:p>
                <a14:m>
                  <m:oMath xmlns:m="http://schemas.openxmlformats.org/officeDocument/2006/math" xmlns="">
                    <m:sSub>
                      <m:sSubPr>
                        <m:ctrlPr>
                          <a:rPr lang="en-IE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𝑹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𝑷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: </m:t>
                    </m:r>
                  </m:oMath>
                </a14:m>
                <a:r>
                  <a:rPr lang="en-US" sz="1800" i="1" dirty="0"/>
                  <a:t>Paul was </a:t>
                </a:r>
                <a:r>
                  <a:rPr lang="en-US" sz="1800" i="1" dirty="0" smtClean="0"/>
                  <a:t>alone in </a:t>
                </a:r>
                <a:r>
                  <a:rPr lang="en-US" sz="1800" i="1" dirty="0"/>
                  <a:t>the room between. 3 and 5; the </a:t>
                </a:r>
                <a:r>
                  <a:rPr lang="en-US" sz="1800" i="1" dirty="0" smtClean="0"/>
                  <a:t>medical test </a:t>
                </a:r>
                <a:r>
                  <a:rPr lang="en-US" sz="1800" i="1" dirty="0"/>
                  <a:t>says that Sam died between 3 and 5 </a:t>
                </a:r>
                <a:r>
                  <a:rPr lang="en-US" sz="1800" b="1" i="1" dirty="0"/>
                  <a:t>[0.4</a:t>
                </a:r>
                <a:r>
                  <a:rPr lang="en-US" sz="1800" b="1" i="1" dirty="0" smtClean="0"/>
                  <a:t>]</a:t>
                </a:r>
                <a:r>
                  <a:rPr lang="en-US" sz="1800" i="1" dirty="0"/>
                  <a:t> </a:t>
                </a:r>
                <a:r>
                  <a:rPr lang="en-US" sz="1800" i="1" dirty="0" smtClean="0"/>
                  <a:t> </a:t>
                </a:r>
                <a:r>
                  <a:rPr lang="en-US" sz="1800" i="1" dirty="0"/>
                  <a:t>→ Paul shoot Sam</a:t>
                </a:r>
                <a:endParaRPr lang="en-IE" sz="1800" dirty="0"/>
              </a:p>
              <a:p>
                <a14:m>
                  <m:oMath xmlns:m="http://schemas.openxmlformats.org/officeDocument/2006/math" xmlns="">
                    <m:sSub>
                      <m:sSubPr>
                        <m:ctrlPr>
                          <a:rPr lang="en-IE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𝑴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𝒕</m:t>
                        </m:r>
                      </m:sub>
                    </m:sSub>
                    <m:r>
                      <a:rPr lang="en-US" sz="1800" b="1" i="1">
                        <a:latin typeface="Cambria Math"/>
                      </a:rPr>
                      <m:t>:</m:t>
                    </m:r>
                  </m:oMath>
                </a14:m>
                <a:r>
                  <a:rPr lang="en-US" sz="1800" i="1" dirty="0"/>
                  <a:t> The medical test is void </a:t>
                </a:r>
                <a:r>
                  <a:rPr lang="en-US" sz="1800" b="1" i="1" dirty="0"/>
                  <a:t>[0.1]</a:t>
                </a:r>
                <a:r>
                  <a:rPr lang="en-US" sz="1800" i="1" dirty="0"/>
                  <a:t> → nothing can be said on Sam’s time of death</a:t>
                </a:r>
                <a:endParaRPr lang="en-IE" sz="1800" dirty="0"/>
              </a:p>
              <a:p>
                <a:r>
                  <a:rPr lang="en-US" sz="1800" dirty="0" smtClean="0"/>
                  <a:t>We </a:t>
                </a:r>
                <a:r>
                  <a:rPr lang="en-US" sz="1800" dirty="0"/>
                  <a:t>also </a:t>
                </a:r>
                <a14:m>
                  <m:oMath xmlns:m="http://schemas.openxmlformats.org/officeDocument/2006/math" xmlns="">
                    <m:r>
                      <a:rPr lang="en-US" sz="1800" i="1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IE" sz="1800" i="1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en-IE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𝐽</m:t>
                            </m:r>
                          </m:sub>
                        </m:sSub>
                        <m:r>
                          <a:rPr lang="en-US" sz="1800" i="1">
                            <a:latin typeface="Cambria Math"/>
                          </a:rPr>
                          <m:t>∧</m:t>
                        </m:r>
                        <m:sSub>
                          <m:sSubPr>
                            <m:ctrlPr>
                              <a:rPr lang="en-IE" sz="1800" i="1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1800" i="1">
                                <a:latin typeface="Cambria Math"/>
                              </a:rPr>
                              <m:t>𝑅</m:t>
                            </m:r>
                          </m:e>
                          <m:sub>
                            <m:r>
                              <a:rPr lang="en-US" sz="1800" i="1">
                                <a:latin typeface="Cambria Math"/>
                              </a:rPr>
                              <m:t>𝑃</m:t>
                            </m:r>
                          </m:sub>
                        </m:sSub>
                      </m:e>
                    </m:d>
                    <m:r>
                      <a:rPr lang="en-US" sz="1800" i="1">
                        <a:latin typeface="Cambria Math"/>
                      </a:rPr>
                      <m:t>=0</m:t>
                    </m:r>
                  </m:oMath>
                </a14:m>
                <a:r>
                  <a:rPr lang="en-US" sz="1800" dirty="0"/>
                  <a:t>, since Sam either died </a:t>
                </a:r>
                <a:r>
                  <a:rPr lang="en-US" sz="1800" dirty="0" smtClean="0"/>
                  <a:t>btw. 1 </a:t>
                </a:r>
                <a:r>
                  <a:rPr lang="en-US" sz="1800" dirty="0"/>
                  <a:t>and 3 or </a:t>
                </a:r>
                <a:r>
                  <a:rPr lang="en-US" sz="1800" dirty="0" smtClean="0"/>
                  <a:t>btw. 3 </a:t>
                </a:r>
                <a:r>
                  <a:rPr lang="en-US" sz="1800" dirty="0"/>
                  <a:t>and 5. </a:t>
                </a:r>
                <a:endParaRPr lang="en-US" sz="1800" dirty="0" smtClean="0"/>
              </a:p>
              <a:p>
                <a14:m>
                  <m:oMath xmlns:m="http://schemas.openxmlformats.org/officeDocument/2006/math" xmlns="">
                    <m:sSub>
                      <m:sSubPr>
                        <m:ctrlPr>
                          <a:rPr lang="en-IE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𝑭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𝑷</m:t>
                        </m:r>
                      </m:sub>
                    </m:sSub>
                    <m:r>
                      <a:rPr lang="en-US" sz="1800" i="1">
                        <a:latin typeface="Cambria Math"/>
                      </a:rPr>
                      <m:t>:</m:t>
                    </m:r>
                  </m:oMath>
                </a14:m>
                <a:r>
                  <a:rPr lang="en-US" sz="1800" i="1" dirty="0"/>
                  <a:t> The fingerprints are Paul’s  </a:t>
                </a:r>
                <a:r>
                  <a:rPr lang="en-US" sz="1800" b="1" i="1" dirty="0"/>
                  <a:t>[0.7]</a:t>
                </a:r>
                <a:r>
                  <a:rPr lang="en-US" sz="1800" i="1" dirty="0"/>
                  <a:t>→ Paul shot Sam btw 3 and 5 </a:t>
                </a:r>
                <a:endParaRPr lang="en-US" sz="1800" dirty="0" smtClean="0"/>
              </a:p>
              <a:p>
                <a14:m>
                  <m:oMath xmlns:m="http://schemas.openxmlformats.org/officeDocument/2006/math" xmlns="">
                    <m:sSub>
                      <m:sSubPr>
                        <m:ctrlPr>
                          <a:rPr lang="en-IE" sz="18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1800" b="1" i="1">
                            <a:latin typeface="Cambria Math"/>
                          </a:rPr>
                          <m:t>𝑻</m:t>
                        </m:r>
                      </m:e>
                      <m:sub>
                        <m:r>
                          <a:rPr lang="en-US" sz="1800" b="1" i="1">
                            <a:latin typeface="Cambria Math"/>
                          </a:rPr>
                          <m:t>𝑭</m:t>
                        </m:r>
                      </m:sub>
                    </m:sSub>
                    <m:r>
                      <a:rPr lang="en-US" sz="1800" b="1" i="1">
                        <a:latin typeface="Cambria Math"/>
                      </a:rPr>
                      <m:t>:</m:t>
                    </m:r>
                  </m:oMath>
                </a14:m>
                <a:r>
                  <a:rPr lang="en-US" sz="1800" i="1" dirty="0"/>
                  <a:t> </a:t>
                </a:r>
                <a:r>
                  <a:rPr lang="en-US" sz="1800" i="1" dirty="0" smtClean="0"/>
                  <a:t>The weapon was tampered  and the </a:t>
                </a:r>
                <a:r>
                  <a:rPr lang="en-US" sz="1800" i="1" dirty="0"/>
                  <a:t>test is void </a:t>
                </a:r>
                <a:r>
                  <a:rPr lang="en-US" sz="1800" b="1" i="1" dirty="0"/>
                  <a:t>[0.5]</a:t>
                </a:r>
                <a:r>
                  <a:rPr lang="en-US" sz="1800" i="1" dirty="0"/>
                  <a:t> → fingerprints are not a valid evidence </a:t>
                </a:r>
                <a:endParaRPr lang="en-US" sz="1800" dirty="0" smtClean="0"/>
              </a:p>
              <a:p>
                <a14:m>
                  <m:oMath xmlns:m="http://schemas.openxmlformats.org/officeDocument/2006/math" xmlns="">
                    <m:r>
                      <a:rPr lang="en-US" sz="1800" b="1" i="1">
                        <a:latin typeface="Cambria Math"/>
                      </a:rPr>
                      <m:t>𝑾</m:t>
                    </m:r>
                    <m:r>
                      <a:rPr lang="en-US" sz="1800" b="1" i="1">
                        <a:latin typeface="Cambria Math"/>
                      </a:rPr>
                      <m:t>:</m:t>
                    </m:r>
                  </m:oMath>
                </a14:m>
                <a:r>
                  <a:rPr lang="en-US" sz="1800" i="1" dirty="0"/>
                  <a:t> A </a:t>
                </a:r>
                <a:r>
                  <a:rPr lang="en-US" sz="1800" i="1" dirty="0" smtClean="0"/>
                  <a:t>witness heard a shot at </a:t>
                </a:r>
                <a:r>
                  <a:rPr lang="en-US" sz="1800" i="1" dirty="0"/>
                  <a:t>2pm </a:t>
                </a:r>
                <a:r>
                  <a:rPr lang="en-US" sz="1800" b="1" i="1" dirty="0"/>
                  <a:t>[0.8]</a:t>
                </a:r>
                <a:r>
                  <a:rPr lang="en-US" sz="1800" i="1" dirty="0"/>
                  <a:t>, John was in the room at 2 → John shot Sam and Sam died between 1 and 3</a:t>
                </a:r>
                <a:endParaRPr lang="en-IE" sz="1800" dirty="0"/>
              </a:p>
              <a:p>
                <a:endParaRPr lang="en-IE" sz="1000" dirty="0" smtClean="0"/>
              </a:p>
              <a:p>
                <a:r>
                  <a:rPr lang="en-IE" sz="1800" dirty="0" smtClean="0"/>
                  <a:t>The number in square brackets is the probability of each premise (assume 1 if no number is specified)</a:t>
                </a:r>
                <a:endParaRPr lang="en-IE" sz="18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251520" y="980728"/>
                <a:ext cx="8568952" cy="5276056"/>
              </a:xfrm>
              <a:blipFill rotWithShape="1">
                <a:blip r:embed="rId2"/>
                <a:stretch>
                  <a:fillRect l="-711" t="-578" r="-853" b="-1040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49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86458446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Source of non-monotonicity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Exceptions</a:t>
            </a:r>
          </a:p>
          <a:p>
            <a:r>
              <a:rPr lang="en-IE" dirty="0" smtClean="0"/>
              <a:t>Moral Rules</a:t>
            </a:r>
          </a:p>
          <a:p>
            <a:r>
              <a:rPr lang="en-IE" dirty="0" smtClean="0"/>
              <a:t>Legal Rules</a:t>
            </a:r>
          </a:p>
          <a:p>
            <a:r>
              <a:rPr lang="en-IE" dirty="0" smtClean="0"/>
              <a:t>(False) Generalizations</a:t>
            </a:r>
          </a:p>
          <a:p>
            <a:r>
              <a:rPr lang="en-IE" dirty="0" smtClean="0"/>
              <a:t>Limited knowledge</a:t>
            </a:r>
          </a:p>
          <a:p>
            <a:r>
              <a:rPr lang="en-IE" dirty="0" smtClean="0"/>
              <a:t>…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5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32281175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7504" y="0"/>
            <a:ext cx="7632848" cy="836712"/>
          </a:xfrm>
        </p:spPr>
        <p:txBody>
          <a:bodyPr/>
          <a:lstStyle/>
          <a:p>
            <a:r>
              <a:rPr lang="en-IE" dirty="0" smtClean="0"/>
              <a:t>Argumentation Graph for the Legal Case</a:t>
            </a:r>
            <a:endParaRPr lang="en-IE" dirty="0"/>
          </a:p>
        </p:txBody>
      </p:sp>
      <mc:AlternateContent xmlns:mc="http://schemas.openxmlformats.org/markup-compatibility/2006" xmlns:a14="http://schemas.microsoft.com/office/drawing/2010/main">
        <mc:Choice Requires="a14"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97541470"/>
                  </p:ext>
                </p:extLst>
              </p:nvPr>
            </p:nvGraphicFramePr>
            <p:xfrm>
              <a:off x="4283968" y="1268760"/>
              <a:ext cx="4320480" cy="1905000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1296144"/>
                    <a:gridCol w="1296144"/>
                    <a:gridCol w="1728192"/>
                  </a:tblGrid>
                  <a:tr h="0"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effectLst/>
                            </a:rPr>
                            <a:t>Argument</a:t>
                          </a:r>
                          <a:endParaRPr lang="en-IE" sz="17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effectLst/>
                            </a:rPr>
                            <a:t>Probability</a:t>
                          </a:r>
                          <a:endParaRPr lang="en-IE" sz="17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effectLst/>
                            </a:rPr>
                            <a:t> </a:t>
                          </a:r>
                          <a:endParaRPr lang="en-IE" sz="17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14:m/>
                          <a:endParaRPr lang="en-IE" sz="17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effectLst/>
                            </a:rPr>
                            <a:t>0.6</a:t>
                          </a:r>
                          <a:endParaRPr lang="en-IE" sz="17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rowSpan="2"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14:m/>
                          <a:endParaRPr lang="en-IE" sz="17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14:m/>
                          <a:endParaRPr lang="en-IE" sz="17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effectLst/>
                            </a:rPr>
                            <a:t>0.4</a:t>
                          </a:r>
                          <a:endParaRPr lang="en-IE" sz="17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en-IE"/>
                        </a:p>
                      </a:txBody>
                      <a:tcPr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14:m/>
                          <a:endParaRPr lang="en-IE" sz="17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effectLst/>
                            </a:rPr>
                            <a:t>0.1</a:t>
                          </a:r>
                          <a:endParaRPr lang="en-IE" sz="17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rowSpan="4"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effectLst/>
                            </a:rPr>
                            <a:t>All arguments independent</a:t>
                          </a:r>
                          <a:endParaRPr lang="en-IE" sz="17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14:m/>
                          <a:endParaRPr lang="en-IE" sz="17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effectLst/>
                            </a:rPr>
                            <a:t>0.8</a:t>
                          </a:r>
                          <a:endParaRPr lang="en-IE" sz="17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en-IE"/>
                        </a:p>
                      </a:txBody>
                      <a:tcPr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14:m/>
                          <a:endParaRPr lang="en-IE" sz="17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effectLst/>
                            </a:rPr>
                            <a:t>0.5</a:t>
                          </a:r>
                          <a:endParaRPr lang="en-IE" sz="17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en-IE"/>
                        </a:p>
                      </a:txBody>
                      <a:tcPr/>
                    </a:tc>
                  </a:tr>
                  <a:tr h="0"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14:m/>
                          <a:endParaRPr lang="en-IE" sz="17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effectLst/>
                            </a:rPr>
                            <a:t>0.7</a:t>
                          </a:r>
                          <a:endParaRPr lang="en-IE" sz="17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en-IE"/>
                        </a:p>
                      </a:txBody>
                      <a:tcPr/>
                    </a:tc>
                  </a:tr>
                </a:tbl>
              </a:graphicData>
            </a:graphic>
          </p:graphicFrame>
        </mc:Choice>
        <mc:Fallback xmlns="">
          <p:graphicFrame>
            <p:nvGraphicFramePr>
              <p:cNvPr id="7" name="Content Placeholder 6"/>
              <p:cNvGraphicFramePr>
                <a:graphicFrameLocks noGrp="1"/>
              </p:cNvGraphicFramePr>
              <p:nvPr>
                <p:ph idx="1"/>
                <p:extLst>
                  <p:ext uri="{D42A27DB-BD31-4B8C-83A1-F6EECF244321}">
                    <p14:modId xmlns:p14="http://schemas.microsoft.com/office/powerpoint/2010/main" val="2597541470"/>
                  </p:ext>
                </p:extLst>
              </p:nvPr>
            </p:nvGraphicFramePr>
            <p:xfrm>
              <a:off x="4283968" y="1268760"/>
              <a:ext cx="4320480" cy="1833499"/>
            </p:xfrm>
            <a:graphic>
              <a:graphicData uri="http://schemas.openxmlformats.org/drawingml/2006/table">
                <a:tbl>
                  <a:tblPr firstRow="1" firstCol="1" bandRow="1">
                    <a:tableStyleId>{5940675A-B579-460E-94D1-54222C63F5DA}</a:tableStyleId>
                  </a:tblPr>
                  <a:tblGrid>
                    <a:gridCol w="1296144"/>
                    <a:gridCol w="1296144"/>
                    <a:gridCol w="1728192"/>
                  </a:tblGrid>
                  <a:tr h="259080"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effectLst/>
                            </a:rPr>
                            <a:t>Argument</a:t>
                          </a:r>
                          <a:endParaRPr lang="en-IE" sz="17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effectLst/>
                            </a:rPr>
                            <a:t>Probability</a:t>
                          </a:r>
                          <a:endParaRPr lang="en-IE" sz="17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effectLst/>
                            </a:rPr>
                            <a:t> </a:t>
                          </a:r>
                          <a:endParaRPr lang="en-IE" sz="17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279019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472" t="-117778" r="-234434" b="-520000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700">
                              <a:effectLst/>
                            </a:rPr>
                            <a:t>0.6</a:t>
                          </a:r>
                          <a:endParaRPr lang="en-IE" sz="170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rowSpan="2"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150530" t="-60227" r="-353" b="-217045"/>
                          </a:stretch>
                        </a:blipFill>
                      </a:tcPr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472" t="-227907" r="-234434" b="-444186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effectLst/>
                            </a:rPr>
                            <a:t>0.4</a:t>
                          </a:r>
                          <a:endParaRPr lang="en-IE" sz="17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en-IE"/>
                        </a:p>
                      </a:txBody>
                      <a:tcPr/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472" t="-335714" r="-234434" b="-35476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effectLst/>
                            </a:rPr>
                            <a:t>0.1</a:t>
                          </a:r>
                          <a:endParaRPr lang="en-IE" sz="17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rowSpan="4"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effectLst/>
                            </a:rPr>
                            <a:t>All arguments independent</a:t>
                          </a:r>
                          <a:endParaRPr lang="en-IE" sz="17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472" t="-425581" r="-234434" b="-246512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effectLst/>
                            </a:rPr>
                            <a:t>0.8</a:t>
                          </a:r>
                          <a:endParaRPr lang="en-IE" sz="17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en-IE"/>
                        </a:p>
                      </a:txBody>
                      <a:tcPr/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472" t="-538095" r="-234434" b="-152381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effectLst/>
                            </a:rPr>
                            <a:t>0.5</a:t>
                          </a:r>
                          <a:endParaRPr lang="en-IE" sz="17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en-IE"/>
                        </a:p>
                      </a:txBody>
                      <a:tcPr/>
                    </a:tc>
                  </a:tr>
                  <a:tr h="259080">
                    <a:tc>
                      <a:txBody>
                        <a:bodyPr/>
                        <a:lstStyle/>
                        <a:p>
                          <a:endParaRPr lang="en-US"/>
                        </a:p>
                      </a:txBody>
                      <a:tcPr marL="68580" marR="68580" marT="0" marB="0">
                        <a:blipFill rotWithShape="1">
                          <a:blip r:embed="rId2"/>
                          <a:stretch>
                            <a:fillRect l="-472" t="-623256" r="-234434" b="-48837"/>
                          </a:stretch>
                        </a:blipFill>
                      </a:tcPr>
                    </a:tc>
                    <a:tc>
                      <a:txBody>
                        <a:bodyPr/>
                        <a:lstStyle/>
                        <a:p>
                          <a:pPr indent="144145" algn="ctr">
                            <a:spcAft>
                              <a:spcPts val="0"/>
                            </a:spcAft>
                          </a:pPr>
                          <a:r>
                            <a:rPr lang="en-US" sz="1700" dirty="0">
                              <a:effectLst/>
                            </a:rPr>
                            <a:t>0.7</a:t>
                          </a:r>
                          <a:endParaRPr lang="en-IE" sz="1700" dirty="0">
                            <a:effectLst/>
                            <a:latin typeface="Times"/>
                            <a:ea typeface="Times New Roman"/>
                            <a:cs typeface="Times New Roman"/>
                          </a:endParaRPr>
                        </a:p>
                      </a:txBody>
                      <a:tcPr marL="68580" marR="68580" marT="0" marB="0"/>
                    </a:tc>
                    <a:tc vMerge="1">
                      <a:txBody>
                        <a:bodyPr/>
                        <a:lstStyle/>
                        <a:p>
                          <a:endParaRPr lang="en-IE"/>
                        </a:p>
                      </a:txBody>
                      <a:tcPr/>
                    </a:tc>
                  </a:tr>
                </a:tbl>
              </a:graphicData>
            </a:graphic>
          </p:graphicFrame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50</a:t>
            </a:fld>
            <a:endParaRPr lang="en-IE"/>
          </a:p>
        </p:txBody>
      </p:sp>
      <p:pic>
        <p:nvPicPr>
          <p:cNvPr id="6" name="Picture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908720"/>
            <a:ext cx="3312368" cy="2664296"/>
          </a:xfrm>
          <a:prstGeom prst="rect">
            <a:avLst/>
          </a:prstGeom>
        </p:spPr>
      </p:pic>
      <mc:AlternateContent xmlns:mc="http://schemas.openxmlformats.org/markup-compatibility/2006" xmlns:a14="http://schemas.microsoft.com/office/drawing/2010/main">
        <mc:Choice Requires="a14">
          <p:sp>
            <p:nvSpPr>
              <p:cNvPr id="8" name="Content Placeholder 2"/>
              <p:cNvSpPr txBox="1">
                <a:spLocks/>
              </p:cNvSpPr>
              <p:nvPr/>
            </p:nvSpPr>
            <p:spPr bwMode="auto">
              <a:xfrm>
                <a:off x="86816" y="3356992"/>
                <a:ext cx="8229600" cy="217971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 sz="2800">
                    <a:solidFill>
                      <a:schemeClr val="tx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 sz="2400">
                    <a:solidFill>
                      <a:schemeClr val="tx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 sz="2000">
                    <a:solidFill>
                      <a:schemeClr val="tx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>
                    <a:solidFill>
                      <a:schemeClr val="tx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>
                    <a:solidFill>
                      <a:schemeClr val="tx1"/>
                    </a:solidFill>
                    <a:latin typeface="Tahoma" pitchFamily="34" charset="0"/>
                    <a:ea typeface="Tahoma" pitchFamily="34" charset="0"/>
                    <a:cs typeface="Tahoma" pitchFamily="34" charset="0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r>
                  <a:rPr lang="en-IE" sz="2300" dirty="0" smtClean="0"/>
                  <a:t>John is guilty when argument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300" b="0" smtClean="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IE" sz="2300" b="0" i="0" smtClean="0">
                            <a:latin typeface="Cambria Math"/>
                          </a:rPr>
                          <m:t>R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IE" sz="2300" b="0" i="0" smtClean="0">
                            <a:latin typeface="Cambria Math"/>
                          </a:rPr>
                          <m:t>J</m:t>
                        </m:r>
                      </m:sub>
                    </m:sSub>
                  </m:oMath>
                </a14:m>
                <a:r>
                  <a:rPr lang="en-IE" sz="2300" dirty="0" smtClean="0"/>
                  <a:t> is </a:t>
                </a:r>
              </a:p>
              <a:p>
                <a:pPr marL="0" indent="0">
                  <a:buNone/>
                </a:pPr>
                <a:r>
                  <a:rPr lang="en-IE" sz="2300" i="1" dirty="0" smtClean="0"/>
                  <a:t>in</a:t>
                </a:r>
                <a:r>
                  <a:rPr lang="en-IE" sz="2300" dirty="0" smtClean="0"/>
                  <a:t> or </a:t>
                </a:r>
                <a14:m>
                  <m:oMath xmlns:m="http://schemas.openxmlformats.org/officeDocument/2006/math" xmlns="">
                    <m:r>
                      <m:rPr>
                        <m:sty m:val="p"/>
                      </m:rPr>
                      <a:rPr lang="en-IE" sz="2300" b="0" i="0" smtClean="0">
                        <a:latin typeface="Cambria Math"/>
                      </a:rPr>
                      <m:t>W</m:t>
                    </m:r>
                  </m:oMath>
                </a14:m>
                <a:r>
                  <a:rPr lang="en-IE" sz="2300" dirty="0" smtClean="0"/>
                  <a:t> is </a:t>
                </a:r>
                <a:r>
                  <a:rPr lang="en-IE" sz="2300" i="1" dirty="0" smtClean="0"/>
                  <a:t>in</a:t>
                </a:r>
                <a:r>
                  <a:rPr lang="en-IE" sz="2300" dirty="0" smtClean="0"/>
                  <a:t>. Therefore:</a:t>
                </a:r>
              </a:p>
              <a:p>
                <a14:m>
                  <m:oMath xmlns:m="http://schemas.openxmlformats.org/officeDocument/2006/math" xmlns="">
                    <m:r>
                      <m:rPr>
                        <m:sty m:val="p"/>
                      </m:rPr>
                      <a:rPr lang="en-IE" sz="2300" i="0">
                        <a:latin typeface="Cambria Math"/>
                      </a:rPr>
                      <m:t>P</m:t>
                    </m:r>
                    <m:r>
                      <a:rPr lang="en-IE" sz="2300" b="0" i="0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IE" sz="2300" smtClean="0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IE" sz="2300">
                                <a:latin typeface="Cambria Math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IE" sz="230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300" i="0">
                                    <a:latin typeface="Cambria Math"/>
                                  </a:rPr>
                                  <m:t>G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300" i="0">
                                    <a:latin typeface="Cambria Math"/>
                                  </a:rPr>
                                  <m:t>j</m:t>
                                </m:r>
                              </m:sub>
                            </m:sSub>
                            <m:r>
                              <a:rPr lang="en-IE" sz="2300" b="0" i="0" smtClean="0">
                                <a:latin typeface="Cambria Math"/>
                              </a:rPr>
                              <m:t>)</m:t>
                            </m:r>
                            <m:r>
                              <a:rPr lang="en-US" sz="2300" i="0">
                                <a:latin typeface="Cambria Math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en-IE" sz="2300" b="0" i="0" smtClean="0">
                                <a:latin typeface="Cambria Math"/>
                              </a:rPr>
                              <m:t>P</m:t>
                            </m:r>
                            <m:r>
                              <a:rPr lang="en-IE" sz="2300" b="0" i="0" smtClean="0">
                                <a:latin typeface="Cambria Math"/>
                              </a:rPr>
                              <m:t>(</m:t>
                            </m:r>
                            <m:r>
                              <m:rPr>
                                <m:sty m:val="p"/>
                              </m:rPr>
                              <a:rPr lang="en-US" sz="2300" i="0">
                                <a:latin typeface="Cambria Math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300" i="0">
                                <a:latin typeface="Cambria Math"/>
                              </a:rPr>
                              <m:t>J</m:t>
                            </m:r>
                          </m:sub>
                        </m:sSub>
                      </m:e>
                      <m:sub>
                        <m:r>
                          <m:rPr>
                            <m:sty m:val="p"/>
                          </m:rPr>
                          <a:rPr lang="en-US" sz="2300" i="0">
                            <a:latin typeface="Cambria Math"/>
                          </a:rPr>
                          <m:t>IN</m:t>
                        </m:r>
                      </m:sub>
                    </m:sSub>
                    <m:r>
                      <a:rPr lang="en-US" sz="2300" i="0">
                        <a:latin typeface="Cambria Math"/>
                      </a:rPr>
                      <m:t>∨</m:t>
                    </m:r>
                    <m:sSub>
                      <m:sSubPr>
                        <m:ctrlPr>
                          <a:rPr lang="en-IE" sz="2300">
                            <a:latin typeface="Cambria Math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2300" i="0">
                            <a:latin typeface="Cambria Math"/>
                          </a:rPr>
                          <m:t>W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2300" i="0">
                            <a:latin typeface="Cambria Math"/>
                          </a:rPr>
                          <m:t>IN</m:t>
                        </m:r>
                      </m:sub>
                    </m:sSub>
                    <m:r>
                      <a:rPr lang="en-IE" sz="2300" b="0" i="0" smtClean="0">
                        <a:latin typeface="Cambria Math"/>
                      </a:rPr>
                      <m:t>)</m:t>
                    </m:r>
                    <m:r>
                      <a:rPr lang="en-IE" sz="2300" b="0" i="0" smtClean="0">
                        <a:latin typeface="Cambria Math"/>
                      </a:rPr>
                      <m:t>=0.6278</m:t>
                    </m:r>
                  </m:oMath>
                </a14:m>
                <a:endParaRPr lang="en-IE" sz="2300" dirty="0" smtClean="0"/>
              </a:p>
              <a:p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300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IE" sz="2300">
                                <a:latin typeface="Cambria Math"/>
                              </a:rPr>
                            </m:ctrlPr>
                          </m:sSubPr>
                          <m:e>
                            <m:sSub>
                              <m:sSubPr>
                                <m:ctrlPr>
                                  <a:rPr lang="en-IE" sz="2300">
                                    <a:latin typeface="Cambria Math"/>
                                  </a:rPr>
                                </m:ctrlPr>
                              </m:sSubPr>
                              <m:e>
                                <m:r>
                                  <m:rPr>
                                    <m:sty m:val="p"/>
                                  </m:rPr>
                                  <a:rPr lang="en-US" sz="2300" i="0">
                                    <a:latin typeface="Cambria Math"/>
                                  </a:rPr>
                                  <m:t>G</m:t>
                                </m:r>
                              </m:e>
                              <m:sub>
                                <m:r>
                                  <m:rPr>
                                    <m:sty m:val="p"/>
                                  </m:rPr>
                                  <a:rPr lang="en-US" sz="2300" i="0">
                                    <a:latin typeface="Cambria Math"/>
                                  </a:rPr>
                                  <m:t>P</m:t>
                                </m:r>
                              </m:sub>
                            </m:sSub>
                            <m:r>
                              <a:rPr lang="en-US" sz="2300" i="0">
                                <a:latin typeface="Cambria Math"/>
                              </a:rPr>
                              <m:t>=</m:t>
                            </m:r>
                            <m:r>
                              <m:rPr>
                                <m:sty m:val="p"/>
                              </m:rPr>
                              <a:rPr lang="en-US" sz="2300" i="0">
                                <a:latin typeface="Cambria Math"/>
                              </a:rPr>
                              <m:t>R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300" i="0">
                                <a:latin typeface="Cambria Math"/>
                              </a:rPr>
                              <m:t>P</m:t>
                            </m:r>
                          </m:sub>
                        </m:sSub>
                      </m:e>
                      <m:sub>
                        <m:r>
                          <m:rPr>
                            <m:sty m:val="p"/>
                          </m:rPr>
                          <a:rPr lang="en-US" sz="2300" i="0">
                            <a:latin typeface="Cambria Math"/>
                          </a:rPr>
                          <m:t>IN</m:t>
                        </m:r>
                      </m:sub>
                    </m:sSub>
                    <m:r>
                      <a:rPr lang="en-US" sz="2300" i="0">
                        <a:latin typeface="Cambria Math"/>
                      </a:rPr>
                      <m:t>∨</m:t>
                    </m:r>
                    <m:sSub>
                      <m:sSubPr>
                        <m:ctrlPr>
                          <a:rPr lang="en-IE" sz="2300">
                            <a:latin typeface="Cambria Math"/>
                          </a:rPr>
                        </m:ctrlPr>
                      </m:sSubPr>
                      <m:e>
                        <m:sSub>
                          <m:sSubPr>
                            <m:ctrlPr>
                              <a:rPr lang="en-IE" sz="230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300" i="0">
                                <a:latin typeface="Cambria Math"/>
                              </a:rPr>
                              <m:t>F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300" i="0">
                                <a:latin typeface="Cambria Math"/>
                              </a:rPr>
                              <m:t>P</m:t>
                            </m:r>
                          </m:sub>
                        </m:sSub>
                      </m:e>
                      <m:sub>
                        <m:r>
                          <m:rPr>
                            <m:sty m:val="p"/>
                          </m:rPr>
                          <a:rPr lang="en-US" sz="2300" i="0">
                            <a:latin typeface="Cambria Math"/>
                          </a:rPr>
                          <m:t>IN</m:t>
                        </m:r>
                      </m:sub>
                    </m:sSub>
                    <m:r>
                      <a:rPr lang="en-IE" sz="2300" b="0" i="0" smtClean="0">
                        <a:latin typeface="Cambria Math"/>
                      </a:rPr>
                      <m:t>=0.284</m:t>
                    </m:r>
                  </m:oMath>
                </a14:m>
                <a:endParaRPr lang="en-IE" sz="2300" dirty="0" smtClean="0"/>
              </a:p>
              <a:p>
                <a:pPr marL="0" indent="0">
                  <a:buNone/>
                </a:pPr>
                <a:r>
                  <a:rPr lang="en-IE" sz="2300" dirty="0" smtClean="0"/>
                  <a:t>How is </a:t>
                </a:r>
                <a14:m>
                  <m:oMath xmlns:m="http://schemas.openxmlformats.org/officeDocument/2006/math" xmlns="">
                    <m:r>
                      <a:rPr lang="en-IE" sz="2300" b="0" i="1" smtClean="0">
                        <a:latin typeface="Cambria Math"/>
                      </a:rPr>
                      <m:t>𝑃</m:t>
                    </m:r>
                    <m:r>
                      <a:rPr lang="en-IE" sz="2300" b="0" i="1" smtClean="0">
                        <a:latin typeface="Cambria Math"/>
                      </a:rPr>
                      <m:t>(</m:t>
                    </m:r>
                    <m:sSub>
                      <m:sSubPr>
                        <m:ctrlPr>
                          <a:rPr lang="en-IE" sz="2300" b="0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IE" sz="2300" b="0" i="1" smtClean="0">
                            <a:latin typeface="Cambria Math"/>
                          </a:rPr>
                          <m:t>𝐺</m:t>
                        </m:r>
                      </m:e>
                      <m:sub>
                        <m:r>
                          <a:rPr lang="en-IE" sz="2300" b="0" i="1" smtClean="0">
                            <a:latin typeface="Cambria Math"/>
                          </a:rPr>
                          <m:t>𝑗</m:t>
                        </m:r>
                      </m:sub>
                    </m:sSub>
                    <m:r>
                      <a:rPr lang="en-IE" sz="23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IE" sz="2300" dirty="0" smtClean="0"/>
                  <a:t> changing if </a:t>
                </a:r>
                <a14:m>
                  <m:oMath xmlns:m="http://schemas.openxmlformats.org/officeDocument/2006/math" xmlns="">
                    <m:r>
                      <a:rPr lang="en-IE" sz="2300" b="0" i="1" smtClean="0">
                        <a:latin typeface="Cambria Math"/>
                      </a:rPr>
                      <m:t>𝑃</m:t>
                    </m:r>
                    <m:r>
                      <a:rPr lang="en-IE" sz="2300" b="0" i="1" smtClean="0">
                        <a:latin typeface="Cambria Math"/>
                      </a:rPr>
                      <m:t>(</m:t>
                    </m:r>
                    <m:r>
                      <a:rPr lang="en-IE" sz="2300" b="0" i="1" smtClean="0">
                        <a:latin typeface="Cambria Math"/>
                      </a:rPr>
                      <m:t>𝑊</m:t>
                    </m:r>
                    <m:r>
                      <a:rPr lang="en-IE" sz="2300" b="0" i="1" smtClean="0">
                        <a:latin typeface="Cambria Math"/>
                      </a:rPr>
                      <m:t>)</m:t>
                    </m:r>
                  </m:oMath>
                </a14:m>
                <a:r>
                  <a:rPr lang="en-IE" sz="2300" dirty="0" smtClean="0"/>
                  <a:t> changes? </a:t>
                </a:r>
              </a:p>
              <a:p>
                <a14:m>
                  <m:oMath xmlns:m="http://schemas.openxmlformats.org/officeDocument/2006/math" xmlns="">
                    <m:f>
                      <m:fPr>
                        <m:ctrlPr>
                          <a:rPr lang="en-IE" sz="2300">
                            <a:latin typeface="Cambria Math"/>
                          </a:rPr>
                        </m:ctrlPr>
                      </m:fPr>
                      <m:num>
                        <m:r>
                          <a:rPr lang="en-US" sz="2300" i="0">
                            <a:latin typeface="Cambria Math"/>
                          </a:rPr>
                          <m:t>∂</m:t>
                        </m:r>
                        <m:sSub>
                          <m:sSubPr>
                            <m:ctrlPr>
                              <a:rPr lang="en-IE" sz="230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US" sz="2300" i="0">
                                <a:latin typeface="Cambria Math"/>
                              </a:rPr>
                              <m:t>P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US" sz="2300" i="0">
                                <a:latin typeface="Cambria Math"/>
                              </a:rPr>
                              <m:t>IN</m:t>
                            </m:r>
                          </m:sub>
                        </m:sSub>
                        <m:r>
                          <a:rPr lang="en-US" sz="2300" i="0">
                            <a:latin typeface="Cambria Math"/>
                          </a:rPr>
                          <m:t>(</m:t>
                        </m:r>
                        <m:sSub>
                          <m:sSubPr>
                            <m:ctrlPr>
                              <a:rPr lang="en-IE" sz="2300" b="0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m:rPr>
                                <m:sty m:val="p"/>
                              </m:rPr>
                              <a:rPr lang="en-IE" sz="2300" b="0" i="0" smtClean="0">
                                <a:latin typeface="Cambria Math"/>
                              </a:rPr>
                              <m:t>G</m:t>
                            </m:r>
                          </m:e>
                          <m:sub>
                            <m:r>
                              <m:rPr>
                                <m:sty m:val="p"/>
                              </m:rPr>
                              <a:rPr lang="en-IE" sz="2300" b="0" i="0" smtClean="0">
                                <a:latin typeface="Cambria Math"/>
                              </a:rPr>
                              <m:t>P</m:t>
                            </m:r>
                          </m:sub>
                        </m:sSub>
                        <m:r>
                          <a:rPr lang="en-US" sz="2300" i="0">
                            <a:latin typeface="Cambria Math"/>
                          </a:rPr>
                          <m:t>)</m:t>
                        </m:r>
                      </m:num>
                      <m:den>
                        <m:r>
                          <a:rPr lang="en-US" sz="2300" i="0">
                            <a:latin typeface="Cambria Math"/>
                          </a:rPr>
                          <m:t>∂</m:t>
                        </m:r>
                        <m:r>
                          <m:rPr>
                            <m:sty m:val="p"/>
                          </m:rPr>
                          <a:rPr lang="en-US" sz="2300" i="0">
                            <a:latin typeface="Cambria Math"/>
                          </a:rPr>
                          <m:t>P</m:t>
                        </m:r>
                        <m:r>
                          <a:rPr lang="en-US" sz="2300" i="0">
                            <a:latin typeface="Cambria Math"/>
                          </a:rPr>
                          <m:t>(</m:t>
                        </m:r>
                        <m:r>
                          <m:rPr>
                            <m:sty m:val="p"/>
                          </m:rPr>
                          <a:rPr lang="en-IE" sz="2300" b="0" i="0" smtClean="0">
                            <a:latin typeface="Cambria Math"/>
                          </a:rPr>
                          <m:t>W</m:t>
                        </m:r>
                        <m:r>
                          <a:rPr lang="en-US" sz="2300" i="0">
                            <a:latin typeface="Cambria Math"/>
                          </a:rPr>
                          <m:t>)</m:t>
                        </m:r>
                      </m:den>
                    </m:f>
                    <m:r>
                      <a:rPr lang="en-IE" sz="2300" b="0" i="0" smtClean="0">
                        <a:latin typeface="Cambria Math"/>
                      </a:rPr>
                      <m:t>=−0.519</m:t>
                    </m:r>
                  </m:oMath>
                </a14:m>
                <a:endParaRPr lang="en-IE" sz="2300" dirty="0"/>
              </a:p>
            </p:txBody>
          </p:sp>
        </mc:Choice>
        <mc:Fallback xmlns="">
          <p:sp>
            <p:nvSpPr>
              <p:cNvPr id="8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86816" y="3356992"/>
                <a:ext cx="8229600" cy="2179712"/>
              </a:xfrm>
              <a:prstGeom prst="rect">
                <a:avLst/>
              </a:prstGeom>
              <a:blipFill rotWithShape="1">
                <a:blip r:embed="rId4"/>
                <a:stretch>
                  <a:fillRect l="-1259" t="-3922" b="-35294"/>
                </a:stretch>
              </a:blipFill>
              <a:ln w="9525">
                <a:noFill/>
                <a:miter lim="800000"/>
                <a:headEnd/>
                <a:tailEnd/>
              </a:ln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9" name="Content Placeholder 2"/>
          <p:cNvSpPr txBox="1">
            <a:spLocks/>
          </p:cNvSpPr>
          <p:nvPr/>
        </p:nvSpPr>
        <p:spPr bwMode="auto">
          <a:xfrm>
            <a:off x="6372200" y="3789040"/>
            <a:ext cx="3168352" cy="23957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3429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»"/>
              <a:defRPr sz="28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1pPr>
            <a:lvl2pPr marL="742950" indent="-28575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»"/>
              <a:defRPr sz="24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2pPr>
            <a:lvl3pPr marL="1143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»"/>
              <a:defRPr sz="2000"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3pPr>
            <a:lvl4pPr marL="1600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»"/>
              <a:defRPr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4pPr>
            <a:lvl5pPr marL="20574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»"/>
              <a:defRPr>
                <a:solidFill>
                  <a:schemeClr val="tx1"/>
                </a:solidFill>
                <a:latin typeface="Tahoma" pitchFamily="34" charset="0"/>
                <a:ea typeface="Tahoma" pitchFamily="34" charset="0"/>
                <a:cs typeface="Tahoma" pitchFamily="34" charset="0"/>
              </a:defRPr>
            </a:lvl5pPr>
            <a:lvl6pPr marL="25146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»"/>
              <a:defRPr>
                <a:solidFill>
                  <a:schemeClr val="tx1"/>
                </a:solidFill>
                <a:latin typeface="+mn-lt"/>
              </a:defRPr>
            </a:lvl6pPr>
            <a:lvl7pPr marL="29718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»"/>
              <a:defRPr>
                <a:solidFill>
                  <a:schemeClr val="tx1"/>
                </a:solidFill>
                <a:latin typeface="+mn-lt"/>
              </a:defRPr>
            </a:lvl7pPr>
            <a:lvl8pPr marL="34290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»"/>
              <a:defRPr>
                <a:solidFill>
                  <a:schemeClr val="tx1"/>
                </a:solidFill>
                <a:latin typeface="+mn-lt"/>
              </a:defRPr>
            </a:lvl8pPr>
            <a:lvl9pPr marL="3886200" indent="-228600" algn="l" rtl="0" eaLnBrk="1" fontAlgn="base" hangingPunct="1">
              <a:spcBef>
                <a:spcPct val="20000"/>
              </a:spcBef>
              <a:spcAft>
                <a:spcPct val="0"/>
              </a:spcAft>
              <a:buFont typeface="Arial Unicode MS" pitchFamily="34" charset="-128"/>
              <a:buChar char="»"/>
              <a:defRPr>
                <a:solidFill>
                  <a:schemeClr val="tx1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IE" sz="2200" dirty="0" smtClean="0"/>
              <a:t>Good points of PAF</a:t>
            </a:r>
          </a:p>
          <a:p>
            <a:r>
              <a:rPr lang="en-IE" sz="2200" dirty="0" smtClean="0"/>
              <a:t>Solid axioms</a:t>
            </a:r>
          </a:p>
          <a:p>
            <a:r>
              <a:rPr lang="en-IE" sz="2200" dirty="0" smtClean="0"/>
              <a:t>Much richer computation</a:t>
            </a:r>
          </a:p>
          <a:p>
            <a:r>
              <a:rPr lang="en-IE" sz="2200" dirty="0" smtClean="0"/>
              <a:t>Maybe useful for prob. </a:t>
            </a:r>
            <a:r>
              <a:rPr lang="en-IE" sz="2200" dirty="0"/>
              <a:t>r</a:t>
            </a:r>
            <a:r>
              <a:rPr lang="en-IE" sz="2200" dirty="0" smtClean="0"/>
              <a:t>easoning?</a:t>
            </a:r>
          </a:p>
          <a:p>
            <a:endParaRPr lang="en-IE" sz="2200" dirty="0" smtClean="0"/>
          </a:p>
        </p:txBody>
      </p:sp>
    </p:spTree>
    <p:extLst>
      <p:ext uri="{BB962C8B-B14F-4D97-AF65-F5344CB8AC3E}">
        <p14:creationId xmlns:p14="http://schemas.microsoft.com/office/powerpoint/2010/main" val="3825449505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Merging Probabilistic KB</a:t>
            </a:r>
            <a:endParaRPr lang="en-I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124744"/>
                <a:ext cx="8075240" cy="5276056"/>
              </a:xfrm>
            </p:spPr>
            <p:txBody>
              <a:bodyPr/>
              <a:lstStyle/>
              <a:p>
                <a:r>
                  <a:rPr lang="en-IE" sz="2400" dirty="0" smtClean="0"/>
                  <a:t>Probabilistic KB contains facts with their own probability, such as </a:t>
                </a:r>
                <a14:m>
                  <m:oMath xmlns:m="http://schemas.openxmlformats.org/officeDocument/2006/math" xmlns="">
                    <m:r>
                      <a:rPr lang="en-IE" sz="2400" b="0" i="1" smtClean="0">
                        <a:latin typeface="Cambria Math"/>
                      </a:rPr>
                      <m:t>𝑃</m:t>
                    </m:r>
                    <m:d>
                      <m:dPr>
                        <m:ctrlPr>
                          <a:rPr lang="en-IE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IE" sz="2400" b="0" i="1" smtClean="0">
                            <a:latin typeface="Cambria Math"/>
                          </a:rPr>
                          <m:t>𝑎</m:t>
                        </m:r>
                      </m:e>
                    </m:d>
                    <m:r>
                      <a:rPr lang="en-IE" sz="2400" b="0" i="1" smtClean="0">
                        <a:latin typeface="Cambria Math"/>
                      </a:rPr>
                      <m:t>=0.6</m:t>
                    </m:r>
                  </m:oMath>
                </a14:m>
                <a:endParaRPr lang="en-IE" sz="2400" dirty="0" smtClean="0"/>
              </a:p>
              <a:p>
                <a:r>
                  <a:rPr lang="en-IE" sz="2400" dirty="0" smtClean="0"/>
                  <a:t>And conditional rules of the form </a:t>
                </a:r>
                <a14:m>
                  <m:oMath xmlns:m="http://schemas.openxmlformats.org/officeDocument/2006/math" xmlns="">
                    <m:r>
                      <a:rPr lang="en-IE" sz="2400" b="0" i="1" smtClean="0">
                        <a:latin typeface="Cambria Math"/>
                      </a:rPr>
                      <m:t>𝑃</m:t>
                    </m:r>
                    <m:d>
                      <m:dPr>
                        <m:begChr m:val="["/>
                        <m:endChr m:val="]"/>
                        <m:ctrlPr>
                          <a:rPr lang="en-IE" sz="2400" b="0" i="1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IE" sz="2400" b="0" i="1" smtClean="0">
                            <a:latin typeface="Cambria Math"/>
                          </a:rPr>
                          <m:t>𝑎</m:t>
                        </m:r>
                      </m:e>
                      <m:e>
                        <m:r>
                          <a:rPr lang="en-IE" sz="2400" b="0" i="1" smtClean="0">
                            <a:latin typeface="Cambria Math"/>
                          </a:rPr>
                          <m:t>𝑏</m:t>
                        </m:r>
                      </m:e>
                    </m:d>
                    <m:r>
                      <a:rPr lang="en-IE" sz="2400" b="0" i="1" smtClean="0">
                        <a:latin typeface="Cambria Math"/>
                      </a:rPr>
                      <m:t>=0.8</m:t>
                    </m:r>
                  </m:oMath>
                </a14:m>
                <a:endParaRPr lang="en-IE" sz="2400" dirty="0" smtClean="0"/>
              </a:p>
              <a:p>
                <a:endParaRPr lang="en-IE" sz="2400" dirty="0" smtClean="0"/>
              </a:p>
              <a:p>
                <a:r>
                  <a:rPr lang="en-IE" sz="2400" dirty="0" smtClean="0"/>
                  <a:t>Due to uncertainty, PKB could be inconsistent, i.e. there is no probability distribution able to satisfies all facts and rules. This happens especially when 2 PKB merge</a:t>
                </a:r>
              </a:p>
              <a:p>
                <a:endParaRPr lang="en-IE" sz="2400" dirty="0" smtClean="0"/>
              </a:p>
              <a:p>
                <a:r>
                  <a:rPr lang="en-IE" sz="2400" dirty="0" smtClean="0"/>
                  <a:t>Probabilistic argumentation can be used to convert rules and fact into arguments and then resolve conflicts and produce necessity/possibility measures for all the KB statements (see </a:t>
                </a:r>
                <a:r>
                  <a:rPr lang="en-IE" sz="2400" dirty="0" err="1" smtClean="0"/>
                  <a:t>Thrimm</a:t>
                </a:r>
                <a:r>
                  <a:rPr lang="en-IE" sz="2400" dirty="0" smtClean="0"/>
                  <a:t> 2012)</a:t>
                </a:r>
                <a:endParaRPr lang="en-IE" sz="2400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124744"/>
                <a:ext cx="8075240" cy="5276056"/>
              </a:xfrm>
              <a:blipFill rotWithShape="1">
                <a:blip r:embed="rId2"/>
                <a:stretch>
                  <a:fillRect l="-1358" t="-1387" r="-2113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51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203262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7067128" cy="836712"/>
          </a:xfrm>
        </p:spPr>
        <p:txBody>
          <a:bodyPr/>
          <a:lstStyle/>
          <a:p>
            <a:r>
              <a:rPr lang="en-IE" dirty="0" smtClean="0"/>
              <a:t>Evidential Reasoning, DS Rule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1027444"/>
            <a:ext cx="8453555" cy="5276056"/>
          </a:xfrm>
        </p:spPr>
        <p:txBody>
          <a:bodyPr/>
          <a:lstStyle/>
          <a:p>
            <a:r>
              <a:rPr lang="en-IE" sz="2400" dirty="0" smtClean="0"/>
              <a:t>How can I combine two independent belief assignments?</a:t>
            </a:r>
          </a:p>
          <a:p>
            <a:r>
              <a:rPr lang="en-IE" sz="2400" dirty="0" smtClean="0"/>
              <a:t>DS rules </a:t>
            </a:r>
          </a:p>
          <a:p>
            <a:r>
              <a:rPr lang="en-IE" sz="2400" dirty="0" smtClean="0"/>
              <a:t>It ignores contradictions (no belief assigned). All the mass (belief) assigned to the agreement</a:t>
            </a:r>
          </a:p>
          <a:p>
            <a:endParaRPr lang="en-IE" sz="2400" dirty="0" smtClean="0"/>
          </a:p>
          <a:p>
            <a:r>
              <a:rPr lang="en-IE" sz="2400" dirty="0" smtClean="0"/>
              <a:t>(In)famous Example</a:t>
            </a:r>
          </a:p>
          <a:p>
            <a:r>
              <a:rPr lang="en-IE" sz="2400" dirty="0" smtClean="0"/>
              <a:t>Doc. 1: </a:t>
            </a:r>
            <a:r>
              <a:rPr lang="en-IE" sz="2000" dirty="0" smtClean="0"/>
              <a:t>1% </a:t>
            </a:r>
            <a:r>
              <a:rPr lang="en-IE" sz="2000" dirty="0" err="1" smtClean="0"/>
              <a:t>tumor</a:t>
            </a:r>
            <a:r>
              <a:rPr lang="en-IE" sz="2000" dirty="0" smtClean="0"/>
              <a:t>, 99% nothing</a:t>
            </a:r>
          </a:p>
          <a:p>
            <a:r>
              <a:rPr lang="en-IE" sz="2400" dirty="0" smtClean="0"/>
              <a:t>Doc. 2: </a:t>
            </a:r>
            <a:r>
              <a:rPr lang="en-IE" sz="2000" dirty="0" smtClean="0"/>
              <a:t>1% </a:t>
            </a:r>
            <a:r>
              <a:rPr lang="en-IE" sz="2000" dirty="0" err="1" smtClean="0"/>
              <a:t>tumor</a:t>
            </a:r>
            <a:r>
              <a:rPr lang="en-IE" sz="2000" dirty="0" smtClean="0"/>
              <a:t>, 99% meningitis</a:t>
            </a:r>
          </a:p>
          <a:p>
            <a:r>
              <a:rPr lang="en-IE" sz="2400" dirty="0" smtClean="0"/>
              <a:t>DS Merging</a:t>
            </a:r>
          </a:p>
          <a:p>
            <a:pPr lvl="1"/>
            <a:r>
              <a:rPr lang="en-IE" sz="2000" dirty="0"/>
              <a:t>100% </a:t>
            </a:r>
            <a:r>
              <a:rPr lang="en-IE" sz="2000" dirty="0" err="1"/>
              <a:t>tumor</a:t>
            </a:r>
            <a:endParaRPr lang="en-IE" sz="2000" dirty="0"/>
          </a:p>
          <a:p>
            <a:r>
              <a:rPr lang="en-IE" sz="2400" dirty="0" smtClean="0"/>
              <a:t>P. </a:t>
            </a:r>
            <a:r>
              <a:rPr lang="en-IE" sz="2400" dirty="0" err="1" smtClean="0"/>
              <a:t>Smets</a:t>
            </a:r>
            <a:r>
              <a:rPr lang="en-IE" sz="2400" dirty="0" smtClean="0"/>
              <a:t> adjustment</a:t>
            </a:r>
          </a:p>
          <a:p>
            <a:pPr lvl="1"/>
            <a:r>
              <a:rPr lang="en-IE" sz="2000" dirty="0"/>
              <a:t>0.01% </a:t>
            </a:r>
            <a:r>
              <a:rPr lang="en-IE" sz="2000" dirty="0" err="1"/>
              <a:t>Tumor</a:t>
            </a:r>
            <a:r>
              <a:rPr lang="en-IE" sz="2000" dirty="0"/>
              <a:t>, 99.9% unknown</a:t>
            </a:r>
          </a:p>
          <a:p>
            <a:endParaRPr lang="en-IE" dirty="0"/>
          </a:p>
          <a:p>
            <a:endParaRPr lang="en-IE" sz="2400" dirty="0" smtClean="0"/>
          </a:p>
          <a:p>
            <a:endParaRPr lang="en-IE" sz="2400" dirty="0"/>
          </a:p>
          <a:p>
            <a:endParaRPr lang="en-IE" sz="2400" dirty="0" smtClean="0"/>
          </a:p>
          <a:p>
            <a:endParaRPr lang="en-IE" sz="2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52</a:t>
            </a:fld>
            <a:endParaRPr lang="en-IE"/>
          </a:p>
        </p:txBody>
      </p:sp>
      <p:grpSp>
        <p:nvGrpSpPr>
          <p:cNvPr id="19" name="Group 18"/>
          <p:cNvGrpSpPr/>
          <p:nvPr/>
        </p:nvGrpSpPr>
        <p:grpSpPr>
          <a:xfrm>
            <a:off x="5076056" y="2837380"/>
            <a:ext cx="3773035" cy="3399932"/>
            <a:chOff x="9835969" y="769432"/>
            <a:chExt cx="3773035" cy="3399932"/>
          </a:xfrm>
        </p:grpSpPr>
        <p:sp>
          <p:nvSpPr>
            <p:cNvPr id="6" name="Oval 5"/>
            <p:cNvSpPr/>
            <p:nvPr/>
          </p:nvSpPr>
          <p:spPr>
            <a:xfrm>
              <a:off x="9892208" y="2603757"/>
              <a:ext cx="3024336" cy="1224136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7" name="Oval 6"/>
            <p:cNvSpPr/>
            <p:nvPr/>
          </p:nvSpPr>
          <p:spPr>
            <a:xfrm>
              <a:off x="9864588" y="1091589"/>
              <a:ext cx="3024336" cy="1224136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8" name="Oval 7"/>
            <p:cNvSpPr/>
            <p:nvPr/>
          </p:nvSpPr>
          <p:spPr>
            <a:xfrm rot="2662884">
              <a:off x="9835969" y="1773817"/>
              <a:ext cx="3400548" cy="1295759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13" name="Oval 12"/>
            <p:cNvSpPr/>
            <p:nvPr/>
          </p:nvSpPr>
          <p:spPr>
            <a:xfrm>
              <a:off x="10692680" y="1451629"/>
              <a:ext cx="504056" cy="50405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E" sz="2400" b="1" dirty="0" smtClean="0"/>
                <a:t>t</a:t>
              </a:r>
              <a:r>
                <a:rPr lang="en-IE" sz="2400" b="1" baseline="-25000" dirty="0" smtClean="0"/>
                <a:t>1</a:t>
              </a:r>
              <a:endParaRPr lang="en-IE" sz="2400" b="1" baseline="-25000" dirty="0"/>
            </a:p>
          </p:txBody>
        </p:sp>
        <p:sp>
          <p:nvSpPr>
            <p:cNvPr id="14" name="Oval 13"/>
            <p:cNvSpPr/>
            <p:nvPr/>
          </p:nvSpPr>
          <p:spPr>
            <a:xfrm>
              <a:off x="12024828" y="1345496"/>
              <a:ext cx="504056" cy="50405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E" sz="2400" b="1" dirty="0" smtClean="0"/>
                <a:t>n</a:t>
              </a:r>
              <a:r>
                <a:rPr lang="en-IE" sz="2400" b="1" baseline="-25000" dirty="0" smtClean="0"/>
                <a:t>1</a:t>
              </a:r>
              <a:endParaRPr lang="en-IE" sz="2400" b="1" baseline="-25000" dirty="0"/>
            </a:p>
          </p:txBody>
        </p:sp>
        <p:sp>
          <p:nvSpPr>
            <p:cNvPr id="15" name="Oval 14"/>
            <p:cNvSpPr/>
            <p:nvPr/>
          </p:nvSpPr>
          <p:spPr>
            <a:xfrm>
              <a:off x="10548664" y="3073688"/>
              <a:ext cx="684076" cy="50405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E" sz="2400" b="1" dirty="0" smtClean="0"/>
                <a:t>m</a:t>
              </a:r>
              <a:r>
                <a:rPr lang="en-IE" sz="2400" b="1" baseline="-25000" dirty="0"/>
                <a:t>2</a:t>
              </a:r>
            </a:p>
          </p:txBody>
        </p:sp>
        <p:sp>
          <p:nvSpPr>
            <p:cNvPr id="16" name="Oval 15"/>
            <p:cNvSpPr/>
            <p:nvPr/>
          </p:nvSpPr>
          <p:spPr>
            <a:xfrm>
              <a:off x="12024828" y="2929672"/>
              <a:ext cx="504056" cy="50405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E" sz="2400" b="1" dirty="0" smtClean="0"/>
                <a:t>t</a:t>
              </a:r>
              <a:r>
                <a:rPr lang="en-IE" sz="2400" b="1" baseline="-25000" dirty="0"/>
                <a:t>2</a:t>
              </a:r>
            </a:p>
          </p:txBody>
        </p:sp>
        <p:sp>
          <p:nvSpPr>
            <p:cNvPr id="17" name="TextBox 16"/>
            <p:cNvSpPr txBox="1"/>
            <p:nvPr/>
          </p:nvSpPr>
          <p:spPr>
            <a:xfrm>
              <a:off x="12528884" y="769432"/>
              <a:ext cx="1080120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IE" dirty="0" smtClean="0"/>
                <a:t>Mass 1</a:t>
              </a:r>
              <a:endParaRPr lang="en-IE" dirty="0"/>
            </a:p>
          </p:txBody>
        </p:sp>
        <p:sp>
          <p:nvSpPr>
            <p:cNvPr id="18" name="TextBox 17"/>
            <p:cNvSpPr txBox="1"/>
            <p:nvPr/>
          </p:nvSpPr>
          <p:spPr>
            <a:xfrm>
              <a:off x="12528884" y="3800032"/>
              <a:ext cx="1080120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IE" dirty="0" smtClean="0"/>
                <a:t>Mass 2</a:t>
              </a:r>
              <a:endParaRPr lang="en-IE" dirty="0"/>
            </a:p>
          </p:txBody>
        </p:sp>
      </p:grpSp>
    </p:spTree>
    <p:extLst>
      <p:ext uri="{BB962C8B-B14F-4D97-AF65-F5344CB8AC3E}">
        <p14:creationId xmlns:p14="http://schemas.microsoft.com/office/powerpoint/2010/main" val="86978836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" name="Group 23"/>
          <p:cNvGrpSpPr/>
          <p:nvPr/>
        </p:nvGrpSpPr>
        <p:grpSpPr>
          <a:xfrm>
            <a:off x="5191453" y="1268760"/>
            <a:ext cx="3773035" cy="3399932"/>
            <a:chOff x="9835969" y="769432"/>
            <a:chExt cx="3773035" cy="3399932"/>
          </a:xfrm>
        </p:grpSpPr>
        <p:sp>
          <p:nvSpPr>
            <p:cNvPr id="25" name="Oval 24"/>
            <p:cNvSpPr/>
            <p:nvPr/>
          </p:nvSpPr>
          <p:spPr>
            <a:xfrm>
              <a:off x="9892208" y="2603757"/>
              <a:ext cx="3024336" cy="1224136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6" name="Oval 25"/>
            <p:cNvSpPr/>
            <p:nvPr/>
          </p:nvSpPr>
          <p:spPr>
            <a:xfrm>
              <a:off x="9864588" y="1091589"/>
              <a:ext cx="3024336" cy="1224136"/>
            </a:xfrm>
            <a:prstGeom prst="ellipse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7" name="Oval 26"/>
            <p:cNvSpPr/>
            <p:nvPr/>
          </p:nvSpPr>
          <p:spPr>
            <a:xfrm rot="2662884">
              <a:off x="9835969" y="1773817"/>
              <a:ext cx="3400548" cy="1295759"/>
            </a:xfrm>
            <a:prstGeom prst="ellipse">
              <a:avLst/>
            </a:prstGeom>
            <a:noFill/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en-IE"/>
            </a:p>
          </p:txBody>
        </p:sp>
        <p:sp>
          <p:nvSpPr>
            <p:cNvPr id="28" name="Oval 27"/>
            <p:cNvSpPr/>
            <p:nvPr/>
          </p:nvSpPr>
          <p:spPr>
            <a:xfrm>
              <a:off x="10692680" y="1451629"/>
              <a:ext cx="504056" cy="50405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E" sz="2400" b="1" dirty="0" smtClean="0"/>
                <a:t>t</a:t>
              </a:r>
              <a:r>
                <a:rPr lang="en-IE" sz="2400" b="1" baseline="-25000" dirty="0" smtClean="0"/>
                <a:t>1</a:t>
              </a:r>
              <a:endParaRPr lang="en-IE" sz="2400" b="1" baseline="-25000" dirty="0"/>
            </a:p>
          </p:txBody>
        </p:sp>
        <p:sp>
          <p:nvSpPr>
            <p:cNvPr id="29" name="Oval 28"/>
            <p:cNvSpPr/>
            <p:nvPr/>
          </p:nvSpPr>
          <p:spPr>
            <a:xfrm>
              <a:off x="12024828" y="1345496"/>
              <a:ext cx="504056" cy="50405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E" sz="2400" b="1" dirty="0" smtClean="0"/>
                <a:t>n</a:t>
              </a:r>
              <a:r>
                <a:rPr lang="en-IE" sz="2400" b="1" baseline="-25000" dirty="0" smtClean="0"/>
                <a:t>1</a:t>
              </a:r>
              <a:endParaRPr lang="en-IE" sz="2400" b="1" baseline="-25000" dirty="0"/>
            </a:p>
          </p:txBody>
        </p:sp>
        <p:sp>
          <p:nvSpPr>
            <p:cNvPr id="30" name="Oval 29"/>
            <p:cNvSpPr/>
            <p:nvPr/>
          </p:nvSpPr>
          <p:spPr>
            <a:xfrm>
              <a:off x="10548664" y="3073688"/>
              <a:ext cx="684076" cy="50405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E" sz="2400" b="1" dirty="0" smtClean="0"/>
                <a:t>m</a:t>
              </a:r>
              <a:r>
                <a:rPr lang="en-IE" sz="2400" b="1" baseline="-25000" dirty="0"/>
                <a:t>2</a:t>
              </a:r>
            </a:p>
          </p:txBody>
        </p:sp>
        <p:sp>
          <p:nvSpPr>
            <p:cNvPr id="31" name="Oval 30"/>
            <p:cNvSpPr/>
            <p:nvPr/>
          </p:nvSpPr>
          <p:spPr>
            <a:xfrm>
              <a:off x="12024828" y="2929672"/>
              <a:ext cx="504056" cy="50405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lIns="0" rIns="0"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E" sz="2400" b="1" dirty="0" smtClean="0"/>
                <a:t>t</a:t>
              </a:r>
              <a:r>
                <a:rPr lang="en-IE" sz="2400" b="1" baseline="-25000" dirty="0"/>
                <a:t>2</a:t>
              </a:r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12528884" y="769432"/>
              <a:ext cx="1080120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IE" dirty="0" smtClean="0"/>
                <a:t>Mass 1</a:t>
              </a:r>
              <a:endParaRPr lang="en-IE" dirty="0"/>
            </a:p>
          </p:txBody>
        </p:sp>
        <p:sp>
          <p:nvSpPr>
            <p:cNvPr id="33" name="TextBox 32"/>
            <p:cNvSpPr txBox="1"/>
            <p:nvPr/>
          </p:nvSpPr>
          <p:spPr>
            <a:xfrm>
              <a:off x="12528884" y="3800032"/>
              <a:ext cx="1080120" cy="369332"/>
            </a:xfrm>
            <a:prstGeom prst="rect">
              <a:avLst/>
            </a:prstGeom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wrap="square" rtlCol="0">
              <a:spAutoFit/>
            </a:bodyPr>
            <a:lstStyle/>
            <a:p>
              <a:pPr algn="ctr"/>
              <a:r>
                <a:rPr lang="en-IE" dirty="0" smtClean="0"/>
                <a:t>Mass 2</a:t>
              </a:r>
              <a:endParaRPr lang="en-IE" dirty="0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23528" y="0"/>
            <a:ext cx="7283152" cy="836712"/>
          </a:xfrm>
        </p:spPr>
        <p:txBody>
          <a:bodyPr/>
          <a:lstStyle/>
          <a:p>
            <a:r>
              <a:rPr lang="en-IE" dirty="0" err="1" smtClean="0"/>
              <a:t>Dempster-Schafter</a:t>
            </a:r>
            <a:r>
              <a:rPr lang="en-IE" dirty="0" smtClean="0"/>
              <a:t> Rule and Semantics</a:t>
            </a:r>
            <a:endParaRPr lang="en-IE" dirty="0"/>
          </a:p>
        </p:txBody>
      </p:sp>
      <p:pic>
        <p:nvPicPr>
          <p:cNvPr id="19" name="Content Placeholder 18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1520" y="908720"/>
            <a:ext cx="5913102" cy="658366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53</a:t>
            </a:fld>
            <a:endParaRPr lang="en-IE"/>
          </a:p>
        </p:txBody>
      </p:sp>
      <p:grpSp>
        <p:nvGrpSpPr>
          <p:cNvPr id="20" name="Group 19"/>
          <p:cNvGrpSpPr/>
          <p:nvPr/>
        </p:nvGrpSpPr>
        <p:grpSpPr>
          <a:xfrm>
            <a:off x="4860032" y="2106206"/>
            <a:ext cx="2412268" cy="1512168"/>
            <a:chOff x="935596" y="1410897"/>
            <a:chExt cx="2412268" cy="1512168"/>
          </a:xfrm>
        </p:grpSpPr>
        <p:sp>
          <p:nvSpPr>
            <p:cNvPr id="21" name="Oval 20"/>
            <p:cNvSpPr/>
            <p:nvPr/>
          </p:nvSpPr>
          <p:spPr>
            <a:xfrm>
              <a:off x="935596" y="1940027"/>
              <a:ext cx="504056" cy="504056"/>
            </a:xfrm>
            <a:prstGeom prst="ellipse">
              <a:avLst/>
            </a:prstGeom>
            <a:solidFill>
              <a:schemeClr val="bg1"/>
            </a:solidFill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rtlCol="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dk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r>
                <a:rPr lang="en-IE" sz="2400" b="1" dirty="0" smtClean="0"/>
                <a:t>P</a:t>
              </a:r>
              <a:endParaRPr lang="en-IE" sz="2400" b="1" dirty="0"/>
            </a:p>
          </p:txBody>
        </p:sp>
        <p:cxnSp>
          <p:nvCxnSpPr>
            <p:cNvPr id="22" name="Straight Arrow Connector 21"/>
            <p:cNvCxnSpPr/>
            <p:nvPr/>
          </p:nvCxnSpPr>
          <p:spPr>
            <a:xfrm flipV="1">
              <a:off x="1429459" y="1410897"/>
              <a:ext cx="1918405" cy="711893"/>
            </a:xfrm>
            <a:prstGeom prst="straightConnector1">
              <a:avLst/>
            </a:prstGeom>
            <a:ln>
              <a:tailEnd type="triangle" w="lg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  <p:cxnSp>
          <p:nvCxnSpPr>
            <p:cNvPr id="23" name="Straight Arrow Connector 22"/>
            <p:cNvCxnSpPr>
              <a:stCxn id="21" idx="6"/>
            </p:cNvCxnSpPr>
            <p:nvPr/>
          </p:nvCxnSpPr>
          <p:spPr>
            <a:xfrm>
              <a:off x="1439652" y="2192055"/>
              <a:ext cx="603684" cy="731010"/>
            </a:xfrm>
            <a:prstGeom prst="straightConnector1">
              <a:avLst/>
            </a:prstGeom>
            <a:ln>
              <a:tailEnd type="triangle" w="lg" len="med"/>
            </a:ln>
            <a:effectLst/>
          </p:spPr>
          <p:style>
            <a:lnRef idx="2">
              <a:schemeClr val="dk1"/>
            </a:lnRef>
            <a:fillRef idx="0">
              <a:schemeClr val="dk1"/>
            </a:fillRef>
            <a:effectRef idx="1">
              <a:schemeClr val="dk1"/>
            </a:effectRef>
            <a:fontRef idx="minor">
              <a:schemeClr val="tx1"/>
            </a:fontRef>
          </p:style>
        </p:cxnSp>
      </p:grpSp>
      <p:sp>
        <p:nvSpPr>
          <p:cNvPr id="34" name="Rectangle 33"/>
          <p:cNvSpPr/>
          <p:nvPr/>
        </p:nvSpPr>
        <p:spPr>
          <a:xfrm>
            <a:off x="216024" y="4005064"/>
            <a:ext cx="867645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Which semantic is this?</a:t>
            </a:r>
          </a:p>
          <a:p>
            <a:r>
              <a:rPr lang="en-IE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Not </a:t>
            </a:r>
            <a:r>
              <a:rPr lang="en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grounded, </a:t>
            </a:r>
            <a:r>
              <a:rPr lang="en-IE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not </a:t>
            </a:r>
            <a:r>
              <a:rPr lang="en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preferred</a:t>
            </a:r>
          </a:p>
          <a:p>
            <a:r>
              <a:rPr lang="en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An implicit undercutting argument in favour of the statements that </a:t>
            </a:r>
            <a:r>
              <a:rPr lang="en-IE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agrees. </a:t>
            </a:r>
            <a:r>
              <a:rPr lang="en-IE" sz="2400" dirty="0" err="1">
                <a:latin typeface="Tahoma" pitchFamily="34" charset="0"/>
                <a:ea typeface="Tahoma" pitchFamily="34" charset="0"/>
                <a:cs typeface="Tahoma" pitchFamily="34" charset="0"/>
              </a:rPr>
              <a:t>Smets</a:t>
            </a:r>
            <a:r>
              <a:rPr lang="en-IE" sz="2400" dirty="0">
                <a:latin typeface="Tahoma" pitchFamily="34" charset="0"/>
                <a:ea typeface="Tahoma" pitchFamily="34" charset="0"/>
                <a:cs typeface="Tahoma" pitchFamily="34" charset="0"/>
              </a:rPr>
              <a:t> correction behaves like </a:t>
            </a:r>
            <a:r>
              <a:rPr lang="en-IE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grounded sem.</a:t>
            </a:r>
            <a:endParaRPr lang="en-IE" sz="2400" dirty="0">
              <a:latin typeface="Tahoma" pitchFamily="34" charset="0"/>
              <a:ea typeface="Tahoma" pitchFamily="34" charset="0"/>
              <a:cs typeface="Tahoma" pitchFamily="34" charset="0"/>
            </a:endParaRPr>
          </a:p>
          <a:p>
            <a:r>
              <a:rPr lang="en-IE" sz="240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Can we use probabilistic argumentation semantics to propose an alternative?</a:t>
            </a:r>
          </a:p>
        </p:txBody>
      </p:sp>
    </p:spTree>
    <p:extLst>
      <p:ext uri="{BB962C8B-B14F-4D97-AF65-F5344CB8AC3E}">
        <p14:creationId xmlns:p14="http://schemas.microsoft.com/office/powerpoint/2010/main" val="173425061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Fuzzy Argumentation</a:t>
            </a:r>
            <a:endParaRPr lang="en-I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IE" dirty="0" smtClean="0"/>
                  <a:t>My </a:t>
                </a:r>
                <a:r>
                  <a:rPr lang="en-IE" dirty="0" err="1" smtClean="0"/>
                  <a:t>ongoing</a:t>
                </a:r>
                <a:r>
                  <a:rPr lang="en-IE" dirty="0" smtClean="0"/>
                  <a:t> proposal</a:t>
                </a:r>
              </a:p>
              <a:p>
                <a:r>
                  <a:rPr lang="en-IE" dirty="0" smtClean="0"/>
                  <a:t>Basic idea: use the same scenarios (sub-graph) approach used for probabilistic argumentation</a:t>
                </a:r>
              </a:p>
              <a:p>
                <a:r>
                  <a:rPr lang="en-IE" dirty="0" smtClean="0"/>
                  <a:t>If each argument has a degree of truth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b="1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IE" b="1" i="1">
                            <a:latin typeface="Cambria Math"/>
                            <a:ea typeface="Cambria Math"/>
                          </a:rPr>
                          <m:t>𝝁</m:t>
                        </m:r>
                      </m:e>
                      <m:sub>
                        <m:r>
                          <a:rPr lang="en-IE" b="1" i="1">
                            <a:latin typeface="Cambria Math"/>
                            <a:ea typeface="Cambria Math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IE" dirty="0" smtClean="0"/>
                  <a:t>, with a degree of truth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b="1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IE" b="1" i="1" smtClean="0"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en-IE" b="1" i="1" smtClean="0">
                            <a:latin typeface="Cambria Math"/>
                            <a:ea typeface="Cambria Math"/>
                          </a:rPr>
                          <m:t>−</m:t>
                        </m:r>
                        <m:r>
                          <a:rPr lang="en-IE" b="1" i="1">
                            <a:latin typeface="Cambria Math"/>
                            <a:ea typeface="Cambria Math"/>
                          </a:rPr>
                          <m:t>𝝁</m:t>
                        </m:r>
                      </m:e>
                      <m:sub>
                        <m:r>
                          <a:rPr lang="en-IE" b="1" i="1">
                            <a:latin typeface="Cambria Math"/>
                            <a:ea typeface="Cambria Math"/>
                          </a:rPr>
                          <m:t>𝒂</m:t>
                        </m:r>
                      </m:sub>
                    </m:sSub>
                  </m:oMath>
                </a14:m>
                <a:r>
                  <a:rPr lang="en-IE" dirty="0" smtClean="0"/>
                  <a:t> the negation holds</a:t>
                </a:r>
              </a:p>
              <a:p>
                <a:r>
                  <a:rPr lang="en-IE" dirty="0" smtClean="0"/>
                  <a:t>Example:</a:t>
                </a:r>
              </a:p>
              <a:p>
                <a:r>
                  <a:rPr lang="en-IE" dirty="0" smtClean="0"/>
                  <a:t>A: witness 1 said the murder was </a:t>
                </a:r>
                <a:r>
                  <a:rPr lang="en-IE" i="1" dirty="0" smtClean="0"/>
                  <a:t>tall</a:t>
                </a:r>
              </a:p>
              <a:p>
                <a:r>
                  <a:rPr lang="en-IE" dirty="0" smtClean="0"/>
                  <a:t>B: witness 2 said witness 1 is </a:t>
                </a:r>
                <a:r>
                  <a:rPr lang="en-IE" i="1" dirty="0" smtClean="0"/>
                  <a:t>very unreliable</a:t>
                </a:r>
                <a:endParaRPr lang="en-IE" i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778" t="-1850" r="-1037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54</a:t>
            </a:fld>
            <a:endParaRPr lang="en-IE"/>
          </a:p>
        </p:txBody>
      </p:sp>
      <p:sp>
        <p:nvSpPr>
          <p:cNvPr id="6" name="Oval 5"/>
          <p:cNvSpPr>
            <a:spLocks noChangeArrowheads="1"/>
          </p:cNvSpPr>
          <p:nvPr/>
        </p:nvSpPr>
        <p:spPr bwMode="auto">
          <a:xfrm>
            <a:off x="4786266" y="5370462"/>
            <a:ext cx="639763" cy="6397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/>
              <a:t>A</a:t>
            </a:r>
            <a:endParaRPr lang="nl-NL" sz="2000" b="1" dirty="0"/>
          </a:p>
        </p:txBody>
      </p:sp>
      <p:sp>
        <p:nvSpPr>
          <p:cNvPr id="7" name="Oval 6"/>
          <p:cNvSpPr>
            <a:spLocks noChangeArrowheads="1"/>
          </p:cNvSpPr>
          <p:nvPr/>
        </p:nvSpPr>
        <p:spPr bwMode="auto">
          <a:xfrm>
            <a:off x="6906717" y="5341366"/>
            <a:ext cx="639763" cy="6397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/>
              <a:t>B</a:t>
            </a:r>
            <a:endParaRPr lang="nl-NL" sz="2000" b="1" dirty="0"/>
          </a:p>
        </p:txBody>
      </p:sp>
      <p:cxnSp>
        <p:nvCxnSpPr>
          <p:cNvPr id="8" name="AutoShape 8"/>
          <p:cNvCxnSpPr>
            <a:cxnSpLocks noChangeShapeType="1"/>
            <a:stCxn id="6" idx="6"/>
            <a:endCxn id="7" idx="2"/>
          </p:cNvCxnSpPr>
          <p:nvPr/>
        </p:nvCxnSpPr>
        <p:spPr bwMode="auto">
          <a:xfrm flipV="1">
            <a:off x="5426029" y="5661248"/>
            <a:ext cx="1480688" cy="29096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non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mc:AlternateContent xmlns:mc="http://schemas.openxmlformats.org/markup-compatibility/2006" xmlns:a14="http://schemas.microsoft.com/office/drawing/2010/main">
        <mc:Choice Requires="a14">
          <p:sp>
            <p:nvSpPr>
              <p:cNvPr id="9" name="Rectangle 8"/>
              <p:cNvSpPr/>
              <p:nvPr/>
            </p:nvSpPr>
            <p:spPr>
              <a:xfrm>
                <a:off x="4211960" y="5156700"/>
                <a:ext cx="653769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E" sz="2600" b="1" i="1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IE" sz="2600" b="1" i="1">
                              <a:latin typeface="Cambria Math"/>
                              <a:ea typeface="Cambria Math"/>
                            </a:rPr>
                            <m:t>𝝁</m:t>
                          </m:r>
                        </m:e>
                        <m:sub>
                          <m:r>
                            <a:rPr lang="en-IE" sz="2600" b="1" i="1">
                              <a:latin typeface="Cambria Math"/>
                              <a:ea typeface="Cambria Math"/>
                            </a:rPr>
                            <m:t>𝒂</m:t>
                          </m:r>
                        </m:sub>
                      </m:sSub>
                    </m:oMath>
                  </m:oMathPara>
                </a14:m>
                <a:endParaRPr lang="en-IE" sz="2600" dirty="0"/>
              </a:p>
            </p:txBody>
          </p:sp>
        </mc:Choice>
        <mc:Fallback xmlns="">
          <p:sp>
            <p:nvSpPr>
              <p:cNvPr id="9" name="Rectangle 8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211960" y="5156700"/>
                <a:ext cx="653769" cy="492443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0" name="Rectangle 9"/>
              <p:cNvSpPr/>
              <p:nvPr/>
            </p:nvSpPr>
            <p:spPr>
              <a:xfrm>
                <a:off x="7554988" y="5085184"/>
                <a:ext cx="650563" cy="492443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IE" sz="2600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IE" sz="2600" b="1" i="1">
                              <a:latin typeface="Cambria Math"/>
                              <a:ea typeface="Cambria Math"/>
                            </a:rPr>
                            <m:t>𝝁</m:t>
                          </m:r>
                        </m:e>
                        <m:sub>
                          <m:r>
                            <a:rPr lang="en-IE" sz="2600" b="1" i="1" smtClean="0">
                              <a:latin typeface="Cambria Math"/>
                              <a:ea typeface="Cambria Math"/>
                            </a:rPr>
                            <m:t>𝒃</m:t>
                          </m:r>
                        </m:sub>
                      </m:sSub>
                    </m:oMath>
                  </m:oMathPara>
                </a14:m>
                <a:endParaRPr lang="en-IE" sz="2600" dirty="0"/>
              </a:p>
            </p:txBody>
          </p:sp>
        </mc:Choice>
        <mc:Fallback xmlns="">
          <p:sp>
            <p:nvSpPr>
              <p:cNvPr id="10" name="Rectangle 9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7554988" y="5085184"/>
                <a:ext cx="650563" cy="492443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2744818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Problems</a:t>
            </a:r>
            <a:endParaRPr lang="en-IE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IE" dirty="0" smtClean="0"/>
                  <a:t>Computational problems</a:t>
                </a:r>
              </a:p>
              <a:p>
                <a:pPr lvl="1"/>
                <a:r>
                  <a:rPr lang="en-IE" dirty="0" smtClean="0"/>
                  <a:t>Middle excluded not guaranteed</a:t>
                </a:r>
                <a14:m>
                  <m:oMath xmlns:m="http://schemas.openxmlformats.org/officeDocument/2006/math" xmlns="">
                    <m:r>
                      <a:rPr lang="en-IE" sz="2500" b="0" i="0" smtClean="0">
                        <a:latin typeface="Cambria Math"/>
                        <a:ea typeface="Cambria Math"/>
                      </a:rPr>
                      <m:t>: </m:t>
                    </m:r>
                    <m:sSub>
                      <m:sSubPr>
                        <m:ctrlPr>
                          <a:rPr lang="en-IE" sz="2500" b="1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IE" sz="2500" b="1" i="1">
                            <a:latin typeface="Cambria Math"/>
                            <a:ea typeface="Cambria Math"/>
                          </a:rPr>
                          <m:t>𝝁</m:t>
                        </m:r>
                      </m:e>
                      <m:sub>
                        <m:r>
                          <a:rPr lang="en-IE" sz="2500" b="1" i="1" smtClean="0">
                            <a:latin typeface="Cambria Math"/>
                            <a:ea typeface="Cambria Math"/>
                          </a:rPr>
                          <m:t>𝒂</m:t>
                        </m:r>
                      </m:sub>
                    </m:sSub>
                    <m:r>
                      <a:rPr lang="en-IE" sz="2500" b="1" i="1">
                        <a:latin typeface="Cambria Math"/>
                        <a:ea typeface="Cambria Math"/>
                      </a:rPr>
                      <m:t>∧</m:t>
                    </m:r>
                    <m:sSub>
                      <m:sSubPr>
                        <m:ctrlPr>
                          <a:rPr lang="en-IE" sz="2500" b="1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IE" sz="2500" b="1" i="1">
                            <a:latin typeface="Cambria Math"/>
                            <a:ea typeface="Cambria Math"/>
                          </a:rPr>
                          <m:t>𝝁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IE" sz="2500" b="1" i="1">
                                <a:latin typeface="Cambria Math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IE" sz="2500" b="1" i="1">
                                <a:latin typeface="Cambria Math"/>
                                <a:ea typeface="Cambria Math"/>
                              </a:rPr>
                              <m:t>𝒂</m:t>
                            </m:r>
                          </m:e>
                        </m:acc>
                      </m:sub>
                    </m:sSub>
                    <m:r>
                      <a:rPr lang="en-IE" sz="2500" b="1" i="1" smtClean="0">
                        <a:latin typeface="Cambria Math"/>
                        <a:ea typeface="Cambria Math"/>
                      </a:rPr>
                      <m:t>≠</m:t>
                    </m:r>
                    <m:r>
                      <a:rPr lang="en-IE" sz="2500" b="1" i="1" smtClean="0">
                        <a:latin typeface="Cambria Math"/>
                        <a:ea typeface="Cambria Math"/>
                      </a:rPr>
                      <m:t>𝟎</m:t>
                    </m:r>
                  </m:oMath>
                </a14:m>
                <a:endParaRPr lang="en-IE" sz="2500" b="1" dirty="0" smtClean="0"/>
              </a:p>
              <a:p>
                <a:pPr lvl="1"/>
                <a:r>
                  <a:rPr lang="en-IE" dirty="0" smtClean="0"/>
                  <a:t>No similar properties as total probability: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sz="2500" b="1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IE" sz="2500" b="1" i="1">
                            <a:latin typeface="Cambria Math"/>
                            <a:ea typeface="Cambria Math"/>
                          </a:rPr>
                          <m:t>𝝁</m:t>
                        </m:r>
                      </m:e>
                      <m:sub>
                        <m:r>
                          <a:rPr lang="en-IE" sz="2500" b="1" i="1">
                            <a:latin typeface="Cambria Math"/>
                            <a:ea typeface="Cambria Math"/>
                          </a:rPr>
                          <m:t>𝒂</m:t>
                        </m:r>
                      </m:sub>
                    </m:sSub>
                    <m:r>
                      <a:rPr lang="en-IE" sz="2500" b="1" i="1" smtClean="0">
                        <a:latin typeface="Cambria Math"/>
                        <a:ea typeface="Cambria Math"/>
                      </a:rPr>
                      <m:t>∨</m:t>
                    </m:r>
                    <m:sSub>
                      <m:sSubPr>
                        <m:ctrlPr>
                          <a:rPr lang="en-IE" sz="2500" b="1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IE" sz="2500" b="1" i="1">
                            <a:latin typeface="Cambria Math"/>
                            <a:ea typeface="Cambria Math"/>
                          </a:rPr>
                          <m:t>𝝁</m:t>
                        </m:r>
                      </m:e>
                      <m:sub>
                        <m:acc>
                          <m:accPr>
                            <m:chr m:val="̅"/>
                            <m:ctrlPr>
                              <a:rPr lang="en-IE" sz="2500" b="1" i="1" smtClean="0">
                                <a:latin typeface="Cambria Math"/>
                                <a:ea typeface="Cambria Math"/>
                              </a:rPr>
                            </m:ctrlPr>
                          </m:accPr>
                          <m:e>
                            <m:r>
                              <a:rPr lang="en-IE" sz="2500" b="1" i="1" smtClean="0">
                                <a:latin typeface="Cambria Math"/>
                                <a:ea typeface="Cambria Math"/>
                              </a:rPr>
                              <m:t>𝒂</m:t>
                            </m:r>
                          </m:e>
                        </m:acc>
                      </m:sub>
                    </m:sSub>
                    <m:r>
                      <a:rPr lang="en-IE" sz="2500" b="1" i="1">
                        <a:latin typeface="Cambria Math"/>
                        <a:ea typeface="Cambria Math"/>
                      </a:rPr>
                      <m:t>≠</m:t>
                    </m:r>
                    <m:r>
                      <a:rPr lang="en-IE" sz="2500" b="1" i="1" smtClean="0">
                        <a:latin typeface="Cambria Math"/>
                        <a:ea typeface="Cambria Math"/>
                      </a:rPr>
                      <m:t>𝟏</m:t>
                    </m:r>
                  </m:oMath>
                </a14:m>
                <a:endParaRPr lang="en-IE" sz="2500" b="1" dirty="0" smtClean="0"/>
              </a:p>
              <a:p>
                <a:pPr marL="0" indent="0">
                  <a:buNone/>
                </a:pPr>
                <a:endParaRPr lang="en-IE" sz="1000" dirty="0" smtClean="0"/>
              </a:p>
              <a:p>
                <a:r>
                  <a:rPr lang="en-IE" dirty="0" smtClean="0"/>
                  <a:t>Semantics Problem with rebuttal attacks</a:t>
                </a:r>
                <a:endParaRPr lang="en-IE" sz="2400" dirty="0" smtClean="0"/>
              </a:p>
              <a:p>
                <a:pPr lvl="1"/>
                <a:r>
                  <a:rPr lang="en-IE" dirty="0" smtClean="0"/>
                  <a:t>B: It is Blue!	A: It is Red!</a:t>
                </a:r>
              </a:p>
              <a:p>
                <a:pPr lvl="1"/>
                <a:r>
                  <a:rPr lang="en-IE" dirty="0" smtClean="0"/>
                  <a:t>Do they contradict? It depends…</a:t>
                </a:r>
              </a:p>
              <a:p>
                <a:pPr lvl="1"/>
                <a:r>
                  <a:rPr lang="en-IE" b="0" dirty="0" smtClean="0">
                    <a:ea typeface="Cambria Math"/>
                  </a:rPr>
                  <a:t>Fine if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b="0" i="1" smtClean="0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IE" i="1" smtClean="0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IE" b="0" i="1" smtClean="0">
                            <a:latin typeface="Cambria Math"/>
                            <a:ea typeface="Cambria Math"/>
                          </a:rPr>
                          <m:t>𝐵𝐿𝑈𝐸</m:t>
                        </m:r>
                      </m:sub>
                    </m:sSub>
                    <m:r>
                      <a:rPr lang="en-IE" b="0" i="1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IE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IE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IE" b="0" i="1" smtClean="0">
                            <a:latin typeface="Cambria Math"/>
                            <a:ea typeface="Cambria Math"/>
                          </a:rPr>
                          <m:t>𝑅𝐸𝐷</m:t>
                        </m:r>
                      </m:sub>
                    </m:sSub>
                    <m:r>
                      <a:rPr lang="en-IE" b="0" i="1" smtClean="0">
                        <a:latin typeface="Cambria Math"/>
                        <a:ea typeface="Cambria Math"/>
                      </a:rPr>
                      <m:t>≤1</m:t>
                    </m:r>
                  </m:oMath>
                </a14:m>
                <a:endParaRPr lang="en-IE" dirty="0" smtClean="0"/>
              </a:p>
              <a:p>
                <a:pPr lvl="1"/>
                <a:r>
                  <a:rPr lang="en-IE" dirty="0" smtClean="0"/>
                  <a:t>But if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IE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IE" i="1">
                            <a:latin typeface="Cambria Math"/>
                            <a:ea typeface="Cambria Math"/>
                          </a:rPr>
                          <m:t>𝐵𝐿𝑈𝐸</m:t>
                        </m:r>
                      </m:sub>
                    </m:sSub>
                    <m:r>
                      <a:rPr lang="en-IE" i="1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IE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IE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IE" i="1">
                            <a:latin typeface="Cambria Math"/>
                            <a:ea typeface="Cambria Math"/>
                          </a:rPr>
                          <m:t>𝑅𝐸𝐷</m:t>
                        </m:r>
                      </m:sub>
                    </m:sSub>
                    <m:r>
                      <a:rPr lang="en-IE" b="0" i="1" smtClean="0">
                        <a:latin typeface="Cambria Math"/>
                        <a:ea typeface="Cambria Math"/>
                      </a:rPr>
                      <m:t>&gt;</m:t>
                    </m:r>
                    <m:r>
                      <a:rPr lang="en-IE" i="1">
                        <a:latin typeface="Cambria Math"/>
                        <a:ea typeface="Cambria Math"/>
                      </a:rPr>
                      <m:t>1</m:t>
                    </m:r>
                  </m:oMath>
                </a14:m>
                <a:endParaRPr lang="en-IE" dirty="0" smtClean="0"/>
              </a:p>
              <a:p>
                <a:pPr lvl="1"/>
                <a:r>
                  <a:rPr lang="en-IE" dirty="0" smtClean="0"/>
                  <a:t>Weak </a:t>
                </a:r>
                <a:r>
                  <a:rPr lang="en-IE" dirty="0" err="1" smtClean="0"/>
                  <a:t>Conjunciton</a:t>
                </a:r>
                <a:r>
                  <a:rPr lang="en-IE" dirty="0" smtClean="0"/>
                  <a:t>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IE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IE" i="1">
                            <a:latin typeface="Cambria Math"/>
                            <a:ea typeface="Cambria Math"/>
                          </a:rPr>
                          <m:t>𝐵𝐿𝑈𝐸</m:t>
                        </m:r>
                      </m:sub>
                    </m:sSub>
                    <m:r>
                      <a:rPr lang="en-IE" i="1" smtClean="0">
                        <a:latin typeface="Cambria Math"/>
                        <a:ea typeface="Cambria Math"/>
                      </a:rPr>
                      <m:t>∧</m:t>
                    </m:r>
                    <m:sSub>
                      <m:sSubPr>
                        <m:ctrlPr>
                          <a:rPr lang="en-IE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IE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IE" i="1">
                            <a:latin typeface="Cambria Math"/>
                            <a:ea typeface="Cambria Math"/>
                          </a:rPr>
                          <m:t>𝑅𝐸𝐷</m:t>
                        </m:r>
                      </m:sub>
                    </m:sSub>
                    <m:r>
                      <a:rPr lang="en-IE" b="0" i="1" smtClean="0">
                        <a:latin typeface="Cambria Math"/>
                        <a:ea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IE" b="0" i="0" smtClean="0">
                        <a:latin typeface="Cambria Math"/>
                        <a:ea typeface="Cambria Math"/>
                      </a:rPr>
                      <m:t>max</m:t>
                    </m:r>
                    <m:r>
                      <a:rPr lang="en-IE" b="0" i="1" smtClean="0">
                        <a:latin typeface="Cambria Math"/>
                        <a:ea typeface="Cambria Math"/>
                      </a:rPr>
                      <m:t>⁡(</m:t>
                    </m:r>
                    <m:sSub>
                      <m:sSubPr>
                        <m:ctrlPr>
                          <a:rPr lang="en-IE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IE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IE" i="1">
                            <a:latin typeface="Cambria Math"/>
                            <a:ea typeface="Cambria Math"/>
                          </a:rPr>
                          <m:t>𝐵𝐿𝑈𝐸</m:t>
                        </m:r>
                      </m:sub>
                    </m:sSub>
                    <m:r>
                      <a:rPr lang="en-IE" b="0" i="1" smtClean="0">
                        <a:latin typeface="Cambria Math"/>
                        <a:ea typeface="Cambria Math"/>
                      </a:rPr>
                      <m:t>,</m:t>
                    </m:r>
                    <m:sSub>
                      <m:sSubPr>
                        <m:ctrlPr>
                          <a:rPr lang="en-IE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IE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IE" b="0" i="1" smtClean="0">
                            <a:latin typeface="Cambria Math"/>
                            <a:ea typeface="Cambria Math"/>
                          </a:rPr>
                          <m:t>𝑅𝐸𝐷</m:t>
                        </m:r>
                      </m:sub>
                    </m:sSub>
                    <m:r>
                      <a:rPr lang="en-IE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IE" dirty="0" smtClean="0"/>
              </a:p>
              <a:p>
                <a:pPr lvl="1"/>
                <a:r>
                  <a:rPr lang="en-IE" dirty="0" smtClean="0"/>
                  <a:t>Strong conj. </a:t>
                </a:r>
                <a14:m>
                  <m:oMath xmlns:m="http://schemas.openxmlformats.org/officeDocument/2006/math" xmlns="">
                    <m:sSub>
                      <m:sSubPr>
                        <m:ctrlPr>
                          <a:rPr lang="en-IE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IE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IE" i="1">
                            <a:latin typeface="Cambria Math"/>
                            <a:ea typeface="Cambria Math"/>
                          </a:rPr>
                          <m:t>𝐵𝐿𝑈𝐸</m:t>
                        </m:r>
                      </m:sub>
                    </m:sSub>
                    <m:r>
                      <a:rPr lang="en-IE" i="1">
                        <a:latin typeface="Cambria Math"/>
                        <a:ea typeface="Cambria Math"/>
                      </a:rPr>
                      <m:t>∧</m:t>
                    </m:r>
                    <m:sSub>
                      <m:sSubPr>
                        <m:ctrlPr>
                          <a:rPr lang="en-IE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IE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IE" i="1">
                            <a:latin typeface="Cambria Math"/>
                            <a:ea typeface="Cambria Math"/>
                          </a:rPr>
                          <m:t>𝑅𝐸𝐷</m:t>
                        </m:r>
                      </m:sub>
                    </m:sSub>
                    <m:r>
                      <a:rPr lang="en-IE" i="1">
                        <a:latin typeface="Cambria Math"/>
                        <a:ea typeface="Cambria Math"/>
                      </a:rPr>
                      <m:t>=</m:t>
                    </m:r>
                    <m:r>
                      <m:rPr>
                        <m:sty m:val="p"/>
                      </m:rPr>
                      <a:rPr lang="en-IE">
                        <a:latin typeface="Cambria Math"/>
                        <a:ea typeface="Cambria Math"/>
                      </a:rPr>
                      <m:t>m</m:t>
                    </m:r>
                    <m:r>
                      <a:rPr lang="en-IE" b="0" i="1" smtClean="0">
                        <a:latin typeface="Cambria Math"/>
                        <a:ea typeface="Cambria Math"/>
                      </a:rPr>
                      <m:t>𝑖𝑛</m:t>
                    </m:r>
                    <m:r>
                      <a:rPr lang="en-IE" i="1">
                        <a:latin typeface="Cambria Math"/>
                        <a:ea typeface="Cambria Math"/>
                      </a:rPr>
                      <m:t>(</m:t>
                    </m:r>
                    <m:sSub>
                      <m:sSubPr>
                        <m:ctrlPr>
                          <a:rPr lang="en-IE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IE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IE" i="1">
                            <a:latin typeface="Cambria Math"/>
                            <a:ea typeface="Cambria Math"/>
                          </a:rPr>
                          <m:t>𝐵𝐿𝑈𝐸</m:t>
                        </m:r>
                      </m:sub>
                    </m:sSub>
                    <m:r>
                      <a:rPr lang="en-IE" b="0" i="1" smtClean="0">
                        <a:latin typeface="Cambria Math"/>
                        <a:ea typeface="Cambria Math"/>
                      </a:rPr>
                      <m:t>+</m:t>
                    </m:r>
                    <m:sSub>
                      <m:sSubPr>
                        <m:ctrlPr>
                          <a:rPr lang="en-IE" i="1"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IE" i="1">
                            <a:latin typeface="Cambria Math"/>
                            <a:ea typeface="Cambria Math"/>
                          </a:rPr>
                          <m:t>𝜇</m:t>
                        </m:r>
                      </m:e>
                      <m:sub>
                        <m:r>
                          <a:rPr lang="en-IE" i="1">
                            <a:latin typeface="Cambria Math"/>
                            <a:ea typeface="Cambria Math"/>
                          </a:rPr>
                          <m:t>𝑅𝐸𝐷</m:t>
                        </m:r>
                      </m:sub>
                    </m:sSub>
                    <m:r>
                      <a:rPr lang="en-IE" b="0" i="1" smtClean="0">
                        <a:latin typeface="Cambria Math"/>
                        <a:ea typeface="Cambria Math"/>
                      </a:rPr>
                      <m:t>−1,0</m:t>
                    </m:r>
                    <m:r>
                      <a:rPr lang="en-IE" i="1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IE" dirty="0"/>
              </a:p>
              <a:p>
                <a:pPr lvl="1"/>
                <a:endParaRPr lang="en-IE" sz="2000" dirty="0" smtClean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1778" t="-1850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7010400" y="6613525"/>
            <a:ext cx="2133600" cy="244475"/>
          </a:xfrm>
        </p:spPr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55</a:t>
            </a:fld>
            <a:endParaRPr lang="en-IE"/>
          </a:p>
        </p:txBody>
      </p:sp>
      <p:sp>
        <p:nvSpPr>
          <p:cNvPr id="6" name="Rectangle 5"/>
          <p:cNvSpPr/>
          <p:nvPr/>
        </p:nvSpPr>
        <p:spPr bwMode="auto">
          <a:xfrm>
            <a:off x="6444208" y="3429000"/>
            <a:ext cx="2264467" cy="612068"/>
          </a:xfrm>
          <a:prstGeom prst="rect">
            <a:avLst/>
          </a:prstGeom>
          <a:solidFill>
            <a:srgbClr val="1E5BE2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7" name="Rectangle 6"/>
          <p:cNvSpPr/>
          <p:nvPr/>
        </p:nvSpPr>
        <p:spPr bwMode="auto">
          <a:xfrm>
            <a:off x="6444208" y="3429000"/>
            <a:ext cx="864096" cy="612068"/>
          </a:xfrm>
          <a:prstGeom prst="rect">
            <a:avLst/>
          </a:prstGeom>
          <a:solidFill>
            <a:srgbClr val="FF0000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IE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8" name="Oval 7"/>
          <p:cNvSpPr>
            <a:spLocks noChangeArrowheads="1"/>
          </p:cNvSpPr>
          <p:nvPr/>
        </p:nvSpPr>
        <p:spPr bwMode="auto">
          <a:xfrm>
            <a:off x="6060258" y="4301405"/>
            <a:ext cx="639763" cy="6397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 smtClean="0"/>
              <a:t>B</a:t>
            </a:r>
            <a:endParaRPr lang="nl-NL" sz="2000" b="1" dirty="0"/>
          </a:p>
        </p:txBody>
      </p:sp>
      <p:sp>
        <p:nvSpPr>
          <p:cNvPr id="9" name="Oval 8"/>
          <p:cNvSpPr>
            <a:spLocks noChangeArrowheads="1"/>
          </p:cNvSpPr>
          <p:nvPr/>
        </p:nvSpPr>
        <p:spPr bwMode="auto">
          <a:xfrm>
            <a:off x="8180709" y="4272309"/>
            <a:ext cx="639763" cy="6397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2000" b="1" dirty="0" smtClean="0"/>
              <a:t>R</a:t>
            </a:r>
            <a:endParaRPr lang="nl-NL" sz="2000" b="1" dirty="0"/>
          </a:p>
        </p:txBody>
      </p:sp>
      <p:cxnSp>
        <p:nvCxnSpPr>
          <p:cNvPr id="10" name="AutoShape 8"/>
          <p:cNvCxnSpPr>
            <a:cxnSpLocks noChangeShapeType="1"/>
            <a:stCxn id="9" idx="2"/>
            <a:endCxn id="8" idx="6"/>
          </p:cNvCxnSpPr>
          <p:nvPr/>
        </p:nvCxnSpPr>
        <p:spPr bwMode="auto">
          <a:xfrm flipH="1">
            <a:off x="6700021" y="4592191"/>
            <a:ext cx="1480688" cy="29096"/>
          </a:xfrm>
          <a:prstGeom prst="straightConnector1">
            <a:avLst/>
          </a:prstGeom>
          <a:noFill/>
          <a:ln w="38100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</p:spTree>
    <p:extLst>
      <p:ext uri="{BB962C8B-B14F-4D97-AF65-F5344CB8AC3E}">
        <p14:creationId xmlns:p14="http://schemas.microsoft.com/office/powerpoint/2010/main" val="5727813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What’s next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Applications: any use in data analytics?</a:t>
            </a:r>
          </a:p>
          <a:p>
            <a:r>
              <a:rPr lang="en-IE" dirty="0" smtClean="0"/>
              <a:t>Any use in Bayesian Network?</a:t>
            </a:r>
          </a:p>
          <a:p>
            <a:r>
              <a:rPr lang="en-IE" dirty="0" smtClean="0"/>
              <a:t>I am focusing on Uncertain Argumentation, try to publish some proposals</a:t>
            </a:r>
          </a:p>
          <a:p>
            <a:pPr lvl="1"/>
            <a:r>
              <a:rPr lang="en-IE" dirty="0" smtClean="0"/>
              <a:t>Revisiting </a:t>
            </a:r>
            <a:r>
              <a:rPr lang="en-IE" dirty="0" err="1" smtClean="0"/>
              <a:t>Dempster-Schafter</a:t>
            </a:r>
            <a:r>
              <a:rPr lang="en-IE" dirty="0" smtClean="0"/>
              <a:t> Rule</a:t>
            </a:r>
          </a:p>
          <a:p>
            <a:pPr lvl="1"/>
            <a:r>
              <a:rPr lang="en-IE" dirty="0" smtClean="0"/>
              <a:t>First proposal of fuzzy abstract argumentation</a:t>
            </a:r>
          </a:p>
          <a:p>
            <a:pPr lvl="1"/>
            <a:r>
              <a:rPr lang="en-IE" dirty="0" smtClean="0"/>
              <a:t>A unified approach for uncertainty management in argumentation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56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69688743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IE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IE" b="1" dirty="0" smtClean="0"/>
          </a:p>
          <a:p>
            <a:pPr marL="0" indent="0" algn="ctr">
              <a:buNone/>
            </a:pPr>
            <a:endParaRPr lang="en-IE" b="1" dirty="0"/>
          </a:p>
          <a:p>
            <a:pPr marL="0" indent="0" algn="ctr">
              <a:buNone/>
            </a:pPr>
            <a:endParaRPr lang="en-IE" b="1" dirty="0" smtClean="0"/>
          </a:p>
          <a:p>
            <a:pPr marL="0" indent="0" algn="ctr">
              <a:buNone/>
            </a:pPr>
            <a:r>
              <a:rPr lang="en-IE" sz="3400" b="1" dirty="0" smtClean="0"/>
              <a:t>Thanks for your attention</a:t>
            </a:r>
          </a:p>
          <a:p>
            <a:pPr marL="0" indent="0" algn="ctr">
              <a:buNone/>
            </a:pPr>
            <a:r>
              <a:rPr lang="en-IE" sz="3400" b="1" dirty="0" smtClean="0"/>
              <a:t>Q&amp;A?</a:t>
            </a:r>
            <a:endParaRPr lang="en-IE" sz="3400" b="1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57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65004275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65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Some </a:t>
            </a:r>
            <a:r>
              <a:rPr lang="en-US" dirty="0" err="1" smtClean="0"/>
              <a:t>nonmonotonic</a:t>
            </a:r>
            <a:r>
              <a:rPr lang="en-US" dirty="0" smtClean="0"/>
              <a:t> logics</a:t>
            </a:r>
          </a:p>
        </p:txBody>
      </p:sp>
      <p:sp>
        <p:nvSpPr>
          <p:cNvPr id="23654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Default logic (Ray Reiter)</a:t>
            </a:r>
          </a:p>
          <a:p>
            <a:r>
              <a:rPr lang="en-US" dirty="0" smtClean="0"/>
              <a:t>Logic programming (Robert Kowalski)</a:t>
            </a:r>
          </a:p>
          <a:p>
            <a:r>
              <a:rPr lang="en-US" dirty="0" smtClean="0"/>
              <a:t>…</a:t>
            </a:r>
          </a:p>
          <a:p>
            <a:r>
              <a:rPr lang="en-US" dirty="0" smtClean="0"/>
              <a:t>Argumentation logics</a:t>
            </a:r>
          </a:p>
          <a:p>
            <a:pPr marL="0" indent="0">
              <a:buNone/>
            </a:pPr>
            <a:endParaRPr lang="en-US" dirty="0"/>
          </a:p>
          <a:p>
            <a:r>
              <a:rPr lang="en-US" dirty="0" smtClean="0"/>
              <a:t>Argumentation Logics, and in particular Abstract Argumentation Frameworks studied here, have </a:t>
            </a:r>
            <a:r>
              <a:rPr lang="en-US" u="sng" dirty="0" smtClean="0"/>
              <a:t>the same </a:t>
            </a:r>
            <a:r>
              <a:rPr lang="en-US" dirty="0" smtClean="0"/>
              <a:t>expressive power as Default Logic</a:t>
            </a:r>
          </a:p>
        </p:txBody>
      </p:sp>
    </p:spTree>
    <p:extLst>
      <p:ext uri="{BB962C8B-B14F-4D97-AF65-F5344CB8AC3E}">
        <p14:creationId xmlns:p14="http://schemas.microsoft.com/office/powerpoint/2010/main" val="24330790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-324544" y="6114928"/>
            <a:ext cx="10873208" cy="646331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endParaRPr lang="en-IE" dirty="0" smtClean="0"/>
          </a:p>
          <a:p>
            <a:endParaRPr lang="en-IE" dirty="0"/>
          </a:p>
        </p:txBody>
      </p:sp>
      <p:grpSp>
        <p:nvGrpSpPr>
          <p:cNvPr id="23553" name="Group 23552"/>
          <p:cNvGrpSpPr/>
          <p:nvPr/>
        </p:nvGrpSpPr>
        <p:grpSpPr>
          <a:xfrm>
            <a:off x="5724128" y="1005734"/>
            <a:ext cx="3312368" cy="2423265"/>
            <a:chOff x="5652120" y="404664"/>
            <a:chExt cx="3312368" cy="2592288"/>
          </a:xfrm>
        </p:grpSpPr>
        <p:sp>
          <p:nvSpPr>
            <p:cNvPr id="43" name="Rectangle 42"/>
            <p:cNvSpPr/>
            <p:nvPr/>
          </p:nvSpPr>
          <p:spPr bwMode="auto">
            <a:xfrm>
              <a:off x="5652120" y="404664"/>
              <a:ext cx="3312368" cy="259228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5764833" y="1167135"/>
              <a:ext cx="3913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dirty="0"/>
                <a:t>B</a:t>
              </a:r>
            </a:p>
          </p:txBody>
        </p:sp>
      </p:grpSp>
      <p:grpSp>
        <p:nvGrpSpPr>
          <p:cNvPr id="23568" name="Group 23567"/>
          <p:cNvGrpSpPr/>
          <p:nvPr/>
        </p:nvGrpSpPr>
        <p:grpSpPr>
          <a:xfrm>
            <a:off x="5044753" y="3789040"/>
            <a:ext cx="1831503" cy="2880319"/>
            <a:chOff x="4972745" y="3429001"/>
            <a:chExt cx="1831503" cy="2880319"/>
          </a:xfrm>
        </p:grpSpPr>
        <p:sp>
          <p:nvSpPr>
            <p:cNvPr id="46" name="Rectangle 45"/>
            <p:cNvSpPr/>
            <p:nvPr/>
          </p:nvSpPr>
          <p:spPr bwMode="auto">
            <a:xfrm>
              <a:off x="4972745" y="3429001"/>
              <a:ext cx="1831503" cy="288031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5123453" y="4592416"/>
              <a:ext cx="3913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dirty="0"/>
                <a:t>E</a:t>
              </a:r>
            </a:p>
          </p:txBody>
        </p:sp>
      </p:grpSp>
      <p:grpSp>
        <p:nvGrpSpPr>
          <p:cNvPr id="23559" name="Group 23558"/>
          <p:cNvGrpSpPr/>
          <p:nvPr/>
        </p:nvGrpSpPr>
        <p:grpSpPr>
          <a:xfrm>
            <a:off x="2668489" y="3789040"/>
            <a:ext cx="1831503" cy="2880319"/>
            <a:chOff x="2596481" y="3356992"/>
            <a:chExt cx="1831503" cy="2880319"/>
          </a:xfrm>
        </p:grpSpPr>
        <p:sp>
          <p:nvSpPr>
            <p:cNvPr id="45" name="Rectangle 44"/>
            <p:cNvSpPr/>
            <p:nvPr/>
          </p:nvSpPr>
          <p:spPr bwMode="auto">
            <a:xfrm>
              <a:off x="2596481" y="3356992"/>
              <a:ext cx="1831503" cy="288031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sp>
          <p:nvSpPr>
            <p:cNvPr id="51" name="TextBox 50"/>
            <p:cNvSpPr txBox="1"/>
            <p:nvPr/>
          </p:nvSpPr>
          <p:spPr>
            <a:xfrm>
              <a:off x="2797697" y="4479502"/>
              <a:ext cx="3913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dirty="0"/>
                <a:t>D</a:t>
              </a:r>
            </a:p>
          </p:txBody>
        </p:sp>
      </p:grpSp>
      <p:grpSp>
        <p:nvGrpSpPr>
          <p:cNvPr id="23566" name="Group 23565"/>
          <p:cNvGrpSpPr/>
          <p:nvPr/>
        </p:nvGrpSpPr>
        <p:grpSpPr>
          <a:xfrm>
            <a:off x="508249" y="3789040"/>
            <a:ext cx="1831503" cy="2880319"/>
            <a:chOff x="436241" y="3356992"/>
            <a:chExt cx="1831503" cy="2880319"/>
          </a:xfrm>
        </p:grpSpPr>
        <p:sp>
          <p:nvSpPr>
            <p:cNvPr id="44" name="Rectangle 43"/>
            <p:cNvSpPr/>
            <p:nvPr/>
          </p:nvSpPr>
          <p:spPr bwMode="auto">
            <a:xfrm>
              <a:off x="436241" y="3356992"/>
              <a:ext cx="1831503" cy="2880319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sp>
          <p:nvSpPr>
            <p:cNvPr id="50" name="TextBox 49"/>
            <p:cNvSpPr txBox="1"/>
            <p:nvPr/>
          </p:nvSpPr>
          <p:spPr>
            <a:xfrm>
              <a:off x="436241" y="4479503"/>
              <a:ext cx="3913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dirty="0"/>
                <a:t>C</a:t>
              </a:r>
            </a:p>
          </p:txBody>
        </p:sp>
      </p:grpSp>
      <p:grpSp>
        <p:nvGrpSpPr>
          <p:cNvPr id="30" name="Group 29"/>
          <p:cNvGrpSpPr/>
          <p:nvPr/>
        </p:nvGrpSpPr>
        <p:grpSpPr>
          <a:xfrm>
            <a:off x="179512" y="1005734"/>
            <a:ext cx="4600873" cy="2423266"/>
            <a:chOff x="107504" y="404664"/>
            <a:chExt cx="4600873" cy="2592288"/>
          </a:xfrm>
        </p:grpSpPr>
        <p:sp>
          <p:nvSpPr>
            <p:cNvPr id="18" name="Rectangle 17"/>
            <p:cNvSpPr/>
            <p:nvPr/>
          </p:nvSpPr>
          <p:spPr bwMode="auto">
            <a:xfrm>
              <a:off x="107504" y="404664"/>
              <a:ext cx="4600873" cy="2592288"/>
            </a:xfrm>
            <a:prstGeom prst="rect">
              <a:avLst/>
            </a:prstGeom>
            <a:solidFill>
              <a:schemeClr val="accent1">
                <a:lumMod val="20000"/>
                <a:lumOff val="80000"/>
              </a:schemeClr>
            </a:solidFill>
            <a:ln>
              <a:headEnd type="none" w="med" len="med"/>
              <a:tailEnd type="none" w="med" len="med"/>
            </a:ln>
          </p:spPr>
          <p:style>
            <a:lnRef idx="2">
              <a:schemeClr val="dk1"/>
            </a:lnRef>
            <a:fillRef idx="1">
              <a:schemeClr val="lt1"/>
            </a:fillRef>
            <a:effectRef idx="0">
              <a:schemeClr val="dk1"/>
            </a:effectRef>
            <a:fontRef idx="minor">
              <a:schemeClr val="dk1"/>
            </a:fontRef>
          </p:style>
          <p:txBody>
            <a:bodyPr vert="horz" wrap="non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IE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sp>
          <p:nvSpPr>
            <p:cNvPr id="20" name="TextBox 19"/>
            <p:cNvSpPr txBox="1"/>
            <p:nvPr/>
          </p:nvSpPr>
          <p:spPr>
            <a:xfrm>
              <a:off x="259860" y="490600"/>
              <a:ext cx="391343" cy="46166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IE" dirty="0" smtClean="0"/>
                <a:t>A</a:t>
              </a:r>
              <a:endParaRPr lang="en-IE" dirty="0"/>
            </a:p>
          </p:txBody>
        </p:sp>
      </p:grpSp>
      <p:grpSp>
        <p:nvGrpSpPr>
          <p:cNvPr id="21" name="Group 20"/>
          <p:cNvGrpSpPr/>
          <p:nvPr/>
        </p:nvGrpSpPr>
        <p:grpSpPr>
          <a:xfrm>
            <a:off x="508249" y="1121608"/>
            <a:ext cx="4114800" cy="2051626"/>
            <a:chOff x="436241" y="689560"/>
            <a:chExt cx="4114800" cy="2051626"/>
          </a:xfrm>
        </p:grpSpPr>
        <p:sp>
          <p:nvSpPr>
            <p:cNvPr id="325634" name="Text Box 2"/>
            <p:cNvSpPr txBox="1">
              <a:spLocks noChangeArrowheads="1"/>
            </p:cNvSpPr>
            <p:nvPr/>
          </p:nvSpPr>
          <p:spPr bwMode="auto">
            <a:xfrm>
              <a:off x="1303598" y="689560"/>
              <a:ext cx="2295950" cy="33855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sz="1600" dirty="0" smtClean="0">
                  <a:sym typeface="Symbol" pitchFamily="18" charset="2"/>
                </a:rPr>
                <a:t>Paul is a good at </a:t>
              </a:r>
              <a:r>
                <a:rPr lang="en-US" sz="1600" dirty="0" err="1" smtClean="0">
                  <a:sym typeface="Symbol" pitchFamily="18" charset="2"/>
                </a:rPr>
                <a:t>Maths</a:t>
              </a:r>
              <a:endParaRPr lang="en-US" sz="1600" dirty="0"/>
            </a:p>
          </p:txBody>
        </p:sp>
        <p:sp>
          <p:nvSpPr>
            <p:cNvPr id="23555" name="Text Box 3"/>
            <p:cNvSpPr txBox="1">
              <a:spLocks noChangeArrowheads="1"/>
            </p:cNvSpPr>
            <p:nvPr/>
          </p:nvSpPr>
          <p:spPr bwMode="auto">
            <a:xfrm>
              <a:off x="436241" y="1910189"/>
              <a:ext cx="1399456" cy="83099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algn="l" eaLnBrk="1" hangingPunct="1"/>
              <a:r>
                <a:rPr lang="en-US" sz="1600" dirty="0" smtClean="0">
                  <a:sym typeface="Symbol" pitchFamily="18" charset="2"/>
                </a:rPr>
                <a:t>Paul got 90% in his final </a:t>
              </a:r>
              <a:r>
                <a:rPr lang="en-US" sz="1600" dirty="0" err="1" smtClean="0">
                  <a:sym typeface="Symbol" pitchFamily="18" charset="2"/>
                </a:rPr>
                <a:t>Maths</a:t>
              </a:r>
              <a:r>
                <a:rPr lang="en-US" sz="1600" dirty="0" smtClean="0">
                  <a:sym typeface="Symbol" pitchFamily="18" charset="2"/>
                </a:rPr>
                <a:t> test</a:t>
              </a:r>
              <a:endParaRPr lang="en-US" sz="1600" dirty="0"/>
            </a:p>
          </p:txBody>
        </p:sp>
        <p:sp>
          <p:nvSpPr>
            <p:cNvPr id="23556" name="Text Box 4"/>
            <p:cNvSpPr txBox="1">
              <a:spLocks noChangeArrowheads="1"/>
            </p:cNvSpPr>
            <p:nvPr/>
          </p:nvSpPr>
          <p:spPr bwMode="auto">
            <a:xfrm>
              <a:off x="2139753" y="1910189"/>
              <a:ext cx="2411288" cy="83099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algn="l" eaLnBrk="1" hangingPunct="1"/>
              <a:r>
                <a:rPr lang="en-US" sz="1600" dirty="0" smtClean="0">
                  <a:sym typeface="Symbol" pitchFamily="18" charset="2"/>
                </a:rPr>
                <a:t>If you get high marks in a  </a:t>
              </a:r>
              <a:r>
                <a:rPr lang="en-US" sz="1600" dirty="0" err="1" smtClean="0">
                  <a:sym typeface="Symbol" pitchFamily="18" charset="2"/>
                </a:rPr>
                <a:t>Maths</a:t>
              </a:r>
              <a:r>
                <a:rPr lang="en-US" sz="1600" dirty="0" smtClean="0">
                  <a:sym typeface="Symbol" pitchFamily="18" charset="2"/>
                </a:rPr>
                <a:t> test you are good at </a:t>
              </a:r>
              <a:r>
                <a:rPr lang="en-US" sz="1600" dirty="0" err="1" smtClean="0">
                  <a:sym typeface="Symbol" pitchFamily="18" charset="2"/>
                </a:rPr>
                <a:t>Maths</a:t>
              </a:r>
              <a:endParaRPr lang="en-US" sz="1600" dirty="0"/>
            </a:p>
          </p:txBody>
        </p:sp>
        <p:cxnSp>
          <p:nvCxnSpPr>
            <p:cNvPr id="23557" name="AutoShape 5"/>
            <p:cNvCxnSpPr>
              <a:cxnSpLocks noChangeShapeType="1"/>
              <a:stCxn id="23555" idx="0"/>
              <a:endCxn id="325634" idx="2"/>
            </p:cNvCxnSpPr>
            <p:nvPr/>
          </p:nvCxnSpPr>
          <p:spPr bwMode="auto">
            <a:xfrm rot="5400000" flipH="1" flipV="1">
              <a:off x="1352734" y="811350"/>
              <a:ext cx="882075" cy="1315604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  <p:cxnSp>
          <p:nvCxnSpPr>
            <p:cNvPr id="23558" name="AutoShape 6"/>
            <p:cNvCxnSpPr>
              <a:cxnSpLocks noChangeShapeType="1"/>
              <a:stCxn id="23556" idx="0"/>
              <a:endCxn id="325634" idx="2"/>
            </p:cNvCxnSpPr>
            <p:nvPr/>
          </p:nvCxnSpPr>
          <p:spPr bwMode="auto">
            <a:xfrm rot="16200000" flipV="1">
              <a:off x="2457448" y="1022240"/>
              <a:ext cx="882075" cy="893824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3552" name="Group 23551"/>
          <p:cNvGrpSpPr/>
          <p:nvPr/>
        </p:nvGrpSpPr>
        <p:grpSpPr>
          <a:xfrm>
            <a:off x="6084169" y="1121608"/>
            <a:ext cx="2736303" cy="2051627"/>
            <a:chOff x="6012161" y="689560"/>
            <a:chExt cx="2736303" cy="2051627"/>
          </a:xfrm>
        </p:grpSpPr>
        <p:sp>
          <p:nvSpPr>
            <p:cNvPr id="325639" name="Text Box 7"/>
            <p:cNvSpPr txBox="1">
              <a:spLocks noChangeArrowheads="1"/>
            </p:cNvSpPr>
            <p:nvPr/>
          </p:nvSpPr>
          <p:spPr bwMode="auto">
            <a:xfrm>
              <a:off x="6137428" y="689560"/>
              <a:ext cx="2483500" cy="338554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eaLnBrk="1" hangingPunct="1"/>
              <a:r>
                <a:rPr lang="en-US" sz="1600" dirty="0" smtClean="0">
                  <a:sym typeface="Symbol" pitchFamily="18" charset="2"/>
                </a:rPr>
                <a:t>Paul is not good at </a:t>
              </a:r>
              <a:r>
                <a:rPr lang="en-US" sz="1600" dirty="0" err="1" smtClean="0">
                  <a:sym typeface="Symbol" pitchFamily="18" charset="2"/>
                </a:rPr>
                <a:t>Maths</a:t>
              </a:r>
              <a:endParaRPr lang="en-US" sz="1600" dirty="0"/>
            </a:p>
          </p:txBody>
        </p:sp>
        <p:sp>
          <p:nvSpPr>
            <p:cNvPr id="23560" name="Text Box 8"/>
            <p:cNvSpPr txBox="1">
              <a:spLocks noChangeArrowheads="1"/>
            </p:cNvSpPr>
            <p:nvPr/>
          </p:nvSpPr>
          <p:spPr bwMode="auto">
            <a:xfrm>
              <a:off x="6012161" y="1910190"/>
              <a:ext cx="2736303" cy="83099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square"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algn="l" eaLnBrk="1" hangingPunct="1"/>
              <a:r>
                <a:rPr lang="en-US" sz="1600" dirty="0" smtClean="0">
                  <a:sym typeface="Symbol" pitchFamily="18" charset="2"/>
                </a:rPr>
                <a:t>Paul was never able to help me with my </a:t>
              </a:r>
              <a:r>
                <a:rPr lang="en-US" sz="1600" dirty="0" err="1">
                  <a:sym typeface="Symbol" pitchFamily="18" charset="2"/>
                </a:rPr>
                <a:t>M</a:t>
              </a:r>
              <a:r>
                <a:rPr lang="en-US" sz="1600" dirty="0" err="1" smtClean="0">
                  <a:sym typeface="Symbol" pitchFamily="18" charset="2"/>
                </a:rPr>
                <a:t>aths</a:t>
              </a:r>
              <a:r>
                <a:rPr lang="en-US" sz="1600" dirty="0" smtClean="0">
                  <a:sym typeface="Symbol" pitchFamily="18" charset="2"/>
                </a:rPr>
                <a:t> homework</a:t>
              </a:r>
              <a:endParaRPr lang="en-US" sz="1600" dirty="0"/>
            </a:p>
          </p:txBody>
        </p:sp>
        <p:cxnSp>
          <p:nvCxnSpPr>
            <p:cNvPr id="23562" name="AutoShape 10"/>
            <p:cNvCxnSpPr>
              <a:cxnSpLocks noChangeShapeType="1"/>
              <a:stCxn id="23560" idx="0"/>
              <a:endCxn id="325639" idx="2"/>
            </p:cNvCxnSpPr>
            <p:nvPr/>
          </p:nvCxnSpPr>
          <p:spPr bwMode="auto">
            <a:xfrm rot="16200000" flipV="1">
              <a:off x="6938708" y="1468584"/>
              <a:ext cx="882076" cy="1135"/>
            </a:xfrm>
            <a:prstGeom prst="bentConnector3">
              <a:avLst>
                <a:gd name="adj1" fmla="val 50000"/>
              </a:avLst>
            </a:prstGeom>
            <a:noFill/>
            <a:ln w="28575">
              <a:solidFill>
                <a:schemeClr val="tx1"/>
              </a:solidFill>
              <a:miter lim="800000"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grpSp>
        <p:nvGrpSpPr>
          <p:cNvPr id="23554" name="Group 23553"/>
          <p:cNvGrpSpPr/>
          <p:nvPr/>
        </p:nvGrpSpPr>
        <p:grpSpPr>
          <a:xfrm>
            <a:off x="2793505" y="3942437"/>
            <a:ext cx="1600200" cy="2550260"/>
            <a:chOff x="2721497" y="3510389"/>
            <a:chExt cx="1600200" cy="2550260"/>
          </a:xfrm>
        </p:grpSpPr>
        <p:sp>
          <p:nvSpPr>
            <p:cNvPr id="22" name="Text Box 13"/>
            <p:cNvSpPr txBox="1">
              <a:spLocks noChangeArrowheads="1"/>
            </p:cNvSpPr>
            <p:nvPr/>
          </p:nvSpPr>
          <p:spPr bwMode="auto">
            <a:xfrm>
              <a:off x="2721497" y="3510389"/>
              <a:ext cx="1600200" cy="83099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algn="l" eaLnBrk="1" hangingPunct="1"/>
              <a:r>
                <a:rPr lang="en-US" sz="1600" dirty="0" smtClean="0">
                  <a:sym typeface="Symbol" pitchFamily="18" charset="2"/>
                </a:rPr>
                <a:t>Exam result is not a valid evidence</a:t>
              </a:r>
              <a:endParaRPr lang="en-US" sz="1600" dirty="0"/>
            </a:p>
          </p:txBody>
        </p:sp>
        <p:sp>
          <p:nvSpPr>
            <p:cNvPr id="23" name="Text Box 14"/>
            <p:cNvSpPr txBox="1">
              <a:spLocks noChangeArrowheads="1"/>
            </p:cNvSpPr>
            <p:nvPr/>
          </p:nvSpPr>
          <p:spPr bwMode="auto">
            <a:xfrm>
              <a:off x="2797697" y="5229652"/>
              <a:ext cx="1447800" cy="83099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algn="l" eaLnBrk="1" hangingPunct="1"/>
              <a:r>
                <a:rPr lang="en-US" sz="1600" dirty="0" smtClean="0">
                  <a:sym typeface="Symbol" pitchFamily="18" charset="2"/>
                </a:rPr>
                <a:t>Mary said Paul copied the exam</a:t>
              </a:r>
              <a:endParaRPr lang="en-US" sz="1600" dirty="0"/>
            </a:p>
          </p:txBody>
        </p:sp>
        <p:cxnSp>
          <p:nvCxnSpPr>
            <p:cNvPr id="24" name="AutoShape 15"/>
            <p:cNvCxnSpPr>
              <a:cxnSpLocks noChangeShapeType="1"/>
              <a:stCxn id="23" idx="0"/>
              <a:endCxn id="22" idx="2"/>
            </p:cNvCxnSpPr>
            <p:nvPr/>
          </p:nvCxnSpPr>
          <p:spPr bwMode="auto">
            <a:xfrm flipV="1">
              <a:off x="3521597" y="4341386"/>
              <a:ext cx="0" cy="888266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5" name="AutoShape 16"/>
          <p:cNvCxnSpPr>
            <a:cxnSpLocks noChangeShapeType="1"/>
            <a:stCxn id="22" idx="0"/>
          </p:cNvCxnSpPr>
          <p:nvPr/>
        </p:nvCxnSpPr>
        <p:spPr bwMode="auto">
          <a:xfrm flipH="1" flipV="1">
            <a:off x="3136033" y="3175248"/>
            <a:ext cx="457572" cy="767189"/>
          </a:xfrm>
          <a:prstGeom prst="straightConnector1">
            <a:avLst/>
          </a:prstGeom>
          <a:noFill/>
          <a:ln w="38100">
            <a:solidFill>
              <a:schemeClr val="hlink"/>
            </a:solidFill>
            <a:prstDash val="dash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3565" name="Group 23564"/>
          <p:cNvGrpSpPr/>
          <p:nvPr/>
        </p:nvGrpSpPr>
        <p:grpSpPr>
          <a:xfrm>
            <a:off x="611561" y="3942437"/>
            <a:ext cx="1600200" cy="2550260"/>
            <a:chOff x="539553" y="3510389"/>
            <a:chExt cx="1600200" cy="2550260"/>
          </a:xfrm>
        </p:grpSpPr>
        <p:sp>
          <p:nvSpPr>
            <p:cNvPr id="26" name="Text Box 13"/>
            <p:cNvSpPr txBox="1">
              <a:spLocks noChangeArrowheads="1"/>
            </p:cNvSpPr>
            <p:nvPr/>
          </p:nvSpPr>
          <p:spPr bwMode="auto">
            <a:xfrm>
              <a:off x="539553" y="3510389"/>
              <a:ext cx="1600200" cy="83099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algn="l" eaLnBrk="1" hangingPunct="1"/>
              <a:r>
                <a:rPr lang="en-US" sz="1600" dirty="0" smtClean="0">
                  <a:sym typeface="Symbol" pitchFamily="18" charset="2"/>
                </a:rPr>
                <a:t>Exam result is not a valid evidence</a:t>
              </a:r>
              <a:endParaRPr lang="en-US" sz="1600" dirty="0"/>
            </a:p>
          </p:txBody>
        </p:sp>
        <p:sp>
          <p:nvSpPr>
            <p:cNvPr id="27" name="Text Box 14"/>
            <p:cNvSpPr txBox="1">
              <a:spLocks noChangeArrowheads="1"/>
            </p:cNvSpPr>
            <p:nvPr/>
          </p:nvSpPr>
          <p:spPr bwMode="auto">
            <a:xfrm>
              <a:off x="615753" y="5229652"/>
              <a:ext cx="1447800" cy="83099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algn="l" eaLnBrk="1" hangingPunct="1"/>
              <a:r>
                <a:rPr lang="en-US" sz="1600" dirty="0" smtClean="0">
                  <a:sym typeface="Symbol" pitchFamily="18" charset="2"/>
                </a:rPr>
                <a:t>Exam was very easy this year</a:t>
              </a:r>
              <a:endParaRPr lang="en-US" sz="1600" dirty="0"/>
            </a:p>
          </p:txBody>
        </p:sp>
        <p:cxnSp>
          <p:nvCxnSpPr>
            <p:cNvPr id="28" name="AutoShape 15"/>
            <p:cNvCxnSpPr>
              <a:cxnSpLocks noChangeShapeType="1"/>
              <a:stCxn id="27" idx="0"/>
              <a:endCxn id="26" idx="2"/>
            </p:cNvCxnSpPr>
            <p:nvPr/>
          </p:nvCxnSpPr>
          <p:spPr bwMode="auto">
            <a:xfrm flipV="1">
              <a:off x="1339653" y="4341386"/>
              <a:ext cx="0" cy="888266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29" name="AutoShape 16"/>
          <p:cNvCxnSpPr>
            <a:cxnSpLocks noChangeShapeType="1"/>
            <a:stCxn id="26" idx="0"/>
          </p:cNvCxnSpPr>
          <p:nvPr/>
        </p:nvCxnSpPr>
        <p:spPr bwMode="auto">
          <a:xfrm flipV="1">
            <a:off x="1411661" y="3175248"/>
            <a:ext cx="1458044" cy="767189"/>
          </a:xfrm>
          <a:prstGeom prst="straightConnector1">
            <a:avLst/>
          </a:prstGeom>
          <a:noFill/>
          <a:ln w="38100">
            <a:solidFill>
              <a:schemeClr val="hlink"/>
            </a:solidFill>
            <a:prstDash val="dash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grpSp>
        <p:nvGrpSpPr>
          <p:cNvPr id="23567" name="Group 23566"/>
          <p:cNvGrpSpPr/>
          <p:nvPr/>
        </p:nvGrpSpPr>
        <p:grpSpPr>
          <a:xfrm>
            <a:off x="5160405" y="3908158"/>
            <a:ext cx="1600200" cy="2550260"/>
            <a:chOff x="5088397" y="3548119"/>
            <a:chExt cx="1600200" cy="2550260"/>
          </a:xfrm>
        </p:grpSpPr>
        <p:sp>
          <p:nvSpPr>
            <p:cNvPr id="32" name="Text Box 13"/>
            <p:cNvSpPr txBox="1">
              <a:spLocks noChangeArrowheads="1"/>
            </p:cNvSpPr>
            <p:nvPr/>
          </p:nvSpPr>
          <p:spPr bwMode="auto">
            <a:xfrm>
              <a:off x="5088397" y="3548119"/>
              <a:ext cx="1600200" cy="83099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algn="l" eaLnBrk="1" hangingPunct="1"/>
              <a:r>
                <a:rPr lang="en-US" sz="1600" dirty="0" smtClean="0">
                  <a:sym typeface="Symbol" pitchFamily="18" charset="2"/>
                </a:rPr>
                <a:t>What Mary said is not trustworthy</a:t>
              </a:r>
              <a:endParaRPr lang="en-US" sz="1600" dirty="0"/>
            </a:p>
          </p:txBody>
        </p:sp>
        <p:sp>
          <p:nvSpPr>
            <p:cNvPr id="33" name="Text Box 14"/>
            <p:cNvSpPr txBox="1">
              <a:spLocks noChangeArrowheads="1"/>
            </p:cNvSpPr>
            <p:nvPr/>
          </p:nvSpPr>
          <p:spPr bwMode="auto">
            <a:xfrm>
              <a:off x="5164597" y="5267382"/>
              <a:ext cx="1447800" cy="830997"/>
            </a:xfrm>
            <a:prstGeom prst="rect">
              <a:avLst/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anchor="ctr">
              <a:spAutoFit/>
            </a:bodyPr>
            <a:lstStyle>
              <a:lvl1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1pPr>
              <a:lvl2pPr marL="37931725" indent="-37474525"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2pPr>
              <a:lvl3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3pPr>
              <a:lvl4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4pPr>
              <a:lvl5pPr eaLnBrk="0" hangingPunct="0"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5pPr>
              <a:lvl6pPr marL="4572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6pPr>
              <a:lvl7pPr marL="9144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7pPr>
              <a:lvl8pPr marL="13716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8pPr>
              <a:lvl9pPr marL="1828800" eaLnBrk="0" fontAlgn="base" hangingPunct="0">
                <a:spcBef>
                  <a:spcPct val="0"/>
                </a:spcBef>
                <a:spcAft>
                  <a:spcPct val="0"/>
                </a:spcAft>
                <a:defRPr sz="2400">
                  <a:solidFill>
                    <a:schemeClr val="tx1"/>
                  </a:solidFill>
                  <a:latin typeface="Tahoma" pitchFamily="34" charset="0"/>
                  <a:ea typeface="MS PGothic" pitchFamily="34" charset="-128"/>
                </a:defRPr>
              </a:lvl9pPr>
            </a:lstStyle>
            <a:p>
              <a:pPr algn="l" eaLnBrk="1" hangingPunct="1"/>
              <a:r>
                <a:rPr lang="en-US" sz="1600" dirty="0" smtClean="0">
                  <a:sym typeface="Symbol" pitchFamily="18" charset="2"/>
                </a:rPr>
                <a:t>Mary is a well-known layer</a:t>
              </a:r>
              <a:endParaRPr lang="en-US" sz="1600" dirty="0"/>
            </a:p>
          </p:txBody>
        </p:sp>
        <p:cxnSp>
          <p:nvCxnSpPr>
            <p:cNvPr id="34" name="AutoShape 15"/>
            <p:cNvCxnSpPr>
              <a:cxnSpLocks noChangeShapeType="1"/>
              <a:stCxn id="33" idx="0"/>
              <a:endCxn id="32" idx="2"/>
            </p:cNvCxnSpPr>
            <p:nvPr/>
          </p:nvCxnSpPr>
          <p:spPr bwMode="auto">
            <a:xfrm flipV="1">
              <a:off x="5888497" y="4379116"/>
              <a:ext cx="0" cy="888266"/>
            </a:xfrm>
            <a:prstGeom prst="straightConnector1">
              <a:avLst/>
            </a:prstGeom>
            <a:noFill/>
            <a:ln w="28575">
              <a:solidFill>
                <a:schemeClr val="tx1"/>
              </a:solidFill>
              <a:round/>
              <a:headEnd/>
              <a:tailEnd type="triangle" w="med" len="med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</p:cxnSp>
      </p:grpSp>
      <p:cxnSp>
        <p:nvCxnSpPr>
          <p:cNvPr id="35" name="AutoShape 16"/>
          <p:cNvCxnSpPr>
            <a:cxnSpLocks noChangeShapeType="1"/>
          </p:cNvCxnSpPr>
          <p:nvPr/>
        </p:nvCxnSpPr>
        <p:spPr bwMode="auto">
          <a:xfrm flipH="1">
            <a:off x="3671557" y="4581128"/>
            <a:ext cx="1488848" cy="636439"/>
          </a:xfrm>
          <a:prstGeom prst="straightConnector1">
            <a:avLst/>
          </a:prstGeom>
          <a:noFill/>
          <a:ln w="38100">
            <a:solidFill>
              <a:schemeClr val="hlink"/>
            </a:solidFill>
            <a:prstDash val="dash"/>
            <a:round/>
            <a:headEnd type="non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23564" name="AutoShape 12"/>
          <p:cNvCxnSpPr>
            <a:cxnSpLocks noChangeShapeType="1"/>
            <a:stCxn id="325639" idx="1"/>
            <a:endCxn id="325634" idx="3"/>
          </p:cNvCxnSpPr>
          <p:nvPr/>
        </p:nvCxnSpPr>
        <p:spPr bwMode="auto">
          <a:xfrm flipH="1">
            <a:off x="3671556" y="1290885"/>
            <a:ext cx="2537880" cy="0"/>
          </a:xfrm>
          <a:prstGeom prst="straightConnector1">
            <a:avLst/>
          </a:prstGeom>
          <a:noFill/>
          <a:ln w="38100">
            <a:solidFill>
              <a:schemeClr val="hlink"/>
            </a:solidFill>
            <a:prstDash val="dash"/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47" name="Title 1"/>
          <p:cNvSpPr txBox="1">
            <a:spLocks/>
          </p:cNvSpPr>
          <p:nvPr/>
        </p:nvSpPr>
        <p:spPr>
          <a:xfrm>
            <a:off x="457200" y="72008"/>
            <a:ext cx="7355160" cy="83671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IE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Argumentations are </a:t>
            </a:r>
            <a:r>
              <a:rPr lang="en-IE" b="0" dirty="0" err="1" smtClean="0">
                <a:latin typeface="Tahoma" pitchFamily="34" charset="0"/>
                <a:ea typeface="Tahoma" pitchFamily="34" charset="0"/>
                <a:cs typeface="Tahoma" pitchFamily="34" charset="0"/>
              </a:rPr>
              <a:t>nonmonotonic</a:t>
            </a:r>
            <a:endParaRPr lang="en-IE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6971290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4066" name="Oval 2"/>
          <p:cNvSpPr>
            <a:spLocks noChangeArrowheads="1"/>
          </p:cNvSpPr>
          <p:nvPr/>
        </p:nvSpPr>
        <p:spPr bwMode="auto">
          <a:xfrm>
            <a:off x="2789238" y="1052736"/>
            <a:ext cx="639762" cy="6397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 sz="2000" b="1">
                <a:latin typeface="Tahoma" pitchFamily="34" charset="0"/>
                <a:ea typeface="Tahoma" pitchFamily="34" charset="0"/>
                <a:cs typeface="Tahoma" pitchFamily="34" charset="0"/>
              </a:rPr>
              <a:t>A</a:t>
            </a:r>
            <a:endParaRPr lang="nl-NL" sz="2000" b="1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4067" name="Oval 3"/>
          <p:cNvSpPr>
            <a:spLocks noChangeArrowheads="1"/>
          </p:cNvSpPr>
          <p:nvPr/>
        </p:nvSpPr>
        <p:spPr bwMode="auto">
          <a:xfrm>
            <a:off x="5562600" y="1052736"/>
            <a:ext cx="639763" cy="6397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 sz="2000" b="1">
                <a:latin typeface="Tahoma" pitchFamily="34" charset="0"/>
                <a:ea typeface="Tahoma" pitchFamily="34" charset="0"/>
                <a:cs typeface="Tahoma" pitchFamily="34" charset="0"/>
              </a:rPr>
              <a:t>B</a:t>
            </a:r>
            <a:endParaRPr lang="nl-NL" sz="2000" b="1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4068" name="Oval 4"/>
          <p:cNvSpPr>
            <a:spLocks noChangeArrowheads="1"/>
          </p:cNvSpPr>
          <p:nvPr/>
        </p:nvSpPr>
        <p:spPr bwMode="auto">
          <a:xfrm>
            <a:off x="1676400" y="2636912"/>
            <a:ext cx="639763" cy="6397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 sz="2000" b="1">
                <a:latin typeface="Tahoma" pitchFamily="34" charset="0"/>
                <a:ea typeface="Tahoma" pitchFamily="34" charset="0"/>
                <a:cs typeface="Tahoma" pitchFamily="34" charset="0"/>
              </a:rPr>
              <a:t>C</a:t>
            </a:r>
            <a:endParaRPr lang="nl-NL" sz="2000" b="1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4069" name="Oval 5"/>
          <p:cNvSpPr>
            <a:spLocks noChangeArrowheads="1"/>
          </p:cNvSpPr>
          <p:nvPr/>
        </p:nvSpPr>
        <p:spPr bwMode="auto">
          <a:xfrm>
            <a:off x="4128045" y="2538934"/>
            <a:ext cx="639763" cy="639762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 sz="2000" b="1">
                <a:latin typeface="Tahoma" pitchFamily="34" charset="0"/>
                <a:ea typeface="Tahoma" pitchFamily="34" charset="0"/>
                <a:cs typeface="Tahoma" pitchFamily="34" charset="0"/>
              </a:rPr>
              <a:t>D</a:t>
            </a:r>
            <a:endParaRPr lang="nl-NL" sz="2000" b="1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sp>
        <p:nvSpPr>
          <p:cNvPr id="344070" name="Oval 6"/>
          <p:cNvSpPr>
            <a:spLocks noChangeArrowheads="1"/>
          </p:cNvSpPr>
          <p:nvPr/>
        </p:nvSpPr>
        <p:spPr bwMode="auto">
          <a:xfrm>
            <a:off x="5804445" y="2492896"/>
            <a:ext cx="639763" cy="639763"/>
          </a:xfrm>
          <a:prstGeom prst="ellips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none" anchor="ctr"/>
          <a:lstStyle/>
          <a:p>
            <a:pPr algn="ctr"/>
            <a:r>
              <a:rPr lang="en-US" sz="2000" b="1">
                <a:latin typeface="Tahoma" pitchFamily="34" charset="0"/>
                <a:ea typeface="Tahoma" pitchFamily="34" charset="0"/>
                <a:cs typeface="Tahoma" pitchFamily="34" charset="0"/>
              </a:rPr>
              <a:t>E</a:t>
            </a:r>
            <a:endParaRPr lang="nl-NL" sz="2000" b="1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p:cxnSp>
        <p:nvCxnSpPr>
          <p:cNvPr id="41991" name="AutoShape 7"/>
          <p:cNvCxnSpPr>
            <a:cxnSpLocks noChangeShapeType="1"/>
            <a:stCxn id="344067" idx="2"/>
            <a:endCxn id="344066" idx="6"/>
          </p:cNvCxnSpPr>
          <p:nvPr/>
        </p:nvCxnSpPr>
        <p:spPr bwMode="auto">
          <a:xfrm flipH="1">
            <a:off x="3429000" y="1373411"/>
            <a:ext cx="2133600" cy="0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92" name="AutoShape 8"/>
          <p:cNvCxnSpPr>
            <a:cxnSpLocks noChangeShapeType="1"/>
            <a:stCxn id="344068" idx="0"/>
            <a:endCxn id="344066" idx="4"/>
          </p:cNvCxnSpPr>
          <p:nvPr/>
        </p:nvCxnSpPr>
        <p:spPr bwMode="auto">
          <a:xfrm flipV="1">
            <a:off x="1996282" y="1692498"/>
            <a:ext cx="1112837" cy="944414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41993" name="AutoShape 9"/>
          <p:cNvCxnSpPr>
            <a:cxnSpLocks noChangeShapeType="1"/>
            <a:stCxn id="344066" idx="5"/>
            <a:endCxn id="344069" idx="0"/>
          </p:cNvCxnSpPr>
          <p:nvPr/>
        </p:nvCxnSpPr>
        <p:spPr bwMode="auto">
          <a:xfrm>
            <a:off x="3335309" y="1598807"/>
            <a:ext cx="1112618" cy="94012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cxnSp>
        <p:nvCxnSpPr>
          <p:cNvPr id="15" name="AutoShape 9"/>
          <p:cNvCxnSpPr>
            <a:cxnSpLocks noChangeShapeType="1"/>
            <a:stCxn id="344069" idx="6"/>
            <a:endCxn id="344070" idx="2"/>
          </p:cNvCxnSpPr>
          <p:nvPr/>
        </p:nvCxnSpPr>
        <p:spPr bwMode="auto">
          <a:xfrm flipV="1">
            <a:off x="4767808" y="2812778"/>
            <a:ext cx="1036637" cy="46037"/>
          </a:xfrm>
          <a:prstGeom prst="straightConnector1">
            <a:avLst/>
          </a:prstGeom>
          <a:noFill/>
          <a:ln w="28575">
            <a:solidFill>
              <a:schemeClr val="tx1"/>
            </a:solidFill>
            <a:round/>
            <a:headEnd type="triangle" w="med" len="med"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</p:cxnSp>
      <p:sp>
        <p:nvSpPr>
          <p:cNvPr id="13" name="Title 1"/>
          <p:cNvSpPr txBox="1">
            <a:spLocks/>
          </p:cNvSpPr>
          <p:nvPr/>
        </p:nvSpPr>
        <p:spPr>
          <a:xfrm>
            <a:off x="457200" y="72008"/>
            <a:ext cx="7355160" cy="836712"/>
          </a:xfrm>
          <a:prstGeom prst="rect">
            <a:avLst/>
          </a:prstGeom>
        </p:spPr>
        <p:txBody>
          <a:bodyPr/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2pPr>
            <a:lvl3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3pPr>
            <a:lvl4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4pPr>
            <a:lvl5pPr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3200" b="1">
                <a:solidFill>
                  <a:schemeClr val="tx2"/>
                </a:solidFill>
                <a:latin typeface="Arial" charset="0"/>
              </a:defRPr>
            </a:lvl9pPr>
          </a:lstStyle>
          <a:p>
            <a:r>
              <a:rPr lang="en-IE" b="0" dirty="0" smtClean="0">
                <a:latin typeface="Tahoma" pitchFamily="34" charset="0"/>
                <a:ea typeface="Tahoma" pitchFamily="34" charset="0"/>
                <a:cs typeface="Tahoma" pitchFamily="34" charset="0"/>
              </a:rPr>
              <a:t>Abstract Argumentation Frameworks</a:t>
            </a:r>
            <a:endParaRPr lang="en-IE" b="0" dirty="0">
              <a:latin typeface="Tahoma" pitchFamily="34" charset="0"/>
              <a:ea typeface="Tahoma" pitchFamily="34" charset="0"/>
              <a:cs typeface="Tahoma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4" name="Content Placeholder 2"/>
              <p:cNvSpPr txBox="1">
                <a:spLocks/>
              </p:cNvSpPr>
              <p:nvPr/>
            </p:nvSpPr>
            <p:spPr>
              <a:xfrm>
                <a:off x="457200" y="3645024"/>
                <a:ext cx="8229600" cy="2476500"/>
              </a:xfrm>
              <a:prstGeom prst="rect">
                <a:avLst/>
              </a:prstGeom>
            </p:spPr>
            <p:txBody>
              <a:bodyPr/>
              <a:lstStyle>
                <a:lvl1pPr marL="342900" indent="-3429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 sz="28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742950" indent="-28575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 sz="2400">
                    <a:solidFill>
                      <a:schemeClr val="tx1"/>
                    </a:solidFill>
                    <a:latin typeface="+mn-lt"/>
                  </a:defRPr>
                </a:lvl2pPr>
                <a:lvl3pPr marL="1143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 sz="2000">
                    <a:solidFill>
                      <a:schemeClr val="tx1"/>
                    </a:solidFill>
                    <a:latin typeface="+mn-lt"/>
                  </a:defRPr>
                </a:lvl3pPr>
                <a:lvl4pPr marL="1600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>
                    <a:solidFill>
                      <a:schemeClr val="tx1"/>
                    </a:solidFill>
                    <a:latin typeface="+mn-lt"/>
                  </a:defRPr>
                </a:lvl4pPr>
                <a:lvl5pPr marL="20574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>
                    <a:solidFill>
                      <a:schemeClr val="tx1"/>
                    </a:solidFill>
                    <a:latin typeface="+mn-lt"/>
                  </a:defRPr>
                </a:lvl5pPr>
                <a:lvl6pPr marL="25146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>
                    <a:solidFill>
                      <a:schemeClr val="tx1"/>
                    </a:solidFill>
                    <a:latin typeface="+mn-lt"/>
                  </a:defRPr>
                </a:lvl6pPr>
                <a:lvl7pPr marL="29718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>
                    <a:solidFill>
                      <a:schemeClr val="tx1"/>
                    </a:solidFill>
                    <a:latin typeface="+mn-lt"/>
                  </a:defRPr>
                </a:lvl7pPr>
                <a:lvl8pPr marL="34290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>
                    <a:solidFill>
                      <a:schemeClr val="tx1"/>
                    </a:solidFill>
                    <a:latin typeface="+mn-lt"/>
                  </a:defRPr>
                </a:lvl8pPr>
                <a:lvl9pPr marL="3886200" indent="-228600" algn="l" rtl="0" eaLnBrk="1" fontAlgn="base" hangingPunct="1">
                  <a:spcBef>
                    <a:spcPct val="20000"/>
                  </a:spcBef>
                  <a:spcAft>
                    <a:spcPct val="0"/>
                  </a:spcAft>
                  <a:buFont typeface="Arial Unicode MS" pitchFamily="34" charset="-128"/>
                  <a:buChar char="»"/>
                  <a:defRPr>
                    <a:solidFill>
                      <a:schemeClr val="tx1"/>
                    </a:solidFill>
                    <a:latin typeface="+mn-lt"/>
                  </a:defRPr>
                </a:lvl9pPr>
              </a:lstStyle>
              <a:p>
                <a:pPr marL="0" indent="0" algn="just">
                  <a:buNone/>
                </a:pPr>
                <a:r>
                  <a:rPr lang="en-US" sz="2500" b="1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(Dung 1995) </a:t>
                </a:r>
                <a:r>
                  <a:rPr lang="en-US" sz="25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An </a:t>
                </a:r>
                <a:r>
                  <a:rPr lang="en-US" sz="2500" i="1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argumentation framework </a:t>
                </a:r>
                <a:r>
                  <a:rPr lang="en-US" sz="2500" i="1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 </a:t>
                </a:r>
                <a:r>
                  <a:rPr lang="en-US" sz="25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is </a:t>
                </a:r>
                <a:r>
                  <a:rPr lang="en-US" sz="25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a </a:t>
                </a:r>
                <a:r>
                  <a:rPr lang="en-US" sz="25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pair</a:t>
                </a:r>
                <a:endParaRPr lang="en-US" sz="2500" dirty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marL="0" indent="0" algn="just">
                  <a:buFont typeface="Arial Unicode MS" pitchFamily="34" charset="-128"/>
                  <a:buNone/>
                </a:pPr>
                <a14:m>
                  <m:oMathPara xmlns:m="http://schemas.openxmlformats.org/officeDocument/2006/math" xmlns="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500" i="1" dirty="0" smtClean="0">
                          <a:latin typeface="Cambria Math"/>
                        </a:rPr>
                        <m:t>𝐴𝐹</m:t>
                      </m:r>
                      <m:r>
                        <a:rPr lang="en-US" sz="2500" i="1" dirty="0" smtClean="0">
                          <a:latin typeface="Cambria Math"/>
                        </a:rPr>
                        <m:t> = &lt;</m:t>
                      </m:r>
                      <m:r>
                        <a:rPr lang="en-US" sz="2500" i="1" dirty="0" err="1">
                          <a:latin typeface="Cambria Math"/>
                        </a:rPr>
                        <m:t>𝐴</m:t>
                      </m:r>
                      <m:r>
                        <a:rPr lang="en-IE" sz="2500" i="1" dirty="0" smtClean="0">
                          <a:latin typeface="Cambria Math"/>
                        </a:rPr>
                        <m:t>𝑟</m:t>
                      </m:r>
                      <m:r>
                        <a:rPr lang="en-US" sz="2500" i="1" dirty="0" err="1">
                          <a:latin typeface="Cambria Math"/>
                        </a:rPr>
                        <m:t>,</m:t>
                      </m:r>
                      <m:r>
                        <a:rPr lang="en-IE" sz="2500" i="1" dirty="0" smtClean="0">
                          <a:latin typeface="Cambria Math"/>
                        </a:rPr>
                        <m:t>𝑅</m:t>
                      </m:r>
                      <m:r>
                        <a:rPr lang="en-US" sz="2500" i="1" dirty="0">
                          <a:latin typeface="Cambria Math"/>
                        </a:rPr>
                        <m:t>&gt;</m:t>
                      </m:r>
                    </m:oMath>
                  </m:oMathPara>
                </a14:m>
                <a:endParaRPr lang="en-US" sz="2500" dirty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marL="0" indent="0" algn="just">
                  <a:buNone/>
                </a:pPr>
                <a:r>
                  <a:rPr lang="en-US" sz="25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where </a:t>
                </a:r>
                <a14:m>
                  <m:oMath xmlns:m="http://schemas.openxmlformats.org/officeDocument/2006/math" xmlns="">
                    <m:r>
                      <a:rPr lang="en-US" sz="2500" i="1" dirty="0" smtClean="0">
                        <a:latin typeface="Cambria Math"/>
                      </a:rPr>
                      <m:t>𝐴𝑟</m:t>
                    </m:r>
                    <m:r>
                      <a:rPr lang="en-US" sz="25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5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is a set of arguments, and </a:t>
                </a:r>
                <a14:m>
                  <m:oMath xmlns:m="http://schemas.openxmlformats.org/officeDocument/2006/math" xmlns="">
                    <m:r>
                      <a:rPr lang="en-US" sz="2500" i="1" dirty="0" smtClean="0">
                        <a:latin typeface="Cambria Math"/>
                      </a:rPr>
                      <m:t>𝑅</m:t>
                    </m:r>
                    <m:r>
                      <a:rPr lang="en-US" sz="2500" i="1" dirty="0" smtClean="0">
                        <a:latin typeface="Cambria Math"/>
                      </a:rPr>
                      <m:t> </m:t>
                    </m:r>
                  </m:oMath>
                </a14:m>
                <a:r>
                  <a:rPr lang="en-US" sz="25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is </a:t>
                </a:r>
                <a:r>
                  <a:rPr lang="en-US" sz="25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a binary relation on </a:t>
                </a:r>
                <a14:m>
                  <m:oMath xmlns:m="http://schemas.openxmlformats.org/officeDocument/2006/math" xmlns="">
                    <m:r>
                      <a:rPr lang="en-US" sz="2500" i="1" dirty="0" smtClean="0">
                        <a:latin typeface="Cambria Math"/>
                      </a:rPr>
                      <m:t>𝐴𝑟</m:t>
                    </m:r>
                  </m:oMath>
                </a14:m>
                <a:r>
                  <a:rPr lang="en-US" sz="25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, </a:t>
                </a:r>
                <a:r>
                  <a:rPr lang="en-US" sz="25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i.e. </a:t>
                </a:r>
                <a14:m>
                  <m:oMath xmlns:m="http://schemas.openxmlformats.org/officeDocument/2006/math" xmlns="">
                    <m:r>
                      <a:rPr lang="en-US" sz="2500" i="1" dirty="0" smtClean="0">
                        <a:latin typeface="Cambria Math"/>
                      </a:rPr>
                      <m:t>𝑅</m:t>
                    </m:r>
                    <m:r>
                      <a:rPr lang="en-US" sz="2500" i="1" dirty="0" smtClean="0">
                        <a:latin typeface="Cambria Math"/>
                      </a:rPr>
                      <m:t> </m:t>
                    </m:r>
                    <m:r>
                      <a:rPr lang="en-GB" sz="2500" b="1" i="1" dirty="0" smtClean="0">
                        <a:latin typeface="Cambria Math"/>
                        <a:sym typeface="Symbol" pitchFamily="18" charset="2"/>
                      </a:rPr>
                      <m:t></m:t>
                    </m:r>
                    <m:r>
                      <a:rPr lang="en-US" sz="2500" i="1" dirty="0" smtClean="0">
                        <a:latin typeface="Cambria Math"/>
                      </a:rPr>
                      <m:t>  </m:t>
                    </m:r>
                    <m:r>
                      <a:rPr lang="en-US" sz="2500" i="1" dirty="0" err="1" smtClean="0">
                        <a:latin typeface="Cambria Math"/>
                      </a:rPr>
                      <m:t>𝐴𝑟</m:t>
                    </m:r>
                    <m:r>
                      <a:rPr lang="en-US" sz="2500" i="1" dirty="0" smtClean="0">
                        <a:latin typeface="Cambria Math"/>
                      </a:rPr>
                      <m:t> </m:t>
                    </m:r>
                    <m:r>
                      <a:rPr lang="en-US" sz="2500" i="1" dirty="0">
                        <a:latin typeface="Cambria Math"/>
                      </a:rPr>
                      <m:t>× </m:t>
                    </m:r>
                    <m:r>
                      <a:rPr lang="en-US" sz="2500" i="1" dirty="0" smtClean="0">
                        <a:latin typeface="Cambria Math"/>
                      </a:rPr>
                      <m:t>𝐴𝑟</m:t>
                    </m:r>
                  </m:oMath>
                </a14:m>
                <a:r>
                  <a:rPr lang="en-US" sz="25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.</a:t>
                </a:r>
                <a:endParaRPr lang="en-US" sz="2500" dirty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algn="just"/>
                <a:r>
                  <a:rPr lang="en-US" sz="2500" dirty="0" smtClean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For </a:t>
                </a:r>
                <a:r>
                  <a:rPr lang="en-US" sz="25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two arguments A,B, the meaning of </a:t>
                </a:r>
                <a14:m>
                  <m:oMath xmlns:m="http://schemas.openxmlformats.org/officeDocument/2006/math" xmlns="">
                    <m:r>
                      <a:rPr lang="en-US" sz="2500" i="1" dirty="0" smtClean="0">
                        <a:latin typeface="Cambria Math"/>
                      </a:rPr>
                      <m:t>𝑅</m:t>
                    </m:r>
                    <m:r>
                      <a:rPr lang="en-US" sz="2500" i="1" dirty="0" smtClean="0">
                        <a:latin typeface="Cambria Math"/>
                      </a:rPr>
                      <m:t>(</m:t>
                    </m:r>
                    <m:r>
                      <a:rPr lang="en-US" sz="2500" i="1" dirty="0" smtClean="0">
                        <a:latin typeface="Cambria Math"/>
                      </a:rPr>
                      <m:t>𝐴</m:t>
                    </m:r>
                    <m:r>
                      <a:rPr lang="en-US" sz="2500" i="1" dirty="0" smtClean="0">
                        <a:latin typeface="Cambria Math"/>
                      </a:rPr>
                      <m:t>,</m:t>
                    </m:r>
                    <m:r>
                      <a:rPr lang="en-US" sz="2500" i="1" dirty="0" smtClean="0">
                        <a:latin typeface="Cambria Math"/>
                      </a:rPr>
                      <m:t>𝐵</m:t>
                    </m:r>
                    <m:r>
                      <a:rPr lang="en-US" sz="2500" i="1" dirty="0" smtClean="0">
                        <a:latin typeface="Cambria Math"/>
                      </a:rPr>
                      <m:t>) </m:t>
                    </m:r>
                  </m:oMath>
                </a14:m>
                <a:r>
                  <a:rPr lang="en-US" sz="2500" dirty="0">
                    <a:latin typeface="Tahoma" pitchFamily="34" charset="0"/>
                    <a:ea typeface="Tahoma" pitchFamily="34" charset="0"/>
                    <a:cs typeface="Tahoma" pitchFamily="34" charset="0"/>
                  </a:rPr>
                  <a:t>is that A represents an attack against B.</a:t>
                </a:r>
                <a:endParaRPr lang="en-US" sz="2500" b="1" dirty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  <a:p>
                <a:pPr algn="just"/>
                <a:endParaRPr lang="en-IE" sz="2500" dirty="0">
                  <a:latin typeface="Tahoma" pitchFamily="34" charset="0"/>
                  <a:ea typeface="Tahoma" pitchFamily="34" charset="0"/>
                  <a:cs typeface="Tahoma" pitchFamily="34" charset="0"/>
                </a:endParaRPr>
              </a:p>
            </p:txBody>
          </p:sp>
        </mc:Choice>
        <mc:Fallback xmlns="">
          <p:sp>
            <p:nvSpPr>
              <p:cNvPr id="14" name="Content Placeholder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457200" y="3645024"/>
                <a:ext cx="8229600" cy="2476500"/>
              </a:xfrm>
              <a:prstGeom prst="rect">
                <a:avLst/>
              </a:prstGeom>
              <a:blipFill rotWithShape="1">
                <a:blip r:embed="rId3"/>
                <a:stretch>
                  <a:fillRect l="-1481" t="-1724" r="-1185" b="-8128"/>
                </a:stretch>
              </a:blipFill>
            </p:spPr>
            <p:txBody>
              <a:bodyPr/>
              <a:lstStyle/>
              <a:p>
                <a:r>
                  <a:rPr lang="en-IE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73067408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 smtClean="0"/>
              <a:t>The Key Problem</a:t>
            </a:r>
            <a:endParaRPr lang="en-IE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 smtClean="0"/>
              <a:t>I want to say something about arguments :</a:t>
            </a:r>
          </a:p>
          <a:p>
            <a:pPr lvl="1"/>
            <a:r>
              <a:rPr lang="en-IE" dirty="0" smtClean="0"/>
              <a:t>Which arguments are acceptable? Which are not?</a:t>
            </a:r>
          </a:p>
          <a:p>
            <a:pPr lvl="1"/>
            <a:r>
              <a:rPr lang="en-IE" dirty="0" smtClean="0"/>
              <a:t>When to abstain?</a:t>
            </a:r>
          </a:p>
          <a:p>
            <a:r>
              <a:rPr lang="en-IE" dirty="0" smtClean="0"/>
              <a:t>A </a:t>
            </a:r>
            <a:r>
              <a:rPr lang="en-IE" b="1" dirty="0" smtClean="0"/>
              <a:t>argumentation</a:t>
            </a:r>
            <a:r>
              <a:rPr lang="en-IE" dirty="0" smtClean="0"/>
              <a:t> </a:t>
            </a:r>
            <a:r>
              <a:rPr lang="en-IE" b="1" dirty="0" smtClean="0"/>
              <a:t>semantics</a:t>
            </a:r>
            <a:r>
              <a:rPr lang="en-IE" dirty="0" smtClean="0"/>
              <a:t> sets the rules (postulates) used to answer the above questions</a:t>
            </a:r>
          </a:p>
          <a:p>
            <a:r>
              <a:rPr lang="en-IE" dirty="0" smtClean="0"/>
              <a:t>In the labelling approach, we label each argument </a:t>
            </a:r>
          </a:p>
          <a:p>
            <a:pPr lvl="1"/>
            <a:r>
              <a:rPr lang="en-IE" dirty="0" smtClean="0"/>
              <a:t>IN – Argument is accepted</a:t>
            </a:r>
          </a:p>
          <a:p>
            <a:pPr lvl="1"/>
            <a:r>
              <a:rPr lang="en-IE" dirty="0" smtClean="0"/>
              <a:t>OUT – Argument is rejected</a:t>
            </a:r>
          </a:p>
          <a:p>
            <a:pPr lvl="1"/>
            <a:r>
              <a:rPr lang="en-IE" dirty="0" smtClean="0"/>
              <a:t>UNDEC – Nothing can be said on argument status</a:t>
            </a:r>
            <a:endParaRPr lang="en-IE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2012/2013 - DT228/4</a:t>
            </a:r>
            <a:endParaRPr lang="en-IE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55B0E39-F8AA-4982-923D-157BFA96FD10}" type="slidenum">
              <a:rPr lang="en-IE" smtClean="0"/>
              <a:pPr>
                <a:defRPr/>
              </a:pPr>
              <a:t>9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728480239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NDRC Template">
  <a:themeElements>
    <a:clrScheme name="Default Design 2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FBDF53"/>
      </a:accent1>
      <a:accent2>
        <a:srgbClr val="FF9966"/>
      </a:accent2>
      <a:accent3>
        <a:srgbClr val="FFFFFF"/>
      </a:accent3>
      <a:accent4>
        <a:srgbClr val="000000"/>
      </a:accent4>
      <a:accent5>
        <a:srgbClr val="FDECB3"/>
      </a:accent5>
      <a:accent6>
        <a:srgbClr val="E78A5C"/>
      </a:accent6>
      <a:hlink>
        <a:srgbClr val="CC3300"/>
      </a:hlink>
      <a:folHlink>
        <a:srgbClr val="996600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1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00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FFFFAA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FF00"/>
        </a:accent1>
        <a:accent2>
          <a:srgbClr val="FF0090"/>
        </a:accent2>
        <a:accent3>
          <a:srgbClr val="FFFFFF"/>
        </a:accent3>
        <a:accent4>
          <a:srgbClr val="000000"/>
        </a:accent4>
        <a:accent5>
          <a:srgbClr val="FFFFAA"/>
        </a:accent5>
        <a:accent6>
          <a:srgbClr val="E70082"/>
        </a:accent6>
        <a:hlink>
          <a:srgbClr val="A6A6A6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1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0000"/>
        </a:accent1>
        <a:accent2>
          <a:srgbClr val="FFFF00"/>
        </a:accent2>
        <a:accent3>
          <a:srgbClr val="FFFFFF"/>
        </a:accent3>
        <a:accent4>
          <a:srgbClr val="000000"/>
        </a:accent4>
        <a:accent5>
          <a:srgbClr val="AAAAAA"/>
        </a:accent5>
        <a:accent6>
          <a:srgbClr val="E7E700"/>
        </a:accent6>
        <a:hlink>
          <a:srgbClr val="FF0090"/>
        </a:hlink>
        <a:folHlink>
          <a:srgbClr val="A6A6A6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odule">
    <a:dk1>
      <a:sysClr val="windowText" lastClr="000000"/>
    </a:dk1>
    <a:lt1>
      <a:sysClr val="window" lastClr="FFFFFF"/>
    </a:lt1>
    <a:dk2>
      <a:srgbClr val="5A6378"/>
    </a:dk2>
    <a:lt2>
      <a:srgbClr val="D4D4D6"/>
    </a:lt2>
    <a:accent1>
      <a:srgbClr val="F0AD00"/>
    </a:accent1>
    <a:accent2>
      <a:srgbClr val="60B5CC"/>
    </a:accent2>
    <a:accent3>
      <a:srgbClr val="E66C7D"/>
    </a:accent3>
    <a:accent4>
      <a:srgbClr val="6BB76D"/>
    </a:accent4>
    <a:accent5>
      <a:srgbClr val="E88651"/>
    </a:accent5>
    <a:accent6>
      <a:srgbClr val="C64847"/>
    </a:accent6>
    <a:hlink>
      <a:srgbClr val="168BBA"/>
    </a:hlink>
    <a:folHlink>
      <a:srgbClr val="680000"/>
    </a:folHlink>
  </a:clr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NDRC Document" ma:contentTypeID="0x01010067DD71A3E2A05543A829DA82727911F90077C82967715ED94B96AD0B60EC67406A" ma:contentTypeVersion="25" ma:contentTypeDescription="This is the default template for NDRC document." ma:contentTypeScope="" ma:versionID="975fd59ca4815150fd9994aab2aebd8d">
  <xsd:schema xmlns:xsd="http://www.w3.org/2001/XMLSchema" xmlns:p="http://schemas.microsoft.com/office/2006/metadata/properties" targetNamespace="http://schemas.microsoft.com/office/2006/metadata/properties" ma:root="true" ma:fieldsID="ddd02c06f875442d2d8e0c0357ce414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office/internal/2005/internalDocumentation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lastPrinted" minOccurs="0" maxOccurs="1" type="xsd:dateTime"/>
        <xsd:element name="contentStatus" minOccurs="0" maxOccurs="1" type="xsd:string"/>
      </xsd:all>
    </xsd:complexType>
  </xsd:schema>
</ct:contentTypeSchema>
</file>

<file path=customXml/itemProps1.xml><?xml version="1.0" encoding="utf-8"?>
<ds:datastoreItem xmlns:ds="http://schemas.openxmlformats.org/officeDocument/2006/customXml" ds:itemID="{B621B16E-042D-454A-BA04-BEC5DDB2B281}">
  <ds:schemaRefs>
    <ds:schemaRef ds:uri="http://schemas.microsoft.com/office/2006/documentManagement/types"/>
    <ds:schemaRef ds:uri="http://purl.org/dc/terms/"/>
    <ds:schemaRef ds:uri="http://schemas.microsoft.com/office/2006/metadata/properties"/>
    <ds:schemaRef ds:uri="http://purl.org/dc/elements/1.1/"/>
    <ds:schemaRef ds:uri="http://schemas.openxmlformats.org/package/2006/metadata/core-properties"/>
    <ds:schemaRef ds:uri="http://www.w3.org/XML/1998/namespace"/>
    <ds:schemaRef ds:uri="http://purl.org/dc/dcmitype/"/>
  </ds:schemaRefs>
</ds:datastoreItem>
</file>

<file path=customXml/itemProps2.xml><?xml version="1.0" encoding="utf-8"?>
<ds:datastoreItem xmlns:ds="http://schemas.openxmlformats.org/officeDocument/2006/customXml" ds:itemID="{359CE32C-DA76-40C8-A133-90BBA7D7558F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2EFA0D13-7183-4503-AA10-815D0BE33460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office/internal/2005/internalDocumentation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NDRC Template</Template>
  <TotalTime>43851</TotalTime>
  <Words>5528</Words>
  <Application>Microsoft Macintosh PowerPoint</Application>
  <PresentationFormat>On-screen Show (4:3)</PresentationFormat>
  <Paragraphs>740</Paragraphs>
  <Slides>57</Slides>
  <Notes>5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57</vt:i4>
      </vt:variant>
    </vt:vector>
  </HeadingPairs>
  <TitlesOfParts>
    <vt:vector size="58" baseType="lpstr">
      <vt:lpstr>NDRC Template</vt:lpstr>
      <vt:lpstr>An Introduction to Abstract Argumentation </vt:lpstr>
      <vt:lpstr>Agenda</vt:lpstr>
      <vt:lpstr>What is argumentation Theory</vt:lpstr>
      <vt:lpstr>Nonmonotonic logic</vt:lpstr>
      <vt:lpstr>Source of non-monotonicity</vt:lpstr>
      <vt:lpstr>Some nonmonotonic logics</vt:lpstr>
      <vt:lpstr>PowerPoint Presentation</vt:lpstr>
      <vt:lpstr>PowerPoint Presentation</vt:lpstr>
      <vt:lpstr>The Key Problem</vt:lpstr>
      <vt:lpstr>Starting Point</vt:lpstr>
      <vt:lpstr>Example</vt:lpstr>
      <vt:lpstr>Example 2</vt:lpstr>
      <vt:lpstr>Complete Semantics</vt:lpstr>
      <vt:lpstr>Complete Semantics: Conflict-free</vt:lpstr>
      <vt:lpstr>Complete Semantics - Admissibility</vt:lpstr>
      <vt:lpstr>Complete Semantics</vt:lpstr>
      <vt:lpstr>Complete Semantics</vt:lpstr>
      <vt:lpstr>Hierarchies of Semantics (Caminada)</vt:lpstr>
      <vt:lpstr>Example</vt:lpstr>
      <vt:lpstr>The example of floating assignment</vt:lpstr>
      <vt:lpstr>The Nixon Diamonds &amp; 3-Cycle</vt:lpstr>
      <vt:lpstr>Credulous vs Sceptical Acceptability</vt:lpstr>
      <vt:lpstr>Instanciating an AA</vt:lpstr>
      <vt:lpstr>Arguments as logical consequences</vt:lpstr>
      <vt:lpstr>Some Applications</vt:lpstr>
      <vt:lpstr>Trust as a form of Argumentation</vt:lpstr>
      <vt:lpstr>Problems with Abstract Argumentation</vt:lpstr>
      <vt:lpstr>Towards Argumentation with Strengths</vt:lpstr>
      <vt:lpstr>Weighted Argumentation</vt:lpstr>
      <vt:lpstr>Probabilistic Argumentation</vt:lpstr>
      <vt:lpstr>Probabilistic Argumentation</vt:lpstr>
      <vt:lpstr>How to compute a PAF?</vt:lpstr>
      <vt:lpstr>Notation for group of sub-graphs</vt:lpstr>
      <vt:lpstr>Computing PAF</vt:lpstr>
      <vt:lpstr>Brute Force</vt:lpstr>
      <vt:lpstr>2-Layer Approach</vt:lpstr>
      <vt:lpstr>Example / Grounded Case</vt:lpstr>
      <vt:lpstr>Notation for Grounded labelling</vt:lpstr>
      <vt:lpstr>Preferred Case</vt:lpstr>
      <vt:lpstr>Preferred Sets</vt:lpstr>
      <vt:lpstr>Preferred Case</vt:lpstr>
      <vt:lpstr>Brute force is not efficient</vt:lpstr>
      <vt:lpstr>A Recursive Algorithm (grounded)</vt:lpstr>
      <vt:lpstr>Recursive Algorithm / Example</vt:lpstr>
      <vt:lpstr>Some Optimizations</vt:lpstr>
      <vt:lpstr>PowerPoint Presentation</vt:lpstr>
      <vt:lpstr>ADT – Arguments Decision Tree</vt:lpstr>
      <vt:lpstr>ADT /2 - Example</vt:lpstr>
      <vt:lpstr>Applications / Legal Reasoning</vt:lpstr>
      <vt:lpstr>Argumentation Graph for the Legal Case</vt:lpstr>
      <vt:lpstr>Merging Probabilistic KB</vt:lpstr>
      <vt:lpstr>Evidential Reasoning, DS Rule</vt:lpstr>
      <vt:lpstr>Dempster-Schafter Rule and Semantics</vt:lpstr>
      <vt:lpstr>Fuzzy Argumentation</vt:lpstr>
      <vt:lpstr>Problems</vt:lpstr>
      <vt:lpstr>What’s next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Haystack</dc:title>
  <dc:creator>kquinn</dc:creator>
  <cp:lastModifiedBy>Brian Mac Namee</cp:lastModifiedBy>
  <cp:revision>455</cp:revision>
  <cp:lastPrinted>2013-10-15T10:07:28Z</cp:lastPrinted>
  <dcterms:created xsi:type="dcterms:W3CDTF">2010-08-13T08:18:53Z</dcterms:created>
  <dcterms:modified xsi:type="dcterms:W3CDTF">2013-10-21T10:40:58Z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