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12" r:id="rId3"/>
    <p:sldId id="257" r:id="rId4"/>
    <p:sldId id="311" r:id="rId5"/>
    <p:sldId id="314" r:id="rId6"/>
    <p:sldId id="321" r:id="rId7"/>
    <p:sldId id="316" r:id="rId8"/>
    <p:sldId id="313" r:id="rId9"/>
    <p:sldId id="290" r:id="rId10"/>
    <p:sldId id="315" r:id="rId11"/>
    <p:sldId id="259" r:id="rId12"/>
    <p:sldId id="261" r:id="rId13"/>
    <p:sldId id="262" r:id="rId14"/>
    <p:sldId id="297" r:id="rId15"/>
    <p:sldId id="298" r:id="rId16"/>
    <p:sldId id="299" r:id="rId17"/>
    <p:sldId id="300" r:id="rId18"/>
    <p:sldId id="304" r:id="rId19"/>
    <p:sldId id="305" r:id="rId20"/>
    <p:sldId id="306" r:id="rId21"/>
    <p:sldId id="308" r:id="rId22"/>
    <p:sldId id="322" r:id="rId23"/>
    <p:sldId id="302" r:id="rId24"/>
    <p:sldId id="324" r:id="rId25"/>
    <p:sldId id="319" r:id="rId26"/>
    <p:sldId id="320" r:id="rId27"/>
    <p:sldId id="303" r:id="rId28"/>
    <p:sldId id="323" r:id="rId29"/>
    <p:sldId id="328" r:id="rId30"/>
    <p:sldId id="307" r:id="rId31"/>
    <p:sldId id="325" r:id="rId32"/>
    <p:sldId id="344" r:id="rId33"/>
    <p:sldId id="309" r:id="rId34"/>
    <p:sldId id="326" r:id="rId35"/>
    <p:sldId id="327" r:id="rId36"/>
    <p:sldId id="329" r:id="rId37"/>
    <p:sldId id="310" r:id="rId38"/>
    <p:sldId id="330" r:id="rId39"/>
    <p:sldId id="336" r:id="rId40"/>
    <p:sldId id="337" r:id="rId41"/>
    <p:sldId id="338" r:id="rId42"/>
    <p:sldId id="333" r:id="rId43"/>
    <p:sldId id="345" r:id="rId44"/>
    <p:sldId id="339" r:id="rId45"/>
    <p:sldId id="340" r:id="rId46"/>
    <p:sldId id="341" r:id="rId47"/>
    <p:sldId id="342" r:id="rId48"/>
    <p:sldId id="263" r:id="rId49"/>
    <p:sldId id="278" r:id="rId50"/>
    <p:sldId id="346" r:id="rId51"/>
    <p:sldId id="331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Susan%20McKeever\My%20Documents\PhD%20Home\Evaluation\VanKasteren\Tests\Analysis\FullTimeComparisonforJournal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Susan%20McKeever\My%20Documents\PhD%20Home\Evaluation\VanKasteren\Tests\Analysis\phdChar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Susan%20McKeever\My%20Documents\PhD%20Home\Evaluation\CASL\CASLEval\Results\Analysis\precision%20recall%20fmeasure%20for%20all%20method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'Extneded time charts'!$C$40</c:f>
              <c:strCache>
                <c:ptCount val="1"/>
                <c:pt idx="0">
                  <c:v>No time</c:v>
                </c:pt>
              </c:strCache>
            </c:strRef>
          </c:tx>
          <c:invertIfNegative val="0"/>
          <c:cat>
            <c:strRef>
              <c:f>'Extneded time charts'!$B$41:$B$47</c:f>
              <c:strCache>
                <c:ptCount val="7"/>
                <c:pt idx="0">
                  <c:v>leave house</c:v>
                </c:pt>
                <c:pt idx="1">
                  <c:v>use toilet</c:v>
                </c:pt>
                <c:pt idx="2">
                  <c:v>take shower</c:v>
                </c:pt>
                <c:pt idx="3">
                  <c:v>go to bed</c:v>
                </c:pt>
                <c:pt idx="4">
                  <c:v>prepare breakfast</c:v>
                </c:pt>
                <c:pt idx="5">
                  <c:v>prepare dinner</c:v>
                </c:pt>
                <c:pt idx="6">
                  <c:v>get drink</c:v>
                </c:pt>
              </c:strCache>
            </c:strRef>
          </c:cat>
          <c:val>
            <c:numRef>
              <c:f>'Extneded time charts'!$C$41:$C$47</c:f>
              <c:numCache>
                <c:formatCode>0.00</c:formatCode>
                <c:ptCount val="7"/>
                <c:pt idx="0">
                  <c:v>0.87278715530945705</c:v>
                </c:pt>
                <c:pt idx="1">
                  <c:v>0.50776418612521956</c:v>
                </c:pt>
                <c:pt idx="2">
                  <c:v>0.29511502133685213</c:v>
                </c:pt>
                <c:pt idx="3">
                  <c:v>0</c:v>
                </c:pt>
                <c:pt idx="4">
                  <c:v>0.32498637899337729</c:v>
                </c:pt>
                <c:pt idx="5">
                  <c:v>0.31754370678271732</c:v>
                </c:pt>
                <c:pt idx="6">
                  <c:v>0.48426131228600189</c:v>
                </c:pt>
              </c:numCache>
            </c:numRef>
          </c:val>
        </c:ser>
        <c:ser>
          <c:idx val="1"/>
          <c:order val="1"/>
          <c:tx>
            <c:strRef>
              <c:f>'Extneded time charts'!$D$40</c:f>
              <c:strCache>
                <c:ptCount val="1"/>
                <c:pt idx="0">
                  <c:v>Absolute time</c:v>
                </c:pt>
              </c:strCache>
            </c:strRef>
          </c:tx>
          <c:invertIfNegative val="0"/>
          <c:cat>
            <c:strRef>
              <c:f>'Extneded time charts'!$B$41:$B$47</c:f>
              <c:strCache>
                <c:ptCount val="7"/>
                <c:pt idx="0">
                  <c:v>leave house</c:v>
                </c:pt>
                <c:pt idx="1">
                  <c:v>use toilet</c:v>
                </c:pt>
                <c:pt idx="2">
                  <c:v>take shower</c:v>
                </c:pt>
                <c:pt idx="3">
                  <c:v>go to bed</c:v>
                </c:pt>
                <c:pt idx="4">
                  <c:v>prepare breakfast</c:v>
                </c:pt>
                <c:pt idx="5">
                  <c:v>prepare dinner</c:v>
                </c:pt>
                <c:pt idx="6">
                  <c:v>get drink</c:v>
                </c:pt>
              </c:strCache>
            </c:strRef>
          </c:cat>
          <c:val>
            <c:numRef>
              <c:f>'Extneded time charts'!$D$41:$D$47</c:f>
              <c:numCache>
                <c:formatCode>0.00</c:formatCode>
                <c:ptCount val="7"/>
                <c:pt idx="0">
                  <c:v>0.8910458391400764</c:v>
                </c:pt>
                <c:pt idx="1">
                  <c:v>0.57324460350694861</c:v>
                </c:pt>
                <c:pt idx="2">
                  <c:v>0.31044506385382015</c:v>
                </c:pt>
                <c:pt idx="3">
                  <c:v>0.72027721259920108</c:v>
                </c:pt>
                <c:pt idx="4">
                  <c:v>0.4876954670167814</c:v>
                </c:pt>
                <c:pt idx="5">
                  <c:v>0.46187689655718561</c:v>
                </c:pt>
                <c:pt idx="6">
                  <c:v>0.42504053323725527</c:v>
                </c:pt>
              </c:numCache>
            </c:numRef>
          </c:val>
        </c:ser>
        <c:ser>
          <c:idx val="2"/>
          <c:order val="2"/>
          <c:tx>
            <c:strRef>
              <c:f>'Extneded time charts'!$E$40</c:f>
              <c:strCache>
                <c:ptCount val="1"/>
                <c:pt idx="0">
                  <c:v>Time Extended</c:v>
                </c:pt>
              </c:strCache>
            </c:strRef>
          </c:tx>
          <c:invertIfNegative val="0"/>
          <c:cat>
            <c:strRef>
              <c:f>'Extneded time charts'!$B$41:$B$47</c:f>
              <c:strCache>
                <c:ptCount val="7"/>
                <c:pt idx="0">
                  <c:v>leave house</c:v>
                </c:pt>
                <c:pt idx="1">
                  <c:v>use toilet</c:v>
                </c:pt>
                <c:pt idx="2">
                  <c:v>take shower</c:v>
                </c:pt>
                <c:pt idx="3">
                  <c:v>go to bed</c:v>
                </c:pt>
                <c:pt idx="4">
                  <c:v>prepare breakfast</c:v>
                </c:pt>
                <c:pt idx="5">
                  <c:v>prepare dinner</c:v>
                </c:pt>
                <c:pt idx="6">
                  <c:v>get drink</c:v>
                </c:pt>
              </c:strCache>
            </c:strRef>
          </c:cat>
          <c:val>
            <c:numRef>
              <c:f>'Extneded time charts'!$E$41:$E$47</c:f>
              <c:numCache>
                <c:formatCode>0.00</c:formatCode>
                <c:ptCount val="7"/>
                <c:pt idx="0">
                  <c:v>0.89670730443460056</c:v>
                </c:pt>
                <c:pt idx="1">
                  <c:v>0.55781171932364393</c:v>
                </c:pt>
                <c:pt idx="2">
                  <c:v>0.71086951734299875</c:v>
                </c:pt>
                <c:pt idx="3">
                  <c:v>0.71910717573226335</c:v>
                </c:pt>
                <c:pt idx="4">
                  <c:v>0.71365107971106367</c:v>
                </c:pt>
                <c:pt idx="5">
                  <c:v>0.73235054283944834</c:v>
                </c:pt>
                <c:pt idx="6">
                  <c:v>0.43272828535986568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6527488"/>
        <c:axId val="76529024"/>
      </c:barChart>
      <c:catAx>
        <c:axId val="765274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76529024"/>
        <c:crosses val="autoZero"/>
        <c:auto val="1"/>
        <c:lblAlgn val="ctr"/>
        <c:lblOffset val="100"/>
        <c:noMultiLvlLbl val="0"/>
      </c:catAx>
      <c:valAx>
        <c:axId val="76529024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76527488"/>
        <c:crosses val="autoZero"/>
        <c:crossBetween val="between"/>
        <c:majorUnit val="0.2"/>
      </c:valAx>
    </c:plotArea>
    <c:legend>
      <c:legendPos val="b"/>
      <c:layout/>
      <c:overlay val="0"/>
      <c:txPr>
        <a:bodyPr/>
        <a:lstStyle/>
        <a:p>
          <a:pPr>
            <a:defRPr lang="en-US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208333333333333"/>
          <c:y val="1.9076788621945236E-2"/>
          <c:w val="0.84328796132405637"/>
          <c:h val="0.6859803992324202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[1]Summary!$E$43</c:f>
              <c:strCache>
                <c:ptCount val="1"/>
                <c:pt idx="0">
                  <c:v>No time EDN</c:v>
                </c:pt>
              </c:strCache>
            </c:strRef>
          </c:tx>
          <c:invertIfNegative val="0"/>
          <c:cat>
            <c:strRef>
              <c:f>[1]Summary!$D$44:$D$50</c:f>
              <c:strCache>
                <c:ptCount val="7"/>
                <c:pt idx="0">
                  <c:v>leave house</c:v>
                </c:pt>
                <c:pt idx="1">
                  <c:v>use toilet</c:v>
                </c:pt>
                <c:pt idx="2">
                  <c:v>take shower</c:v>
                </c:pt>
                <c:pt idx="3">
                  <c:v>go to bed</c:v>
                </c:pt>
                <c:pt idx="4">
                  <c:v>prepare breakfast</c:v>
                </c:pt>
                <c:pt idx="5">
                  <c:v>prepare dinner</c:v>
                </c:pt>
                <c:pt idx="6">
                  <c:v>get drink</c:v>
                </c:pt>
              </c:strCache>
            </c:strRef>
          </c:cat>
          <c:val>
            <c:numRef>
              <c:f>[1]Summary!$E$44:$E$50</c:f>
              <c:numCache>
                <c:formatCode>General</c:formatCode>
                <c:ptCount val="7"/>
                <c:pt idx="0">
                  <c:v>0.87278715530945705</c:v>
                </c:pt>
                <c:pt idx="1">
                  <c:v>0.50776418612521956</c:v>
                </c:pt>
                <c:pt idx="2">
                  <c:v>0.29511502133685175</c:v>
                </c:pt>
                <c:pt idx="3">
                  <c:v>0</c:v>
                </c:pt>
                <c:pt idx="4">
                  <c:v>0.32498637899337657</c:v>
                </c:pt>
                <c:pt idx="5">
                  <c:v>0.31754370678271732</c:v>
                </c:pt>
                <c:pt idx="6">
                  <c:v>0.48426131228600189</c:v>
                </c:pt>
              </c:numCache>
            </c:numRef>
          </c:val>
        </c:ser>
        <c:ser>
          <c:idx val="1"/>
          <c:order val="1"/>
          <c:tx>
            <c:strRef>
              <c:f>[1]Summary!$F$43</c:f>
              <c:strCache>
                <c:ptCount val="1"/>
                <c:pt idx="0">
                  <c:v>Temporal EDN</c:v>
                </c:pt>
              </c:strCache>
            </c:strRef>
          </c:tx>
          <c:invertIfNegative val="0"/>
          <c:cat>
            <c:strRef>
              <c:f>[1]Summary!$D$44:$D$50</c:f>
              <c:strCache>
                <c:ptCount val="7"/>
                <c:pt idx="0">
                  <c:v>leave house</c:v>
                </c:pt>
                <c:pt idx="1">
                  <c:v>use toilet</c:v>
                </c:pt>
                <c:pt idx="2">
                  <c:v>take shower</c:v>
                </c:pt>
                <c:pt idx="3">
                  <c:v>go to bed</c:v>
                </c:pt>
                <c:pt idx="4">
                  <c:v>prepare breakfast</c:v>
                </c:pt>
                <c:pt idx="5">
                  <c:v>prepare dinner</c:v>
                </c:pt>
                <c:pt idx="6">
                  <c:v>get drink</c:v>
                </c:pt>
              </c:strCache>
            </c:strRef>
          </c:cat>
          <c:val>
            <c:numRef>
              <c:f>[1]Summary!$F$44:$F$50</c:f>
              <c:numCache>
                <c:formatCode>General</c:formatCode>
                <c:ptCount val="7"/>
                <c:pt idx="0">
                  <c:v>0.89716448667378845</c:v>
                </c:pt>
                <c:pt idx="1">
                  <c:v>0.55786766368708884</c:v>
                </c:pt>
                <c:pt idx="2">
                  <c:v>0.71134051329102765</c:v>
                </c:pt>
                <c:pt idx="3">
                  <c:v>0.72454988335222414</c:v>
                </c:pt>
                <c:pt idx="4">
                  <c:v>0.71567908891018805</c:v>
                </c:pt>
                <c:pt idx="5">
                  <c:v>0.73633447581375844</c:v>
                </c:pt>
                <c:pt idx="6">
                  <c:v>0.44707505833836175</c:v>
                </c:pt>
              </c:numCache>
            </c:numRef>
          </c:val>
        </c:ser>
        <c:ser>
          <c:idx val="2"/>
          <c:order val="2"/>
          <c:tx>
            <c:strRef>
              <c:f>[1]Summary!$G$43</c:f>
              <c:strCache>
                <c:ptCount val="1"/>
                <c:pt idx="0">
                  <c:v>Naïve Bayes</c:v>
                </c:pt>
              </c:strCache>
            </c:strRef>
          </c:tx>
          <c:invertIfNegative val="0"/>
          <c:cat>
            <c:strRef>
              <c:f>[1]Summary!$D$44:$D$50</c:f>
              <c:strCache>
                <c:ptCount val="7"/>
                <c:pt idx="0">
                  <c:v>leave house</c:v>
                </c:pt>
                <c:pt idx="1">
                  <c:v>use toilet</c:v>
                </c:pt>
                <c:pt idx="2">
                  <c:v>take shower</c:v>
                </c:pt>
                <c:pt idx="3">
                  <c:v>go to bed</c:v>
                </c:pt>
                <c:pt idx="4">
                  <c:v>prepare breakfast</c:v>
                </c:pt>
                <c:pt idx="5">
                  <c:v>prepare dinner</c:v>
                </c:pt>
                <c:pt idx="6">
                  <c:v>get drink</c:v>
                </c:pt>
              </c:strCache>
            </c:strRef>
          </c:cat>
          <c:val>
            <c:numRef>
              <c:f>[1]Summary!$G$44:$G$50</c:f>
              <c:numCache>
                <c:formatCode>General</c:formatCode>
                <c:ptCount val="7"/>
                <c:pt idx="0">
                  <c:v>0.70833912397921306</c:v>
                </c:pt>
                <c:pt idx="1">
                  <c:v>0.6024054227351846</c:v>
                </c:pt>
                <c:pt idx="2">
                  <c:v>0.28763255439161972</c:v>
                </c:pt>
                <c:pt idx="3">
                  <c:v>0.67499860598606043</c:v>
                </c:pt>
                <c:pt idx="4">
                  <c:v>0.35921875000000031</c:v>
                </c:pt>
                <c:pt idx="5">
                  <c:v>0.38155688622754563</c:v>
                </c:pt>
                <c:pt idx="6">
                  <c:v>0.39494534439615436</c:v>
                </c:pt>
              </c:numCache>
            </c:numRef>
          </c:val>
        </c:ser>
        <c:ser>
          <c:idx val="3"/>
          <c:order val="3"/>
          <c:tx>
            <c:strRef>
              <c:f>[1]Summary!$H$43</c:f>
              <c:strCache>
                <c:ptCount val="1"/>
                <c:pt idx="0">
                  <c:v>J48</c:v>
                </c:pt>
              </c:strCache>
            </c:strRef>
          </c:tx>
          <c:invertIfNegative val="0"/>
          <c:cat>
            <c:strRef>
              <c:f>[1]Summary!$D$44:$D$50</c:f>
              <c:strCache>
                <c:ptCount val="7"/>
                <c:pt idx="0">
                  <c:v>leave house</c:v>
                </c:pt>
                <c:pt idx="1">
                  <c:v>use toilet</c:v>
                </c:pt>
                <c:pt idx="2">
                  <c:v>take shower</c:v>
                </c:pt>
                <c:pt idx="3">
                  <c:v>go to bed</c:v>
                </c:pt>
                <c:pt idx="4">
                  <c:v>prepare breakfast</c:v>
                </c:pt>
                <c:pt idx="5">
                  <c:v>prepare dinner</c:v>
                </c:pt>
                <c:pt idx="6">
                  <c:v>get drink</c:v>
                </c:pt>
              </c:strCache>
            </c:strRef>
          </c:cat>
          <c:val>
            <c:numRef>
              <c:f>[1]Summary!$H$44:$H$50</c:f>
              <c:numCache>
                <c:formatCode>General</c:formatCode>
                <c:ptCount val="7"/>
                <c:pt idx="0">
                  <c:v>0.63419082301529606</c:v>
                </c:pt>
                <c:pt idx="1">
                  <c:v>0.34357548457548481</c:v>
                </c:pt>
                <c:pt idx="2">
                  <c:v>0.50482307851667763</c:v>
                </c:pt>
                <c:pt idx="3">
                  <c:v>0.32512105333870783</c:v>
                </c:pt>
                <c:pt idx="4">
                  <c:v>0.37140173198297438</c:v>
                </c:pt>
                <c:pt idx="5">
                  <c:v>8.1954397394137055E-2</c:v>
                </c:pt>
                <c:pt idx="6">
                  <c:v>9.4891594202898596E-2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6369280"/>
        <c:axId val="76375168"/>
      </c:barChart>
      <c:catAx>
        <c:axId val="76369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76375168"/>
        <c:crosses val="autoZero"/>
        <c:auto val="1"/>
        <c:lblAlgn val="ctr"/>
        <c:lblOffset val="100"/>
        <c:noMultiLvlLbl val="0"/>
      </c:catAx>
      <c:valAx>
        <c:axId val="763751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6369280"/>
        <c:crosses val="autoZero"/>
        <c:crossBetween val="between"/>
        <c:majorUnit val="0.2"/>
      </c:valAx>
    </c:plotArea>
    <c:legend>
      <c:legendPos val="r"/>
      <c:layout>
        <c:manualLayout>
          <c:xMode val="edge"/>
          <c:yMode val="edge"/>
          <c:x val="0.11031587834737418"/>
          <c:y val="0.81936827896512932"/>
          <c:w val="0.77779600976451502"/>
          <c:h val="0.16888248968878888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2610476030517549E-2"/>
          <c:y val="2.1311723345221759E-2"/>
          <c:w val="0.88435558931201574"/>
          <c:h val="0.7636901602875234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Charts!$D$68</c:f>
              <c:strCache>
                <c:ptCount val="1"/>
                <c:pt idx="0">
                  <c:v>No Quality</c:v>
                </c:pt>
              </c:strCache>
            </c:strRef>
          </c:tx>
          <c:invertIfNegative val="0"/>
          <c:cat>
            <c:strRef>
              <c:f>Charts!$C$69:$C$74</c:f>
              <c:strCache>
                <c:ptCount val="6"/>
                <c:pt idx="0">
                  <c:v>busy at desk</c:v>
                </c:pt>
                <c:pt idx="1">
                  <c:v>busy reading</c:v>
                </c:pt>
                <c:pt idx="2">
                  <c:v>Informal break</c:v>
                </c:pt>
                <c:pt idx="3">
                  <c:v>coffee break</c:v>
                </c:pt>
                <c:pt idx="4">
                  <c:v>lunch break</c:v>
                </c:pt>
                <c:pt idx="5">
                  <c:v>at meeting</c:v>
                </c:pt>
              </c:strCache>
            </c:strRef>
          </c:cat>
          <c:val>
            <c:numRef>
              <c:f>Charts!$D$69:$D$74</c:f>
              <c:numCache>
                <c:formatCode>0.00</c:formatCode>
                <c:ptCount val="6"/>
                <c:pt idx="0">
                  <c:v>0.57841907151819472</c:v>
                </c:pt>
                <c:pt idx="1">
                  <c:v>0.44210526315789461</c:v>
                </c:pt>
                <c:pt idx="2">
                  <c:v>0.60281690140845001</c:v>
                </c:pt>
                <c:pt idx="3">
                  <c:v>0.63414634146341464</c:v>
                </c:pt>
                <c:pt idx="4">
                  <c:v>0.78991596638655404</c:v>
                </c:pt>
                <c:pt idx="5">
                  <c:v>0.69444444444444464</c:v>
                </c:pt>
              </c:numCache>
            </c:numRef>
          </c:val>
        </c:ser>
        <c:ser>
          <c:idx val="1"/>
          <c:order val="1"/>
          <c:tx>
            <c:strRef>
              <c:f>Charts!$E$68</c:f>
              <c:strCache>
                <c:ptCount val="1"/>
                <c:pt idx="0">
                  <c:v>With Quality</c:v>
                </c:pt>
              </c:strCache>
            </c:strRef>
          </c:tx>
          <c:invertIfNegative val="0"/>
          <c:cat>
            <c:strRef>
              <c:f>Charts!$C$69:$C$74</c:f>
              <c:strCache>
                <c:ptCount val="6"/>
                <c:pt idx="0">
                  <c:v>busy at desk</c:v>
                </c:pt>
                <c:pt idx="1">
                  <c:v>busy reading</c:v>
                </c:pt>
                <c:pt idx="2">
                  <c:v>Informal break</c:v>
                </c:pt>
                <c:pt idx="3">
                  <c:v>coffee break</c:v>
                </c:pt>
                <c:pt idx="4">
                  <c:v>lunch break</c:v>
                </c:pt>
                <c:pt idx="5">
                  <c:v>at meeting</c:v>
                </c:pt>
              </c:strCache>
            </c:strRef>
          </c:cat>
          <c:val>
            <c:numRef>
              <c:f>Charts!$E$69:$E$74</c:f>
              <c:numCache>
                <c:formatCode>0.00</c:formatCode>
                <c:ptCount val="6"/>
                <c:pt idx="0">
                  <c:v>0.95549738219895197</c:v>
                </c:pt>
                <c:pt idx="1">
                  <c:v>0.41666666666666685</c:v>
                </c:pt>
                <c:pt idx="2">
                  <c:v>0.72108843537415035</c:v>
                </c:pt>
                <c:pt idx="3">
                  <c:v>0.65217391304348082</c:v>
                </c:pt>
                <c:pt idx="4">
                  <c:v>0.81355932203389958</c:v>
                </c:pt>
                <c:pt idx="5">
                  <c:v>0.94736842105262953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6419456"/>
        <c:axId val="76420992"/>
      </c:barChart>
      <c:catAx>
        <c:axId val="764194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76420992"/>
        <c:crosses val="autoZero"/>
        <c:auto val="1"/>
        <c:lblAlgn val="ctr"/>
        <c:lblOffset val="100"/>
        <c:noMultiLvlLbl val="0"/>
      </c:catAx>
      <c:valAx>
        <c:axId val="76420992"/>
        <c:scaling>
          <c:orientation val="minMax"/>
          <c:max val="1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76419456"/>
        <c:crosses val="autoZero"/>
        <c:crossBetween val="between"/>
        <c:majorUnit val="0.2"/>
      </c:valAx>
    </c:plotArea>
    <c:legend>
      <c:legendPos val="b"/>
      <c:layout/>
      <c:overlay val="0"/>
      <c:txPr>
        <a:bodyPr/>
        <a:lstStyle/>
        <a:p>
          <a:pPr>
            <a:defRPr lang="en-US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0.5542</cdr:x>
      <cdr:y>0.10571</cdr:y>
    </cdr:from>
    <cdr:to>
      <cdr:x>0.72203</cdr:x>
      <cdr:y>0.38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19425" y="3524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11/5/2013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11/5/2013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11/5/2013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11/5/2013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11/5/2013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11/5/2013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11/5/2013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11/5/2013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11/5/2013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11/5/2013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</a:endParaRPr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11/5/2013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</a:endParaRPr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Calibri" pitchFamily="34" charset="0"/>
              </a:defRPr>
            </a:lvl1pPr>
            <a:extLst/>
          </a:lstStyle>
          <a:p>
            <a:fld id="{C699CB88-5E1A-4FAC-892A-60949ACB1F6F}" type="datetimeFigureOut">
              <a:rPr lang="en-US" smtClean="0"/>
              <a:pPr/>
              <a:t>11/5/2013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Calibri" pitchFamily="34" charset="0"/>
              </a:defRPr>
            </a:lvl1pPr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Calibri" pitchFamily="34" charset="0"/>
              </a:defRPr>
            </a:lvl1pPr>
            <a:extLst/>
          </a:lstStyle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Calibri" pitchFamily="34" charset="0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Calibri" pitchFamily="34" charset="0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Calibri" pitchFamily="34" charset="0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Calibri" pitchFamily="34" charset="0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Calibri" pitchFamily="34" charset="0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Calibri" pitchFamily="34" charset="0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smtClean="0">
                <a:solidFill>
                  <a:srgbClr val="7030A0"/>
                </a:solidFill>
              </a:rPr>
              <a:t>Recognising Situations in context aware systems</a:t>
            </a:r>
            <a:br>
              <a:rPr lang="en-GB" smtClean="0">
                <a:solidFill>
                  <a:srgbClr val="7030A0"/>
                </a:solidFill>
              </a:rPr>
            </a:br>
            <a:r>
              <a:rPr lang="en-GB" smtClean="0">
                <a:solidFill>
                  <a:srgbClr val="7030A0"/>
                </a:solidFill>
              </a:rPr>
              <a:t>using </a:t>
            </a:r>
            <a:r>
              <a:rPr lang="en-GB" dirty="0" smtClean="0">
                <a:solidFill>
                  <a:srgbClr val="7030A0"/>
                </a:solidFill>
              </a:rPr>
              <a:t>Dempster-Shafer Theory</a:t>
            </a:r>
            <a:br>
              <a:rPr lang="en-GB" dirty="0" smtClean="0">
                <a:solidFill>
                  <a:srgbClr val="7030A0"/>
                </a:solidFill>
              </a:rPr>
            </a:br>
            <a:endParaRPr lang="en-IE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92080" y="3685032"/>
            <a:ext cx="3209010" cy="2336256"/>
          </a:xfrm>
        </p:spPr>
        <p:txBody>
          <a:bodyPr>
            <a:noAutofit/>
          </a:bodyPr>
          <a:lstStyle/>
          <a:p>
            <a:pPr marL="366713" lvl="3" algn="l"/>
            <a:r>
              <a:rPr lang="en-GB" sz="2400" smtClean="0">
                <a:solidFill>
                  <a:schemeClr val="tx1"/>
                </a:solidFill>
              </a:rPr>
              <a:t>Dr. Susan McKeever</a:t>
            </a:r>
          </a:p>
          <a:p>
            <a:pPr marL="366713" lvl="3" algn="l"/>
            <a:r>
              <a:rPr lang="en-GB" sz="2400" smtClean="0"/>
              <a:t>Nov 4</a:t>
            </a:r>
            <a:r>
              <a:rPr lang="en-GB" sz="2400" baseline="30000" smtClean="0"/>
              <a:t>th</a:t>
            </a:r>
            <a:r>
              <a:rPr lang="en-GB" sz="2400" smtClean="0"/>
              <a:t> 2013</a:t>
            </a:r>
            <a:endParaRPr lang="en-GB" sz="2400" dirty="0" smtClean="0">
              <a:solidFill>
                <a:schemeClr val="tx1"/>
              </a:solidFill>
            </a:endParaRPr>
          </a:p>
          <a:p>
            <a:pPr lvl="3" algn="l"/>
            <a:r>
              <a:rPr lang="en-GB" sz="2400" smtClean="0">
                <a:solidFill>
                  <a:schemeClr val="tx1"/>
                </a:solidFill>
              </a:rPr>
              <a:t>	</a:t>
            </a:r>
            <a:endParaRPr lang="en-GB" sz="2400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http://i01.i.aliimg.com/img/pb/451/548/110/110548451_8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149080"/>
            <a:ext cx="4608512" cy="1790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3586" y="326266"/>
            <a:ext cx="83582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 smtClean="0">
                <a:latin typeface="Calibri" pitchFamily="34" charset="0"/>
              </a:rPr>
              <a:t>Recognising situations – </a:t>
            </a:r>
            <a:r>
              <a:rPr lang="en-GB" sz="3200" dirty="0" smtClean="0">
                <a:latin typeface="Calibri" pitchFamily="34" charset="0"/>
              </a:rPr>
              <a:t>Some approaches</a:t>
            </a:r>
            <a:endParaRPr lang="en-IE" sz="3200" dirty="0"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54542" y="1052736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67544" y="1124744"/>
            <a:ext cx="7815242" cy="3096344"/>
          </a:xfrm>
          <a:prstGeom prst="rect">
            <a:avLst/>
          </a:prstGeom>
        </p:spPr>
        <p:txBody>
          <a:bodyPr/>
          <a:lstStyle/>
          <a:p>
            <a:pPr marL="265176" indent="-265176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GB" sz="3200" smtClean="0">
                <a:latin typeface="Calibri" pitchFamily="34" charset="0"/>
              </a:rPr>
              <a:t>Machine learning techniques, inc.</a:t>
            </a:r>
          </a:p>
          <a:p>
            <a:pPr marL="722376" lvl="1" indent="-265176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kumimoji="0" lang="en-GB" sz="28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Bayesian networks</a:t>
            </a:r>
          </a:p>
          <a:p>
            <a:pPr marL="722376" lvl="1" indent="-265176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GB" sz="2800" smtClean="0">
                <a:latin typeface="Calibri" pitchFamily="34" charset="0"/>
              </a:rPr>
              <a:t>Decision trees</a:t>
            </a:r>
          </a:p>
          <a:p>
            <a:pPr marL="722376" lvl="1" indent="-265176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kumimoji="0" lang="en-GB" sz="28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Hidden Markhov models</a:t>
            </a:r>
          </a:p>
          <a:p>
            <a:pPr marL="722376" lvl="1" indent="-265176">
              <a:spcBef>
                <a:spcPts val="250"/>
              </a:spcBef>
              <a:buClr>
                <a:schemeClr val="accent1"/>
              </a:buClr>
            </a:pPr>
            <a:r>
              <a:rPr lang="en-GB" sz="2800" b="1" i="1" smtClean="0">
                <a:solidFill>
                  <a:srgbClr val="FF0000"/>
                </a:solidFill>
                <a:latin typeface="Calibri" pitchFamily="34" charset="0"/>
              </a:rPr>
              <a:t>reliant on training data</a:t>
            </a:r>
          </a:p>
          <a:p>
            <a:pPr marL="722376" lvl="1" indent="-265176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kumimoji="0" lang="en-GB" sz="2800" b="0" i="0" u="none" strike="noStrike" kern="1200" cap="none" spc="0" normalizeH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722376" lvl="1" indent="-265176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kumimoji="0" lang="en-GB" sz="2800" b="0" i="0" u="none" strike="noStrike" kern="1200" cap="none" spc="0" normalizeH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722376" lvl="1" indent="-265176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kumimoji="0" lang="en-GB" sz="2800" b="0" i="0" u="none" strike="noStrike" kern="1200" cap="none" spc="0" normalizeH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1179576" lvl="2" indent="-265176">
              <a:spcBef>
                <a:spcPts val="250"/>
              </a:spcBef>
              <a:buClr>
                <a:schemeClr val="accent1"/>
              </a:buClr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endParaRPr kumimoji="0" lang="en-IE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09558" y="4077072"/>
            <a:ext cx="8634442" cy="3024336"/>
          </a:xfrm>
          <a:prstGeom prst="rect">
            <a:avLst/>
          </a:prstGeom>
        </p:spPr>
        <p:txBody>
          <a:bodyPr/>
          <a:lstStyle/>
          <a:p>
            <a:pPr marL="265176" indent="-265176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GB" sz="3200" smtClean="0">
                <a:latin typeface="Calibri" pitchFamily="34" charset="0"/>
              </a:rPr>
              <a:t>Specification based approaches, inc.</a:t>
            </a:r>
          </a:p>
          <a:p>
            <a:pPr marL="722376" lvl="1" indent="-265176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kumimoji="0" lang="en-GB" sz="28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Logic approaches</a:t>
            </a:r>
          </a:p>
          <a:p>
            <a:pPr marL="722376" lvl="1" indent="-265176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GB" sz="2800" smtClean="0">
                <a:latin typeface="Calibri" pitchFamily="34" charset="0"/>
              </a:rPr>
              <a:t>Fuzzy logic</a:t>
            </a:r>
          </a:p>
          <a:p>
            <a:pPr marL="722376" lvl="1" indent="-265176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GB" sz="2800" smtClean="0">
                <a:latin typeface="Calibri" pitchFamily="34" charset="0"/>
              </a:rPr>
              <a:t>Temporal logic</a:t>
            </a:r>
          </a:p>
          <a:p>
            <a:pPr marL="722376" lvl="1" indent="-265176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lang="en-GB" sz="2800" smtClean="0">
              <a:latin typeface="Calibri" pitchFamily="34" charset="0"/>
            </a:endParaRPr>
          </a:p>
          <a:p>
            <a:pPr marL="722376" lvl="1" indent="-265176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kumimoji="0" lang="en-GB" sz="2800" b="0" i="0" u="none" strike="noStrike" kern="1200" cap="none" spc="0" normalizeH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722376" lvl="1" indent="-265176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kumimoji="0" lang="en-GB" sz="2800" b="0" i="0" u="none" strike="noStrike" kern="1200" cap="none" spc="0" normalizeH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722376" lvl="1" indent="-265176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kumimoji="0" lang="en-GB" sz="2800" b="0" i="0" u="none" strike="noStrike" kern="1200" cap="none" spc="0" normalizeH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326266"/>
            <a:ext cx="835824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smtClean="0">
                <a:latin typeface="Calibri" pitchFamily="34" charset="0"/>
              </a:rPr>
              <a:t>Problems to be solved (</a:t>
            </a:r>
            <a:r>
              <a:rPr lang="en-GB" sz="3200" smtClean="0">
                <a:latin typeface="Calibri" pitchFamily="34" charset="0"/>
              </a:rPr>
              <a:t>not exhaustive</a:t>
            </a:r>
            <a:r>
              <a:rPr lang="en-GB" sz="4400" smtClean="0">
                <a:latin typeface="Calibri" pitchFamily="34" charset="0"/>
              </a:rPr>
              <a:t>)</a:t>
            </a:r>
            <a:r>
              <a:rPr lang="en-GB" sz="4400" dirty="0" smtClean="0">
                <a:latin typeface="Calibri" pitchFamily="34" charset="0"/>
              </a:rPr>
              <a:t/>
            </a:r>
            <a:br>
              <a:rPr lang="en-GB" sz="4400" dirty="0" smtClean="0">
                <a:latin typeface="Calibri" pitchFamily="34" charset="0"/>
              </a:rPr>
            </a:br>
            <a:endParaRPr lang="en-IE" sz="4400" dirty="0">
              <a:latin typeface="Calibri" pitchFamily="34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57158" y="1196752"/>
            <a:ext cx="7878866" cy="1738536"/>
          </a:xfrm>
          <a:prstGeom prst="rect">
            <a:avLst/>
          </a:prstGeom>
        </p:spPr>
        <p:txBody>
          <a:bodyPr/>
          <a:lstStyle/>
          <a:p>
            <a:pPr marL="265176" indent="-265176">
              <a:spcBef>
                <a:spcPts val="250"/>
              </a:spcBef>
              <a:buClr>
                <a:schemeClr val="accent1"/>
              </a:buClr>
            </a:pPr>
            <a:r>
              <a:rPr lang="en-GB" sz="3200" dirty="0" smtClean="0">
                <a:latin typeface="Calibri" pitchFamily="34" charset="0"/>
              </a:rPr>
              <a:t>How to recognise situations in pervasive environments, allowing for </a:t>
            </a:r>
            <a:r>
              <a:rPr lang="en-GB" sz="3200" smtClean="0">
                <a:latin typeface="Calibri" pitchFamily="34" charset="0"/>
              </a:rPr>
              <a:t>particular challenges</a:t>
            </a:r>
            <a:r>
              <a:rPr lang="en-GB" sz="3200" dirty="0" smtClean="0">
                <a:latin typeface="Calibri" pitchFamily="34" charset="0"/>
              </a:rPr>
              <a:t>:</a:t>
            </a:r>
            <a:br>
              <a:rPr lang="en-GB" sz="3200" dirty="0" smtClean="0">
                <a:latin typeface="Calibri" pitchFamily="34" charset="0"/>
              </a:rPr>
            </a:br>
            <a:endParaRPr lang="en-GB" sz="3200" dirty="0" smtClean="0">
              <a:latin typeface="Calibri" pitchFamily="34" charset="0"/>
            </a:endParaRPr>
          </a:p>
          <a:p>
            <a:pPr marL="971550" lvl="1" indent="-51435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r>
              <a:rPr kumimoji="0" lang="en-GB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Uncertainty (sensor data, situatio</a:t>
            </a:r>
            <a:r>
              <a:rPr lang="en-GB" sz="2800" dirty="0" smtClean="0">
                <a:latin typeface="Calibri" pitchFamily="34" charset="0"/>
              </a:rPr>
              <a:t>n definitions, context fuzziness)</a:t>
            </a:r>
            <a:br>
              <a:rPr lang="en-GB" sz="2800" dirty="0" smtClean="0">
                <a:latin typeface="Calibri" pitchFamily="34" charset="0"/>
              </a:rPr>
            </a:br>
            <a:endParaRPr lang="en-GB" sz="2800" dirty="0" smtClean="0">
              <a:latin typeface="Calibri" pitchFamily="34" charset="0"/>
            </a:endParaRPr>
          </a:p>
          <a:p>
            <a:pPr marL="971550" lvl="1" indent="-51435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r>
              <a:rPr lang="en-GB" sz="2800" dirty="0" smtClean="0">
                <a:latin typeface="Calibri" pitchFamily="34" charset="0"/>
              </a:rPr>
              <a:t>Difficulties in obtaining training data</a:t>
            </a:r>
            <a:endParaRPr kumimoji="0" lang="en-IE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endParaRPr kumimoji="0" lang="en-IE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9552" y="1052736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509558" y="5362872"/>
            <a:ext cx="7878866" cy="1738536"/>
          </a:xfrm>
          <a:prstGeom prst="rect">
            <a:avLst/>
          </a:prstGeom>
        </p:spPr>
        <p:txBody>
          <a:bodyPr/>
          <a:lstStyle/>
          <a:p>
            <a:pPr marL="265176" indent="-265176">
              <a:spcBef>
                <a:spcPts val="250"/>
              </a:spcBef>
              <a:buClr>
                <a:schemeClr val="accent1"/>
              </a:buClr>
            </a:pPr>
            <a:r>
              <a:rPr lang="en-IE" sz="3200" b="1" smtClean="0">
                <a:latin typeface="Calibri" pitchFamily="34" charset="0"/>
              </a:rPr>
              <a:t>My solution</a:t>
            </a:r>
            <a:r>
              <a:rPr lang="en-IE" sz="3200" smtClean="0">
                <a:latin typeface="Calibri" pitchFamily="34" charset="0"/>
              </a:rPr>
              <a:t>: Use and enhance evidence theory (Dempster Shafer theory)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endParaRPr kumimoji="0" lang="en-IE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260648"/>
            <a:ext cx="83582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smtClean="0">
                <a:latin typeface="Calibri" pitchFamily="34" charset="0"/>
              </a:rPr>
              <a:t>Why Dempster Shafer theory</a:t>
            </a:r>
            <a:r>
              <a:rPr lang="en-GB" sz="4000" dirty="0" smtClean="0">
                <a:latin typeface="Calibri" pitchFamily="34" charset="0"/>
              </a:rPr>
              <a:t/>
            </a:r>
            <a:br>
              <a:rPr lang="en-GB" sz="4000" dirty="0" smtClean="0">
                <a:latin typeface="Calibri" pitchFamily="34" charset="0"/>
              </a:rPr>
            </a:br>
            <a:endParaRPr lang="en-IE" sz="4000" dirty="0">
              <a:latin typeface="Calibri" pitchFamily="34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57158" y="1042392"/>
            <a:ext cx="7661275" cy="4114800"/>
          </a:xfrm>
          <a:prstGeom prst="rect">
            <a:avLst/>
          </a:prstGeom>
        </p:spPr>
        <p:txBody>
          <a:bodyPr/>
          <a:lstStyle/>
          <a:p>
            <a:pPr marL="265176" indent="-265176">
              <a:spcBef>
                <a:spcPts val="250"/>
              </a:spcBef>
              <a:buClr>
                <a:schemeClr val="accent1"/>
              </a:buClr>
            </a:pPr>
            <a:r>
              <a:rPr lang="en-GB" sz="2800" dirty="0" smtClean="0">
                <a:latin typeface="Calibri" pitchFamily="34" charset="0"/>
              </a:rPr>
              <a:t>Devised in 1970s </a:t>
            </a:r>
          </a:p>
          <a:p>
            <a:pPr marL="971550" lvl="1" indent="-514350">
              <a:spcBef>
                <a:spcPts val="250"/>
              </a:spcBef>
              <a:buClr>
                <a:schemeClr val="accent1"/>
              </a:buClr>
              <a:buAutoNum type="arabicParenBoth"/>
            </a:pPr>
            <a:endParaRPr lang="en-IE" sz="2000" dirty="0" smtClean="0"/>
          </a:p>
          <a:p>
            <a:pPr marL="265176" indent="-265176">
              <a:spcBef>
                <a:spcPts val="250"/>
              </a:spcBef>
              <a:buClr>
                <a:schemeClr val="accent1"/>
              </a:buClr>
            </a:pPr>
            <a:r>
              <a:rPr lang="en-GB" sz="2400" dirty="0" smtClean="0">
                <a:latin typeface="Calibri" pitchFamily="34" charset="0"/>
              </a:rPr>
              <a:t>Mathematical theory  for combining separate </a:t>
            </a:r>
            <a:r>
              <a:rPr lang="en-IE" sz="2000" dirty="0" smtClean="0"/>
              <a:t>pieces of information (evidence) to calculate the belief in an event. </a:t>
            </a:r>
          </a:p>
          <a:p>
            <a:pPr marL="971550" lvl="1" indent="-514350">
              <a:spcBef>
                <a:spcPts val="250"/>
              </a:spcBef>
              <a:buClr>
                <a:schemeClr val="accent1"/>
              </a:buClr>
              <a:buAutoNum type="arabicParenBoth"/>
            </a:pPr>
            <a:endParaRPr lang="en-IE" sz="2000" dirty="0" smtClean="0"/>
          </a:p>
          <a:p>
            <a:r>
              <a:rPr lang="fr-FR" sz="2000" dirty="0" err="1" smtClean="0"/>
              <a:t>Applied</a:t>
            </a:r>
            <a:r>
              <a:rPr lang="fr-FR" sz="2000" dirty="0" smtClean="0"/>
              <a:t> in </a:t>
            </a:r>
            <a:r>
              <a:rPr lang="fr-FR" sz="2000" dirty="0" err="1" smtClean="0"/>
              <a:t>military</a:t>
            </a:r>
            <a:r>
              <a:rPr lang="fr-FR" sz="2000" dirty="0" smtClean="0"/>
              <a:t> applications, </a:t>
            </a:r>
            <a:r>
              <a:rPr lang="fr-FR" sz="2000" dirty="0" err="1" smtClean="0"/>
              <a:t>cartography</a:t>
            </a:r>
            <a:r>
              <a:rPr lang="fr-FR" sz="2000" dirty="0" smtClean="0"/>
              <a:t>, </a:t>
            </a:r>
            <a:r>
              <a:rPr lang="en-IE" sz="2000" dirty="0" smtClean="0"/>
              <a:t>image processing, expert systems, risk management, robotics and medical diagnosis </a:t>
            </a:r>
          </a:p>
          <a:p>
            <a:pPr marL="514350" indent="-514350">
              <a:spcBef>
                <a:spcPts val="250"/>
              </a:spcBef>
              <a:buClr>
                <a:schemeClr val="accent1"/>
              </a:buClr>
            </a:pPr>
            <a:endParaRPr lang="en-IE" sz="2000" dirty="0" smtClean="0"/>
          </a:p>
          <a:p>
            <a:pPr marL="514350" indent="-514350">
              <a:spcBef>
                <a:spcPts val="250"/>
              </a:spcBef>
              <a:buClr>
                <a:schemeClr val="accent1"/>
              </a:buClr>
            </a:pPr>
            <a:r>
              <a:rPr lang="en-IE" sz="2000" dirty="0" smtClean="0"/>
              <a:t>Key features:</a:t>
            </a:r>
          </a:p>
          <a:p>
            <a:pPr marL="971550" lvl="1" indent="-514350">
              <a:spcBef>
                <a:spcPts val="250"/>
              </a:spcBef>
              <a:buClr>
                <a:schemeClr val="accent1"/>
              </a:buClr>
              <a:buAutoNum type="arabicParenBoth"/>
              <a:tabLst>
                <a:tab pos="1258888" algn="l"/>
              </a:tabLst>
            </a:pPr>
            <a:r>
              <a:rPr lang="en-IE" sz="2000" dirty="0" smtClean="0"/>
              <a:t> its ability to specifically quantify and preserve uncertainty </a:t>
            </a:r>
          </a:p>
          <a:p>
            <a:pPr marL="971550" lvl="1" indent="-514350">
              <a:spcBef>
                <a:spcPts val="250"/>
              </a:spcBef>
              <a:buClr>
                <a:schemeClr val="accent1"/>
              </a:buClr>
              <a:buAutoNum type="arabicParenBoth"/>
            </a:pPr>
            <a:r>
              <a:rPr lang="en-IE" sz="2000" dirty="0" smtClean="0"/>
              <a:t>its facility for assigning evidence to combinations</a:t>
            </a:r>
          </a:p>
          <a:p>
            <a:pPr marL="971550" lvl="1" indent="-514350">
              <a:spcBef>
                <a:spcPts val="250"/>
              </a:spcBef>
              <a:buClr>
                <a:schemeClr val="accent1"/>
              </a:buClr>
            </a:pPr>
            <a:endParaRPr lang="en-IE" sz="2000" dirty="0"/>
          </a:p>
          <a:p>
            <a:pPr marL="971550" lvl="1" indent="-514350">
              <a:spcBef>
                <a:spcPts val="250"/>
              </a:spcBef>
              <a:buClr>
                <a:schemeClr val="accent1"/>
              </a:buClr>
            </a:pPr>
            <a:r>
              <a:rPr lang="en-IE" sz="2000" dirty="0" smtClean="0"/>
              <a:t>Various researchers applying in </a:t>
            </a:r>
            <a:r>
              <a:rPr lang="en-IE" sz="2000" dirty="0" smtClean="0"/>
              <a:t>pervasive </a:t>
            </a:r>
            <a:r>
              <a:rPr lang="en-IE" sz="2000" dirty="0" smtClean="0"/>
              <a:t>systems</a:t>
            </a:r>
            <a:endParaRPr lang="en-IE" sz="2000" dirty="0" smtClean="0"/>
          </a:p>
          <a:p>
            <a:pPr marL="514350" indent="-514350">
              <a:spcBef>
                <a:spcPts val="250"/>
              </a:spcBef>
              <a:buClr>
                <a:schemeClr val="accent1"/>
              </a:buClr>
              <a:buAutoNum type="arabicParenBoth"/>
            </a:pPr>
            <a:endParaRPr lang="en-IE" sz="2000" dirty="0" smtClean="0"/>
          </a:p>
          <a:p>
            <a:pPr marL="514350" indent="-514350">
              <a:spcBef>
                <a:spcPts val="250"/>
              </a:spcBef>
              <a:buClr>
                <a:schemeClr val="accent1"/>
              </a:buClr>
              <a:buAutoNum type="arabicParenBoth"/>
            </a:pPr>
            <a:endParaRPr lang="en-IE" sz="2000" dirty="0" smtClean="0"/>
          </a:p>
          <a:p>
            <a:pPr marL="971550" lvl="1" indent="-514350">
              <a:spcBef>
                <a:spcPts val="250"/>
              </a:spcBef>
              <a:buClr>
                <a:schemeClr val="accent1"/>
              </a:buClr>
            </a:pPr>
            <a:endParaRPr lang="en-IE" sz="2000" dirty="0" smtClean="0"/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endParaRPr kumimoji="0" lang="en-GB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endParaRPr kumimoji="0" lang="en-IE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9552" y="1052736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283295"/>
            <a:ext cx="83582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800" dirty="0" smtClean="0">
                <a:latin typeface="Calibri" pitchFamily="34" charset="0"/>
              </a:rPr>
              <a:t>Approach</a:t>
            </a:r>
            <a:endParaRPr lang="en-IE" sz="4800" dirty="0">
              <a:latin typeface="Calibri" pitchFamily="34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57158" y="1600216"/>
            <a:ext cx="7661275" cy="4114800"/>
          </a:xfrm>
          <a:prstGeom prst="rect">
            <a:avLst/>
          </a:prstGeom>
        </p:spPr>
        <p:txBody>
          <a:bodyPr/>
          <a:lstStyle/>
          <a:p>
            <a:pPr marL="265176" indent="-265176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GB" sz="3200" dirty="0" smtClean="0">
                <a:latin typeface="Calibri" pitchFamily="34" charset="0"/>
              </a:rPr>
              <a:t>Apply Dempster Shafer (evidence) theory to situation recognition</a:t>
            </a:r>
          </a:p>
          <a:p>
            <a:pPr marL="722376" lvl="1" indent="-265176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GB" sz="2800" dirty="0" smtClean="0">
                <a:latin typeface="Calibri" pitchFamily="34" charset="0"/>
              </a:rPr>
              <a:t>Create a network structure to propagate evidence from sensors </a:t>
            </a:r>
          </a:p>
          <a:p>
            <a:pPr marL="722376" lvl="1" indent="-265176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kumimoji="0" lang="en-GB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65176" indent="-265176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kumimoji="0" lang="en-GB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Extend the theory to allow for:</a:t>
            </a:r>
          </a:p>
          <a:p>
            <a:pPr marL="722376" lvl="1" indent="-265176">
              <a:spcBef>
                <a:spcPts val="250"/>
              </a:spcBef>
              <a:buClr>
                <a:schemeClr val="accent1"/>
              </a:buClr>
              <a:buFontTx/>
              <a:buChar char="•"/>
              <a:defRPr/>
            </a:pPr>
            <a:r>
              <a:rPr lang="en-GB" sz="2800" dirty="0" smtClean="0">
                <a:latin typeface="Calibri" pitchFamily="34" charset="0"/>
              </a:rPr>
              <a:t>New operations needed support evidence processing of situation</a:t>
            </a:r>
          </a:p>
          <a:p>
            <a:pPr marL="722376" lvl="1" indent="-265176">
              <a:spcBef>
                <a:spcPts val="250"/>
              </a:spcBef>
              <a:buClr>
                <a:schemeClr val="accent1"/>
              </a:buClr>
              <a:buFontTx/>
              <a:buChar char="•"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Temporal</a:t>
            </a:r>
            <a:r>
              <a:rPr kumimoji="0" lang="en-GB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features of situation</a:t>
            </a:r>
          </a:p>
          <a:p>
            <a:pPr marL="722376" lvl="1" indent="-265176">
              <a:spcBef>
                <a:spcPts val="250"/>
              </a:spcBef>
              <a:buClr>
                <a:schemeClr val="accent1"/>
              </a:buClr>
              <a:buFontTx/>
              <a:buChar char="•"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Rich (static and dynamic) sensor</a:t>
            </a:r>
            <a:r>
              <a:rPr kumimoji="0" lang="en-GB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quality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endParaRPr kumimoji="0" lang="en-IE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54542" y="1124744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260648"/>
            <a:ext cx="83582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smtClean="0">
                <a:latin typeface="Calibri" pitchFamily="34" charset="0"/>
              </a:rPr>
              <a:t>Dempster Shafer theory: Example</a:t>
            </a:r>
            <a:r>
              <a:rPr lang="en-GB" sz="4000" dirty="0" smtClean="0">
                <a:latin typeface="Calibri" pitchFamily="34" charset="0"/>
              </a:rPr>
              <a:t/>
            </a:r>
            <a:br>
              <a:rPr lang="en-GB" sz="4000" dirty="0" smtClean="0">
                <a:latin typeface="Calibri" pitchFamily="34" charset="0"/>
              </a:rPr>
            </a:br>
            <a:endParaRPr lang="en-IE" sz="4000" dirty="0"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9552" y="1052736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67544" y="1268760"/>
            <a:ext cx="81724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mtClean="0"/>
              <a:t>Two sensors are used to detect user location in an office. </a:t>
            </a:r>
          </a:p>
          <a:p>
            <a:endParaRPr lang="en-IE" smtClean="0"/>
          </a:p>
          <a:p>
            <a:r>
              <a:rPr lang="en-IE" smtClean="0"/>
              <a:t>The locations of interest are: </a:t>
            </a:r>
          </a:p>
          <a:p>
            <a:r>
              <a:rPr lang="en-IE" i="1" smtClean="0"/>
              <a:t>	(1) Cafe, (2) the user’s desk, (3) the meeting room and (4) ‘lobby’ in the building.  </a:t>
            </a:r>
          </a:p>
          <a:p>
            <a:endParaRPr lang="en-IE" smtClean="0"/>
          </a:p>
          <a:p>
            <a:r>
              <a:rPr lang="en-IE" smtClean="0"/>
              <a:t> </a:t>
            </a:r>
            <a:endParaRPr lang="en-IE"/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3275856" y="2996952"/>
            <a:ext cx="1080120" cy="763513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 b="1" smtClean="0"/>
              <a:t>Meeting</a:t>
            </a:r>
            <a:br>
              <a:rPr lang="en-GB" sz="1400" b="1" smtClean="0"/>
            </a:br>
            <a:r>
              <a:rPr lang="en-GB" sz="1400" b="1" smtClean="0"/>
              <a:t> room</a:t>
            </a:r>
            <a:endParaRPr lang="en-US" sz="1400" b="1"/>
          </a:p>
        </p:txBody>
      </p:sp>
      <p:sp>
        <p:nvSpPr>
          <p:cNvPr id="6" name="Oval 19"/>
          <p:cNvSpPr>
            <a:spLocks noChangeArrowheads="1"/>
          </p:cNvSpPr>
          <p:nvPr/>
        </p:nvSpPr>
        <p:spPr bwMode="auto">
          <a:xfrm>
            <a:off x="827584" y="3006278"/>
            <a:ext cx="1097483" cy="691505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 b="1" smtClean="0"/>
              <a:t>Café</a:t>
            </a:r>
            <a:endParaRPr lang="en-US" sz="1400" b="1"/>
          </a:p>
        </p:txBody>
      </p:sp>
      <p:sp>
        <p:nvSpPr>
          <p:cNvPr id="7" name="Oval 20"/>
          <p:cNvSpPr>
            <a:spLocks noChangeArrowheads="1"/>
          </p:cNvSpPr>
          <p:nvPr/>
        </p:nvSpPr>
        <p:spPr bwMode="auto">
          <a:xfrm>
            <a:off x="1979712" y="3049712"/>
            <a:ext cx="1241499" cy="66732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 b="1" smtClean="0"/>
              <a:t>User’s desk</a:t>
            </a:r>
            <a:endParaRPr lang="en-US" sz="1400" b="1"/>
          </a:p>
        </p:txBody>
      </p:sp>
      <p:sp>
        <p:nvSpPr>
          <p:cNvPr id="8" name="Oval 58"/>
          <p:cNvSpPr>
            <a:spLocks noChangeArrowheads="1"/>
          </p:cNvSpPr>
          <p:nvPr/>
        </p:nvSpPr>
        <p:spPr bwMode="auto">
          <a:xfrm>
            <a:off x="4572000" y="3068960"/>
            <a:ext cx="1134020" cy="648072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 b="1" smtClean="0"/>
              <a:t>Lobby</a:t>
            </a:r>
            <a:endParaRPr lang="en-US" sz="1400" b="1"/>
          </a:p>
        </p:txBody>
      </p:sp>
      <p:sp>
        <p:nvSpPr>
          <p:cNvPr id="9" name="Oval 168"/>
          <p:cNvSpPr>
            <a:spLocks noChangeArrowheads="1"/>
          </p:cNvSpPr>
          <p:nvPr/>
        </p:nvSpPr>
        <p:spPr bwMode="auto">
          <a:xfrm>
            <a:off x="1565028" y="4345856"/>
            <a:ext cx="1062757" cy="73932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 b="1" smtClean="0"/>
              <a:t>Sensor 1</a:t>
            </a:r>
            <a:endParaRPr lang="en-GB" sz="1400" b="1"/>
          </a:p>
        </p:txBody>
      </p:sp>
      <p:sp>
        <p:nvSpPr>
          <p:cNvPr id="10" name="Oval 176"/>
          <p:cNvSpPr>
            <a:spLocks noChangeArrowheads="1"/>
          </p:cNvSpPr>
          <p:nvPr/>
        </p:nvSpPr>
        <p:spPr bwMode="auto">
          <a:xfrm>
            <a:off x="3437235" y="4345856"/>
            <a:ext cx="1134765" cy="81133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 b="1" smtClean="0"/>
              <a:t>Sensor 2</a:t>
            </a:r>
            <a:endParaRPr lang="en-US" sz="1400" b="1"/>
          </a:p>
        </p:txBody>
      </p:sp>
      <p:sp>
        <p:nvSpPr>
          <p:cNvPr id="18" name="Rectangle 17"/>
          <p:cNvSpPr/>
          <p:nvPr/>
        </p:nvSpPr>
        <p:spPr>
          <a:xfrm>
            <a:off x="539552" y="5373216"/>
            <a:ext cx="81724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mtClean="0"/>
              <a:t>Any uncertainty is assigned to ‘ignorance’  hypthesis </a:t>
            </a:r>
            <a:r>
              <a:rPr lang="en-IE" sz="2400" smtClean="0">
                <a:latin typeface="Cambria Math"/>
                <a:ea typeface="Cambria Math"/>
              </a:rPr>
              <a:t>𝞱</a:t>
            </a:r>
            <a:r>
              <a:rPr lang="en-IE" smtClean="0"/>
              <a:t>– </a:t>
            </a:r>
          </a:p>
          <a:p>
            <a:r>
              <a:rPr lang="en-IE" smtClean="0"/>
              <a:t>   {desk ^ cafe ^ meetingRoom ^ lobby}</a:t>
            </a:r>
            <a:endParaRPr lang="en-IE"/>
          </a:p>
        </p:txBody>
      </p:sp>
      <p:sp>
        <p:nvSpPr>
          <p:cNvPr id="20" name="Rectangle 19"/>
          <p:cNvSpPr/>
          <p:nvPr/>
        </p:nvSpPr>
        <p:spPr>
          <a:xfrm>
            <a:off x="5868144" y="3131676"/>
            <a:ext cx="3275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b="1" smtClean="0"/>
              <a:t>Frame of Discernment</a:t>
            </a:r>
          </a:p>
          <a:p>
            <a:pPr algn="ctr"/>
            <a:r>
              <a:rPr lang="en-IE" b="1" smtClean="0"/>
              <a:t>‘hypotheses’</a:t>
            </a:r>
          </a:p>
          <a:p>
            <a:pPr algn="ctr"/>
            <a:r>
              <a:rPr lang="en-IE" sz="1600" b="1" smtClean="0"/>
              <a:t>(allows combinations)</a:t>
            </a:r>
            <a:endParaRPr lang="en-IE" b="1"/>
          </a:p>
        </p:txBody>
      </p:sp>
      <p:sp>
        <p:nvSpPr>
          <p:cNvPr id="21" name="Rectangle 20"/>
          <p:cNvSpPr/>
          <p:nvPr/>
        </p:nvSpPr>
        <p:spPr>
          <a:xfrm>
            <a:off x="5544616" y="4294837"/>
            <a:ext cx="3275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b="1" smtClean="0"/>
              <a:t>Each sensors assigns belief as a ‘mass function’ which totals per sensor to 1</a:t>
            </a:r>
            <a:endParaRPr lang="en-IE" b="1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2267744" y="3933056"/>
            <a:ext cx="216024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1547664" y="4005064"/>
            <a:ext cx="216024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4067944" y="4005064"/>
            <a:ext cx="216024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288032" y="4221088"/>
            <a:ext cx="11156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400" b="1" smtClean="0"/>
              <a:t>Evidence sources</a:t>
            </a:r>
            <a:endParaRPr lang="en-IE" sz="1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3528" y="260648"/>
            <a:ext cx="83582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smtClean="0">
                <a:latin typeface="Calibri" pitchFamily="34" charset="0"/>
              </a:rPr>
              <a:t>Dempster Shafer theory: Example</a:t>
            </a:r>
            <a:r>
              <a:rPr lang="en-GB" sz="4000" dirty="0" smtClean="0">
                <a:latin typeface="Calibri" pitchFamily="34" charset="0"/>
              </a:rPr>
              <a:t/>
            </a:r>
            <a:br>
              <a:rPr lang="en-GB" sz="4000" dirty="0" smtClean="0">
                <a:latin typeface="Calibri" pitchFamily="34" charset="0"/>
              </a:rPr>
            </a:br>
            <a:endParaRPr lang="en-IE" sz="4000" dirty="0"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54792" y="1052736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39552" y="1412776"/>
            <a:ext cx="799288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b="1" smtClean="0"/>
              <a:t>Sensor 1</a:t>
            </a:r>
          </a:p>
          <a:p>
            <a:endParaRPr lang="en-IE" b="1" smtClean="0"/>
          </a:p>
          <a:p>
            <a:r>
              <a:rPr lang="en-IE" smtClean="0"/>
              <a:t>Detects the user’s location in the cafe.</a:t>
            </a:r>
            <a:br>
              <a:rPr lang="en-IE" smtClean="0"/>
            </a:br>
            <a:r>
              <a:rPr lang="en-IE" smtClean="0"/>
              <a:t> </a:t>
            </a:r>
          </a:p>
          <a:p>
            <a:r>
              <a:rPr lang="en-IE" smtClean="0"/>
              <a:t>The sensor is 70% reliable, so its belief is assigned across the frame as </a:t>
            </a:r>
            <a:r>
              <a:rPr lang="en-IE" sz="2000" b="1" smtClean="0"/>
              <a:t>{cafe 0:7; 0:3 </a:t>
            </a:r>
            <a:r>
              <a:rPr lang="en-IE" sz="2000" b="1" smtClean="0">
                <a:latin typeface="Cambria Math"/>
                <a:ea typeface="Cambria Math"/>
              </a:rPr>
              <a:t>𝞱)</a:t>
            </a:r>
            <a:endParaRPr lang="en-IE" b="1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1560" y="3717032"/>
            <a:ext cx="8928992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b="1" smtClean="0"/>
              <a:t>Sensor 2</a:t>
            </a:r>
          </a:p>
          <a:p>
            <a:endParaRPr lang="en-IE" sz="2400" b="1" smtClean="0"/>
          </a:p>
          <a:p>
            <a:r>
              <a:rPr lang="en-IE" smtClean="0"/>
              <a:t>The second sensor has conflicting evidence, assigning</a:t>
            </a:r>
          </a:p>
          <a:p>
            <a:r>
              <a:rPr lang="en-IE" sz="2000" b="1" smtClean="0"/>
              <a:t>{meetingRoom  0:2,  desk ^cafe^lobby 0:6,    0:2 </a:t>
            </a:r>
            <a:r>
              <a:rPr lang="en-IE" sz="2000" b="1" smtClean="0">
                <a:latin typeface="Cambria Math"/>
                <a:ea typeface="Cambria Math"/>
              </a:rPr>
              <a:t> 𝞱}</a:t>
            </a:r>
            <a:endParaRPr lang="en-IE" sz="2000" b="1"/>
          </a:p>
        </p:txBody>
      </p:sp>
      <p:sp>
        <p:nvSpPr>
          <p:cNvPr id="7" name="Rectangle 6"/>
          <p:cNvSpPr/>
          <p:nvPr/>
        </p:nvSpPr>
        <p:spPr>
          <a:xfrm>
            <a:off x="611560" y="5373216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smtClean="0"/>
              <a:t>To combine evidence source:</a:t>
            </a:r>
          </a:p>
          <a:p>
            <a:r>
              <a:rPr lang="en-IE" sz="2400" smtClean="0"/>
              <a:t>Use dempster combination rule</a:t>
            </a:r>
            <a:endParaRPr lang="en-IE"/>
          </a:p>
        </p:txBody>
      </p:sp>
      <p:sp>
        <p:nvSpPr>
          <p:cNvPr id="8" name="Rectangle 7"/>
          <p:cNvSpPr/>
          <p:nvPr/>
        </p:nvSpPr>
        <p:spPr>
          <a:xfrm>
            <a:off x="6084168" y="3717032"/>
            <a:ext cx="21146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400" b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mbria Math"/>
                <a:ea typeface="Cambria Math"/>
              </a:rPr>
              <a:t>mass functions</a:t>
            </a:r>
            <a:endParaRPr lang="en-IE" sz="240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4283968" y="3068960"/>
            <a:ext cx="158417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7308304" y="4149080"/>
            <a:ext cx="50405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060848"/>
            <a:ext cx="8225323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23528" y="233353"/>
            <a:ext cx="835824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smtClean="0">
                <a:latin typeface="Calibri" pitchFamily="34" charset="0"/>
              </a:rPr>
              <a:t>Dempster Shafer theory: </a:t>
            </a:r>
          </a:p>
          <a:p>
            <a:r>
              <a:rPr lang="en-GB" sz="4000" smtClean="0">
                <a:latin typeface="Calibri" pitchFamily="34" charset="0"/>
              </a:rPr>
              <a:t>Combination rule </a:t>
            </a:r>
            <a:r>
              <a:rPr lang="en-GB" sz="4000" dirty="0" smtClean="0">
                <a:latin typeface="Calibri" pitchFamily="34" charset="0"/>
              </a:rPr>
              <a:t/>
            </a:r>
            <a:br>
              <a:rPr lang="en-GB" sz="4000" dirty="0" smtClean="0">
                <a:latin typeface="Calibri" pitchFamily="34" charset="0"/>
              </a:rPr>
            </a:br>
            <a:endParaRPr lang="en-IE" sz="4000" dirty="0"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1560" y="3356992"/>
            <a:ext cx="8208912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mtClean="0"/>
              <a:t>M</a:t>
            </a:r>
            <a:r>
              <a:rPr lang="en-IE" sz="1400" smtClean="0"/>
              <a:t>12</a:t>
            </a:r>
            <a:r>
              <a:rPr lang="en-IE" smtClean="0"/>
              <a:t> (A) is the combination of two evidence sources or mass functions for a hypotheses A. </a:t>
            </a:r>
          </a:p>
          <a:p>
            <a:endParaRPr lang="en-IE" smtClean="0"/>
          </a:p>
          <a:p>
            <a:r>
              <a:rPr lang="en-IE" smtClean="0"/>
              <a:t>Denominator is a normalisation factor 1-K where K = conflicting evidence</a:t>
            </a:r>
            <a:br>
              <a:rPr lang="en-IE" smtClean="0"/>
            </a:br>
            <a:endParaRPr lang="en-IE" smtClean="0"/>
          </a:p>
          <a:p>
            <a:r>
              <a:rPr lang="en-IE" smtClean="0"/>
              <a:t>Evidence sources must sum to 1:</a:t>
            </a:r>
          </a:p>
          <a:p>
            <a:endParaRPr lang="en-IE" sz="2400" b="1" smtClean="0"/>
          </a:p>
          <a:p>
            <a:endParaRPr lang="en-IE" sz="2400" b="1" smtClean="0"/>
          </a:p>
          <a:p>
            <a:endParaRPr lang="en-IE" sz="2000" b="1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5445224"/>
            <a:ext cx="2720993" cy="873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554792" y="1583081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96752"/>
            <a:ext cx="6942953" cy="3375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534234" y="233353"/>
            <a:ext cx="83582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smtClean="0">
                <a:latin typeface="Calibri" pitchFamily="34" charset="0"/>
              </a:rPr>
              <a:t>Dempster Shafer theory: example</a:t>
            </a:r>
            <a:r>
              <a:rPr lang="en-GB" sz="4000" dirty="0" smtClean="0">
                <a:latin typeface="Calibri" pitchFamily="34" charset="0"/>
              </a:rPr>
              <a:t/>
            </a:r>
            <a:br>
              <a:rPr lang="en-GB" sz="4000" dirty="0" smtClean="0">
                <a:latin typeface="Calibri" pitchFamily="34" charset="0"/>
              </a:rPr>
            </a:br>
            <a:endParaRPr lang="en-IE" sz="4000" dirty="0"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5896" y="2071341"/>
            <a:ext cx="3384376" cy="1717699"/>
          </a:xfrm>
          <a:prstGeom prst="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Rectangle 7"/>
          <p:cNvSpPr/>
          <p:nvPr/>
        </p:nvSpPr>
        <p:spPr>
          <a:xfrm>
            <a:off x="683568" y="4653136"/>
            <a:ext cx="8208912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mtClean="0"/>
              <a:t>Conflict (K ) = 0.14 ; </a:t>
            </a:r>
          </a:p>
          <a:p>
            <a:endParaRPr lang="en-IE" smtClean="0"/>
          </a:p>
          <a:p>
            <a:r>
              <a:rPr lang="en-IE" smtClean="0"/>
              <a:t>All evidence is normalised by 1-K giving:</a:t>
            </a:r>
          </a:p>
          <a:p>
            <a:endParaRPr lang="en-IE" smtClean="0"/>
          </a:p>
          <a:p>
            <a:r>
              <a:rPr lang="en-IE" i="1" smtClean="0"/>
              <a:t>Café 0.65; </a:t>
            </a:r>
            <a:r>
              <a:rPr lang="en-IE" smtClean="0"/>
              <a:t>meeting 0.07; desk/café/lobby 0.21, uncertainty 0.07</a:t>
            </a:r>
          </a:p>
          <a:p>
            <a:endParaRPr lang="en-IE" sz="2400" b="1" smtClean="0"/>
          </a:p>
          <a:p>
            <a:endParaRPr lang="en-IE" sz="2000" b="1"/>
          </a:p>
        </p:txBody>
      </p:sp>
      <p:sp>
        <p:nvSpPr>
          <p:cNvPr id="9" name="Rectangle 8"/>
          <p:cNvSpPr/>
          <p:nvPr/>
        </p:nvSpPr>
        <p:spPr>
          <a:xfrm>
            <a:off x="6228184" y="1052736"/>
            <a:ext cx="259228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b="1" smtClean="0"/>
              <a:t>Sensor 1</a:t>
            </a:r>
            <a:endParaRPr lang="en-IE" sz="2400" b="1" smtClean="0"/>
          </a:p>
          <a:p>
            <a:endParaRPr lang="en-IE" sz="2000" b="1"/>
          </a:p>
        </p:txBody>
      </p:sp>
      <p:sp>
        <p:nvSpPr>
          <p:cNvPr id="11" name="Rectangle 10"/>
          <p:cNvSpPr/>
          <p:nvPr/>
        </p:nvSpPr>
        <p:spPr>
          <a:xfrm>
            <a:off x="683568" y="4077072"/>
            <a:ext cx="259228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b="1" smtClean="0"/>
              <a:t>Sensor 2</a:t>
            </a:r>
            <a:endParaRPr lang="en-IE" sz="2400" b="1" smtClean="0"/>
          </a:p>
          <a:p>
            <a:endParaRPr lang="en-IE" sz="2000" b="1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827584" y="3789040"/>
            <a:ext cx="64807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6804248" y="1412776"/>
            <a:ext cx="50405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6380584" y="4264060"/>
            <a:ext cx="25922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b="1" smtClean="0"/>
              <a:t>Combined evidence</a:t>
            </a:r>
            <a:endParaRPr lang="en-IE" sz="2400" b="1" smtClean="0"/>
          </a:p>
          <a:p>
            <a:endParaRPr lang="en-IE" sz="2000" b="1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6876256" y="3789040"/>
            <a:ext cx="584448" cy="5470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3275856" y="3140968"/>
            <a:ext cx="648072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554792" y="980728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4234" y="233353"/>
            <a:ext cx="835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smtClean="0">
                <a:latin typeface="Calibri" pitchFamily="34" charset="0"/>
              </a:rPr>
              <a:t>Dempster Shafer theory: problems</a:t>
            </a:r>
            <a:endParaRPr lang="en-IE" sz="4000" dirty="0"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9552" y="1551563"/>
            <a:ext cx="79928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IE" sz="2400" b="1" smtClean="0"/>
          </a:p>
          <a:p>
            <a:endParaRPr lang="en-IE" b="1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533" y="2060848"/>
            <a:ext cx="9109011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06242" y="1404065"/>
            <a:ext cx="83582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smtClean="0">
                <a:latin typeface="Calibri" pitchFamily="34" charset="0"/>
              </a:rPr>
              <a:t>Zadeh’s paradox</a:t>
            </a:r>
            <a:endParaRPr lang="en-IE" sz="3600" b="1" dirty="0"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3568" y="5595044"/>
            <a:ext cx="820891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smtClean="0"/>
              <a:t>Conflicting sensor:  Appear to agree completely if any agreement – not intuitive</a:t>
            </a:r>
            <a:endParaRPr lang="en-IE" sz="2400" b="1" smtClean="0"/>
          </a:p>
          <a:p>
            <a:endParaRPr lang="en-IE" sz="2000" b="1"/>
          </a:p>
        </p:txBody>
      </p:sp>
      <p:sp>
        <p:nvSpPr>
          <p:cNvPr id="7" name="Rectangle 6"/>
          <p:cNvSpPr/>
          <p:nvPr/>
        </p:nvSpPr>
        <p:spPr>
          <a:xfrm>
            <a:off x="554792" y="1052736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4234" y="233353"/>
            <a:ext cx="835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smtClean="0">
                <a:latin typeface="Calibri" pitchFamily="34" charset="0"/>
              </a:rPr>
              <a:t>Dempster Shafer theory: problems</a:t>
            </a:r>
            <a:endParaRPr lang="en-IE" sz="4000" dirty="0"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6242" y="1404065"/>
            <a:ext cx="83582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smtClean="0">
                <a:latin typeface="Calibri" pitchFamily="34" charset="0"/>
              </a:rPr>
              <a:t>Single sensor dominance</a:t>
            </a:r>
            <a:endParaRPr lang="en-IE" sz="3600" b="1" dirty="0"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55576" y="2276872"/>
            <a:ext cx="8208912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mtClean="0"/>
              <a:t>A single sensor can overrule a majority of agreeing sensors if it disagrees:</a:t>
            </a:r>
          </a:p>
          <a:p>
            <a:endParaRPr lang="en-IE" sz="2400" b="1" smtClean="0"/>
          </a:p>
          <a:p>
            <a:r>
              <a:rPr lang="en-IE" smtClean="0"/>
              <a:t>e.G .if 5 sensors determine a user location in a house, a single “categorical” (certain) sensor that assigns all its belief to a contradictory option will negate the evidence from the remaining 4.</a:t>
            </a:r>
          </a:p>
          <a:p>
            <a:endParaRPr lang="en-IE" sz="2000" b="1"/>
          </a:p>
        </p:txBody>
      </p:sp>
      <p:sp>
        <p:nvSpPr>
          <p:cNvPr id="6" name="Oval 168"/>
          <p:cNvSpPr>
            <a:spLocks noChangeArrowheads="1"/>
          </p:cNvSpPr>
          <p:nvPr/>
        </p:nvSpPr>
        <p:spPr bwMode="auto">
          <a:xfrm>
            <a:off x="1331640" y="5434360"/>
            <a:ext cx="1062757" cy="73932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 b="1" smtClean="0"/>
              <a:t>Sensor 1</a:t>
            </a:r>
            <a:endParaRPr lang="en-GB" sz="1400" b="1"/>
          </a:p>
        </p:txBody>
      </p:sp>
      <p:sp>
        <p:nvSpPr>
          <p:cNvPr id="7" name="Oval 176"/>
          <p:cNvSpPr>
            <a:spLocks noChangeArrowheads="1"/>
          </p:cNvSpPr>
          <p:nvPr/>
        </p:nvSpPr>
        <p:spPr bwMode="auto">
          <a:xfrm>
            <a:off x="2429123" y="5381600"/>
            <a:ext cx="1134765" cy="81133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 b="1" smtClean="0"/>
              <a:t>Sensor 2</a:t>
            </a:r>
            <a:endParaRPr lang="en-US" sz="1400" b="1"/>
          </a:p>
        </p:txBody>
      </p:sp>
      <p:sp>
        <p:nvSpPr>
          <p:cNvPr id="8" name="Oval 176"/>
          <p:cNvSpPr>
            <a:spLocks noChangeArrowheads="1"/>
          </p:cNvSpPr>
          <p:nvPr/>
        </p:nvSpPr>
        <p:spPr bwMode="auto">
          <a:xfrm>
            <a:off x="3581251" y="5381600"/>
            <a:ext cx="1134765" cy="81133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 b="1" smtClean="0"/>
              <a:t>Sensor 3</a:t>
            </a:r>
            <a:endParaRPr lang="en-US" sz="1400" b="1"/>
          </a:p>
        </p:txBody>
      </p:sp>
      <p:sp>
        <p:nvSpPr>
          <p:cNvPr id="9" name="Oval 176"/>
          <p:cNvSpPr>
            <a:spLocks noChangeArrowheads="1"/>
          </p:cNvSpPr>
          <p:nvPr/>
        </p:nvSpPr>
        <p:spPr bwMode="auto">
          <a:xfrm>
            <a:off x="6084168" y="5381600"/>
            <a:ext cx="1134765" cy="85571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 b="1" smtClean="0"/>
              <a:t>Sensor5</a:t>
            </a:r>
            <a:endParaRPr lang="en-US" sz="1400" b="1"/>
          </a:p>
        </p:txBody>
      </p:sp>
      <p:sp>
        <p:nvSpPr>
          <p:cNvPr id="10" name="Oval 176"/>
          <p:cNvSpPr>
            <a:spLocks noChangeArrowheads="1"/>
          </p:cNvSpPr>
          <p:nvPr/>
        </p:nvSpPr>
        <p:spPr bwMode="auto">
          <a:xfrm>
            <a:off x="4805387" y="5381600"/>
            <a:ext cx="1134765" cy="81133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 b="1" smtClean="0"/>
              <a:t>Sensor 4</a:t>
            </a:r>
            <a:endParaRPr lang="en-US" sz="1400" b="1"/>
          </a:p>
        </p:txBody>
      </p:sp>
      <p:sp>
        <p:nvSpPr>
          <p:cNvPr id="12" name="Rectangle 11"/>
          <p:cNvSpPr/>
          <p:nvPr/>
        </p:nvSpPr>
        <p:spPr>
          <a:xfrm>
            <a:off x="1262698" y="4572417"/>
            <a:ext cx="9330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smtClean="0">
                <a:latin typeface="Calibri" pitchFamily="34" charset="0"/>
              </a:rPr>
              <a:t>Kitchen 0.7</a:t>
            </a:r>
            <a:endParaRPr lang="en-IE" sz="2000" b="1" dirty="0">
              <a:latin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558842" y="4561964"/>
            <a:ext cx="9330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smtClean="0">
                <a:latin typeface="Calibri" pitchFamily="34" charset="0"/>
              </a:rPr>
              <a:t>Kitchen 0.6</a:t>
            </a:r>
            <a:endParaRPr lang="en-IE" sz="2000" b="1" dirty="0">
              <a:latin typeface="Calibri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638962" y="4561964"/>
            <a:ext cx="9330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smtClean="0">
                <a:latin typeface="Calibri" pitchFamily="34" charset="0"/>
              </a:rPr>
              <a:t>Kitchen 0.8</a:t>
            </a:r>
            <a:endParaRPr lang="en-IE" sz="2000" b="1" dirty="0">
              <a:latin typeface="Calibri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932040" y="4509120"/>
            <a:ext cx="9330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smtClean="0">
                <a:latin typeface="Calibri" pitchFamily="34" charset="0"/>
              </a:rPr>
              <a:t>Kitchen 0.9</a:t>
            </a:r>
            <a:endParaRPr lang="en-IE" sz="2000" b="1" dirty="0">
              <a:latin typeface="Calibri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231250" y="4509120"/>
            <a:ext cx="9330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smtClean="0">
                <a:latin typeface="Calibri" pitchFamily="34" charset="0"/>
              </a:rPr>
              <a:t>Sitting room</a:t>
            </a:r>
          </a:p>
          <a:p>
            <a:pPr algn="ctr"/>
            <a:r>
              <a:rPr lang="en-GB" b="1" smtClean="0">
                <a:latin typeface="Calibri" pitchFamily="34" charset="0"/>
              </a:rPr>
              <a:t>1</a:t>
            </a:r>
            <a:endParaRPr lang="en-IE" sz="2000" b="1" dirty="0">
              <a:latin typeface="Calibri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940152" y="4365104"/>
            <a:ext cx="1800200" cy="2088232"/>
          </a:xfrm>
          <a:prstGeom prst="rect">
            <a:avLst/>
          </a:prstGeom>
          <a:solidFill>
            <a:schemeClr val="accent4">
              <a:lumMod val="20000"/>
              <a:lumOff val="80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" name="Rectangle 17"/>
          <p:cNvSpPr/>
          <p:nvPr/>
        </p:nvSpPr>
        <p:spPr>
          <a:xfrm>
            <a:off x="554792" y="1079025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01.i.aliimg.com/img/pb/451/548/110/110548451_8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916832"/>
            <a:ext cx="6486203" cy="252028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428596" y="357166"/>
            <a:ext cx="83582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dirty="0" smtClean="0">
                <a:latin typeface="Calibri" pitchFamily="34" charset="0"/>
              </a:rPr>
              <a:t>Context Aware systems – </a:t>
            </a:r>
            <a:r>
              <a:rPr lang="en-GB" sz="4000" dirty="0" smtClean="0">
                <a:latin typeface="Calibri" pitchFamily="34" charset="0"/>
              </a:rPr>
              <a:t>e.g</a:t>
            </a:r>
            <a:r>
              <a:rPr lang="en-GB" sz="3200" dirty="0" smtClean="0">
                <a:latin typeface="Calibri" pitchFamily="34" charset="0"/>
              </a:rPr>
              <a:t>. Smart home</a:t>
            </a:r>
            <a:r>
              <a:rPr lang="en-GB" sz="4000" dirty="0" smtClean="0">
                <a:latin typeface="Calibri" pitchFamily="34" charset="0"/>
              </a:rPr>
              <a:t/>
            </a:r>
            <a:br>
              <a:rPr lang="en-GB" sz="4000" dirty="0" smtClean="0">
                <a:latin typeface="Calibri" pitchFamily="34" charset="0"/>
              </a:rPr>
            </a:br>
            <a:endParaRPr lang="en-IE" sz="4000" dirty="0">
              <a:latin typeface="Calibri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24562" y="4581128"/>
            <a:ext cx="8381355" cy="3888432"/>
          </a:xfrm>
          <a:prstGeom prst="rect">
            <a:avLst/>
          </a:prstGeom>
        </p:spPr>
        <p:txBody>
          <a:bodyPr/>
          <a:lstStyle/>
          <a:p>
            <a:pPr marL="265176" indent="-265176">
              <a:spcBef>
                <a:spcPts val="250"/>
              </a:spcBef>
              <a:buClr>
                <a:schemeClr val="accent1"/>
              </a:buClr>
              <a:buFontTx/>
              <a:buChar char="•"/>
            </a:pPr>
            <a:r>
              <a:rPr lang="en-GB" sz="2800" smtClean="0">
                <a:latin typeface="Calibri" pitchFamily="34" charset="0"/>
              </a:rPr>
              <a:t>Sensors in a smart home</a:t>
            </a:r>
          </a:p>
          <a:p>
            <a:pPr marL="722376" lvl="1" indent="-265176">
              <a:spcBef>
                <a:spcPts val="250"/>
              </a:spcBef>
              <a:buClr>
                <a:schemeClr val="accent1"/>
              </a:buClr>
              <a:buFontTx/>
              <a:buChar char="•"/>
            </a:pPr>
            <a:r>
              <a:rPr lang="en-GB" sz="2800" smtClean="0">
                <a:latin typeface="Calibri" pitchFamily="34" charset="0"/>
              </a:rPr>
              <a:t> Situation tracking – what is the user doing? What activity are they undertaking?</a:t>
            </a:r>
          </a:p>
          <a:p>
            <a:pPr marL="265176" indent="-265176">
              <a:spcBef>
                <a:spcPts val="250"/>
              </a:spcBef>
              <a:buClr>
                <a:schemeClr val="accent1"/>
              </a:buClr>
              <a:buFontTx/>
              <a:buChar char="•"/>
            </a:pPr>
            <a:r>
              <a:rPr lang="en-GB" sz="2800" smtClean="0">
                <a:latin typeface="Calibri" pitchFamily="34" charset="0"/>
              </a:rPr>
              <a:t>E.g Monitoring elderly</a:t>
            </a:r>
            <a:endParaRPr lang="en-GB" sz="2800" dirty="0" smtClean="0">
              <a:latin typeface="Calibri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endParaRPr kumimoji="0" lang="en-IE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9552" y="1052736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9224" y="233353"/>
            <a:ext cx="835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smtClean="0">
                <a:latin typeface="Calibri" pitchFamily="34" charset="0"/>
              </a:rPr>
              <a:t>Dempster Shafer theory: gaps</a:t>
            </a:r>
            <a:endParaRPr lang="en-IE" sz="4000" dirty="0"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85754" y="1124744"/>
            <a:ext cx="83582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smtClean="0">
                <a:latin typeface="Calibri" pitchFamily="34" charset="0"/>
              </a:rPr>
              <a:t>No support for evidence spread over time.</a:t>
            </a:r>
            <a:endParaRPr lang="en-IE" sz="3600" b="1" dirty="0"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55576" y="1844824"/>
            <a:ext cx="820891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smtClean="0"/>
              <a:t>Assumes evidence is all co-occuring but in reality evidence</a:t>
            </a:r>
            <a:br>
              <a:rPr lang="en-IE" sz="2000" smtClean="0"/>
            </a:br>
            <a:r>
              <a:rPr lang="en-IE" sz="2000" smtClean="0"/>
              <a:t>may be spread over time. </a:t>
            </a:r>
          </a:p>
          <a:p>
            <a:endParaRPr lang="en-IE" sz="2000" smtClean="0"/>
          </a:p>
          <a:p>
            <a:r>
              <a:rPr lang="en-IE" sz="2000" smtClean="0"/>
              <a:t>e.g. detecting “prepare dinner” situation detected by sensors on cupboards and fridges.   </a:t>
            </a:r>
          </a:p>
          <a:p>
            <a:endParaRPr lang="en-IE" sz="2400" b="1"/>
          </a:p>
        </p:txBody>
      </p:sp>
      <p:grpSp>
        <p:nvGrpSpPr>
          <p:cNvPr id="5" name="Group 4"/>
          <p:cNvGrpSpPr/>
          <p:nvPr/>
        </p:nvGrpSpPr>
        <p:grpSpPr>
          <a:xfrm>
            <a:off x="1706654" y="3501008"/>
            <a:ext cx="4881570" cy="2787124"/>
            <a:chOff x="762000" y="473005"/>
            <a:chExt cx="7924800" cy="5046157"/>
          </a:xfrm>
        </p:grpSpPr>
        <p:sp>
          <p:nvSpPr>
            <p:cNvPr id="6" name="TextBox 5"/>
            <p:cNvSpPr txBox="1"/>
            <p:nvPr/>
          </p:nvSpPr>
          <p:spPr>
            <a:xfrm>
              <a:off x="7324798" y="4014621"/>
              <a:ext cx="1287843" cy="15045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Groceries</a:t>
              </a:r>
            </a:p>
            <a:p>
              <a:r>
                <a:rPr lang="en-GB" sz="1200" dirty="0" smtClean="0"/>
                <a:t>Cupboard</a:t>
              </a:r>
            </a:p>
            <a:p>
              <a:r>
                <a:rPr lang="en-GB" sz="1200" dirty="0" smtClean="0"/>
                <a:t>Accessed</a:t>
              </a:r>
            </a:p>
            <a:p>
              <a:endParaRPr lang="en-US" sz="12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000099" y="2148481"/>
              <a:ext cx="1236629" cy="11701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Fridge</a:t>
              </a:r>
            </a:p>
            <a:p>
              <a:r>
                <a:rPr lang="en-GB" sz="1200" dirty="0" smtClean="0"/>
                <a:t>Accessed</a:t>
              </a:r>
            </a:p>
            <a:p>
              <a:endParaRPr lang="en-US" sz="12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571868" y="3643315"/>
              <a:ext cx="1239024" cy="12816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Freezer </a:t>
              </a:r>
            </a:p>
            <a:p>
              <a:r>
                <a:rPr lang="en-GB" sz="1200" dirty="0" smtClean="0"/>
                <a:t>Accessed</a:t>
              </a:r>
            </a:p>
            <a:p>
              <a:endParaRPr lang="en-US" sz="1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538583" y="2657300"/>
              <a:ext cx="1287843" cy="15045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Pans</a:t>
              </a:r>
            </a:p>
            <a:p>
              <a:r>
                <a:rPr lang="en-GB" sz="1200" dirty="0" smtClean="0"/>
                <a:t>Cupboard</a:t>
              </a:r>
            </a:p>
            <a:p>
              <a:r>
                <a:rPr lang="en-GB" sz="1200" dirty="0" smtClean="0"/>
                <a:t>Accessed</a:t>
              </a:r>
            </a:p>
            <a:p>
              <a:endParaRPr lang="en-US" sz="12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00099" y="1071546"/>
              <a:ext cx="1287843" cy="11701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Plates</a:t>
              </a:r>
            </a:p>
            <a:p>
              <a:r>
                <a:rPr lang="en-GB" sz="1200" dirty="0" smtClean="0"/>
                <a:t>Cupboard</a:t>
              </a:r>
            </a:p>
            <a:p>
              <a:r>
                <a:rPr lang="en-GB" sz="1200" dirty="0" smtClean="0"/>
                <a:t>Accessed</a:t>
              </a:r>
              <a:endParaRPr lang="en-US" sz="12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66801" y="533400"/>
              <a:ext cx="4424370" cy="557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/>
                <a:t>Prepare Dinner</a:t>
              </a:r>
              <a:endParaRPr lang="en-GB" sz="1400" dirty="0" smtClean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762000" y="990600"/>
              <a:ext cx="7310486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7162801" y="473005"/>
              <a:ext cx="1523999" cy="5572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i="1" dirty="0" smtClean="0"/>
                <a:t>Timeline</a:t>
              </a: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rot="5400000">
              <a:off x="76200" y="3124200"/>
              <a:ext cx="4267200" cy="1588"/>
            </a:xfrm>
            <a:prstGeom prst="straightConnector1">
              <a:avLst/>
            </a:prstGeom>
            <a:ln w="9525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rot="5400000">
              <a:off x="1372394" y="3123406"/>
              <a:ext cx="4267200" cy="1588"/>
            </a:xfrm>
            <a:prstGeom prst="straightConnector1">
              <a:avLst/>
            </a:prstGeom>
            <a:ln w="9525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rot="5400000">
              <a:off x="2515394" y="3123406"/>
              <a:ext cx="4267200" cy="1588"/>
            </a:xfrm>
            <a:prstGeom prst="straightConnector1">
              <a:avLst/>
            </a:prstGeom>
            <a:ln w="9525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5400000">
              <a:off x="3810794" y="3123406"/>
              <a:ext cx="4267200" cy="1588"/>
            </a:xfrm>
            <a:prstGeom prst="straightConnector1">
              <a:avLst/>
            </a:prstGeom>
            <a:ln w="9525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rot="5400000">
              <a:off x="4837906" y="2933700"/>
              <a:ext cx="4648994" cy="794"/>
            </a:xfrm>
            <a:prstGeom prst="straightConnector1">
              <a:avLst/>
            </a:prstGeom>
            <a:ln w="9525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5400000">
              <a:off x="-1333500" y="2933700"/>
              <a:ext cx="4648200" cy="1588"/>
            </a:xfrm>
            <a:prstGeom prst="straightConnector1">
              <a:avLst/>
            </a:prstGeom>
            <a:ln w="9525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5791200" y="609600"/>
              <a:ext cx="1523999" cy="9473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40 minutes</a:t>
              </a:r>
              <a:endParaRPr lang="en-US" sz="1400" dirty="0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554792" y="1079025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6242" y="272842"/>
            <a:ext cx="835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smtClean="0">
                <a:latin typeface="Calibri" pitchFamily="34" charset="0"/>
              </a:rPr>
              <a:t>Dempster Shafer theory: gaps</a:t>
            </a:r>
            <a:endParaRPr lang="en-IE" sz="4000" dirty="0"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1052736"/>
            <a:ext cx="83582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smtClean="0">
                <a:latin typeface="Calibri" pitchFamily="34" charset="0"/>
              </a:rPr>
              <a:t>Only deals with fusing evidence:  no “theory” for propogating evidence across other rules in order to recognise situations </a:t>
            </a:r>
            <a:endParaRPr lang="en-IE" sz="2800" b="1" dirty="0"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9552" y="1844824"/>
            <a:ext cx="85689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smtClean="0"/>
              <a:t>Limited to just combining n “sources”: Need a set of additional mathemtical operations for propogating evidence</a:t>
            </a:r>
          </a:p>
          <a:p>
            <a:endParaRPr lang="en-IE" sz="2400" b="1"/>
          </a:p>
        </p:txBody>
      </p:sp>
      <p:grpSp>
        <p:nvGrpSpPr>
          <p:cNvPr id="75" name="Group 74"/>
          <p:cNvGrpSpPr/>
          <p:nvPr/>
        </p:nvGrpSpPr>
        <p:grpSpPr>
          <a:xfrm>
            <a:off x="2123728" y="2780928"/>
            <a:ext cx="2107692" cy="3744416"/>
            <a:chOff x="5344628" y="2780928"/>
            <a:chExt cx="2107692" cy="3744416"/>
          </a:xfrm>
        </p:grpSpPr>
        <p:sp>
          <p:nvSpPr>
            <p:cNvPr id="62" name="Rounded Rectangle 61"/>
            <p:cNvSpPr/>
            <p:nvPr/>
          </p:nvSpPr>
          <p:spPr>
            <a:xfrm>
              <a:off x="5344628" y="5593155"/>
              <a:ext cx="1471514" cy="932189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solidFill>
                    <a:schemeClr val="tx1"/>
                  </a:solidFill>
                </a:rPr>
                <a:t>Sensor 1, 2, 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3" name="Rounded Rectangle 62"/>
            <p:cNvSpPr/>
            <p:nvPr/>
          </p:nvSpPr>
          <p:spPr>
            <a:xfrm>
              <a:off x="5344628" y="4151549"/>
              <a:ext cx="1471514" cy="932189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solidFill>
                    <a:schemeClr val="tx1"/>
                  </a:solidFill>
                </a:rPr>
                <a:t>Abstracted Context</a:t>
              </a:r>
              <a:endParaRPr lang="en-GB" dirty="0" smtClean="0">
                <a:solidFill>
                  <a:schemeClr val="tx1"/>
                </a:solidFill>
              </a:endParaRPr>
            </a:p>
          </p:txBody>
        </p:sp>
        <p:sp>
          <p:nvSpPr>
            <p:cNvPr id="64" name="Rounded Rectangle 63"/>
            <p:cNvSpPr/>
            <p:nvPr/>
          </p:nvSpPr>
          <p:spPr>
            <a:xfrm>
              <a:off x="5362783" y="2780928"/>
              <a:ext cx="1471514" cy="932189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Situations</a:t>
              </a:r>
            </a:p>
          </p:txBody>
        </p:sp>
        <p:sp>
          <p:nvSpPr>
            <p:cNvPr id="65" name="Up Arrow 64"/>
            <p:cNvSpPr/>
            <p:nvPr/>
          </p:nvSpPr>
          <p:spPr>
            <a:xfrm>
              <a:off x="5896446" y="5184995"/>
              <a:ext cx="367879" cy="294376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Up Arrow 65"/>
            <p:cNvSpPr/>
            <p:nvPr/>
          </p:nvSpPr>
          <p:spPr>
            <a:xfrm>
              <a:off x="5896446" y="3762180"/>
              <a:ext cx="367879" cy="294376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ounded Rectangle 72"/>
            <p:cNvSpPr/>
            <p:nvPr/>
          </p:nvSpPr>
          <p:spPr>
            <a:xfrm>
              <a:off x="5651193" y="5543701"/>
              <a:ext cx="1471514" cy="932189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solidFill>
                    <a:schemeClr val="tx1"/>
                  </a:solidFill>
                </a:rPr>
                <a:t>Sensor 1, 2, 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4" name="Rounded Rectangle 73"/>
            <p:cNvSpPr/>
            <p:nvPr/>
          </p:nvSpPr>
          <p:spPr>
            <a:xfrm>
              <a:off x="5980806" y="5528433"/>
              <a:ext cx="1471514" cy="932189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solidFill>
                    <a:schemeClr val="tx1"/>
                  </a:solidFill>
                </a:rPr>
                <a:t>Sensor 1, 2, 3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2843808" y="2780928"/>
            <a:ext cx="2107692" cy="3744416"/>
            <a:chOff x="5344628" y="2780928"/>
            <a:chExt cx="2107692" cy="3744416"/>
          </a:xfrm>
        </p:grpSpPr>
        <p:sp>
          <p:nvSpPr>
            <p:cNvPr id="77" name="Rounded Rectangle 76"/>
            <p:cNvSpPr/>
            <p:nvPr/>
          </p:nvSpPr>
          <p:spPr>
            <a:xfrm>
              <a:off x="5344628" y="5593155"/>
              <a:ext cx="1471514" cy="932189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solidFill>
                    <a:schemeClr val="tx1"/>
                  </a:solidFill>
                </a:rPr>
                <a:t>Sensor 1, 2, 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8" name="Rounded Rectangle 77"/>
            <p:cNvSpPr/>
            <p:nvPr/>
          </p:nvSpPr>
          <p:spPr>
            <a:xfrm>
              <a:off x="5344628" y="4151549"/>
              <a:ext cx="1471514" cy="932189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solidFill>
                    <a:schemeClr val="tx1"/>
                  </a:solidFill>
                </a:rPr>
                <a:t>Abstracted Context</a:t>
              </a:r>
              <a:endParaRPr lang="en-GB" dirty="0" smtClean="0">
                <a:solidFill>
                  <a:schemeClr val="tx1"/>
                </a:solidFill>
              </a:endParaRPr>
            </a:p>
          </p:txBody>
        </p:sp>
        <p:sp>
          <p:nvSpPr>
            <p:cNvPr id="79" name="Rounded Rectangle 78"/>
            <p:cNvSpPr/>
            <p:nvPr/>
          </p:nvSpPr>
          <p:spPr>
            <a:xfrm>
              <a:off x="5362783" y="2780928"/>
              <a:ext cx="1471514" cy="932189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Situations</a:t>
              </a:r>
            </a:p>
          </p:txBody>
        </p:sp>
        <p:sp>
          <p:nvSpPr>
            <p:cNvPr id="80" name="Up Arrow 79"/>
            <p:cNvSpPr/>
            <p:nvPr/>
          </p:nvSpPr>
          <p:spPr>
            <a:xfrm>
              <a:off x="5896446" y="5184995"/>
              <a:ext cx="367879" cy="294376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Up Arrow 80"/>
            <p:cNvSpPr/>
            <p:nvPr/>
          </p:nvSpPr>
          <p:spPr>
            <a:xfrm>
              <a:off x="5896446" y="3762180"/>
              <a:ext cx="367879" cy="294376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ounded Rectangle 81"/>
            <p:cNvSpPr/>
            <p:nvPr/>
          </p:nvSpPr>
          <p:spPr>
            <a:xfrm>
              <a:off x="5651193" y="5543701"/>
              <a:ext cx="1471514" cy="932189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solidFill>
                    <a:schemeClr val="tx1"/>
                  </a:solidFill>
                </a:rPr>
                <a:t>Sensor 1, 2, 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3" name="Rounded Rectangle 82"/>
            <p:cNvSpPr/>
            <p:nvPr/>
          </p:nvSpPr>
          <p:spPr>
            <a:xfrm>
              <a:off x="5980806" y="5528433"/>
              <a:ext cx="1471514" cy="932189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solidFill>
                    <a:schemeClr val="tx1"/>
                  </a:solidFill>
                </a:rPr>
                <a:t>Sensor 1, 2, 3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3655356" y="2780928"/>
            <a:ext cx="2107692" cy="3744416"/>
            <a:chOff x="5344628" y="2780928"/>
            <a:chExt cx="2107692" cy="3744416"/>
          </a:xfrm>
        </p:grpSpPr>
        <p:sp>
          <p:nvSpPr>
            <p:cNvPr id="85" name="Rounded Rectangle 84"/>
            <p:cNvSpPr/>
            <p:nvPr/>
          </p:nvSpPr>
          <p:spPr>
            <a:xfrm>
              <a:off x="5344628" y="5593155"/>
              <a:ext cx="1471514" cy="932189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solidFill>
                    <a:schemeClr val="tx1"/>
                  </a:solidFill>
                </a:rPr>
                <a:t>Sensor 1, 2, 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6" name="Rounded Rectangle 85"/>
            <p:cNvSpPr/>
            <p:nvPr/>
          </p:nvSpPr>
          <p:spPr>
            <a:xfrm>
              <a:off x="5344628" y="4151549"/>
              <a:ext cx="1471514" cy="932189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solidFill>
                    <a:schemeClr val="tx1"/>
                  </a:solidFill>
                </a:rPr>
                <a:t>Abstracted Context</a:t>
              </a:r>
              <a:endParaRPr lang="en-GB" dirty="0" smtClean="0">
                <a:solidFill>
                  <a:schemeClr val="tx1"/>
                </a:solidFill>
              </a:endParaRPr>
            </a:p>
          </p:txBody>
        </p:sp>
        <p:sp>
          <p:nvSpPr>
            <p:cNvPr id="87" name="Rounded Rectangle 86"/>
            <p:cNvSpPr/>
            <p:nvPr/>
          </p:nvSpPr>
          <p:spPr>
            <a:xfrm>
              <a:off x="5362783" y="2780928"/>
              <a:ext cx="1471514" cy="932189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Situations</a:t>
              </a:r>
            </a:p>
          </p:txBody>
        </p:sp>
        <p:sp>
          <p:nvSpPr>
            <p:cNvPr id="88" name="Up Arrow 87"/>
            <p:cNvSpPr/>
            <p:nvPr/>
          </p:nvSpPr>
          <p:spPr>
            <a:xfrm>
              <a:off x="5896446" y="5184995"/>
              <a:ext cx="367879" cy="294376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Up Arrow 88"/>
            <p:cNvSpPr/>
            <p:nvPr/>
          </p:nvSpPr>
          <p:spPr>
            <a:xfrm>
              <a:off x="5896446" y="3762180"/>
              <a:ext cx="367879" cy="294376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ounded Rectangle 89"/>
            <p:cNvSpPr/>
            <p:nvPr/>
          </p:nvSpPr>
          <p:spPr>
            <a:xfrm>
              <a:off x="5651193" y="5543701"/>
              <a:ext cx="1471514" cy="932189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solidFill>
                    <a:schemeClr val="tx1"/>
                  </a:solidFill>
                </a:rPr>
                <a:t>Sensor 1, 2, 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1" name="Rounded Rectangle 90"/>
            <p:cNvSpPr/>
            <p:nvPr/>
          </p:nvSpPr>
          <p:spPr>
            <a:xfrm>
              <a:off x="5980806" y="5528433"/>
              <a:ext cx="1471514" cy="932189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solidFill>
                    <a:schemeClr val="tx1"/>
                  </a:solidFill>
                </a:rPr>
                <a:t>Sensor 1, 2, 3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5868144" y="5661248"/>
            <a:ext cx="25493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smtClean="0"/>
              <a:t>Location sensor reading</a:t>
            </a:r>
          </a:p>
          <a:p>
            <a:r>
              <a:rPr lang="en-GB" sz="1400" smtClean="0"/>
              <a:t>(X,Y,Z</a:t>
            </a:r>
            <a:r>
              <a:rPr lang="en-GB" sz="1400" dirty="0" smtClean="0"/>
              <a:t>, </a:t>
            </a:r>
            <a:r>
              <a:rPr lang="en-GB" sz="1600" dirty="0" smtClean="0"/>
              <a:t>ID239</a:t>
            </a:r>
            <a:r>
              <a:rPr lang="en-GB" sz="1400" dirty="0" smtClean="0"/>
              <a:t>, 12:30:04)</a:t>
            </a:r>
            <a:endParaRPr lang="en-US" sz="1400" dirty="0"/>
          </a:p>
        </p:txBody>
      </p:sp>
      <p:sp>
        <p:nvSpPr>
          <p:cNvPr id="93" name="TextBox 92"/>
          <p:cNvSpPr txBox="1"/>
          <p:nvPr/>
        </p:nvSpPr>
        <p:spPr>
          <a:xfrm>
            <a:off x="5792538" y="4365104"/>
            <a:ext cx="36760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John </a:t>
            </a:r>
            <a:r>
              <a:rPr lang="en-GB" sz="1600" smtClean="0"/>
              <a:t>located</a:t>
            </a:r>
            <a:r>
              <a:rPr lang="en-GB" sz="1400" smtClean="0"/>
              <a:t> in Kitchen @ </a:t>
            </a:r>
            <a:r>
              <a:rPr lang="en-GB" sz="1400" dirty="0" smtClean="0"/>
              <a:t>time 12:30</a:t>
            </a:r>
            <a:endParaRPr lang="en-US" sz="1400" dirty="0"/>
          </a:p>
        </p:txBody>
      </p:sp>
      <p:sp>
        <p:nvSpPr>
          <p:cNvPr id="94" name="TextBox 93"/>
          <p:cNvSpPr txBox="1"/>
          <p:nvPr/>
        </p:nvSpPr>
        <p:spPr>
          <a:xfrm>
            <a:off x="6036889" y="2967358"/>
            <a:ext cx="23968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John</a:t>
            </a:r>
            <a:r>
              <a:rPr lang="en-GB" sz="1400" dirty="0" smtClean="0"/>
              <a:t> </a:t>
            </a:r>
            <a:r>
              <a:rPr lang="en-GB" sz="1400" smtClean="0"/>
              <a:t>is ‘preparing meal’</a:t>
            </a:r>
            <a:endParaRPr lang="en-US" sz="1400" dirty="0"/>
          </a:p>
        </p:txBody>
      </p:sp>
      <p:cxnSp>
        <p:nvCxnSpPr>
          <p:cNvPr id="95" name="Straight Arrow Connector 94"/>
          <p:cNvCxnSpPr/>
          <p:nvPr/>
        </p:nvCxnSpPr>
        <p:spPr>
          <a:xfrm flipV="1">
            <a:off x="7594748" y="4653136"/>
            <a:ext cx="158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flipH="1" flipV="1">
            <a:off x="7587216" y="3551004"/>
            <a:ext cx="7532" cy="5980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6156176" y="5229200"/>
            <a:ext cx="17892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Is abstracted to</a:t>
            </a:r>
            <a:endParaRPr lang="en-US" sz="1400" b="1" dirty="0"/>
          </a:p>
        </p:txBody>
      </p:sp>
      <p:sp>
        <p:nvSpPr>
          <p:cNvPr id="98" name="TextBox 97"/>
          <p:cNvSpPr txBox="1"/>
          <p:nvPr/>
        </p:nvSpPr>
        <p:spPr>
          <a:xfrm>
            <a:off x="6368602" y="3645024"/>
            <a:ext cx="1601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Is evidence of</a:t>
            </a:r>
            <a:endParaRPr lang="en-US" sz="1400" b="1" dirty="0"/>
          </a:p>
        </p:txBody>
      </p:sp>
      <p:sp>
        <p:nvSpPr>
          <p:cNvPr id="101" name="Rectangle 100"/>
          <p:cNvSpPr/>
          <p:nvPr/>
        </p:nvSpPr>
        <p:spPr>
          <a:xfrm>
            <a:off x="1259632" y="2564904"/>
            <a:ext cx="4536504" cy="273630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2" name="Rectangle 101"/>
          <p:cNvSpPr/>
          <p:nvPr/>
        </p:nvSpPr>
        <p:spPr>
          <a:xfrm>
            <a:off x="554792" y="980728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115616" y="2060848"/>
            <a:ext cx="6417316" cy="4392488"/>
            <a:chOff x="188333" y="1772816"/>
            <a:chExt cx="8272099" cy="4243908"/>
          </a:xfrm>
        </p:grpSpPr>
        <p:sp>
          <p:nvSpPr>
            <p:cNvPr id="18" name="Oval 4"/>
            <p:cNvSpPr>
              <a:spLocks noChangeArrowheads="1"/>
            </p:cNvSpPr>
            <p:nvPr/>
          </p:nvSpPr>
          <p:spPr bwMode="auto">
            <a:xfrm>
              <a:off x="1871663" y="5376863"/>
              <a:ext cx="779462" cy="5715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100" smtClean="0"/>
                <a:t>sensor</a:t>
              </a:r>
              <a:endParaRPr lang="en-US" sz="1100"/>
            </a:p>
          </p:txBody>
        </p:sp>
        <p:sp>
          <p:nvSpPr>
            <p:cNvPr id="19" name="Oval 5"/>
            <p:cNvSpPr>
              <a:spLocks noChangeArrowheads="1"/>
            </p:cNvSpPr>
            <p:nvPr/>
          </p:nvSpPr>
          <p:spPr bwMode="auto">
            <a:xfrm>
              <a:off x="5580112" y="5379367"/>
              <a:ext cx="622300" cy="569913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100"/>
                <a:t>Sensor</a:t>
              </a:r>
              <a:endParaRPr lang="en-US" sz="1100"/>
            </a:p>
          </p:txBody>
        </p:sp>
        <p:sp>
          <p:nvSpPr>
            <p:cNvPr id="20" name="Oval 6"/>
            <p:cNvSpPr>
              <a:spLocks noChangeArrowheads="1"/>
            </p:cNvSpPr>
            <p:nvPr/>
          </p:nvSpPr>
          <p:spPr bwMode="auto">
            <a:xfrm>
              <a:off x="2645420" y="4044950"/>
              <a:ext cx="623887" cy="57150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050"/>
                <a:t>Context</a:t>
              </a:r>
            </a:p>
            <a:p>
              <a:pPr algn="ctr"/>
              <a:r>
                <a:rPr lang="en-GB" sz="1050"/>
                <a:t>Value</a:t>
              </a:r>
              <a:endParaRPr lang="en-US" sz="1050"/>
            </a:p>
          </p:txBody>
        </p:sp>
        <p:sp>
          <p:nvSpPr>
            <p:cNvPr id="21" name="Line 7"/>
            <p:cNvSpPr>
              <a:spLocks noChangeShapeType="1"/>
            </p:cNvSpPr>
            <p:nvPr/>
          </p:nvSpPr>
          <p:spPr bwMode="auto">
            <a:xfrm flipH="1" flipV="1">
              <a:off x="2028825" y="4711700"/>
              <a:ext cx="155575" cy="571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 sz="1600"/>
            </a:p>
          </p:txBody>
        </p:sp>
        <p:sp>
          <p:nvSpPr>
            <p:cNvPr id="22" name="Line 8"/>
            <p:cNvSpPr>
              <a:spLocks noChangeShapeType="1"/>
            </p:cNvSpPr>
            <p:nvPr/>
          </p:nvSpPr>
          <p:spPr bwMode="auto">
            <a:xfrm flipV="1">
              <a:off x="2495550" y="4711700"/>
              <a:ext cx="233363" cy="6651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 sz="1600"/>
            </a:p>
          </p:txBody>
        </p:sp>
        <p:sp>
          <p:nvSpPr>
            <p:cNvPr id="23" name="Line 9"/>
            <p:cNvSpPr>
              <a:spLocks noChangeShapeType="1"/>
            </p:cNvSpPr>
            <p:nvPr/>
          </p:nvSpPr>
          <p:spPr bwMode="auto">
            <a:xfrm flipH="1" flipV="1">
              <a:off x="4597400" y="4711700"/>
              <a:ext cx="933450" cy="6651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 sz="1600"/>
            </a:p>
          </p:txBody>
        </p:sp>
        <p:sp>
          <p:nvSpPr>
            <p:cNvPr id="24" name="Line 10"/>
            <p:cNvSpPr>
              <a:spLocks noChangeShapeType="1"/>
            </p:cNvSpPr>
            <p:nvPr/>
          </p:nvSpPr>
          <p:spPr bwMode="auto">
            <a:xfrm flipH="1" flipV="1">
              <a:off x="5453063" y="4614863"/>
              <a:ext cx="233362" cy="5730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 sz="1600"/>
            </a:p>
          </p:txBody>
        </p:sp>
        <p:sp>
          <p:nvSpPr>
            <p:cNvPr id="25" name="Line 11"/>
            <p:cNvSpPr>
              <a:spLocks noChangeShapeType="1"/>
            </p:cNvSpPr>
            <p:nvPr/>
          </p:nvSpPr>
          <p:spPr bwMode="auto">
            <a:xfrm flipV="1">
              <a:off x="5997575" y="4614863"/>
              <a:ext cx="234950" cy="668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 sz="1600"/>
            </a:p>
          </p:txBody>
        </p:sp>
        <p:sp>
          <p:nvSpPr>
            <p:cNvPr id="26" name="Line 12"/>
            <p:cNvSpPr>
              <a:spLocks noChangeShapeType="1"/>
            </p:cNvSpPr>
            <p:nvPr/>
          </p:nvSpPr>
          <p:spPr bwMode="auto">
            <a:xfrm flipV="1">
              <a:off x="6153150" y="4711700"/>
              <a:ext cx="779463" cy="6651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 sz="1600"/>
            </a:p>
          </p:txBody>
        </p:sp>
        <p:sp>
          <p:nvSpPr>
            <p:cNvPr id="27" name="Oval 13"/>
            <p:cNvSpPr>
              <a:spLocks noChangeArrowheads="1"/>
            </p:cNvSpPr>
            <p:nvPr/>
          </p:nvSpPr>
          <p:spPr bwMode="auto">
            <a:xfrm>
              <a:off x="2839095" y="1844824"/>
              <a:ext cx="1012825" cy="95408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100"/>
                <a:t>situation</a:t>
              </a:r>
              <a:endParaRPr lang="en-US" sz="1100"/>
            </a:p>
          </p:txBody>
        </p:sp>
        <p:sp>
          <p:nvSpPr>
            <p:cNvPr id="28" name="Oval 14"/>
            <p:cNvSpPr>
              <a:spLocks noChangeArrowheads="1"/>
            </p:cNvSpPr>
            <p:nvPr/>
          </p:nvSpPr>
          <p:spPr bwMode="auto">
            <a:xfrm>
              <a:off x="5360020" y="1844675"/>
              <a:ext cx="1012825" cy="95408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100"/>
                <a:t>Situation</a:t>
              </a:r>
              <a:endParaRPr lang="en-US" sz="1100"/>
            </a:p>
          </p:txBody>
        </p:sp>
        <p:sp>
          <p:nvSpPr>
            <p:cNvPr id="29" name="Line 15"/>
            <p:cNvSpPr>
              <a:spLocks noChangeShapeType="1"/>
            </p:cNvSpPr>
            <p:nvPr/>
          </p:nvSpPr>
          <p:spPr bwMode="auto">
            <a:xfrm flipV="1">
              <a:off x="2884488" y="2924175"/>
              <a:ext cx="247650" cy="10239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 sz="1600"/>
            </a:p>
          </p:txBody>
        </p:sp>
        <p:sp>
          <p:nvSpPr>
            <p:cNvPr id="30" name="Line 16"/>
            <p:cNvSpPr>
              <a:spLocks noChangeShapeType="1"/>
            </p:cNvSpPr>
            <p:nvPr/>
          </p:nvSpPr>
          <p:spPr bwMode="auto">
            <a:xfrm flipH="1" flipV="1">
              <a:off x="3852863" y="2852738"/>
              <a:ext cx="431800" cy="10953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 sz="1600"/>
            </a:p>
          </p:txBody>
        </p:sp>
        <p:sp>
          <p:nvSpPr>
            <p:cNvPr id="31" name="Oval 17"/>
            <p:cNvSpPr>
              <a:spLocks noChangeArrowheads="1"/>
            </p:cNvSpPr>
            <p:nvPr/>
          </p:nvSpPr>
          <p:spPr bwMode="auto">
            <a:xfrm>
              <a:off x="4063231" y="1772816"/>
              <a:ext cx="1012825" cy="95408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100"/>
                <a:t>Situation</a:t>
              </a:r>
              <a:endParaRPr lang="en-US" sz="1100"/>
            </a:p>
          </p:txBody>
        </p:sp>
        <p:sp>
          <p:nvSpPr>
            <p:cNvPr id="32" name="Oval 18"/>
            <p:cNvSpPr>
              <a:spLocks noChangeArrowheads="1"/>
            </p:cNvSpPr>
            <p:nvPr/>
          </p:nvSpPr>
          <p:spPr bwMode="auto">
            <a:xfrm>
              <a:off x="7789863" y="5283200"/>
              <a:ext cx="622300" cy="569913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100"/>
                <a:t>Sensor</a:t>
              </a:r>
              <a:endParaRPr lang="en-US" sz="1100"/>
            </a:p>
          </p:txBody>
        </p:sp>
        <p:sp>
          <p:nvSpPr>
            <p:cNvPr id="33" name="Line 19"/>
            <p:cNvSpPr>
              <a:spLocks noChangeShapeType="1"/>
            </p:cNvSpPr>
            <p:nvPr/>
          </p:nvSpPr>
          <p:spPr bwMode="auto">
            <a:xfrm flipV="1">
              <a:off x="8099425" y="4711700"/>
              <a:ext cx="0" cy="571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 sz="1600"/>
            </a:p>
          </p:txBody>
        </p:sp>
        <p:sp>
          <p:nvSpPr>
            <p:cNvPr id="34" name="Line 20"/>
            <p:cNvSpPr>
              <a:spLocks noChangeShapeType="1"/>
            </p:cNvSpPr>
            <p:nvPr/>
          </p:nvSpPr>
          <p:spPr bwMode="auto">
            <a:xfrm flipH="1" flipV="1">
              <a:off x="6300788" y="2852738"/>
              <a:ext cx="1565275" cy="12874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 sz="1600"/>
            </a:p>
          </p:txBody>
        </p:sp>
        <p:sp>
          <p:nvSpPr>
            <p:cNvPr id="35" name="Line 21"/>
            <p:cNvSpPr>
              <a:spLocks noChangeShapeType="1"/>
            </p:cNvSpPr>
            <p:nvPr/>
          </p:nvSpPr>
          <p:spPr bwMode="auto">
            <a:xfrm flipV="1">
              <a:off x="5292725" y="2852738"/>
              <a:ext cx="360363" cy="10953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 sz="1600"/>
            </a:p>
          </p:txBody>
        </p:sp>
        <p:sp>
          <p:nvSpPr>
            <p:cNvPr id="36" name="Line 22"/>
            <p:cNvSpPr>
              <a:spLocks noChangeShapeType="1"/>
            </p:cNvSpPr>
            <p:nvPr/>
          </p:nvSpPr>
          <p:spPr bwMode="auto">
            <a:xfrm flipH="1" flipV="1">
              <a:off x="6084888" y="2852738"/>
              <a:ext cx="901700" cy="10953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 sz="1600"/>
            </a:p>
          </p:txBody>
        </p:sp>
        <p:sp>
          <p:nvSpPr>
            <p:cNvPr id="37" name="Oval 25"/>
            <p:cNvSpPr>
              <a:spLocks noChangeArrowheads="1"/>
            </p:cNvSpPr>
            <p:nvPr/>
          </p:nvSpPr>
          <p:spPr bwMode="auto">
            <a:xfrm>
              <a:off x="1608782" y="4043363"/>
              <a:ext cx="623888" cy="57150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050"/>
                <a:t>Context</a:t>
              </a:r>
            </a:p>
            <a:p>
              <a:pPr algn="ctr"/>
              <a:r>
                <a:rPr lang="en-GB" sz="1050"/>
                <a:t>Value</a:t>
              </a:r>
              <a:endParaRPr lang="en-US" sz="1050"/>
            </a:p>
          </p:txBody>
        </p:sp>
        <p:sp>
          <p:nvSpPr>
            <p:cNvPr id="38" name="Oval 26"/>
            <p:cNvSpPr>
              <a:spLocks noChangeArrowheads="1"/>
            </p:cNvSpPr>
            <p:nvPr/>
          </p:nvSpPr>
          <p:spPr bwMode="auto">
            <a:xfrm>
              <a:off x="4178945" y="4043363"/>
              <a:ext cx="622300" cy="57150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050"/>
                <a:t>Context</a:t>
              </a:r>
            </a:p>
            <a:p>
              <a:pPr algn="ctr"/>
              <a:r>
                <a:rPr lang="en-GB" sz="1050"/>
                <a:t>Value</a:t>
              </a:r>
              <a:endParaRPr lang="en-US" sz="1050"/>
            </a:p>
          </p:txBody>
        </p:sp>
        <p:sp>
          <p:nvSpPr>
            <p:cNvPr id="39" name="Oval 27"/>
            <p:cNvSpPr>
              <a:spLocks noChangeArrowheads="1"/>
            </p:cNvSpPr>
            <p:nvPr/>
          </p:nvSpPr>
          <p:spPr bwMode="auto">
            <a:xfrm>
              <a:off x="5112395" y="4043363"/>
              <a:ext cx="622300" cy="57150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050"/>
                <a:t>Context</a:t>
              </a:r>
            </a:p>
            <a:p>
              <a:pPr algn="ctr"/>
              <a:r>
                <a:rPr lang="en-GB" sz="1050"/>
                <a:t>Value</a:t>
              </a:r>
              <a:endParaRPr lang="en-US" sz="1050"/>
            </a:p>
          </p:txBody>
        </p:sp>
        <p:sp>
          <p:nvSpPr>
            <p:cNvPr id="40" name="Oval 28"/>
            <p:cNvSpPr>
              <a:spLocks noChangeArrowheads="1"/>
            </p:cNvSpPr>
            <p:nvPr/>
          </p:nvSpPr>
          <p:spPr bwMode="auto">
            <a:xfrm>
              <a:off x="6045845" y="4043363"/>
              <a:ext cx="622300" cy="57150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050"/>
                <a:t>Context</a:t>
              </a:r>
            </a:p>
            <a:p>
              <a:pPr algn="ctr"/>
              <a:r>
                <a:rPr lang="en-GB" sz="1050"/>
                <a:t>Value</a:t>
              </a:r>
              <a:endParaRPr lang="en-US" sz="1050"/>
            </a:p>
          </p:txBody>
        </p:sp>
        <p:sp>
          <p:nvSpPr>
            <p:cNvPr id="41" name="Oval 29"/>
            <p:cNvSpPr>
              <a:spLocks noChangeArrowheads="1"/>
            </p:cNvSpPr>
            <p:nvPr/>
          </p:nvSpPr>
          <p:spPr bwMode="auto">
            <a:xfrm>
              <a:off x="6825307" y="4043363"/>
              <a:ext cx="622300" cy="57150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050"/>
                <a:t>Context</a:t>
              </a:r>
            </a:p>
            <a:p>
              <a:pPr algn="ctr"/>
              <a:r>
                <a:rPr lang="en-GB" sz="1050"/>
                <a:t>Value</a:t>
              </a:r>
              <a:endParaRPr lang="en-US" sz="1050"/>
            </a:p>
          </p:txBody>
        </p:sp>
        <p:sp>
          <p:nvSpPr>
            <p:cNvPr id="42" name="Oval 30"/>
            <p:cNvSpPr>
              <a:spLocks noChangeArrowheads="1"/>
            </p:cNvSpPr>
            <p:nvPr/>
          </p:nvSpPr>
          <p:spPr bwMode="auto">
            <a:xfrm>
              <a:off x="7836545" y="4140200"/>
              <a:ext cx="623887" cy="57150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050"/>
                <a:t>Context</a:t>
              </a:r>
            </a:p>
            <a:p>
              <a:pPr algn="ctr"/>
              <a:r>
                <a:rPr lang="en-GB" sz="1050"/>
                <a:t>Value</a:t>
              </a:r>
              <a:endParaRPr lang="en-US" sz="1050"/>
            </a:p>
          </p:txBody>
        </p:sp>
        <p:sp>
          <p:nvSpPr>
            <p:cNvPr id="43" name="Oval 35"/>
            <p:cNvSpPr>
              <a:spLocks noChangeArrowheads="1"/>
            </p:cNvSpPr>
            <p:nvPr/>
          </p:nvSpPr>
          <p:spPr bwMode="auto">
            <a:xfrm>
              <a:off x="2844800" y="3311525"/>
              <a:ext cx="309563" cy="47783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050"/>
                <a:t>Certainty</a:t>
              </a:r>
            </a:p>
            <a:p>
              <a:pPr algn="ctr"/>
              <a:r>
                <a:rPr lang="en-GB" sz="1050"/>
                <a:t>0.n</a:t>
              </a:r>
              <a:endParaRPr lang="en-US" sz="1050"/>
            </a:p>
          </p:txBody>
        </p:sp>
        <p:sp>
          <p:nvSpPr>
            <p:cNvPr id="44" name="Oval 36"/>
            <p:cNvSpPr>
              <a:spLocks noChangeArrowheads="1"/>
            </p:cNvSpPr>
            <p:nvPr/>
          </p:nvSpPr>
          <p:spPr bwMode="auto">
            <a:xfrm>
              <a:off x="3973513" y="3311525"/>
              <a:ext cx="311150" cy="47783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050"/>
                <a:t>Certainty</a:t>
              </a:r>
            </a:p>
            <a:p>
              <a:pPr algn="ctr"/>
              <a:r>
                <a:rPr lang="en-GB" sz="1050"/>
                <a:t>0.n</a:t>
              </a:r>
              <a:endParaRPr lang="en-US" sz="1050"/>
            </a:p>
          </p:txBody>
        </p:sp>
        <p:sp>
          <p:nvSpPr>
            <p:cNvPr id="45" name="Oval 37"/>
            <p:cNvSpPr>
              <a:spLocks noChangeArrowheads="1"/>
            </p:cNvSpPr>
            <p:nvPr/>
          </p:nvSpPr>
          <p:spPr bwMode="auto">
            <a:xfrm>
              <a:off x="5341938" y="3167063"/>
              <a:ext cx="311150" cy="47783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050"/>
                <a:t>Certainty</a:t>
              </a:r>
            </a:p>
            <a:p>
              <a:pPr algn="ctr"/>
              <a:r>
                <a:rPr lang="en-GB" sz="1050"/>
                <a:t>0.n</a:t>
              </a:r>
              <a:endParaRPr lang="en-US" sz="1050"/>
            </a:p>
          </p:txBody>
        </p:sp>
        <p:sp>
          <p:nvSpPr>
            <p:cNvPr id="46" name="Line 43"/>
            <p:cNvSpPr>
              <a:spLocks noChangeShapeType="1"/>
            </p:cNvSpPr>
            <p:nvPr/>
          </p:nvSpPr>
          <p:spPr bwMode="auto">
            <a:xfrm flipV="1">
              <a:off x="1927225" y="2781300"/>
              <a:ext cx="917575" cy="11668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 sz="1600"/>
            </a:p>
          </p:txBody>
        </p:sp>
        <p:sp>
          <p:nvSpPr>
            <p:cNvPr id="47" name="Text Box 44"/>
            <p:cNvSpPr txBox="1">
              <a:spLocks noChangeArrowheads="1"/>
            </p:cNvSpPr>
            <p:nvPr/>
          </p:nvSpPr>
          <p:spPr bwMode="auto">
            <a:xfrm>
              <a:off x="219544" y="5517233"/>
              <a:ext cx="1511220" cy="2676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1200"/>
                <a:t>Sensor Level</a:t>
              </a:r>
              <a:endParaRPr lang="en-US" sz="1200"/>
            </a:p>
          </p:txBody>
        </p:sp>
        <p:sp>
          <p:nvSpPr>
            <p:cNvPr id="48" name="Text Box 45"/>
            <p:cNvSpPr txBox="1">
              <a:spLocks noChangeArrowheads="1"/>
            </p:cNvSpPr>
            <p:nvPr/>
          </p:nvSpPr>
          <p:spPr bwMode="auto">
            <a:xfrm>
              <a:off x="248488" y="4077072"/>
              <a:ext cx="1375176" cy="4460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1200"/>
                <a:t>Abstracted </a:t>
              </a:r>
              <a:br>
                <a:rPr lang="en-GB" sz="1200"/>
              </a:br>
              <a:r>
                <a:rPr lang="en-GB" sz="1200"/>
                <a:t>Context</a:t>
              </a:r>
              <a:endParaRPr lang="en-US" sz="1200"/>
            </a:p>
          </p:txBody>
        </p:sp>
        <p:sp>
          <p:nvSpPr>
            <p:cNvPr id="49" name="Text Box 46"/>
            <p:cNvSpPr txBox="1">
              <a:spLocks noChangeArrowheads="1"/>
            </p:cNvSpPr>
            <p:nvPr/>
          </p:nvSpPr>
          <p:spPr bwMode="auto">
            <a:xfrm>
              <a:off x="188333" y="2348881"/>
              <a:ext cx="1234004" cy="2676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1200"/>
                <a:t>Situations</a:t>
              </a:r>
              <a:endParaRPr lang="en-US" sz="1200"/>
            </a:p>
          </p:txBody>
        </p:sp>
        <p:sp>
          <p:nvSpPr>
            <p:cNvPr id="50" name="Oval 4"/>
            <p:cNvSpPr>
              <a:spLocks noChangeArrowheads="1"/>
            </p:cNvSpPr>
            <p:nvPr/>
          </p:nvSpPr>
          <p:spPr bwMode="auto">
            <a:xfrm>
              <a:off x="3159456" y="5445224"/>
              <a:ext cx="779462" cy="5715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100" smtClean="0"/>
                <a:t>sensor</a:t>
              </a:r>
              <a:endParaRPr lang="en-US" sz="1100"/>
            </a:p>
          </p:txBody>
        </p:sp>
        <p:sp>
          <p:nvSpPr>
            <p:cNvPr id="51" name="Oval 4"/>
            <p:cNvSpPr>
              <a:spLocks noChangeArrowheads="1"/>
            </p:cNvSpPr>
            <p:nvPr/>
          </p:nvSpPr>
          <p:spPr bwMode="auto">
            <a:xfrm>
              <a:off x="4368602" y="5373216"/>
              <a:ext cx="779462" cy="5715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100" smtClean="0"/>
                <a:t>sensor</a:t>
              </a:r>
              <a:endParaRPr lang="en-US" sz="1100"/>
            </a:p>
          </p:txBody>
        </p:sp>
        <p:sp>
          <p:nvSpPr>
            <p:cNvPr id="52" name="Oval 4"/>
            <p:cNvSpPr>
              <a:spLocks noChangeArrowheads="1"/>
            </p:cNvSpPr>
            <p:nvPr/>
          </p:nvSpPr>
          <p:spPr bwMode="auto">
            <a:xfrm>
              <a:off x="6816874" y="5377780"/>
              <a:ext cx="779462" cy="5715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100" smtClean="0"/>
                <a:t>sensor</a:t>
              </a:r>
              <a:endParaRPr lang="en-US" sz="1100"/>
            </a:p>
          </p:txBody>
        </p:sp>
        <p:sp>
          <p:nvSpPr>
            <p:cNvPr id="53" name="Oval 13"/>
            <p:cNvSpPr>
              <a:spLocks noChangeArrowheads="1"/>
            </p:cNvSpPr>
            <p:nvPr/>
          </p:nvSpPr>
          <p:spPr bwMode="auto">
            <a:xfrm>
              <a:off x="1614959" y="1844824"/>
              <a:ext cx="1012825" cy="95408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100"/>
                <a:t>situation</a:t>
              </a:r>
              <a:endParaRPr lang="en-US" sz="1100"/>
            </a:p>
          </p:txBody>
        </p:sp>
        <p:sp>
          <p:nvSpPr>
            <p:cNvPr id="54" name="Oval 13"/>
            <p:cNvSpPr>
              <a:spLocks noChangeArrowheads="1"/>
            </p:cNvSpPr>
            <p:nvPr/>
          </p:nvSpPr>
          <p:spPr bwMode="auto">
            <a:xfrm>
              <a:off x="7087567" y="1916832"/>
              <a:ext cx="1012825" cy="95408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100"/>
                <a:t>situation</a:t>
              </a:r>
              <a:endParaRPr lang="en-US" sz="1100"/>
            </a:p>
          </p:txBody>
        </p:sp>
        <p:sp>
          <p:nvSpPr>
            <p:cNvPr id="55" name="Line 20"/>
            <p:cNvSpPr>
              <a:spLocks noChangeShapeType="1"/>
            </p:cNvSpPr>
            <p:nvPr/>
          </p:nvSpPr>
          <p:spPr bwMode="auto">
            <a:xfrm flipH="1" flipV="1">
              <a:off x="7812433" y="2924944"/>
              <a:ext cx="278111" cy="13676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 sz="1600"/>
            </a:p>
          </p:txBody>
        </p:sp>
        <p:sp>
          <p:nvSpPr>
            <p:cNvPr id="56" name="Line 43"/>
            <p:cNvSpPr>
              <a:spLocks noChangeShapeType="1"/>
            </p:cNvSpPr>
            <p:nvPr/>
          </p:nvSpPr>
          <p:spPr bwMode="auto">
            <a:xfrm flipV="1">
              <a:off x="1763689" y="2780928"/>
              <a:ext cx="72007" cy="11521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 sz="1600"/>
            </a:p>
          </p:txBody>
        </p:sp>
      </p:grpSp>
      <p:sp>
        <p:nvSpPr>
          <p:cNvPr id="57" name="Rectangle 56"/>
          <p:cNvSpPr/>
          <p:nvPr/>
        </p:nvSpPr>
        <p:spPr>
          <a:xfrm>
            <a:off x="606242" y="272842"/>
            <a:ext cx="835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smtClean="0">
                <a:latin typeface="Calibri" pitchFamily="34" charset="0"/>
              </a:rPr>
              <a:t>Dempster Shafer theory: gaps</a:t>
            </a:r>
            <a:endParaRPr lang="en-IE" sz="4000" dirty="0">
              <a:latin typeface="Calibri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395536" y="932527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smtClean="0">
                <a:latin typeface="Calibri" pitchFamily="34" charset="0"/>
              </a:rPr>
              <a:t>Only deals with fusing evidence:  no “theory” for propogating evidence across other rules in order to recognise situations  (and a way to capture all this knowledge)</a:t>
            </a:r>
            <a:endParaRPr lang="en-IE" sz="2800" dirty="0">
              <a:latin typeface="Calibri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54792" y="836712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3586" y="260648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smtClean="0">
                <a:latin typeface="Calibri" pitchFamily="34" charset="0"/>
              </a:rPr>
              <a:t>Recognising situations – Using Dempster Shafer theory </a:t>
            </a:r>
            <a:endParaRPr lang="en-IE" sz="3600" b="1" dirty="0">
              <a:latin typeface="Calibri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79512" y="1412776"/>
            <a:ext cx="8604448" cy="2952328"/>
          </a:xfrm>
          <a:prstGeom prst="rect">
            <a:avLst/>
          </a:prstGeom>
        </p:spPr>
        <p:txBody>
          <a:bodyPr/>
          <a:lstStyle/>
          <a:p>
            <a:pPr marL="265176" indent="-265176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GB" sz="2400" dirty="0" smtClean="0">
                <a:latin typeface="Calibri" pitchFamily="34" charset="0"/>
              </a:rPr>
              <a:t>Want an approach that reduces or eliminates reliance on training data.  </a:t>
            </a:r>
            <a:r>
              <a:rPr lang="en-GB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</a:rPr>
              <a:t>OK  (provided we can define mass functions to say what sensor readings mean)</a:t>
            </a:r>
          </a:p>
          <a:p>
            <a:pPr marL="265176" indent="-265176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GB" sz="2400" dirty="0" smtClean="0">
                <a:latin typeface="Calibri" pitchFamily="34" charset="0"/>
              </a:rPr>
              <a:t>That allows for “uncertainty” </a:t>
            </a:r>
            <a:r>
              <a:rPr lang="en-GB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</a:rPr>
              <a:t>OK </a:t>
            </a:r>
            <a:endParaRPr lang="en-GB" sz="2400" dirty="0" smtClean="0">
              <a:latin typeface="Calibri" pitchFamily="34" charset="0"/>
            </a:endParaRPr>
          </a:p>
          <a:p>
            <a:pPr marL="265176" indent="-265176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GB" sz="2400" dirty="0" smtClean="0">
                <a:latin typeface="Calibri" pitchFamily="34" charset="0"/>
              </a:rPr>
              <a:t>That allows temporal information to be included </a:t>
            </a:r>
            <a:r>
              <a:rPr lang="en-GB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</a:rPr>
              <a:t>To be added</a:t>
            </a:r>
            <a:endParaRPr lang="en-GB" sz="2400" dirty="0" smtClean="0">
              <a:latin typeface="Calibri" pitchFamily="34" charset="0"/>
            </a:endParaRPr>
          </a:p>
          <a:p>
            <a:pPr marL="265176" indent="-265176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GB" sz="2400" dirty="0" smtClean="0">
                <a:latin typeface="Calibri" pitchFamily="34" charset="0"/>
              </a:rPr>
              <a:t>That allows sensors belief to be </a:t>
            </a:r>
            <a:r>
              <a:rPr lang="en-GB" sz="2400" dirty="0" err="1" smtClean="0">
                <a:latin typeface="Calibri" pitchFamily="34" charset="0"/>
              </a:rPr>
              <a:t>propogated</a:t>
            </a:r>
            <a:r>
              <a:rPr lang="en-GB" sz="2400" dirty="0" smtClean="0">
                <a:latin typeface="Calibri" pitchFamily="34" charset="0"/>
              </a:rPr>
              <a:t> (distributed) up into situation </a:t>
            </a:r>
            <a:r>
              <a:rPr lang="en-GB" sz="2400" dirty="0" err="1" smtClean="0">
                <a:latin typeface="Calibri" pitchFamily="34" charset="0"/>
              </a:rPr>
              <a:t>hierachies</a:t>
            </a:r>
            <a:r>
              <a:rPr lang="en-GB" sz="2400" dirty="0" smtClean="0">
                <a:latin typeface="Calibri" pitchFamily="34" charset="0"/>
              </a:rPr>
              <a:t> based on “knowledge” rules </a:t>
            </a:r>
            <a:r>
              <a:rPr lang="en-GB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</a:rPr>
              <a:t>To be added</a:t>
            </a:r>
          </a:p>
          <a:p>
            <a:pPr marL="265176" indent="-265176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GB" sz="2400" dirty="0" smtClean="0">
                <a:latin typeface="Calibri" pitchFamily="34" charset="0"/>
              </a:rPr>
              <a:t>That addresses the issue of  </a:t>
            </a:r>
            <a:r>
              <a:rPr lang="en-GB" sz="2400" dirty="0" err="1" smtClean="0">
                <a:latin typeface="Calibri" pitchFamily="34" charset="0"/>
              </a:rPr>
              <a:t>Zadeh’s</a:t>
            </a:r>
            <a:r>
              <a:rPr lang="en-GB" sz="2400" dirty="0" smtClean="0">
                <a:latin typeface="Calibri" pitchFamily="34" charset="0"/>
              </a:rPr>
              <a:t> paradox and dominant sensors </a:t>
            </a:r>
            <a:r>
              <a:rPr lang="en-GB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</a:rPr>
              <a:t>To be added</a:t>
            </a:r>
          </a:p>
          <a:p>
            <a:pPr marL="265176" indent="-265176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GB" sz="2400" b="1" dirty="0" smtClean="0">
                <a:latin typeface="Calibri" pitchFamily="34" charset="0"/>
              </a:rPr>
              <a:t>Ultimately: Develop a full decision making architecture for real time situation recognition (overleaf) </a:t>
            </a:r>
            <a:r>
              <a:rPr lang="en-GB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</a:rPr>
              <a:t>To be added</a:t>
            </a:r>
            <a:br>
              <a:rPr lang="en-GB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</a:rPr>
            </a:br>
            <a:endParaRPr lang="en-GB" sz="2400" dirty="0" smtClean="0">
              <a:latin typeface="Calibri" pitchFamily="34" charset="0"/>
            </a:endParaRPr>
          </a:p>
          <a:p>
            <a:pPr marL="265176" indent="-265176" algn="ctr">
              <a:spcBef>
                <a:spcPts val="250"/>
              </a:spcBef>
              <a:buClr>
                <a:schemeClr val="accent1"/>
              </a:buClr>
            </a:pPr>
            <a:r>
              <a:rPr lang="en-GB" sz="2400" b="1" dirty="0" smtClean="0">
                <a:latin typeface="Calibri" pitchFamily="34" charset="0"/>
              </a:rPr>
              <a:t>	</a:t>
            </a:r>
            <a:r>
              <a:rPr lang="en-GB" sz="2400" b="1" dirty="0" smtClean="0">
                <a:latin typeface="Calibri" pitchFamily="34" charset="0"/>
              </a:rPr>
              <a:t>Needed </a:t>
            </a:r>
            <a:r>
              <a:rPr lang="en-GB" sz="2400" b="1" dirty="0" smtClean="0">
                <a:latin typeface="Calibri" pitchFamily="34" charset="0"/>
              </a:rPr>
              <a:t>to </a:t>
            </a:r>
            <a:r>
              <a:rPr lang="en-GB" sz="2400" b="1" dirty="0" smtClean="0">
                <a:solidFill>
                  <a:srgbClr val="FF0000"/>
                </a:solidFill>
                <a:latin typeface="Calibri" pitchFamily="34" charset="0"/>
              </a:rPr>
              <a:t>extend </a:t>
            </a:r>
            <a:r>
              <a:rPr lang="en-GB" sz="2400" b="1" dirty="0" err="1" smtClean="0">
                <a:latin typeface="Calibri" pitchFamily="34" charset="0"/>
              </a:rPr>
              <a:t>Dempster</a:t>
            </a:r>
            <a:r>
              <a:rPr lang="en-GB" sz="2400" b="1" dirty="0" smtClean="0">
                <a:latin typeface="Calibri" pitchFamily="34" charset="0"/>
              </a:rPr>
              <a:t> Shafer theory </a:t>
            </a:r>
            <a:endParaRPr lang="en-GB" sz="2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Calibri" pitchFamily="34" charset="0"/>
            </a:endParaRPr>
          </a:p>
          <a:p>
            <a:pPr marL="265176" indent="-265176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lang="en-GB" sz="2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Calibri" pitchFamily="34" charset="0"/>
            </a:endParaRPr>
          </a:p>
          <a:p>
            <a:pPr marL="265176" indent="-265176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lang="en-GB" sz="2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Calibri" pitchFamily="34" charset="0"/>
            </a:endParaRPr>
          </a:p>
          <a:p>
            <a:pPr marL="265176" indent="-265176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lang="en-GB" sz="2400" dirty="0" smtClean="0">
              <a:latin typeface="Calibri" pitchFamily="34" charset="0"/>
            </a:endParaRPr>
          </a:p>
          <a:p>
            <a:pPr marL="722376" lvl="1" indent="-265176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lang="en-GB" sz="2400" dirty="0" smtClean="0">
              <a:latin typeface="Calibri" pitchFamily="34" charset="0"/>
            </a:endParaRPr>
          </a:p>
          <a:p>
            <a:pPr marL="722376" lvl="1" indent="-265176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kumimoji="0" lang="en-GB" sz="240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722376" lvl="1" indent="-265176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kumimoji="0" lang="en-GB" sz="240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722376" lvl="1" indent="-265176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kumimoji="0" lang="en-GB" sz="240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1179576" lvl="2" indent="-265176">
              <a:spcBef>
                <a:spcPts val="250"/>
              </a:spcBef>
              <a:buClr>
                <a:schemeClr val="accent1"/>
              </a:buClr>
            </a:pPr>
            <a:endParaRPr kumimoji="0" lang="en-GB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endParaRPr kumimoji="0" lang="en-IE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7544" y="1412776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8629" y="2563889"/>
            <a:ext cx="4211874" cy="183468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95536" y="1340768"/>
            <a:ext cx="1368152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mtClean="0">
                <a:solidFill>
                  <a:schemeClr val="tx1"/>
                </a:solidFill>
              </a:rPr>
              <a:t>Knowlege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3528" y="4509118"/>
            <a:ext cx="1584176" cy="10801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Sensor Readings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21721" y="2903645"/>
            <a:ext cx="1742844" cy="10192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Belief Distribution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09802" y="2903645"/>
            <a:ext cx="1161896" cy="10192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Decision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Stage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5115739" y="2699792"/>
            <a:ext cx="2336581" cy="13052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Recognised</a:t>
            </a:r>
          </a:p>
          <a:p>
            <a:pPr algn="ctr"/>
            <a:r>
              <a:rPr lang="en-GB" dirty="0" smtClean="0"/>
              <a:t>Situations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rot="16200000" flipH="1">
            <a:off x="523029" y="2581425"/>
            <a:ext cx="686612" cy="3655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 flipH="1" flipV="1">
            <a:off x="544099" y="3994434"/>
            <a:ext cx="654155" cy="375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244317" y="3370245"/>
            <a:ext cx="798804" cy="90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791947" y="1349827"/>
            <a:ext cx="1815463" cy="10102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Valid situation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combinations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5400000">
            <a:off x="3498158" y="2597813"/>
            <a:ext cx="475659" cy="16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entagon 12"/>
          <p:cNvSpPr/>
          <p:nvPr/>
        </p:nvSpPr>
        <p:spPr>
          <a:xfrm>
            <a:off x="758629" y="5621695"/>
            <a:ext cx="4284492" cy="543609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At time 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596336" y="2060848"/>
            <a:ext cx="1296144" cy="248884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mtClean="0">
                <a:solidFill>
                  <a:schemeClr val="tx1"/>
                </a:solidFill>
              </a:rPr>
              <a:t>Applicati-ons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62226" y="260648"/>
            <a:ext cx="83582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smtClean="0">
                <a:latin typeface="Calibri" pitchFamily="34" charset="0"/>
              </a:rPr>
              <a:t>Develop a full decision making architecture for real time situation recognition using </a:t>
            </a:r>
            <a:r>
              <a:rPr lang="en-GB" sz="2800" b="1" smtClean="0">
                <a:solidFill>
                  <a:srgbClr val="FF0000"/>
                </a:solidFill>
                <a:latin typeface="Calibri" pitchFamily="34" charset="0"/>
              </a:rPr>
              <a:t>extended DS theory</a:t>
            </a:r>
            <a:endParaRPr lang="en-IE" sz="36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619672" y="4005064"/>
            <a:ext cx="27606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smtClean="0">
                <a:solidFill>
                  <a:srgbClr val="FF0000"/>
                </a:solidFill>
              </a:rPr>
              <a:t>Extended DS theory</a:t>
            </a:r>
            <a:endParaRPr lang="en-IE" b="1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225301" y="4653136"/>
            <a:ext cx="229902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smtClean="0"/>
              <a:t>Prep Breakfast 0.3,</a:t>
            </a:r>
          </a:p>
          <a:p>
            <a:r>
              <a:rPr lang="en-GB" sz="1600" b="1" smtClean="0"/>
              <a:t>Take a shower 0.6</a:t>
            </a:r>
          </a:p>
          <a:p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395536" y="323945"/>
            <a:ext cx="83582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smtClean="0">
                <a:latin typeface="Calibri" pitchFamily="34" charset="0"/>
              </a:rPr>
              <a:t>Knowledge:  an interconnected hierarchy of sensor and situations</a:t>
            </a:r>
            <a:endParaRPr lang="en-IE" sz="3200" dirty="0">
              <a:latin typeface="Calibri" pitchFamily="34" charset="0"/>
            </a:endParaRPr>
          </a:p>
        </p:txBody>
      </p:sp>
      <p:grpSp>
        <p:nvGrpSpPr>
          <p:cNvPr id="21" name="Group 96"/>
          <p:cNvGrpSpPr/>
          <p:nvPr/>
        </p:nvGrpSpPr>
        <p:grpSpPr>
          <a:xfrm>
            <a:off x="323528" y="1772816"/>
            <a:ext cx="8136904" cy="4243908"/>
            <a:chOff x="323528" y="1772816"/>
            <a:chExt cx="8136904" cy="4243908"/>
          </a:xfrm>
        </p:grpSpPr>
        <p:sp>
          <p:nvSpPr>
            <p:cNvPr id="2" name="Oval 4"/>
            <p:cNvSpPr>
              <a:spLocks noChangeArrowheads="1"/>
            </p:cNvSpPr>
            <p:nvPr/>
          </p:nvSpPr>
          <p:spPr bwMode="auto">
            <a:xfrm>
              <a:off x="1871663" y="5376863"/>
              <a:ext cx="779462" cy="5715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 smtClean="0"/>
                <a:t>sensor</a:t>
              </a:r>
              <a:endParaRPr lang="en-US" sz="1200"/>
            </a:p>
          </p:txBody>
        </p:sp>
        <p:sp>
          <p:nvSpPr>
            <p:cNvPr id="3" name="Oval 5"/>
            <p:cNvSpPr>
              <a:spLocks noChangeArrowheads="1"/>
            </p:cNvSpPr>
            <p:nvPr/>
          </p:nvSpPr>
          <p:spPr bwMode="auto">
            <a:xfrm>
              <a:off x="5580112" y="5379367"/>
              <a:ext cx="622300" cy="569913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/>
                <a:t>Sensor</a:t>
              </a:r>
              <a:endParaRPr lang="en-US" sz="1200"/>
            </a:p>
          </p:txBody>
        </p:sp>
        <p:sp>
          <p:nvSpPr>
            <p:cNvPr id="4" name="Oval 6"/>
            <p:cNvSpPr>
              <a:spLocks noChangeArrowheads="1"/>
            </p:cNvSpPr>
            <p:nvPr/>
          </p:nvSpPr>
          <p:spPr bwMode="auto">
            <a:xfrm>
              <a:off x="2645420" y="4044950"/>
              <a:ext cx="623887" cy="57150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100"/>
                <a:t>Context</a:t>
              </a:r>
            </a:p>
            <a:p>
              <a:pPr algn="ctr"/>
              <a:r>
                <a:rPr lang="en-GB" sz="1100"/>
                <a:t>Value</a:t>
              </a:r>
              <a:endParaRPr lang="en-US" sz="1100"/>
            </a:p>
          </p:txBody>
        </p:sp>
        <p:sp>
          <p:nvSpPr>
            <p:cNvPr id="5" name="Line 7"/>
            <p:cNvSpPr>
              <a:spLocks noChangeShapeType="1"/>
            </p:cNvSpPr>
            <p:nvPr/>
          </p:nvSpPr>
          <p:spPr bwMode="auto">
            <a:xfrm flipH="1" flipV="1">
              <a:off x="2028825" y="4711700"/>
              <a:ext cx="155575" cy="571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6" name="Line 8"/>
            <p:cNvSpPr>
              <a:spLocks noChangeShapeType="1"/>
            </p:cNvSpPr>
            <p:nvPr/>
          </p:nvSpPr>
          <p:spPr bwMode="auto">
            <a:xfrm flipV="1">
              <a:off x="2495550" y="4711700"/>
              <a:ext cx="233363" cy="6651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 flipH="1" flipV="1">
              <a:off x="4597400" y="4711700"/>
              <a:ext cx="933450" cy="6651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8" name="Line 10"/>
            <p:cNvSpPr>
              <a:spLocks noChangeShapeType="1"/>
            </p:cNvSpPr>
            <p:nvPr/>
          </p:nvSpPr>
          <p:spPr bwMode="auto">
            <a:xfrm flipH="1" flipV="1">
              <a:off x="5453063" y="4614863"/>
              <a:ext cx="233362" cy="5730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 flipV="1">
              <a:off x="5997575" y="4614863"/>
              <a:ext cx="234950" cy="668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10" name="Line 12"/>
            <p:cNvSpPr>
              <a:spLocks noChangeShapeType="1"/>
            </p:cNvSpPr>
            <p:nvPr/>
          </p:nvSpPr>
          <p:spPr bwMode="auto">
            <a:xfrm flipV="1">
              <a:off x="6153150" y="4711700"/>
              <a:ext cx="779463" cy="6651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11" name="Oval 13"/>
            <p:cNvSpPr>
              <a:spLocks noChangeArrowheads="1"/>
            </p:cNvSpPr>
            <p:nvPr/>
          </p:nvSpPr>
          <p:spPr bwMode="auto">
            <a:xfrm>
              <a:off x="2839095" y="1844824"/>
              <a:ext cx="1012825" cy="95408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/>
                <a:t>situation</a:t>
              </a:r>
              <a:endParaRPr lang="en-US" sz="1200"/>
            </a:p>
          </p:txBody>
        </p:sp>
        <p:sp>
          <p:nvSpPr>
            <p:cNvPr id="12" name="Oval 14"/>
            <p:cNvSpPr>
              <a:spLocks noChangeArrowheads="1"/>
            </p:cNvSpPr>
            <p:nvPr/>
          </p:nvSpPr>
          <p:spPr bwMode="auto">
            <a:xfrm>
              <a:off x="5360020" y="1844675"/>
              <a:ext cx="1012825" cy="95408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/>
                <a:t>Situation</a:t>
              </a:r>
              <a:endParaRPr lang="en-US" sz="1200"/>
            </a:p>
          </p:txBody>
        </p:sp>
        <p:sp>
          <p:nvSpPr>
            <p:cNvPr id="13" name="Line 15"/>
            <p:cNvSpPr>
              <a:spLocks noChangeShapeType="1"/>
            </p:cNvSpPr>
            <p:nvPr/>
          </p:nvSpPr>
          <p:spPr bwMode="auto">
            <a:xfrm flipV="1">
              <a:off x="2884488" y="2924175"/>
              <a:ext cx="247650" cy="10239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14" name="Line 16"/>
            <p:cNvSpPr>
              <a:spLocks noChangeShapeType="1"/>
            </p:cNvSpPr>
            <p:nvPr/>
          </p:nvSpPr>
          <p:spPr bwMode="auto">
            <a:xfrm flipH="1" flipV="1">
              <a:off x="3852863" y="2852738"/>
              <a:ext cx="431800" cy="10953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15" name="Oval 17"/>
            <p:cNvSpPr>
              <a:spLocks noChangeArrowheads="1"/>
            </p:cNvSpPr>
            <p:nvPr/>
          </p:nvSpPr>
          <p:spPr bwMode="auto">
            <a:xfrm>
              <a:off x="4063231" y="1772816"/>
              <a:ext cx="1012825" cy="95408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/>
                <a:t>Situation</a:t>
              </a:r>
              <a:endParaRPr lang="en-US" sz="1200"/>
            </a:p>
          </p:txBody>
        </p:sp>
        <p:sp>
          <p:nvSpPr>
            <p:cNvPr id="16" name="Oval 18"/>
            <p:cNvSpPr>
              <a:spLocks noChangeArrowheads="1"/>
            </p:cNvSpPr>
            <p:nvPr/>
          </p:nvSpPr>
          <p:spPr bwMode="auto">
            <a:xfrm>
              <a:off x="7789863" y="5283200"/>
              <a:ext cx="622300" cy="569913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/>
                <a:t>Sensor</a:t>
              </a:r>
              <a:endParaRPr lang="en-US" sz="1200"/>
            </a:p>
          </p:txBody>
        </p:sp>
        <p:sp>
          <p:nvSpPr>
            <p:cNvPr id="17" name="Line 19"/>
            <p:cNvSpPr>
              <a:spLocks noChangeShapeType="1"/>
            </p:cNvSpPr>
            <p:nvPr/>
          </p:nvSpPr>
          <p:spPr bwMode="auto">
            <a:xfrm flipV="1">
              <a:off x="8099425" y="4711700"/>
              <a:ext cx="0" cy="571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18" name="Line 20"/>
            <p:cNvSpPr>
              <a:spLocks noChangeShapeType="1"/>
            </p:cNvSpPr>
            <p:nvPr/>
          </p:nvSpPr>
          <p:spPr bwMode="auto">
            <a:xfrm flipH="1" flipV="1">
              <a:off x="6300788" y="2852738"/>
              <a:ext cx="1565275" cy="12874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19" name="Line 21"/>
            <p:cNvSpPr>
              <a:spLocks noChangeShapeType="1"/>
            </p:cNvSpPr>
            <p:nvPr/>
          </p:nvSpPr>
          <p:spPr bwMode="auto">
            <a:xfrm flipV="1">
              <a:off x="5292725" y="2852738"/>
              <a:ext cx="360363" cy="10953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20" name="Line 22"/>
            <p:cNvSpPr>
              <a:spLocks noChangeShapeType="1"/>
            </p:cNvSpPr>
            <p:nvPr/>
          </p:nvSpPr>
          <p:spPr bwMode="auto">
            <a:xfrm flipH="1" flipV="1">
              <a:off x="6084888" y="2852738"/>
              <a:ext cx="901700" cy="10953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23" name="Oval 25"/>
            <p:cNvSpPr>
              <a:spLocks noChangeArrowheads="1"/>
            </p:cNvSpPr>
            <p:nvPr/>
          </p:nvSpPr>
          <p:spPr bwMode="auto">
            <a:xfrm>
              <a:off x="1608782" y="4043363"/>
              <a:ext cx="623888" cy="57150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100"/>
                <a:t>Context</a:t>
              </a:r>
            </a:p>
            <a:p>
              <a:pPr algn="ctr"/>
              <a:r>
                <a:rPr lang="en-GB" sz="1100"/>
                <a:t>Value</a:t>
              </a:r>
              <a:endParaRPr lang="en-US" sz="1100"/>
            </a:p>
          </p:txBody>
        </p:sp>
        <p:sp>
          <p:nvSpPr>
            <p:cNvPr id="24" name="Oval 26"/>
            <p:cNvSpPr>
              <a:spLocks noChangeArrowheads="1"/>
            </p:cNvSpPr>
            <p:nvPr/>
          </p:nvSpPr>
          <p:spPr bwMode="auto">
            <a:xfrm>
              <a:off x="4178945" y="4043363"/>
              <a:ext cx="622300" cy="57150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100"/>
                <a:t>Context</a:t>
              </a:r>
            </a:p>
            <a:p>
              <a:pPr algn="ctr"/>
              <a:r>
                <a:rPr lang="en-GB" sz="1100"/>
                <a:t>Value</a:t>
              </a:r>
              <a:endParaRPr lang="en-US" sz="1100"/>
            </a:p>
          </p:txBody>
        </p:sp>
        <p:sp>
          <p:nvSpPr>
            <p:cNvPr id="25" name="Oval 27"/>
            <p:cNvSpPr>
              <a:spLocks noChangeArrowheads="1"/>
            </p:cNvSpPr>
            <p:nvPr/>
          </p:nvSpPr>
          <p:spPr bwMode="auto">
            <a:xfrm>
              <a:off x="5112395" y="4043363"/>
              <a:ext cx="622300" cy="57150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100"/>
                <a:t>Context</a:t>
              </a:r>
            </a:p>
            <a:p>
              <a:pPr algn="ctr"/>
              <a:r>
                <a:rPr lang="en-GB" sz="1100"/>
                <a:t>Value</a:t>
              </a:r>
              <a:endParaRPr lang="en-US" sz="1100"/>
            </a:p>
          </p:txBody>
        </p:sp>
        <p:sp>
          <p:nvSpPr>
            <p:cNvPr id="26" name="Oval 28"/>
            <p:cNvSpPr>
              <a:spLocks noChangeArrowheads="1"/>
            </p:cNvSpPr>
            <p:nvPr/>
          </p:nvSpPr>
          <p:spPr bwMode="auto">
            <a:xfrm>
              <a:off x="6045845" y="4043363"/>
              <a:ext cx="622300" cy="57150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100"/>
                <a:t>Context</a:t>
              </a:r>
            </a:p>
            <a:p>
              <a:pPr algn="ctr"/>
              <a:r>
                <a:rPr lang="en-GB" sz="1100"/>
                <a:t>Value</a:t>
              </a:r>
              <a:endParaRPr lang="en-US" sz="1100"/>
            </a:p>
          </p:txBody>
        </p:sp>
        <p:sp>
          <p:nvSpPr>
            <p:cNvPr id="27" name="Oval 29"/>
            <p:cNvSpPr>
              <a:spLocks noChangeArrowheads="1"/>
            </p:cNvSpPr>
            <p:nvPr/>
          </p:nvSpPr>
          <p:spPr bwMode="auto">
            <a:xfrm>
              <a:off x="6825307" y="4043363"/>
              <a:ext cx="622300" cy="57150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100"/>
                <a:t>Context</a:t>
              </a:r>
            </a:p>
            <a:p>
              <a:pPr algn="ctr"/>
              <a:r>
                <a:rPr lang="en-GB" sz="1100"/>
                <a:t>Value</a:t>
              </a:r>
              <a:endParaRPr lang="en-US" sz="1100"/>
            </a:p>
          </p:txBody>
        </p:sp>
        <p:sp>
          <p:nvSpPr>
            <p:cNvPr id="28" name="Oval 30"/>
            <p:cNvSpPr>
              <a:spLocks noChangeArrowheads="1"/>
            </p:cNvSpPr>
            <p:nvPr/>
          </p:nvSpPr>
          <p:spPr bwMode="auto">
            <a:xfrm>
              <a:off x="7836545" y="4140200"/>
              <a:ext cx="623887" cy="57150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100"/>
                <a:t>Context</a:t>
              </a:r>
            </a:p>
            <a:p>
              <a:pPr algn="ctr"/>
              <a:r>
                <a:rPr lang="en-GB" sz="1100"/>
                <a:t>Value</a:t>
              </a:r>
              <a:endParaRPr lang="en-US" sz="1100"/>
            </a:p>
          </p:txBody>
        </p:sp>
        <p:sp>
          <p:nvSpPr>
            <p:cNvPr id="29" name="Oval 35"/>
            <p:cNvSpPr>
              <a:spLocks noChangeArrowheads="1"/>
            </p:cNvSpPr>
            <p:nvPr/>
          </p:nvSpPr>
          <p:spPr bwMode="auto">
            <a:xfrm>
              <a:off x="2844800" y="3311525"/>
              <a:ext cx="309563" cy="47783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100"/>
                <a:t>Certainty</a:t>
              </a:r>
            </a:p>
            <a:p>
              <a:pPr algn="ctr"/>
              <a:r>
                <a:rPr lang="en-GB" sz="1100"/>
                <a:t>0.n</a:t>
              </a:r>
              <a:endParaRPr lang="en-US" sz="1100"/>
            </a:p>
          </p:txBody>
        </p:sp>
        <p:sp>
          <p:nvSpPr>
            <p:cNvPr id="30" name="Oval 36"/>
            <p:cNvSpPr>
              <a:spLocks noChangeArrowheads="1"/>
            </p:cNvSpPr>
            <p:nvPr/>
          </p:nvSpPr>
          <p:spPr bwMode="auto">
            <a:xfrm>
              <a:off x="3973513" y="3311525"/>
              <a:ext cx="311150" cy="47783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100"/>
                <a:t>Certainty</a:t>
              </a:r>
            </a:p>
            <a:p>
              <a:pPr algn="ctr"/>
              <a:r>
                <a:rPr lang="en-GB" sz="1100"/>
                <a:t>0.n</a:t>
              </a:r>
              <a:endParaRPr lang="en-US" sz="1100"/>
            </a:p>
          </p:txBody>
        </p:sp>
        <p:sp>
          <p:nvSpPr>
            <p:cNvPr id="31" name="Oval 37"/>
            <p:cNvSpPr>
              <a:spLocks noChangeArrowheads="1"/>
            </p:cNvSpPr>
            <p:nvPr/>
          </p:nvSpPr>
          <p:spPr bwMode="auto">
            <a:xfrm>
              <a:off x="5341938" y="3167063"/>
              <a:ext cx="311150" cy="47783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100"/>
                <a:t>Certainty</a:t>
              </a:r>
            </a:p>
            <a:p>
              <a:pPr algn="ctr"/>
              <a:r>
                <a:rPr lang="en-GB" sz="1100"/>
                <a:t>0.n</a:t>
              </a:r>
              <a:endParaRPr lang="en-US" sz="1100"/>
            </a:p>
          </p:txBody>
        </p:sp>
        <p:sp>
          <p:nvSpPr>
            <p:cNvPr id="36" name="Line 43"/>
            <p:cNvSpPr>
              <a:spLocks noChangeShapeType="1"/>
            </p:cNvSpPr>
            <p:nvPr/>
          </p:nvSpPr>
          <p:spPr bwMode="auto">
            <a:xfrm flipV="1">
              <a:off x="1927225" y="2781300"/>
              <a:ext cx="917575" cy="11668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37" name="Text Box 44"/>
            <p:cNvSpPr txBox="1">
              <a:spLocks noChangeArrowheads="1"/>
            </p:cNvSpPr>
            <p:nvPr/>
          </p:nvSpPr>
          <p:spPr bwMode="auto">
            <a:xfrm>
              <a:off x="365556" y="5517232"/>
              <a:ext cx="12192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1400"/>
                <a:t>Sensor Level</a:t>
              </a:r>
              <a:endParaRPr lang="en-US" sz="1400"/>
            </a:p>
          </p:txBody>
        </p:sp>
        <p:sp>
          <p:nvSpPr>
            <p:cNvPr id="38" name="Text Box 45"/>
            <p:cNvSpPr txBox="1">
              <a:spLocks noChangeArrowheads="1"/>
            </p:cNvSpPr>
            <p:nvPr/>
          </p:nvSpPr>
          <p:spPr bwMode="auto">
            <a:xfrm>
              <a:off x="395536" y="4077072"/>
              <a:ext cx="1081087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1400"/>
                <a:t>Abstracted </a:t>
              </a:r>
              <a:br>
                <a:rPr lang="en-GB" sz="1400"/>
              </a:br>
              <a:r>
                <a:rPr lang="en-GB" sz="1400"/>
                <a:t>Context</a:t>
              </a:r>
              <a:endParaRPr lang="en-US" sz="1400"/>
            </a:p>
          </p:txBody>
        </p:sp>
        <p:sp>
          <p:nvSpPr>
            <p:cNvPr id="39" name="Text Box 46"/>
            <p:cNvSpPr txBox="1">
              <a:spLocks noChangeArrowheads="1"/>
            </p:cNvSpPr>
            <p:nvPr/>
          </p:nvSpPr>
          <p:spPr bwMode="auto">
            <a:xfrm>
              <a:off x="323528" y="2348880"/>
              <a:ext cx="963613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1400"/>
                <a:t>Situations</a:t>
              </a:r>
              <a:endParaRPr lang="en-US" sz="1400"/>
            </a:p>
          </p:txBody>
        </p:sp>
        <p:sp>
          <p:nvSpPr>
            <p:cNvPr id="89" name="Oval 4"/>
            <p:cNvSpPr>
              <a:spLocks noChangeArrowheads="1"/>
            </p:cNvSpPr>
            <p:nvPr/>
          </p:nvSpPr>
          <p:spPr bwMode="auto">
            <a:xfrm>
              <a:off x="3159456" y="5445224"/>
              <a:ext cx="779462" cy="5715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 smtClean="0"/>
                <a:t>sensor</a:t>
              </a:r>
              <a:endParaRPr lang="en-US" sz="1200"/>
            </a:p>
          </p:txBody>
        </p:sp>
        <p:sp>
          <p:nvSpPr>
            <p:cNvPr id="90" name="Oval 4"/>
            <p:cNvSpPr>
              <a:spLocks noChangeArrowheads="1"/>
            </p:cNvSpPr>
            <p:nvPr/>
          </p:nvSpPr>
          <p:spPr bwMode="auto">
            <a:xfrm>
              <a:off x="4368602" y="5373216"/>
              <a:ext cx="779462" cy="5715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 smtClean="0"/>
                <a:t>sensor</a:t>
              </a:r>
              <a:endParaRPr lang="en-US" sz="1200"/>
            </a:p>
          </p:txBody>
        </p:sp>
        <p:sp>
          <p:nvSpPr>
            <p:cNvPr id="91" name="Oval 4"/>
            <p:cNvSpPr>
              <a:spLocks noChangeArrowheads="1"/>
            </p:cNvSpPr>
            <p:nvPr/>
          </p:nvSpPr>
          <p:spPr bwMode="auto">
            <a:xfrm>
              <a:off x="6816874" y="5377780"/>
              <a:ext cx="779462" cy="5715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 smtClean="0"/>
                <a:t>sensor</a:t>
              </a:r>
              <a:endParaRPr lang="en-US" sz="1200"/>
            </a:p>
          </p:txBody>
        </p:sp>
        <p:sp>
          <p:nvSpPr>
            <p:cNvPr id="92" name="Oval 13"/>
            <p:cNvSpPr>
              <a:spLocks noChangeArrowheads="1"/>
            </p:cNvSpPr>
            <p:nvPr/>
          </p:nvSpPr>
          <p:spPr bwMode="auto">
            <a:xfrm>
              <a:off x="1614959" y="1844824"/>
              <a:ext cx="1012825" cy="95408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/>
                <a:t>situation</a:t>
              </a:r>
              <a:endParaRPr lang="en-US" sz="1200"/>
            </a:p>
          </p:txBody>
        </p:sp>
        <p:sp>
          <p:nvSpPr>
            <p:cNvPr id="93" name="Oval 13"/>
            <p:cNvSpPr>
              <a:spLocks noChangeArrowheads="1"/>
            </p:cNvSpPr>
            <p:nvPr/>
          </p:nvSpPr>
          <p:spPr bwMode="auto">
            <a:xfrm>
              <a:off x="7087567" y="1916832"/>
              <a:ext cx="1012825" cy="95408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/>
                <a:t>situation</a:t>
              </a:r>
              <a:endParaRPr lang="en-US" sz="1200"/>
            </a:p>
          </p:txBody>
        </p:sp>
        <p:sp>
          <p:nvSpPr>
            <p:cNvPr id="94" name="Line 20"/>
            <p:cNvSpPr>
              <a:spLocks noChangeShapeType="1"/>
            </p:cNvSpPr>
            <p:nvPr/>
          </p:nvSpPr>
          <p:spPr bwMode="auto">
            <a:xfrm flipH="1" flipV="1">
              <a:off x="7812433" y="2924944"/>
              <a:ext cx="278111" cy="13676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95" name="Line 43"/>
            <p:cNvSpPr>
              <a:spLocks noChangeShapeType="1"/>
            </p:cNvSpPr>
            <p:nvPr/>
          </p:nvSpPr>
          <p:spPr bwMode="auto">
            <a:xfrm flipV="1">
              <a:off x="1763689" y="2780928"/>
              <a:ext cx="72007" cy="11521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</p:grpSp>
      <p:sp>
        <p:nvSpPr>
          <p:cNvPr id="96" name="Rectangle 95"/>
          <p:cNvSpPr/>
          <p:nvPr/>
        </p:nvSpPr>
        <p:spPr>
          <a:xfrm>
            <a:off x="611560" y="1439065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Oval 4"/>
          <p:cNvSpPr>
            <a:spLocks noChangeArrowheads="1"/>
          </p:cNvSpPr>
          <p:nvPr/>
        </p:nvSpPr>
        <p:spPr bwMode="auto">
          <a:xfrm>
            <a:off x="2299527" y="3864893"/>
            <a:ext cx="827088" cy="595312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000"/>
              <a:t>Plates</a:t>
            </a:r>
          </a:p>
          <a:p>
            <a:pPr algn="ctr"/>
            <a:r>
              <a:rPr lang="en-GB" sz="1000"/>
              <a:t>Used</a:t>
            </a:r>
            <a:endParaRPr lang="en-US" sz="1000"/>
          </a:p>
        </p:txBody>
      </p:sp>
      <p:sp>
        <p:nvSpPr>
          <p:cNvPr id="51" name="Oval 19"/>
          <p:cNvSpPr>
            <a:spLocks noChangeArrowheads="1"/>
          </p:cNvSpPr>
          <p:nvPr/>
        </p:nvSpPr>
        <p:spPr bwMode="auto">
          <a:xfrm>
            <a:off x="265940" y="3864893"/>
            <a:ext cx="827087" cy="595312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000"/>
              <a:t>Cup</a:t>
            </a:r>
          </a:p>
          <a:p>
            <a:pPr algn="ctr"/>
            <a:r>
              <a:rPr lang="en-GB" sz="1000"/>
              <a:t>Used</a:t>
            </a:r>
            <a:endParaRPr lang="en-US" sz="1000"/>
          </a:p>
        </p:txBody>
      </p:sp>
      <p:sp>
        <p:nvSpPr>
          <p:cNvPr id="52" name="Oval 20"/>
          <p:cNvSpPr>
            <a:spLocks noChangeArrowheads="1"/>
          </p:cNvSpPr>
          <p:nvPr/>
        </p:nvSpPr>
        <p:spPr bwMode="auto">
          <a:xfrm>
            <a:off x="1281940" y="3893468"/>
            <a:ext cx="827087" cy="595312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000"/>
              <a:t>Fridge</a:t>
            </a:r>
          </a:p>
          <a:p>
            <a:pPr algn="ctr"/>
            <a:r>
              <a:rPr lang="en-GB" sz="1000"/>
              <a:t>Used</a:t>
            </a:r>
            <a:endParaRPr lang="en-US" sz="1000"/>
          </a:p>
        </p:txBody>
      </p:sp>
      <p:sp>
        <p:nvSpPr>
          <p:cNvPr id="53" name="Oval 21"/>
          <p:cNvSpPr>
            <a:spLocks noChangeArrowheads="1"/>
          </p:cNvSpPr>
          <p:nvPr/>
        </p:nvSpPr>
        <p:spPr bwMode="auto">
          <a:xfrm>
            <a:off x="5335712" y="3864893"/>
            <a:ext cx="827088" cy="595312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000"/>
              <a:t>Groceries</a:t>
            </a:r>
          </a:p>
          <a:p>
            <a:pPr algn="ctr"/>
            <a:r>
              <a:rPr lang="en-GB" sz="1000"/>
              <a:t>Used</a:t>
            </a:r>
            <a:endParaRPr lang="en-US" sz="1000"/>
          </a:p>
        </p:txBody>
      </p:sp>
      <p:sp>
        <p:nvSpPr>
          <p:cNvPr id="54" name="Oval 22"/>
          <p:cNvSpPr>
            <a:spLocks noChangeArrowheads="1"/>
          </p:cNvSpPr>
          <p:nvPr/>
        </p:nvSpPr>
        <p:spPr bwMode="auto">
          <a:xfrm>
            <a:off x="4319712" y="3864893"/>
            <a:ext cx="827088" cy="595312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000"/>
              <a:t>Microwave</a:t>
            </a:r>
          </a:p>
          <a:p>
            <a:pPr algn="ctr"/>
            <a:r>
              <a:rPr lang="en-GB" sz="1000"/>
              <a:t>Used</a:t>
            </a:r>
            <a:endParaRPr lang="en-US" sz="1000"/>
          </a:p>
        </p:txBody>
      </p:sp>
      <p:sp>
        <p:nvSpPr>
          <p:cNvPr id="55" name="Oval 23"/>
          <p:cNvSpPr>
            <a:spLocks noChangeArrowheads="1"/>
          </p:cNvSpPr>
          <p:nvPr/>
        </p:nvSpPr>
        <p:spPr bwMode="auto">
          <a:xfrm>
            <a:off x="7370887" y="3864893"/>
            <a:ext cx="827088" cy="595312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000"/>
              <a:t>Pans </a:t>
            </a:r>
          </a:p>
          <a:p>
            <a:pPr algn="ctr"/>
            <a:r>
              <a:rPr lang="en-GB" sz="1000"/>
              <a:t>Used</a:t>
            </a:r>
            <a:endParaRPr lang="en-US" sz="1000"/>
          </a:p>
        </p:txBody>
      </p:sp>
      <p:sp>
        <p:nvSpPr>
          <p:cNvPr id="56" name="Oval 24"/>
          <p:cNvSpPr>
            <a:spLocks noChangeArrowheads="1"/>
          </p:cNvSpPr>
          <p:nvPr/>
        </p:nvSpPr>
        <p:spPr bwMode="auto">
          <a:xfrm>
            <a:off x="6353300" y="3864893"/>
            <a:ext cx="827087" cy="595312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000"/>
              <a:t>Freezer</a:t>
            </a:r>
          </a:p>
          <a:p>
            <a:pPr algn="ctr"/>
            <a:r>
              <a:rPr lang="en-GB" sz="1000"/>
              <a:t>Used</a:t>
            </a:r>
            <a:endParaRPr lang="en-US" sz="1000"/>
          </a:p>
        </p:txBody>
      </p:sp>
      <p:sp>
        <p:nvSpPr>
          <p:cNvPr id="57" name="Oval 27"/>
          <p:cNvSpPr>
            <a:spLocks noChangeArrowheads="1"/>
          </p:cNvSpPr>
          <p:nvPr/>
        </p:nvSpPr>
        <p:spPr bwMode="auto">
          <a:xfrm>
            <a:off x="827212" y="1340768"/>
            <a:ext cx="1079500" cy="73818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/>
              <a:t>Get</a:t>
            </a:r>
          </a:p>
          <a:p>
            <a:pPr algn="ctr"/>
            <a:r>
              <a:rPr lang="en-GB" sz="1200"/>
              <a:t>Drink</a:t>
            </a:r>
            <a:endParaRPr lang="en-US" sz="1200"/>
          </a:p>
        </p:txBody>
      </p:sp>
      <p:sp>
        <p:nvSpPr>
          <p:cNvPr id="58" name="Oval 28"/>
          <p:cNvSpPr>
            <a:spLocks noChangeArrowheads="1"/>
          </p:cNvSpPr>
          <p:nvPr/>
        </p:nvSpPr>
        <p:spPr bwMode="auto">
          <a:xfrm>
            <a:off x="3922837" y="1340768"/>
            <a:ext cx="1079500" cy="73818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/>
              <a:t>Prepare</a:t>
            </a:r>
          </a:p>
          <a:p>
            <a:pPr algn="ctr"/>
            <a:r>
              <a:rPr lang="en-GB" sz="1200"/>
              <a:t>Breakfast</a:t>
            </a:r>
            <a:endParaRPr lang="en-US" sz="1200"/>
          </a:p>
        </p:txBody>
      </p:sp>
      <p:sp>
        <p:nvSpPr>
          <p:cNvPr id="59" name="Oval 29"/>
          <p:cNvSpPr>
            <a:spLocks noChangeArrowheads="1"/>
          </p:cNvSpPr>
          <p:nvPr/>
        </p:nvSpPr>
        <p:spPr bwMode="auto">
          <a:xfrm>
            <a:off x="6515225" y="1340768"/>
            <a:ext cx="1079500" cy="73818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/>
              <a:t>Prepare</a:t>
            </a:r>
          </a:p>
          <a:p>
            <a:pPr algn="ctr"/>
            <a:r>
              <a:rPr lang="en-GB" sz="1200"/>
              <a:t>Dinner</a:t>
            </a:r>
            <a:endParaRPr lang="en-US" sz="1200"/>
          </a:p>
        </p:txBody>
      </p:sp>
      <p:sp>
        <p:nvSpPr>
          <p:cNvPr id="60" name="Line 30"/>
          <p:cNvSpPr>
            <a:spLocks noChangeShapeType="1"/>
          </p:cNvSpPr>
          <p:nvPr/>
        </p:nvSpPr>
        <p:spPr bwMode="auto">
          <a:xfrm flipV="1">
            <a:off x="682750" y="2134518"/>
            <a:ext cx="576262" cy="1646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  <p:sp>
        <p:nvSpPr>
          <p:cNvPr id="61" name="Line 31"/>
          <p:cNvSpPr>
            <a:spLocks noChangeShapeType="1"/>
          </p:cNvSpPr>
          <p:nvPr/>
        </p:nvSpPr>
        <p:spPr bwMode="auto">
          <a:xfrm flipH="1" flipV="1">
            <a:off x="1403475" y="2134518"/>
            <a:ext cx="287337" cy="1646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  <p:sp>
        <p:nvSpPr>
          <p:cNvPr id="62" name="Text Box 33"/>
          <p:cNvSpPr txBox="1">
            <a:spLocks noChangeArrowheads="1"/>
          </p:cNvSpPr>
          <p:nvPr/>
        </p:nvSpPr>
        <p:spPr bwMode="auto">
          <a:xfrm>
            <a:off x="1043112" y="1794793"/>
            <a:ext cx="5222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Monotype Corsiva" pitchFamily="66" charset="0"/>
              </a:rPr>
              <a:t>&lt;2&gt;</a:t>
            </a:r>
          </a:p>
        </p:txBody>
      </p:sp>
      <p:sp>
        <p:nvSpPr>
          <p:cNvPr id="63" name="Text Box 35"/>
          <p:cNvSpPr txBox="1">
            <a:spLocks noChangeArrowheads="1"/>
          </p:cNvSpPr>
          <p:nvPr/>
        </p:nvSpPr>
        <p:spPr bwMode="auto">
          <a:xfrm>
            <a:off x="4165725" y="1794793"/>
            <a:ext cx="622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Monotype Corsiva" pitchFamily="66" charset="0"/>
              </a:rPr>
              <a:t>&lt;15&gt;</a:t>
            </a:r>
          </a:p>
        </p:txBody>
      </p:sp>
      <p:sp>
        <p:nvSpPr>
          <p:cNvPr id="64" name="Line 36"/>
          <p:cNvSpPr>
            <a:spLocks noChangeShapeType="1"/>
          </p:cNvSpPr>
          <p:nvPr/>
        </p:nvSpPr>
        <p:spPr bwMode="auto">
          <a:xfrm flipV="1">
            <a:off x="2771900" y="2134518"/>
            <a:ext cx="1366837" cy="170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  <p:sp>
        <p:nvSpPr>
          <p:cNvPr id="65" name="Line 37"/>
          <p:cNvSpPr>
            <a:spLocks noChangeShapeType="1"/>
          </p:cNvSpPr>
          <p:nvPr/>
        </p:nvSpPr>
        <p:spPr bwMode="auto">
          <a:xfrm flipV="1">
            <a:off x="3779962" y="2191668"/>
            <a:ext cx="647700" cy="1589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  <p:sp>
        <p:nvSpPr>
          <p:cNvPr id="66" name="Line 38"/>
          <p:cNvSpPr>
            <a:spLocks noChangeShapeType="1"/>
          </p:cNvSpPr>
          <p:nvPr/>
        </p:nvSpPr>
        <p:spPr bwMode="auto">
          <a:xfrm flipH="1" flipV="1">
            <a:off x="4643562" y="2191668"/>
            <a:ext cx="71438" cy="1644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  <p:sp>
        <p:nvSpPr>
          <p:cNvPr id="67" name="Line 39"/>
          <p:cNvSpPr>
            <a:spLocks noChangeShapeType="1"/>
          </p:cNvSpPr>
          <p:nvPr/>
        </p:nvSpPr>
        <p:spPr bwMode="auto">
          <a:xfrm flipV="1">
            <a:off x="6731125" y="2248818"/>
            <a:ext cx="144462" cy="1531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  <p:sp>
        <p:nvSpPr>
          <p:cNvPr id="68" name="Line 40"/>
          <p:cNvSpPr>
            <a:spLocks noChangeShapeType="1"/>
          </p:cNvSpPr>
          <p:nvPr/>
        </p:nvSpPr>
        <p:spPr bwMode="auto">
          <a:xfrm flipH="1" flipV="1">
            <a:off x="7091487" y="2248818"/>
            <a:ext cx="647700" cy="1531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  <p:sp>
        <p:nvSpPr>
          <p:cNvPr id="69" name="Line 46"/>
          <p:cNvSpPr>
            <a:spLocks noChangeShapeType="1"/>
          </p:cNvSpPr>
          <p:nvPr/>
        </p:nvSpPr>
        <p:spPr bwMode="auto">
          <a:xfrm flipV="1">
            <a:off x="1763837" y="2078955"/>
            <a:ext cx="2159000" cy="1757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  <p:sp>
        <p:nvSpPr>
          <p:cNvPr id="70" name="Text Box 47"/>
          <p:cNvSpPr txBox="1">
            <a:spLocks noChangeArrowheads="1"/>
          </p:cNvSpPr>
          <p:nvPr/>
        </p:nvSpPr>
        <p:spPr bwMode="auto">
          <a:xfrm>
            <a:off x="6731125" y="1794793"/>
            <a:ext cx="622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Monotype Corsiva" pitchFamily="66" charset="0"/>
              </a:rPr>
              <a:t>&lt;62&gt;</a:t>
            </a:r>
          </a:p>
        </p:txBody>
      </p:sp>
      <p:sp>
        <p:nvSpPr>
          <p:cNvPr id="71" name="Line 48"/>
          <p:cNvSpPr>
            <a:spLocks noChangeShapeType="1"/>
          </p:cNvSpPr>
          <p:nvPr/>
        </p:nvSpPr>
        <p:spPr bwMode="auto">
          <a:xfrm flipV="1">
            <a:off x="1906712" y="2078955"/>
            <a:ext cx="4537075" cy="1812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  <p:sp>
        <p:nvSpPr>
          <p:cNvPr id="72" name="Line 49"/>
          <p:cNvSpPr>
            <a:spLocks noChangeShapeType="1"/>
          </p:cNvSpPr>
          <p:nvPr/>
        </p:nvSpPr>
        <p:spPr bwMode="auto">
          <a:xfrm flipV="1">
            <a:off x="827212" y="1794793"/>
            <a:ext cx="5688013" cy="2041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  <p:sp>
        <p:nvSpPr>
          <p:cNvPr id="73" name="Text Box 50"/>
          <p:cNvSpPr txBox="1">
            <a:spLocks noChangeArrowheads="1"/>
          </p:cNvSpPr>
          <p:nvPr/>
        </p:nvSpPr>
        <p:spPr bwMode="auto">
          <a:xfrm>
            <a:off x="611312" y="2987005"/>
            <a:ext cx="50165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0.8</a:t>
            </a:r>
            <a:endParaRPr lang="en-US"/>
          </a:p>
        </p:txBody>
      </p:sp>
      <p:sp>
        <p:nvSpPr>
          <p:cNvPr id="74" name="Text Box 51"/>
          <p:cNvSpPr txBox="1">
            <a:spLocks noChangeArrowheads="1"/>
          </p:cNvSpPr>
          <p:nvPr/>
        </p:nvSpPr>
        <p:spPr bwMode="auto">
          <a:xfrm>
            <a:off x="4427662" y="3382293"/>
            <a:ext cx="50165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0.2</a:t>
            </a:r>
            <a:endParaRPr lang="en-US"/>
          </a:p>
        </p:txBody>
      </p:sp>
      <p:sp>
        <p:nvSpPr>
          <p:cNvPr id="75" name="Text Box 52"/>
          <p:cNvSpPr txBox="1">
            <a:spLocks noChangeArrowheads="1"/>
          </p:cNvSpPr>
          <p:nvPr/>
        </p:nvSpPr>
        <p:spPr bwMode="auto">
          <a:xfrm>
            <a:off x="5219825" y="2304380"/>
            <a:ext cx="50165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0.8</a:t>
            </a:r>
            <a:endParaRPr lang="en-US"/>
          </a:p>
        </p:txBody>
      </p:sp>
      <p:sp>
        <p:nvSpPr>
          <p:cNvPr id="76" name="Line 54"/>
          <p:cNvSpPr>
            <a:spLocks noChangeShapeType="1"/>
          </p:cNvSpPr>
          <p:nvPr/>
        </p:nvSpPr>
        <p:spPr bwMode="auto">
          <a:xfrm flipV="1">
            <a:off x="5796087" y="2248818"/>
            <a:ext cx="1008063" cy="1587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  <p:sp>
        <p:nvSpPr>
          <p:cNvPr id="77" name="Text Box 55"/>
          <p:cNvSpPr txBox="1">
            <a:spLocks noChangeArrowheads="1"/>
          </p:cNvSpPr>
          <p:nvPr/>
        </p:nvSpPr>
        <p:spPr bwMode="auto">
          <a:xfrm>
            <a:off x="7091487" y="2645693"/>
            <a:ext cx="50165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0.8</a:t>
            </a:r>
            <a:endParaRPr lang="en-US"/>
          </a:p>
        </p:txBody>
      </p:sp>
      <p:sp>
        <p:nvSpPr>
          <p:cNvPr id="78" name="Text Box 56"/>
          <p:cNvSpPr txBox="1">
            <a:spLocks noChangeArrowheads="1"/>
          </p:cNvSpPr>
          <p:nvPr/>
        </p:nvSpPr>
        <p:spPr bwMode="auto">
          <a:xfrm>
            <a:off x="5364287" y="1964655"/>
            <a:ext cx="50165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0.4</a:t>
            </a:r>
            <a:endParaRPr lang="en-US"/>
          </a:p>
        </p:txBody>
      </p:sp>
      <p:sp>
        <p:nvSpPr>
          <p:cNvPr id="79" name="Text Box 53"/>
          <p:cNvSpPr txBox="1">
            <a:spLocks noChangeArrowheads="1"/>
          </p:cNvSpPr>
          <p:nvPr/>
        </p:nvSpPr>
        <p:spPr bwMode="auto">
          <a:xfrm>
            <a:off x="6156450" y="2702843"/>
            <a:ext cx="50165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0.8</a:t>
            </a:r>
            <a:endParaRPr lang="en-US"/>
          </a:p>
        </p:txBody>
      </p:sp>
      <p:sp>
        <p:nvSpPr>
          <p:cNvPr id="80" name="Line 57"/>
          <p:cNvSpPr>
            <a:spLocks noChangeShapeType="1"/>
          </p:cNvSpPr>
          <p:nvPr/>
        </p:nvSpPr>
        <p:spPr bwMode="auto">
          <a:xfrm flipV="1">
            <a:off x="2987800" y="2191668"/>
            <a:ext cx="3743325" cy="1644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  <p:sp>
        <p:nvSpPr>
          <p:cNvPr id="81" name="Oval 58"/>
          <p:cNvSpPr>
            <a:spLocks noChangeArrowheads="1"/>
          </p:cNvSpPr>
          <p:nvPr/>
        </p:nvSpPr>
        <p:spPr bwMode="auto">
          <a:xfrm>
            <a:off x="3317115" y="3836318"/>
            <a:ext cx="827087" cy="595312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000"/>
              <a:t>Morning</a:t>
            </a:r>
            <a:endParaRPr lang="en-US" sz="1000"/>
          </a:p>
        </p:txBody>
      </p:sp>
      <p:sp>
        <p:nvSpPr>
          <p:cNvPr id="82" name="Line 145"/>
          <p:cNvSpPr>
            <a:spLocks noChangeShapeType="1"/>
          </p:cNvSpPr>
          <p:nvPr/>
        </p:nvSpPr>
        <p:spPr bwMode="auto">
          <a:xfrm flipH="1" flipV="1">
            <a:off x="7380412" y="2248818"/>
            <a:ext cx="1295400" cy="1531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  <p:sp>
        <p:nvSpPr>
          <p:cNvPr id="83" name="Line 147"/>
          <p:cNvSpPr>
            <a:spLocks noChangeShapeType="1"/>
          </p:cNvSpPr>
          <p:nvPr/>
        </p:nvSpPr>
        <p:spPr bwMode="auto">
          <a:xfrm flipH="1" flipV="1">
            <a:off x="4788025" y="2191668"/>
            <a:ext cx="792162" cy="1644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  <p:sp>
        <p:nvSpPr>
          <p:cNvPr id="84" name="Line 157"/>
          <p:cNvSpPr>
            <a:spLocks noChangeShapeType="1"/>
          </p:cNvSpPr>
          <p:nvPr/>
        </p:nvSpPr>
        <p:spPr bwMode="auto">
          <a:xfrm flipV="1">
            <a:off x="611312" y="4515768"/>
            <a:ext cx="0" cy="568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  <p:sp>
        <p:nvSpPr>
          <p:cNvPr id="85" name="Line 158"/>
          <p:cNvSpPr>
            <a:spLocks noChangeShapeType="1"/>
          </p:cNvSpPr>
          <p:nvPr/>
        </p:nvSpPr>
        <p:spPr bwMode="auto">
          <a:xfrm flipV="1">
            <a:off x="1619375" y="4515768"/>
            <a:ext cx="0" cy="568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  <p:sp>
        <p:nvSpPr>
          <p:cNvPr id="86" name="Line 159"/>
          <p:cNvSpPr>
            <a:spLocks noChangeShapeType="1"/>
          </p:cNvSpPr>
          <p:nvPr/>
        </p:nvSpPr>
        <p:spPr bwMode="auto">
          <a:xfrm flipV="1">
            <a:off x="2627437" y="4515768"/>
            <a:ext cx="0" cy="568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  <p:sp>
        <p:nvSpPr>
          <p:cNvPr id="87" name="Line 160"/>
          <p:cNvSpPr>
            <a:spLocks noChangeShapeType="1"/>
          </p:cNvSpPr>
          <p:nvPr/>
        </p:nvSpPr>
        <p:spPr bwMode="auto">
          <a:xfrm flipV="1">
            <a:off x="4715000" y="4460205"/>
            <a:ext cx="0" cy="566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  <p:sp>
        <p:nvSpPr>
          <p:cNvPr id="88" name="Line 161"/>
          <p:cNvSpPr>
            <a:spLocks noChangeShapeType="1"/>
          </p:cNvSpPr>
          <p:nvPr/>
        </p:nvSpPr>
        <p:spPr bwMode="auto">
          <a:xfrm flipV="1">
            <a:off x="5723062" y="4515768"/>
            <a:ext cx="0" cy="568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  <p:sp>
        <p:nvSpPr>
          <p:cNvPr id="89" name="Line 162"/>
          <p:cNvSpPr>
            <a:spLocks noChangeShapeType="1"/>
          </p:cNvSpPr>
          <p:nvPr/>
        </p:nvSpPr>
        <p:spPr bwMode="auto">
          <a:xfrm flipV="1">
            <a:off x="6731125" y="4515768"/>
            <a:ext cx="0" cy="568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  <p:sp>
        <p:nvSpPr>
          <p:cNvPr id="90" name="Line 163"/>
          <p:cNvSpPr>
            <a:spLocks noChangeShapeType="1"/>
          </p:cNvSpPr>
          <p:nvPr/>
        </p:nvSpPr>
        <p:spPr bwMode="auto">
          <a:xfrm flipV="1">
            <a:off x="7739187" y="4515768"/>
            <a:ext cx="0" cy="568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  <p:sp>
        <p:nvSpPr>
          <p:cNvPr id="91" name="Line 164"/>
          <p:cNvSpPr>
            <a:spLocks noChangeShapeType="1"/>
          </p:cNvSpPr>
          <p:nvPr/>
        </p:nvSpPr>
        <p:spPr bwMode="auto">
          <a:xfrm flipV="1">
            <a:off x="8747250" y="4515768"/>
            <a:ext cx="0" cy="568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  <p:sp>
        <p:nvSpPr>
          <p:cNvPr id="92" name="Line 165"/>
          <p:cNvSpPr>
            <a:spLocks noChangeShapeType="1"/>
          </p:cNvSpPr>
          <p:nvPr/>
        </p:nvSpPr>
        <p:spPr bwMode="auto">
          <a:xfrm flipH="1" flipV="1">
            <a:off x="3851400" y="4460205"/>
            <a:ext cx="4752975" cy="623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  <p:sp>
        <p:nvSpPr>
          <p:cNvPr id="93" name="Oval 168"/>
          <p:cNvSpPr>
            <a:spLocks noChangeArrowheads="1"/>
          </p:cNvSpPr>
          <p:nvPr/>
        </p:nvSpPr>
        <p:spPr bwMode="auto">
          <a:xfrm>
            <a:off x="2318428" y="5160293"/>
            <a:ext cx="827087" cy="59531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000"/>
              <a:t>Plates</a:t>
            </a:r>
          </a:p>
          <a:p>
            <a:pPr algn="ctr"/>
            <a:r>
              <a:rPr lang="en-GB" sz="1000"/>
              <a:t>Cupboard</a:t>
            </a:r>
          </a:p>
        </p:txBody>
      </p:sp>
      <p:sp>
        <p:nvSpPr>
          <p:cNvPr id="94" name="Oval 169"/>
          <p:cNvSpPr>
            <a:spLocks noChangeArrowheads="1"/>
          </p:cNvSpPr>
          <p:nvPr/>
        </p:nvSpPr>
        <p:spPr bwMode="auto">
          <a:xfrm>
            <a:off x="269850" y="5160293"/>
            <a:ext cx="827088" cy="59531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000"/>
              <a:t>Cup</a:t>
            </a:r>
          </a:p>
          <a:p>
            <a:pPr algn="ctr"/>
            <a:endParaRPr lang="en-US" sz="1000"/>
          </a:p>
        </p:txBody>
      </p:sp>
      <p:sp>
        <p:nvSpPr>
          <p:cNvPr id="95" name="Oval 170"/>
          <p:cNvSpPr>
            <a:spLocks noChangeArrowheads="1"/>
          </p:cNvSpPr>
          <p:nvPr/>
        </p:nvSpPr>
        <p:spPr bwMode="auto">
          <a:xfrm>
            <a:off x="1285850" y="5188868"/>
            <a:ext cx="827088" cy="59531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000"/>
              <a:t>Fridge</a:t>
            </a:r>
          </a:p>
        </p:txBody>
      </p:sp>
      <p:sp>
        <p:nvSpPr>
          <p:cNvPr id="96" name="Oval 171"/>
          <p:cNvSpPr>
            <a:spLocks noChangeArrowheads="1"/>
          </p:cNvSpPr>
          <p:nvPr/>
        </p:nvSpPr>
        <p:spPr bwMode="auto">
          <a:xfrm>
            <a:off x="5354613" y="5160293"/>
            <a:ext cx="827087" cy="59531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000"/>
              <a:t>Groceries</a:t>
            </a:r>
          </a:p>
          <a:p>
            <a:pPr algn="ctr"/>
            <a:r>
              <a:rPr lang="en-GB" sz="1000"/>
              <a:t>Cupboard</a:t>
            </a:r>
            <a:endParaRPr lang="en-US" sz="1000"/>
          </a:p>
        </p:txBody>
      </p:sp>
      <p:sp>
        <p:nvSpPr>
          <p:cNvPr id="97" name="Oval 172"/>
          <p:cNvSpPr>
            <a:spLocks noChangeArrowheads="1"/>
          </p:cNvSpPr>
          <p:nvPr/>
        </p:nvSpPr>
        <p:spPr bwMode="auto">
          <a:xfrm>
            <a:off x="4338613" y="5160293"/>
            <a:ext cx="827087" cy="59531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000"/>
              <a:t>Microwave</a:t>
            </a:r>
          </a:p>
          <a:p>
            <a:pPr algn="ctr"/>
            <a:endParaRPr lang="en-US" sz="1000"/>
          </a:p>
        </p:txBody>
      </p:sp>
      <p:sp>
        <p:nvSpPr>
          <p:cNvPr id="98" name="Oval 173"/>
          <p:cNvSpPr>
            <a:spLocks noChangeArrowheads="1"/>
          </p:cNvSpPr>
          <p:nvPr/>
        </p:nvSpPr>
        <p:spPr bwMode="auto">
          <a:xfrm>
            <a:off x="7299450" y="5160293"/>
            <a:ext cx="827087" cy="59531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000"/>
              <a:t>Pans </a:t>
            </a:r>
          </a:p>
          <a:p>
            <a:pPr algn="ctr"/>
            <a:r>
              <a:rPr lang="en-GB" sz="1000"/>
              <a:t>Cupboadr</a:t>
            </a:r>
            <a:endParaRPr lang="en-US" sz="1000"/>
          </a:p>
        </p:txBody>
      </p:sp>
      <p:sp>
        <p:nvSpPr>
          <p:cNvPr id="99" name="Oval 174"/>
          <p:cNvSpPr>
            <a:spLocks noChangeArrowheads="1"/>
          </p:cNvSpPr>
          <p:nvPr/>
        </p:nvSpPr>
        <p:spPr bwMode="auto">
          <a:xfrm>
            <a:off x="6372200" y="5160293"/>
            <a:ext cx="827088" cy="59531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000"/>
              <a:t>Freezer</a:t>
            </a:r>
          </a:p>
        </p:txBody>
      </p:sp>
      <p:sp>
        <p:nvSpPr>
          <p:cNvPr id="100" name="Oval 175"/>
          <p:cNvSpPr>
            <a:spLocks noChangeArrowheads="1"/>
          </p:cNvSpPr>
          <p:nvPr/>
        </p:nvSpPr>
        <p:spPr bwMode="auto">
          <a:xfrm>
            <a:off x="8317037" y="5160293"/>
            <a:ext cx="827088" cy="59531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000"/>
              <a:t>Time</a:t>
            </a:r>
            <a:endParaRPr lang="en-US" sz="1000"/>
          </a:p>
        </p:txBody>
      </p:sp>
      <p:sp>
        <p:nvSpPr>
          <p:cNvPr id="101" name="Oval 176"/>
          <p:cNvSpPr>
            <a:spLocks noChangeArrowheads="1"/>
          </p:cNvSpPr>
          <p:nvPr/>
        </p:nvSpPr>
        <p:spPr bwMode="auto">
          <a:xfrm>
            <a:off x="3336015" y="5131718"/>
            <a:ext cx="827088" cy="59531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000"/>
              <a:t>Moning</a:t>
            </a:r>
            <a:endParaRPr lang="en-US" sz="1000"/>
          </a:p>
        </p:txBody>
      </p:sp>
      <p:sp>
        <p:nvSpPr>
          <p:cNvPr id="102" name="Oval 23"/>
          <p:cNvSpPr>
            <a:spLocks noChangeArrowheads="1"/>
          </p:cNvSpPr>
          <p:nvPr/>
        </p:nvSpPr>
        <p:spPr bwMode="auto">
          <a:xfrm>
            <a:off x="8281416" y="3841800"/>
            <a:ext cx="827088" cy="595312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000" smtClean="0"/>
              <a:t>Nighttime</a:t>
            </a:r>
            <a:endParaRPr lang="en-US" sz="1000"/>
          </a:p>
        </p:txBody>
      </p:sp>
      <p:sp>
        <p:nvSpPr>
          <p:cNvPr id="103" name="Rectangle 102"/>
          <p:cNvSpPr/>
          <p:nvPr/>
        </p:nvSpPr>
        <p:spPr>
          <a:xfrm>
            <a:off x="395536" y="323945"/>
            <a:ext cx="83582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smtClean="0">
                <a:latin typeface="Calibri" pitchFamily="34" charset="0"/>
              </a:rPr>
              <a:t>VanKasteren  e.g. 3 of the situations</a:t>
            </a:r>
            <a:endParaRPr lang="en-IE" sz="3200" dirty="0">
              <a:latin typeface="Calibri" pitchFamily="34" charset="0"/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554542" y="908720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8576" y="260648"/>
            <a:ext cx="8685424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smtClean="0">
                <a:solidFill>
                  <a:srgbClr val="92D050"/>
                </a:solidFill>
                <a:latin typeface="Calibri" pitchFamily="34" charset="0"/>
              </a:rPr>
              <a:t>First  :  </a:t>
            </a:r>
            <a:r>
              <a:rPr lang="en-GB" sz="3200" b="1" smtClean="0">
                <a:latin typeface="Calibri" pitchFamily="34" charset="0"/>
              </a:rPr>
              <a:t>Define a notation for knowledge capture : denoting sensor evidence /context/ situations – </a:t>
            </a:r>
          </a:p>
          <a:p>
            <a:endParaRPr lang="en-GB" sz="3200" b="1" smtClean="0">
              <a:latin typeface="Calibri" pitchFamily="34" charset="0"/>
            </a:endParaRPr>
          </a:p>
          <a:p>
            <a:r>
              <a:rPr lang="en-GB" sz="3200" b="1" smtClean="0">
                <a:latin typeface="Calibri" pitchFamily="34" charset="0"/>
              </a:rPr>
              <a:t>		Situation DAG  </a:t>
            </a:r>
            <a:r>
              <a:rPr lang="en-GB" sz="3600" b="1" smtClean="0">
                <a:latin typeface="Calibri" pitchFamily="34" charset="0"/>
              </a:rPr>
              <a:t/>
            </a:r>
            <a:br>
              <a:rPr lang="en-GB" sz="3600" b="1" smtClean="0">
                <a:latin typeface="Calibri" pitchFamily="34" charset="0"/>
              </a:rPr>
            </a:br>
            <a:endParaRPr lang="en-IE" sz="2800" i="1" dirty="0">
              <a:latin typeface="Calibri" pitchFamily="34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rot="5400000" flipH="1" flipV="1">
            <a:off x="-80828" y="4658353"/>
            <a:ext cx="2558356" cy="710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2375916" y="5879169"/>
            <a:ext cx="860015" cy="353551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400" dirty="0">
                <a:latin typeface="Calibri" pitchFamily="34" charset="0"/>
              </a:rPr>
              <a:t>sensor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6413263" y="5821225"/>
            <a:ext cx="686611" cy="35256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400" dirty="0">
                <a:latin typeface="Calibri" pitchFamily="34" charset="0"/>
              </a:rPr>
              <a:t>Sensor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H="1" flipV="1">
            <a:off x="2409153" y="5468666"/>
            <a:ext cx="171653" cy="35355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sz="1400" dirty="0">
              <a:latin typeface="Calibri" pitchFamily="34" charset="0"/>
            </a:endParaRP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V="1">
            <a:off x="2924113" y="5468666"/>
            <a:ext cx="257480" cy="41149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sz="1400" dirty="0">
              <a:latin typeface="Calibri" pitchFamily="34" charset="0"/>
            </a:endParaRPr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 flipH="1" flipV="1">
            <a:off x="5243178" y="5468666"/>
            <a:ext cx="1029918" cy="41149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sz="1400" dirty="0">
              <a:latin typeface="Calibri" pitchFamily="34" charset="0"/>
            </a:endParaRPr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 flipH="1" flipV="1">
            <a:off x="6187271" y="5408759"/>
            <a:ext cx="257479" cy="35453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sz="1400" dirty="0">
              <a:latin typeface="Calibri" pitchFamily="34" charset="0"/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 flipV="1">
            <a:off x="6788055" y="5408759"/>
            <a:ext cx="259231" cy="41345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sz="1400" dirty="0">
              <a:latin typeface="Calibri" pitchFamily="34" charset="0"/>
            </a:endParaRPr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 flipV="1">
            <a:off x="6959709" y="5468666"/>
            <a:ext cx="860016" cy="41149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sz="1400" dirty="0">
              <a:latin typeface="Calibri" pitchFamily="34" charset="0"/>
            </a:endParaRPr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3230636" y="3754524"/>
            <a:ext cx="1117495" cy="590234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400" dirty="0" smtClean="0">
                <a:latin typeface="Calibri" pitchFamily="34" charset="0"/>
              </a:rPr>
              <a:t>Situation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6010362" y="3710330"/>
            <a:ext cx="1117495" cy="59023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400" dirty="0">
                <a:latin typeface="Calibri" pitchFamily="34" charset="0"/>
              </a:rPr>
              <a:t>Situation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15" name="Line 15"/>
          <p:cNvSpPr>
            <a:spLocks noChangeShapeType="1"/>
          </p:cNvSpPr>
          <p:nvPr/>
        </p:nvSpPr>
        <p:spPr bwMode="auto">
          <a:xfrm flipV="1">
            <a:off x="3323455" y="4362836"/>
            <a:ext cx="273243" cy="63344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sz="1400" dirty="0">
              <a:latin typeface="Calibri" pitchFamily="34" charset="0"/>
            </a:endParaRPr>
          </a:p>
        </p:txBody>
      </p:sp>
      <p:sp>
        <p:nvSpPr>
          <p:cNvPr id="16" name="Line 16"/>
          <p:cNvSpPr>
            <a:spLocks noChangeShapeType="1"/>
          </p:cNvSpPr>
          <p:nvPr/>
        </p:nvSpPr>
        <p:spPr bwMode="auto">
          <a:xfrm flipH="1" flipV="1">
            <a:off x="4421697" y="4318642"/>
            <a:ext cx="476425" cy="6776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sz="1400" dirty="0">
              <a:latin typeface="Calibri" pitchFamily="34" charset="0"/>
            </a:endParaRPr>
          </a:p>
        </p:txBody>
      </p:sp>
      <p:sp>
        <p:nvSpPr>
          <p:cNvPr id="17" name="Oval 17"/>
          <p:cNvSpPr>
            <a:spLocks noChangeArrowheads="1"/>
          </p:cNvSpPr>
          <p:nvPr/>
        </p:nvSpPr>
        <p:spPr bwMode="auto">
          <a:xfrm>
            <a:off x="4584588" y="2829763"/>
            <a:ext cx="1117495" cy="59023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400" dirty="0">
                <a:latin typeface="Calibri" pitchFamily="34" charset="0"/>
              </a:rPr>
              <a:t>Situation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18" name="Line 21"/>
          <p:cNvSpPr>
            <a:spLocks noChangeShapeType="1"/>
          </p:cNvSpPr>
          <p:nvPr/>
        </p:nvSpPr>
        <p:spPr bwMode="auto">
          <a:xfrm flipV="1">
            <a:off x="6010362" y="4318642"/>
            <a:ext cx="397605" cy="6776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sz="1400" dirty="0">
              <a:latin typeface="Calibri" pitchFamily="34" charset="0"/>
            </a:endParaRPr>
          </a:p>
        </p:txBody>
      </p:sp>
      <p:sp>
        <p:nvSpPr>
          <p:cNvPr id="19" name="Line 22"/>
          <p:cNvSpPr>
            <a:spLocks noChangeShapeType="1"/>
          </p:cNvSpPr>
          <p:nvPr/>
        </p:nvSpPr>
        <p:spPr bwMode="auto">
          <a:xfrm flipH="1" flipV="1">
            <a:off x="6884391" y="4318642"/>
            <a:ext cx="1168310" cy="76602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sz="1400" dirty="0">
              <a:latin typeface="Calibri" pitchFamily="34" charset="0"/>
            </a:endParaRPr>
          </a:p>
        </p:txBody>
      </p:sp>
      <p:sp>
        <p:nvSpPr>
          <p:cNvPr id="20" name="Line 23"/>
          <p:cNvSpPr>
            <a:spLocks noChangeShapeType="1"/>
          </p:cNvSpPr>
          <p:nvPr/>
        </p:nvSpPr>
        <p:spPr bwMode="auto">
          <a:xfrm flipH="1" flipV="1">
            <a:off x="5691578" y="3383695"/>
            <a:ext cx="669097" cy="3083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sz="1400" dirty="0">
              <a:latin typeface="Calibri" pitchFamily="34" charset="0"/>
            </a:endParaRPr>
          </a:p>
        </p:txBody>
      </p:sp>
      <p:sp>
        <p:nvSpPr>
          <p:cNvPr id="21" name="Line 24"/>
          <p:cNvSpPr>
            <a:spLocks noChangeShapeType="1"/>
          </p:cNvSpPr>
          <p:nvPr/>
        </p:nvSpPr>
        <p:spPr bwMode="auto">
          <a:xfrm flipV="1">
            <a:off x="4102913" y="3427888"/>
            <a:ext cx="514959" cy="29364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sz="1400" dirty="0">
              <a:latin typeface="Calibri" pitchFamily="34" charset="0"/>
            </a:endParaRPr>
          </a:p>
        </p:txBody>
      </p:sp>
      <p:sp>
        <p:nvSpPr>
          <p:cNvPr id="22" name="Oval 25"/>
          <p:cNvSpPr>
            <a:spLocks noChangeArrowheads="1"/>
          </p:cNvSpPr>
          <p:nvPr/>
        </p:nvSpPr>
        <p:spPr bwMode="auto">
          <a:xfrm>
            <a:off x="1805359" y="4830027"/>
            <a:ext cx="966352" cy="56399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400" dirty="0">
                <a:latin typeface="Calibri" pitchFamily="34" charset="0"/>
              </a:rPr>
              <a:t>Context</a:t>
            </a:r>
          </a:p>
          <a:p>
            <a:pPr algn="ctr"/>
            <a:r>
              <a:rPr lang="en-GB" sz="1400" dirty="0">
                <a:latin typeface="Calibri" pitchFamily="34" charset="0"/>
              </a:rPr>
              <a:t>Value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23" name="Oval 35"/>
          <p:cNvSpPr>
            <a:spLocks noChangeArrowheads="1"/>
          </p:cNvSpPr>
          <p:nvPr/>
        </p:nvSpPr>
        <p:spPr bwMode="auto">
          <a:xfrm>
            <a:off x="3309457" y="4602465"/>
            <a:ext cx="250460" cy="261226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400" dirty="0">
                <a:latin typeface="Calibri" pitchFamily="34" charset="0"/>
              </a:rPr>
              <a:t>Certainty</a:t>
            </a:r>
          </a:p>
          <a:p>
            <a:pPr algn="ctr"/>
            <a:r>
              <a:rPr lang="en-GB" sz="1400" dirty="0">
                <a:latin typeface="Calibri" pitchFamily="34" charset="0"/>
              </a:rPr>
              <a:t>0.n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24" name="Oval 36"/>
          <p:cNvSpPr>
            <a:spLocks noChangeArrowheads="1"/>
          </p:cNvSpPr>
          <p:nvPr/>
        </p:nvSpPr>
        <p:spPr bwMode="auto">
          <a:xfrm>
            <a:off x="4554816" y="4602465"/>
            <a:ext cx="502696" cy="261226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400" dirty="0">
                <a:latin typeface="Calibri" pitchFamily="34" charset="0"/>
              </a:rPr>
              <a:t>Certainty</a:t>
            </a:r>
          </a:p>
          <a:p>
            <a:pPr algn="ctr"/>
            <a:r>
              <a:rPr lang="en-GB" sz="1400" dirty="0">
                <a:latin typeface="Calibri" pitchFamily="34" charset="0"/>
              </a:rPr>
              <a:t>0.n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25" name="Oval 37"/>
          <p:cNvSpPr>
            <a:spLocks noChangeArrowheads="1"/>
          </p:cNvSpPr>
          <p:nvPr/>
        </p:nvSpPr>
        <p:spPr bwMode="auto">
          <a:xfrm>
            <a:off x="6064662" y="4513095"/>
            <a:ext cx="266234" cy="29560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400" dirty="0">
                <a:latin typeface="Calibri" pitchFamily="34" charset="0"/>
              </a:rPr>
              <a:t>Certainty</a:t>
            </a:r>
          </a:p>
          <a:p>
            <a:pPr algn="ctr"/>
            <a:r>
              <a:rPr lang="en-GB" sz="1400" dirty="0">
                <a:latin typeface="Calibri" pitchFamily="34" charset="0"/>
              </a:rPr>
              <a:t>0.n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26" name="Oval 38"/>
          <p:cNvSpPr>
            <a:spLocks noChangeArrowheads="1"/>
          </p:cNvSpPr>
          <p:nvPr/>
        </p:nvSpPr>
        <p:spPr bwMode="auto">
          <a:xfrm>
            <a:off x="3440825" y="5924353"/>
            <a:ext cx="670838" cy="265166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400" dirty="0">
                <a:latin typeface="Calibri" pitchFamily="34" charset="0"/>
              </a:rPr>
              <a:t>Discount</a:t>
            </a:r>
          </a:p>
          <a:p>
            <a:pPr algn="ctr"/>
            <a:r>
              <a:rPr lang="en-GB" sz="1400" dirty="0">
                <a:latin typeface="Calibri" pitchFamily="34" charset="0"/>
              </a:rPr>
              <a:t>0.n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27" name="Text Box 41"/>
          <p:cNvSpPr txBox="1">
            <a:spLocks noChangeArrowheads="1"/>
          </p:cNvSpPr>
          <p:nvPr/>
        </p:nvSpPr>
        <p:spPr bwMode="auto">
          <a:xfrm>
            <a:off x="3609015" y="4050521"/>
            <a:ext cx="50206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latin typeface="Monotype Corsiva" pitchFamily="66" charset="0"/>
              </a:rPr>
              <a:t>&lt; </a:t>
            </a:r>
            <a:r>
              <a:rPr lang="en-US" sz="1400" dirty="0">
                <a:latin typeface="Calibri" pitchFamily="34" charset="0"/>
              </a:rPr>
              <a:t>5</a:t>
            </a:r>
            <a:r>
              <a:rPr lang="en-US" sz="1400" dirty="0">
                <a:latin typeface="Monotype Corsiva" pitchFamily="66" charset="0"/>
              </a:rPr>
              <a:t>&gt;</a:t>
            </a:r>
          </a:p>
        </p:txBody>
      </p:sp>
      <p:sp>
        <p:nvSpPr>
          <p:cNvPr id="28" name="Rectangle 42"/>
          <p:cNvSpPr>
            <a:spLocks noChangeArrowheads="1"/>
          </p:cNvSpPr>
          <p:nvPr/>
        </p:nvSpPr>
        <p:spPr bwMode="auto">
          <a:xfrm>
            <a:off x="6186059" y="4051514"/>
            <a:ext cx="62709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latin typeface="Calibri" pitchFamily="34" charset="0"/>
              </a:rPr>
              <a:t>&gt; 10 &gt;</a:t>
            </a:r>
          </a:p>
        </p:txBody>
      </p:sp>
      <p:sp>
        <p:nvSpPr>
          <p:cNvPr id="29" name="Line 43"/>
          <p:cNvSpPr>
            <a:spLocks noChangeShapeType="1"/>
          </p:cNvSpPr>
          <p:nvPr/>
        </p:nvSpPr>
        <p:spPr bwMode="auto">
          <a:xfrm flipV="1">
            <a:off x="2376861" y="4274448"/>
            <a:ext cx="932593" cy="48414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sz="1400" dirty="0">
              <a:latin typeface="Calibri" pitchFamily="34" charset="0"/>
            </a:endParaRPr>
          </a:p>
        </p:txBody>
      </p:sp>
      <p:sp>
        <p:nvSpPr>
          <p:cNvPr id="30" name="Oval 25"/>
          <p:cNvSpPr>
            <a:spLocks noChangeArrowheads="1"/>
          </p:cNvSpPr>
          <p:nvPr/>
        </p:nvSpPr>
        <p:spPr bwMode="auto">
          <a:xfrm>
            <a:off x="2850531" y="5040468"/>
            <a:ext cx="867029" cy="353554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400" dirty="0">
                <a:latin typeface="Calibri" pitchFamily="34" charset="0"/>
              </a:rPr>
              <a:t>Context</a:t>
            </a:r>
          </a:p>
          <a:p>
            <a:pPr algn="ctr"/>
            <a:r>
              <a:rPr lang="en-GB" sz="1400" dirty="0">
                <a:latin typeface="Calibri" pitchFamily="34" charset="0"/>
              </a:rPr>
              <a:t>Value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31" name="Oval 25"/>
          <p:cNvSpPr>
            <a:spLocks noChangeArrowheads="1"/>
          </p:cNvSpPr>
          <p:nvPr/>
        </p:nvSpPr>
        <p:spPr bwMode="auto">
          <a:xfrm>
            <a:off x="4584588" y="5084663"/>
            <a:ext cx="867029" cy="353554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400" dirty="0">
                <a:latin typeface="Calibri" pitchFamily="34" charset="0"/>
              </a:rPr>
              <a:t>Context</a:t>
            </a:r>
          </a:p>
          <a:p>
            <a:pPr algn="ctr"/>
            <a:r>
              <a:rPr lang="en-GB" sz="1400" dirty="0">
                <a:latin typeface="Calibri" pitchFamily="34" charset="0"/>
              </a:rPr>
              <a:t>Value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32" name="Oval 25"/>
          <p:cNvSpPr>
            <a:spLocks noChangeArrowheads="1"/>
          </p:cNvSpPr>
          <p:nvPr/>
        </p:nvSpPr>
        <p:spPr bwMode="auto">
          <a:xfrm>
            <a:off x="5688079" y="5040468"/>
            <a:ext cx="867029" cy="353554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400" dirty="0">
                <a:latin typeface="Calibri" pitchFamily="34" charset="0"/>
              </a:rPr>
              <a:t>Context</a:t>
            </a:r>
          </a:p>
          <a:p>
            <a:pPr algn="ctr"/>
            <a:r>
              <a:rPr lang="en-GB" sz="1400" dirty="0">
                <a:latin typeface="Calibri" pitchFamily="34" charset="0"/>
              </a:rPr>
              <a:t>Value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33" name="Oval 25"/>
          <p:cNvSpPr>
            <a:spLocks noChangeArrowheads="1"/>
          </p:cNvSpPr>
          <p:nvPr/>
        </p:nvSpPr>
        <p:spPr bwMode="auto">
          <a:xfrm>
            <a:off x="6712748" y="4996273"/>
            <a:ext cx="867029" cy="353554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400" dirty="0">
                <a:latin typeface="Calibri" pitchFamily="34" charset="0"/>
              </a:rPr>
              <a:t>Context</a:t>
            </a:r>
          </a:p>
          <a:p>
            <a:pPr algn="ctr"/>
            <a:r>
              <a:rPr lang="en-GB" sz="1400" dirty="0">
                <a:latin typeface="Calibri" pitchFamily="34" charset="0"/>
              </a:rPr>
              <a:t>Value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34" name="Oval 25"/>
          <p:cNvSpPr>
            <a:spLocks noChangeArrowheads="1"/>
          </p:cNvSpPr>
          <p:nvPr/>
        </p:nvSpPr>
        <p:spPr bwMode="auto">
          <a:xfrm>
            <a:off x="7737419" y="5084663"/>
            <a:ext cx="867029" cy="353554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400" dirty="0">
                <a:latin typeface="Calibri" pitchFamily="34" charset="0"/>
              </a:rPr>
              <a:t>Context</a:t>
            </a:r>
          </a:p>
          <a:p>
            <a:pPr algn="ctr"/>
            <a:r>
              <a:rPr lang="en-GB" sz="1400" dirty="0">
                <a:latin typeface="Calibri" pitchFamily="34" charset="0"/>
              </a:rPr>
              <a:t>Value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31000" y="3758262"/>
            <a:ext cx="16893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Calibri" pitchFamily="34" charset="0"/>
              </a:rPr>
              <a:t>Belief distribution</a:t>
            </a:r>
            <a:endParaRPr lang="en-US" sz="1400" b="1" dirty="0">
              <a:latin typeface="Calibri" pitchFamily="34" charset="0"/>
            </a:endParaRPr>
          </a:p>
        </p:txBody>
      </p:sp>
      <p:sp>
        <p:nvSpPr>
          <p:cNvPr id="37" name="Text Box 46"/>
          <p:cNvSpPr txBox="1">
            <a:spLocks noChangeArrowheads="1"/>
          </p:cNvSpPr>
          <p:nvPr/>
        </p:nvSpPr>
        <p:spPr bwMode="auto">
          <a:xfrm>
            <a:off x="624066" y="2960497"/>
            <a:ext cx="122104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000" dirty="0" smtClean="0">
                <a:solidFill>
                  <a:srgbClr val="7030A0"/>
                </a:solidFill>
                <a:latin typeface="Calibri" pitchFamily="34" charset="0"/>
              </a:rPr>
              <a:t>Situations</a:t>
            </a:r>
            <a:endParaRPr lang="en-US" sz="2000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38" name="Text Box 45"/>
          <p:cNvSpPr txBox="1">
            <a:spLocks noChangeArrowheads="1"/>
          </p:cNvSpPr>
          <p:nvPr/>
        </p:nvSpPr>
        <p:spPr bwMode="auto">
          <a:xfrm>
            <a:off x="582446" y="6053226"/>
            <a:ext cx="1284444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2000" dirty="0" smtClean="0">
                <a:solidFill>
                  <a:srgbClr val="7030A0"/>
                </a:solidFill>
                <a:latin typeface="Calibri" pitchFamily="34" charset="0"/>
              </a:rPr>
              <a:t>Sensors</a:t>
            </a:r>
            <a:endParaRPr lang="en-US" sz="2000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39" name="Text Box 46"/>
          <p:cNvSpPr txBox="1">
            <a:spLocks noChangeArrowheads="1"/>
          </p:cNvSpPr>
          <p:nvPr/>
        </p:nvSpPr>
        <p:spPr bwMode="auto">
          <a:xfrm>
            <a:off x="277418" y="4521314"/>
            <a:ext cx="1486270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2000" dirty="0" smtClean="0">
                <a:solidFill>
                  <a:srgbClr val="7030A0"/>
                </a:solidFill>
                <a:latin typeface="Calibri" pitchFamily="34" charset="0"/>
              </a:rPr>
              <a:t>Context </a:t>
            </a:r>
          </a:p>
          <a:p>
            <a:pPr algn="ctr"/>
            <a:r>
              <a:rPr lang="en-GB" sz="2000" dirty="0" smtClean="0">
                <a:solidFill>
                  <a:srgbClr val="7030A0"/>
                </a:solidFill>
                <a:latin typeface="Calibri" pitchFamily="34" charset="0"/>
              </a:rPr>
              <a:t>Values</a:t>
            </a:r>
            <a:endParaRPr lang="en-US" sz="2000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54792" y="1367057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611560" y="5733256"/>
            <a:ext cx="16893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Calibri" pitchFamily="34" charset="0"/>
              </a:rPr>
              <a:t>Belief distribution</a:t>
            </a:r>
            <a:endParaRPr lang="en-US" sz="14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495088" y="260648"/>
            <a:ext cx="86854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smtClean="0">
                <a:solidFill>
                  <a:srgbClr val="92D050"/>
                </a:solidFill>
                <a:latin typeface="Calibri" pitchFamily="34" charset="0"/>
              </a:rPr>
              <a:t>First :  </a:t>
            </a:r>
            <a:r>
              <a:rPr lang="en-GB" sz="3200" b="1" smtClean="0">
                <a:latin typeface="Calibri" pitchFamily="34" charset="0"/>
              </a:rPr>
              <a:t>Define a notation for denoting sensor evidence /context/ situations – Situation DAG  </a:t>
            </a:r>
            <a:r>
              <a:rPr lang="en-GB" sz="3600" b="1" smtClean="0">
                <a:latin typeface="Calibri" pitchFamily="34" charset="0"/>
              </a:rPr>
              <a:t/>
            </a:r>
            <a:br>
              <a:rPr lang="en-GB" sz="3600" b="1" smtClean="0">
                <a:latin typeface="Calibri" pitchFamily="34" charset="0"/>
              </a:rPr>
            </a:br>
            <a:r>
              <a:rPr lang="en-GB" sz="2800" i="1" smtClean="0">
                <a:latin typeface="Calibri" pitchFamily="34" charset="0"/>
              </a:rPr>
              <a:t>i.e to capture the knowledge of what sensors indicate what situation</a:t>
            </a:r>
            <a:endParaRPr lang="en-IE" sz="2800" i="1" dirty="0">
              <a:latin typeface="Calibri" pitchFamily="34" charset="0"/>
            </a:endParaRP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5876822" y="2986692"/>
            <a:ext cx="10139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600">
                <a:sym typeface="Wingdings" pitchFamily="2" charset="2"/>
              </a:rPr>
              <a:t>is a type of </a:t>
            </a:r>
            <a:endParaRPr lang="en-GB" sz="1600"/>
          </a:p>
          <a:p>
            <a:endParaRPr lang="en-US" sz="1600"/>
          </a:p>
        </p:txBody>
      </p:sp>
      <p:sp>
        <p:nvSpPr>
          <p:cNvPr id="21" name="Line 5"/>
          <p:cNvSpPr>
            <a:spLocks noChangeShapeType="1"/>
          </p:cNvSpPr>
          <p:nvPr/>
        </p:nvSpPr>
        <p:spPr bwMode="auto">
          <a:xfrm>
            <a:off x="4533572" y="3075111"/>
            <a:ext cx="581689" cy="1319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sz="2400"/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2411760" y="5088086"/>
            <a:ext cx="151799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600" dirty="0">
                <a:sym typeface="Wingdings" pitchFamily="2" charset="2"/>
              </a:rPr>
              <a:t>is evidence of </a:t>
            </a:r>
            <a:endParaRPr lang="en-GB" sz="1600" dirty="0"/>
          </a:p>
          <a:p>
            <a:endParaRPr lang="en-US" sz="1600" dirty="0"/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683568" y="2996953"/>
            <a:ext cx="19442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 b="1" dirty="0"/>
              <a:t>&lt; duration&gt;</a:t>
            </a:r>
            <a:endParaRPr lang="en-GB" sz="1600" dirty="0"/>
          </a:p>
        </p:txBody>
      </p:sp>
      <p:sp>
        <p:nvSpPr>
          <p:cNvPr id="24" name="Line 10"/>
          <p:cNvSpPr>
            <a:spLocks noChangeShapeType="1"/>
          </p:cNvSpPr>
          <p:nvPr/>
        </p:nvSpPr>
        <p:spPr bwMode="auto">
          <a:xfrm>
            <a:off x="895538" y="5214776"/>
            <a:ext cx="581689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sz="2400"/>
          </a:p>
        </p:txBody>
      </p:sp>
      <p:sp>
        <p:nvSpPr>
          <p:cNvPr id="25" name="Rectangle 15"/>
          <p:cNvSpPr>
            <a:spLocks noChangeArrowheads="1"/>
          </p:cNvSpPr>
          <p:nvPr/>
        </p:nvSpPr>
        <p:spPr bwMode="auto">
          <a:xfrm>
            <a:off x="2409984" y="2989840"/>
            <a:ext cx="2018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dirty="0"/>
              <a:t>Duration of </a:t>
            </a:r>
            <a:r>
              <a:rPr lang="en-US" sz="1600" dirty="0" smtClean="0"/>
              <a:t> situation, evidence not in sequence</a:t>
            </a:r>
            <a:endParaRPr lang="en-US" sz="1600" dirty="0"/>
          </a:p>
        </p:txBody>
      </p:sp>
      <p:sp>
        <p:nvSpPr>
          <p:cNvPr id="26" name="Rectangle 16"/>
          <p:cNvSpPr>
            <a:spLocks noChangeArrowheads="1"/>
          </p:cNvSpPr>
          <p:nvPr/>
        </p:nvSpPr>
        <p:spPr bwMode="auto">
          <a:xfrm>
            <a:off x="2409984" y="3935958"/>
            <a:ext cx="195995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dirty="0"/>
              <a:t>Duration of </a:t>
            </a:r>
            <a:r>
              <a:rPr lang="en-US" sz="1600" dirty="0" smtClean="0"/>
              <a:t>situation, evidence in sequence</a:t>
            </a:r>
            <a:endParaRPr lang="en-US" sz="1600" dirty="0"/>
          </a:p>
        </p:txBody>
      </p:sp>
      <p:sp>
        <p:nvSpPr>
          <p:cNvPr id="27" name="Rectangle 17"/>
          <p:cNvSpPr>
            <a:spLocks noChangeArrowheads="1"/>
          </p:cNvSpPr>
          <p:nvPr/>
        </p:nvSpPr>
        <p:spPr bwMode="auto">
          <a:xfrm>
            <a:off x="683568" y="3967632"/>
            <a:ext cx="18722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&gt;duration &gt;</a:t>
            </a:r>
          </a:p>
        </p:txBody>
      </p:sp>
      <p:sp>
        <p:nvSpPr>
          <p:cNvPr id="28" name="Oval 18"/>
          <p:cNvSpPr>
            <a:spLocks noChangeArrowheads="1"/>
          </p:cNvSpPr>
          <p:nvPr/>
        </p:nvSpPr>
        <p:spPr bwMode="auto">
          <a:xfrm>
            <a:off x="4533572" y="3819486"/>
            <a:ext cx="584138" cy="40382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29" name="Text Box 19"/>
          <p:cNvSpPr txBox="1">
            <a:spLocks noChangeArrowheads="1"/>
          </p:cNvSpPr>
          <p:nvPr/>
        </p:nvSpPr>
        <p:spPr bwMode="auto">
          <a:xfrm>
            <a:off x="5876822" y="3921764"/>
            <a:ext cx="276126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 dirty="0"/>
              <a:t> Sensor, context </a:t>
            </a:r>
            <a:r>
              <a:rPr lang="en-GB" sz="1600"/>
              <a:t>value </a:t>
            </a:r>
            <a:r>
              <a:rPr lang="en-GB" sz="1600" smtClean="0"/>
              <a:t>or</a:t>
            </a:r>
            <a:br>
              <a:rPr lang="en-GB" sz="1600" smtClean="0"/>
            </a:br>
            <a:r>
              <a:rPr lang="en-GB" sz="1600" smtClean="0"/>
              <a:t> </a:t>
            </a:r>
            <a:r>
              <a:rPr lang="en-GB" sz="1600" dirty="0"/>
              <a:t>situation </a:t>
            </a:r>
            <a:endParaRPr lang="en-US" sz="1600" dirty="0"/>
          </a:p>
        </p:txBody>
      </p:sp>
      <p:sp>
        <p:nvSpPr>
          <p:cNvPr id="30" name="Rectangle 20"/>
          <p:cNvSpPr>
            <a:spLocks noChangeArrowheads="1"/>
          </p:cNvSpPr>
          <p:nvPr/>
        </p:nvSpPr>
        <p:spPr bwMode="auto">
          <a:xfrm>
            <a:off x="4230251" y="4528503"/>
            <a:ext cx="16289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b="1" dirty="0"/>
              <a:t>Discount 0.n</a:t>
            </a:r>
          </a:p>
        </p:txBody>
      </p:sp>
      <p:sp>
        <p:nvSpPr>
          <p:cNvPr id="31" name="Text Box 21"/>
          <p:cNvSpPr txBox="1">
            <a:spLocks noChangeArrowheads="1"/>
          </p:cNvSpPr>
          <p:nvPr/>
        </p:nvSpPr>
        <p:spPr bwMode="auto">
          <a:xfrm>
            <a:off x="5876822" y="4510135"/>
            <a:ext cx="229557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600" dirty="0"/>
              <a:t>Discount factor applied to a sensor: 0&lt; n &lt;1</a:t>
            </a:r>
            <a:endParaRPr lang="en-US" sz="1600" dirty="0"/>
          </a:p>
        </p:txBody>
      </p:sp>
      <p:sp>
        <p:nvSpPr>
          <p:cNvPr id="32" name="Rectangle 22"/>
          <p:cNvSpPr>
            <a:spLocks noChangeArrowheads="1"/>
          </p:cNvSpPr>
          <p:nvPr/>
        </p:nvSpPr>
        <p:spPr bwMode="auto">
          <a:xfrm>
            <a:off x="4215907" y="5334307"/>
            <a:ext cx="16818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b="1"/>
              <a:t>Certainty 0.n</a:t>
            </a:r>
          </a:p>
        </p:txBody>
      </p:sp>
      <p:sp>
        <p:nvSpPr>
          <p:cNvPr id="33" name="Text Box 23"/>
          <p:cNvSpPr txBox="1">
            <a:spLocks noChangeArrowheads="1"/>
          </p:cNvSpPr>
          <p:nvPr/>
        </p:nvSpPr>
        <p:spPr bwMode="auto">
          <a:xfrm>
            <a:off x="5876822" y="5334307"/>
            <a:ext cx="243959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600" dirty="0"/>
              <a:t>Certainty applied to an inference rule: 0 &lt; n &lt; 1</a:t>
            </a:r>
            <a:endParaRPr lang="en-US" sz="1600" dirty="0"/>
          </a:p>
        </p:txBody>
      </p:sp>
      <p:sp>
        <p:nvSpPr>
          <p:cNvPr id="34" name="Rectangle 33"/>
          <p:cNvSpPr/>
          <p:nvPr/>
        </p:nvSpPr>
        <p:spPr>
          <a:xfrm>
            <a:off x="467544" y="2636912"/>
            <a:ext cx="8352928" cy="38164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Rectangle 18"/>
          <p:cNvSpPr/>
          <p:nvPr/>
        </p:nvSpPr>
        <p:spPr>
          <a:xfrm>
            <a:off x="554792" y="1268760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260648"/>
            <a:ext cx="83582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smtClean="0">
                <a:solidFill>
                  <a:srgbClr val="92D050"/>
                </a:solidFill>
                <a:latin typeface="Calibri" pitchFamily="34" charset="0"/>
              </a:rPr>
              <a:t>Second: </a:t>
            </a:r>
            <a:r>
              <a:rPr lang="en-GB" sz="2800" b="1" smtClean="0">
                <a:latin typeface="Calibri" pitchFamily="34" charset="0"/>
              </a:rPr>
              <a:t>Create evidence propogation rules to distribute/propogate  belief  up to situation level</a:t>
            </a:r>
            <a:endParaRPr lang="en-IE" sz="2800" b="1" dirty="0">
              <a:latin typeface="Calibri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35625" y="1988840"/>
            <a:ext cx="7028663" cy="4248472"/>
            <a:chOff x="164709" y="1772816"/>
            <a:chExt cx="8295723" cy="4243908"/>
          </a:xfrm>
        </p:grpSpPr>
        <p:sp>
          <p:nvSpPr>
            <p:cNvPr id="4" name="Oval 4"/>
            <p:cNvSpPr>
              <a:spLocks noChangeArrowheads="1"/>
            </p:cNvSpPr>
            <p:nvPr/>
          </p:nvSpPr>
          <p:spPr bwMode="auto">
            <a:xfrm>
              <a:off x="1871663" y="5376863"/>
              <a:ext cx="779462" cy="5715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 smtClean="0"/>
                <a:t>sensor</a:t>
              </a:r>
              <a:endParaRPr lang="en-US" sz="1200"/>
            </a:p>
          </p:txBody>
        </p:sp>
        <p:sp>
          <p:nvSpPr>
            <p:cNvPr id="5" name="Oval 5"/>
            <p:cNvSpPr>
              <a:spLocks noChangeArrowheads="1"/>
            </p:cNvSpPr>
            <p:nvPr/>
          </p:nvSpPr>
          <p:spPr bwMode="auto">
            <a:xfrm>
              <a:off x="5580112" y="5379367"/>
              <a:ext cx="622300" cy="569913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/>
                <a:t>Sensor</a:t>
              </a:r>
              <a:endParaRPr lang="en-US" sz="1200"/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2645420" y="4044950"/>
              <a:ext cx="623887" cy="57150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/>
                <a:t>Context</a:t>
              </a:r>
            </a:p>
            <a:p>
              <a:pPr algn="ctr"/>
              <a:r>
                <a:rPr lang="en-GB" sz="1200"/>
                <a:t>Value</a:t>
              </a:r>
              <a:endParaRPr lang="en-US" sz="1200"/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 flipH="1" flipV="1">
              <a:off x="2028825" y="4711700"/>
              <a:ext cx="155575" cy="571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V="1">
              <a:off x="2495550" y="4711700"/>
              <a:ext cx="233363" cy="6651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 flipH="1" flipV="1">
              <a:off x="4597400" y="4711700"/>
              <a:ext cx="933450" cy="6651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 flipH="1" flipV="1">
              <a:off x="5453063" y="4614863"/>
              <a:ext cx="233362" cy="5730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flipV="1">
              <a:off x="5997575" y="4614863"/>
              <a:ext cx="234950" cy="668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 flipV="1">
              <a:off x="6153150" y="4711700"/>
              <a:ext cx="779463" cy="6651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13" name="Oval 13"/>
            <p:cNvSpPr>
              <a:spLocks noChangeArrowheads="1"/>
            </p:cNvSpPr>
            <p:nvPr/>
          </p:nvSpPr>
          <p:spPr bwMode="auto">
            <a:xfrm>
              <a:off x="2839095" y="1844824"/>
              <a:ext cx="1012825" cy="95408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/>
                <a:t>situation</a:t>
              </a:r>
              <a:endParaRPr lang="en-US" sz="1200"/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5360020" y="1844675"/>
              <a:ext cx="1012825" cy="95408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/>
                <a:t>Situation</a:t>
              </a:r>
              <a:endParaRPr lang="en-US" sz="1200"/>
            </a:p>
          </p:txBody>
        </p:sp>
        <p:sp>
          <p:nvSpPr>
            <p:cNvPr id="15" name="Line 15"/>
            <p:cNvSpPr>
              <a:spLocks noChangeShapeType="1"/>
            </p:cNvSpPr>
            <p:nvPr/>
          </p:nvSpPr>
          <p:spPr bwMode="auto">
            <a:xfrm flipV="1">
              <a:off x="2884488" y="2924175"/>
              <a:ext cx="247650" cy="10239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H="1" flipV="1">
              <a:off x="3852863" y="2852738"/>
              <a:ext cx="431800" cy="10953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17" name="Oval 17"/>
            <p:cNvSpPr>
              <a:spLocks noChangeArrowheads="1"/>
            </p:cNvSpPr>
            <p:nvPr/>
          </p:nvSpPr>
          <p:spPr bwMode="auto">
            <a:xfrm>
              <a:off x="4063231" y="1772816"/>
              <a:ext cx="1012825" cy="95408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/>
                <a:t>Situation</a:t>
              </a:r>
              <a:endParaRPr lang="en-US" sz="1200"/>
            </a:p>
          </p:txBody>
        </p:sp>
        <p:sp>
          <p:nvSpPr>
            <p:cNvPr id="18" name="Oval 18"/>
            <p:cNvSpPr>
              <a:spLocks noChangeArrowheads="1"/>
            </p:cNvSpPr>
            <p:nvPr/>
          </p:nvSpPr>
          <p:spPr bwMode="auto">
            <a:xfrm>
              <a:off x="7789863" y="5283200"/>
              <a:ext cx="622300" cy="569913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/>
                <a:t>Sensor</a:t>
              </a:r>
              <a:endParaRPr lang="en-US" sz="1200"/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 flipV="1">
              <a:off x="8099425" y="4711700"/>
              <a:ext cx="0" cy="571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20" name="Line 20"/>
            <p:cNvSpPr>
              <a:spLocks noChangeShapeType="1"/>
            </p:cNvSpPr>
            <p:nvPr/>
          </p:nvSpPr>
          <p:spPr bwMode="auto">
            <a:xfrm flipH="1" flipV="1">
              <a:off x="6300788" y="2852738"/>
              <a:ext cx="1565275" cy="12874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21" name="Line 21"/>
            <p:cNvSpPr>
              <a:spLocks noChangeShapeType="1"/>
            </p:cNvSpPr>
            <p:nvPr/>
          </p:nvSpPr>
          <p:spPr bwMode="auto">
            <a:xfrm flipV="1">
              <a:off x="5292725" y="2852738"/>
              <a:ext cx="360363" cy="10953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22" name="Line 22"/>
            <p:cNvSpPr>
              <a:spLocks noChangeShapeType="1"/>
            </p:cNvSpPr>
            <p:nvPr/>
          </p:nvSpPr>
          <p:spPr bwMode="auto">
            <a:xfrm flipH="1" flipV="1">
              <a:off x="6084888" y="2852738"/>
              <a:ext cx="901700" cy="10953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1608782" y="4043363"/>
              <a:ext cx="623888" cy="57150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/>
                <a:t>Context</a:t>
              </a:r>
            </a:p>
            <a:p>
              <a:pPr algn="ctr"/>
              <a:r>
                <a:rPr lang="en-GB" sz="1200"/>
                <a:t>Value</a:t>
              </a:r>
              <a:endParaRPr lang="en-US" sz="1200"/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4178945" y="4043363"/>
              <a:ext cx="622300" cy="57150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/>
                <a:t>Context</a:t>
              </a:r>
            </a:p>
            <a:p>
              <a:pPr algn="ctr"/>
              <a:r>
                <a:rPr lang="en-GB" sz="1200"/>
                <a:t>Value</a:t>
              </a:r>
              <a:endParaRPr lang="en-US" sz="1200"/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5112395" y="4043363"/>
              <a:ext cx="622300" cy="57150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/>
                <a:t>Context</a:t>
              </a:r>
            </a:p>
            <a:p>
              <a:pPr algn="ctr"/>
              <a:r>
                <a:rPr lang="en-GB" sz="1200"/>
                <a:t>Value</a:t>
              </a:r>
              <a:endParaRPr lang="en-US" sz="1200"/>
            </a:p>
          </p:txBody>
        </p:sp>
        <p:sp>
          <p:nvSpPr>
            <p:cNvPr id="26" name="Oval 25"/>
            <p:cNvSpPr>
              <a:spLocks noChangeArrowheads="1"/>
            </p:cNvSpPr>
            <p:nvPr/>
          </p:nvSpPr>
          <p:spPr bwMode="auto">
            <a:xfrm>
              <a:off x="6045845" y="4043363"/>
              <a:ext cx="622300" cy="57150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/>
                <a:t>Context</a:t>
              </a:r>
            </a:p>
            <a:p>
              <a:pPr algn="ctr"/>
              <a:r>
                <a:rPr lang="en-GB" sz="1200"/>
                <a:t>Value</a:t>
              </a:r>
              <a:endParaRPr lang="en-US" sz="1200"/>
            </a:p>
          </p:txBody>
        </p:sp>
        <p:sp>
          <p:nvSpPr>
            <p:cNvPr id="27" name="Oval 26"/>
            <p:cNvSpPr>
              <a:spLocks noChangeArrowheads="1"/>
            </p:cNvSpPr>
            <p:nvPr/>
          </p:nvSpPr>
          <p:spPr bwMode="auto">
            <a:xfrm>
              <a:off x="6825307" y="4043363"/>
              <a:ext cx="622300" cy="57150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/>
                <a:t>Context</a:t>
              </a:r>
            </a:p>
            <a:p>
              <a:pPr algn="ctr"/>
              <a:r>
                <a:rPr lang="en-GB" sz="1200"/>
                <a:t>Value</a:t>
              </a:r>
              <a:endParaRPr lang="en-US" sz="1200"/>
            </a:p>
          </p:txBody>
        </p:sp>
        <p:sp>
          <p:nvSpPr>
            <p:cNvPr id="28" name="Oval 27"/>
            <p:cNvSpPr>
              <a:spLocks noChangeArrowheads="1"/>
            </p:cNvSpPr>
            <p:nvPr/>
          </p:nvSpPr>
          <p:spPr bwMode="auto">
            <a:xfrm>
              <a:off x="7836545" y="4140200"/>
              <a:ext cx="623887" cy="57150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/>
                <a:t>Context</a:t>
              </a:r>
            </a:p>
            <a:p>
              <a:pPr algn="ctr"/>
              <a:r>
                <a:rPr lang="en-GB" sz="1200"/>
                <a:t>Value</a:t>
              </a:r>
              <a:endParaRPr lang="en-US" sz="1200"/>
            </a:p>
          </p:txBody>
        </p:sp>
        <p:sp>
          <p:nvSpPr>
            <p:cNvPr id="29" name="Oval 35"/>
            <p:cNvSpPr>
              <a:spLocks noChangeArrowheads="1"/>
            </p:cNvSpPr>
            <p:nvPr/>
          </p:nvSpPr>
          <p:spPr bwMode="auto">
            <a:xfrm>
              <a:off x="2844800" y="3311525"/>
              <a:ext cx="309563" cy="47783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/>
                <a:t>Certainty</a:t>
              </a:r>
            </a:p>
            <a:p>
              <a:pPr algn="ctr"/>
              <a:r>
                <a:rPr lang="en-GB" sz="1200"/>
                <a:t>0.n</a:t>
              </a:r>
              <a:endParaRPr lang="en-US" sz="1200"/>
            </a:p>
          </p:txBody>
        </p:sp>
        <p:sp>
          <p:nvSpPr>
            <p:cNvPr id="30" name="Oval 36"/>
            <p:cNvSpPr>
              <a:spLocks noChangeArrowheads="1"/>
            </p:cNvSpPr>
            <p:nvPr/>
          </p:nvSpPr>
          <p:spPr bwMode="auto">
            <a:xfrm>
              <a:off x="3973513" y="3311525"/>
              <a:ext cx="311150" cy="47783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/>
                <a:t>Certainty</a:t>
              </a:r>
            </a:p>
            <a:p>
              <a:pPr algn="ctr"/>
              <a:r>
                <a:rPr lang="en-GB" sz="1200"/>
                <a:t>0.n</a:t>
              </a:r>
              <a:endParaRPr lang="en-US" sz="1200"/>
            </a:p>
          </p:txBody>
        </p:sp>
        <p:sp>
          <p:nvSpPr>
            <p:cNvPr id="31" name="Oval 37"/>
            <p:cNvSpPr>
              <a:spLocks noChangeArrowheads="1"/>
            </p:cNvSpPr>
            <p:nvPr/>
          </p:nvSpPr>
          <p:spPr bwMode="auto">
            <a:xfrm>
              <a:off x="5341938" y="3167063"/>
              <a:ext cx="311150" cy="47783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/>
                <a:t>Certainty</a:t>
              </a:r>
            </a:p>
            <a:p>
              <a:pPr algn="ctr"/>
              <a:r>
                <a:rPr lang="en-GB" sz="1200"/>
                <a:t>0.n</a:t>
              </a:r>
              <a:endParaRPr lang="en-US" sz="1200"/>
            </a:p>
          </p:txBody>
        </p:sp>
        <p:sp>
          <p:nvSpPr>
            <p:cNvPr id="32" name="Line 43"/>
            <p:cNvSpPr>
              <a:spLocks noChangeShapeType="1"/>
            </p:cNvSpPr>
            <p:nvPr/>
          </p:nvSpPr>
          <p:spPr bwMode="auto">
            <a:xfrm flipV="1">
              <a:off x="1927225" y="2781300"/>
              <a:ext cx="917575" cy="11668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33" name="Text Box 44"/>
            <p:cNvSpPr txBox="1">
              <a:spLocks noChangeArrowheads="1"/>
            </p:cNvSpPr>
            <p:nvPr/>
          </p:nvSpPr>
          <p:spPr bwMode="auto">
            <a:xfrm>
              <a:off x="185054" y="5517233"/>
              <a:ext cx="1580179" cy="307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1400"/>
                <a:t>Sensor Level</a:t>
              </a:r>
              <a:endParaRPr lang="en-US" sz="1400"/>
            </a:p>
          </p:txBody>
        </p:sp>
        <p:sp>
          <p:nvSpPr>
            <p:cNvPr id="34" name="Text Box 45"/>
            <p:cNvSpPr txBox="1">
              <a:spLocks noChangeArrowheads="1"/>
            </p:cNvSpPr>
            <p:nvPr/>
          </p:nvSpPr>
          <p:spPr bwMode="auto">
            <a:xfrm>
              <a:off x="221617" y="4077073"/>
              <a:ext cx="1428897" cy="522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1400"/>
                <a:t>Abstracted </a:t>
              </a:r>
              <a:br>
                <a:rPr lang="en-GB" sz="1400"/>
              </a:br>
              <a:r>
                <a:rPr lang="en-GB" sz="1400"/>
                <a:t>Context</a:t>
              </a:r>
              <a:endParaRPr lang="en-US" sz="1400"/>
            </a:p>
          </p:txBody>
        </p:sp>
        <p:sp>
          <p:nvSpPr>
            <p:cNvPr id="35" name="Text Box 46"/>
            <p:cNvSpPr txBox="1">
              <a:spLocks noChangeArrowheads="1"/>
            </p:cNvSpPr>
            <p:nvPr/>
          </p:nvSpPr>
          <p:spPr bwMode="auto">
            <a:xfrm>
              <a:off x="164709" y="2348879"/>
              <a:ext cx="1281247" cy="307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1400"/>
                <a:t>Situations</a:t>
              </a:r>
              <a:endParaRPr lang="en-US" sz="1400"/>
            </a:p>
          </p:txBody>
        </p:sp>
        <p:sp>
          <p:nvSpPr>
            <p:cNvPr id="36" name="Oval 4"/>
            <p:cNvSpPr>
              <a:spLocks noChangeArrowheads="1"/>
            </p:cNvSpPr>
            <p:nvPr/>
          </p:nvSpPr>
          <p:spPr bwMode="auto">
            <a:xfrm>
              <a:off x="3159456" y="5445224"/>
              <a:ext cx="779462" cy="5715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 smtClean="0"/>
                <a:t>sensor</a:t>
              </a:r>
              <a:endParaRPr lang="en-US" sz="1200"/>
            </a:p>
          </p:txBody>
        </p:sp>
        <p:sp>
          <p:nvSpPr>
            <p:cNvPr id="37" name="Oval 4"/>
            <p:cNvSpPr>
              <a:spLocks noChangeArrowheads="1"/>
            </p:cNvSpPr>
            <p:nvPr/>
          </p:nvSpPr>
          <p:spPr bwMode="auto">
            <a:xfrm>
              <a:off x="4368602" y="5373216"/>
              <a:ext cx="779462" cy="5715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 smtClean="0"/>
                <a:t>sensor</a:t>
              </a:r>
              <a:endParaRPr lang="en-US" sz="1200"/>
            </a:p>
          </p:txBody>
        </p:sp>
        <p:sp>
          <p:nvSpPr>
            <p:cNvPr id="38" name="Oval 4"/>
            <p:cNvSpPr>
              <a:spLocks noChangeArrowheads="1"/>
            </p:cNvSpPr>
            <p:nvPr/>
          </p:nvSpPr>
          <p:spPr bwMode="auto">
            <a:xfrm>
              <a:off x="6816874" y="5377780"/>
              <a:ext cx="779462" cy="5715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 smtClean="0"/>
                <a:t>sensor</a:t>
              </a:r>
              <a:endParaRPr lang="en-US" sz="1200"/>
            </a:p>
          </p:txBody>
        </p:sp>
        <p:sp>
          <p:nvSpPr>
            <p:cNvPr id="39" name="Oval 13"/>
            <p:cNvSpPr>
              <a:spLocks noChangeArrowheads="1"/>
            </p:cNvSpPr>
            <p:nvPr/>
          </p:nvSpPr>
          <p:spPr bwMode="auto">
            <a:xfrm>
              <a:off x="1614959" y="1844824"/>
              <a:ext cx="1012825" cy="95408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/>
                <a:t>situation</a:t>
              </a:r>
              <a:endParaRPr lang="en-US" sz="1200"/>
            </a:p>
          </p:txBody>
        </p:sp>
        <p:sp>
          <p:nvSpPr>
            <p:cNvPr id="40" name="Oval 13"/>
            <p:cNvSpPr>
              <a:spLocks noChangeArrowheads="1"/>
            </p:cNvSpPr>
            <p:nvPr/>
          </p:nvSpPr>
          <p:spPr bwMode="auto">
            <a:xfrm>
              <a:off x="7087567" y="1916832"/>
              <a:ext cx="1012825" cy="95408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/>
                <a:t>situation</a:t>
              </a:r>
              <a:endParaRPr lang="en-US" sz="1200"/>
            </a:p>
          </p:txBody>
        </p:sp>
        <p:sp>
          <p:nvSpPr>
            <p:cNvPr id="41" name="Line 20"/>
            <p:cNvSpPr>
              <a:spLocks noChangeShapeType="1"/>
            </p:cNvSpPr>
            <p:nvPr/>
          </p:nvSpPr>
          <p:spPr bwMode="auto">
            <a:xfrm flipH="1" flipV="1">
              <a:off x="7812433" y="2924944"/>
              <a:ext cx="278111" cy="13676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42" name="Line 43"/>
            <p:cNvSpPr>
              <a:spLocks noChangeShapeType="1"/>
            </p:cNvSpPr>
            <p:nvPr/>
          </p:nvSpPr>
          <p:spPr bwMode="auto">
            <a:xfrm flipV="1">
              <a:off x="1763689" y="2780928"/>
              <a:ext cx="72007" cy="11521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7308304" y="4399944"/>
            <a:ext cx="12961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smtClean="0">
                <a:latin typeface="Calibri" pitchFamily="34" charset="0"/>
              </a:rPr>
              <a:t>Translate</a:t>
            </a:r>
          </a:p>
          <a:p>
            <a:r>
              <a:rPr lang="en-GB" i="1" smtClean="0">
                <a:latin typeface="Calibri" pitchFamily="34" charset="0"/>
              </a:rPr>
              <a:t>Sensor readings into beliefs here .. </a:t>
            </a:r>
            <a:endParaRPr lang="en-IE"/>
          </a:p>
        </p:txBody>
      </p:sp>
      <p:cxnSp>
        <p:nvCxnSpPr>
          <p:cNvPr id="45" name="Straight Arrow Connector 44"/>
          <p:cNvCxnSpPr/>
          <p:nvPr/>
        </p:nvCxnSpPr>
        <p:spPr>
          <a:xfrm flipH="1" flipV="1">
            <a:off x="6804248" y="5733256"/>
            <a:ext cx="72008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 flipV="1">
            <a:off x="6660232" y="2708920"/>
            <a:ext cx="57606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7452320" y="2852936"/>
            <a:ext cx="12241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smtClean="0">
                <a:latin typeface="Calibri" pitchFamily="34" charset="0"/>
              </a:rPr>
              <a:t>Up to situation  certainties here</a:t>
            </a:r>
            <a:endParaRPr lang="en-IE"/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8100392" y="3861048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554792" y="1340768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0604" y="357166"/>
            <a:ext cx="83582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smtClean="0">
                <a:latin typeface="Calibri" pitchFamily="34" charset="0"/>
              </a:rPr>
              <a:t>Context Aware systems</a:t>
            </a:r>
            <a:r>
              <a:rPr lang="en-GB" sz="4000" dirty="0" smtClean="0">
                <a:latin typeface="Calibri" pitchFamily="34" charset="0"/>
              </a:rPr>
              <a:t/>
            </a:r>
            <a:br>
              <a:rPr lang="en-GB" sz="4000" dirty="0" smtClean="0">
                <a:latin typeface="Calibri" pitchFamily="34" charset="0"/>
              </a:rPr>
            </a:br>
            <a:endParaRPr lang="en-IE" sz="4000" dirty="0"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8596" y="5044401"/>
            <a:ext cx="83582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endParaRPr lang="en-IE" sz="2800" dirty="0">
              <a:latin typeface="Calibri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83133" y="1124744"/>
            <a:ext cx="8381355" cy="3888432"/>
          </a:xfrm>
          <a:prstGeom prst="rect">
            <a:avLst/>
          </a:prstGeom>
        </p:spPr>
        <p:txBody>
          <a:bodyPr/>
          <a:lstStyle/>
          <a:p>
            <a:pPr marL="265176" indent="-265176">
              <a:spcBef>
                <a:spcPts val="250"/>
              </a:spcBef>
              <a:buClr>
                <a:schemeClr val="accent1"/>
              </a:buClr>
              <a:buFontTx/>
              <a:buChar char="•"/>
            </a:pPr>
            <a:r>
              <a:rPr lang="en-GB" sz="2800" smtClean="0">
                <a:latin typeface="Calibri" pitchFamily="34" charset="0"/>
              </a:rPr>
              <a:t>Pervasive /ubiquitious /ambient systems – embedded in the environment s</a:t>
            </a:r>
          </a:p>
          <a:p>
            <a:pPr marL="722376" lvl="1" indent="-265176">
              <a:spcBef>
                <a:spcPts val="250"/>
              </a:spcBef>
              <a:buClr>
                <a:schemeClr val="accent1"/>
              </a:buClr>
              <a:buFontTx/>
              <a:buChar char="•"/>
            </a:pPr>
            <a:r>
              <a:rPr lang="en-GB" sz="2800" smtClean="0">
                <a:latin typeface="Calibri" pitchFamily="34" charset="0"/>
              </a:rPr>
              <a:t>E.g. intelligent homes, location tracking system</a:t>
            </a:r>
          </a:p>
          <a:p>
            <a:pPr marL="722376" lvl="1" indent="-265176">
              <a:spcBef>
                <a:spcPts val="250"/>
              </a:spcBef>
              <a:buClr>
                <a:schemeClr val="accent1"/>
              </a:buClr>
              <a:buFontTx/>
              <a:buChar char="•"/>
            </a:pPr>
            <a:endParaRPr lang="en-GB" sz="2800" smtClean="0">
              <a:latin typeface="Calibri" pitchFamily="34" charset="0"/>
            </a:endParaRPr>
          </a:p>
          <a:p>
            <a:pPr marL="265176" indent="-265176">
              <a:spcBef>
                <a:spcPts val="250"/>
              </a:spcBef>
              <a:buClr>
                <a:schemeClr val="accent1"/>
              </a:buClr>
              <a:buFontTx/>
              <a:buChar char="•"/>
            </a:pPr>
            <a:r>
              <a:rPr lang="en-GB" sz="2800" smtClean="0">
                <a:latin typeface="Calibri" pitchFamily="34" charset="0"/>
              </a:rPr>
              <a:t>They understand their own “context”.</a:t>
            </a:r>
          </a:p>
          <a:p>
            <a:pPr marL="722376" lvl="1" indent="-265176">
              <a:spcBef>
                <a:spcPts val="250"/>
              </a:spcBef>
              <a:buClr>
                <a:schemeClr val="accent1"/>
              </a:buClr>
              <a:buFontTx/>
              <a:buChar char="•"/>
            </a:pPr>
            <a:r>
              <a:rPr lang="en-GB" sz="2800" smtClean="0">
                <a:latin typeface="Calibri" pitchFamily="34" charset="0"/>
              </a:rPr>
              <a:t>Context-awareness</a:t>
            </a:r>
            <a:r>
              <a:rPr lang="en-GB" sz="2800" b="1" smtClean="0">
                <a:latin typeface="Calibri" pitchFamily="34" charset="0"/>
              </a:rPr>
              <a:t> </a:t>
            </a:r>
            <a:r>
              <a:rPr lang="en-GB" sz="2800" smtClean="0">
                <a:latin typeface="Calibri" pitchFamily="34" charset="0"/>
              </a:rPr>
              <a:t>is the ability </a:t>
            </a:r>
            <a:r>
              <a:rPr lang="en-GB" sz="2800" dirty="0" smtClean="0">
                <a:latin typeface="Calibri" pitchFamily="34" charset="0"/>
              </a:rPr>
              <a:t>to </a:t>
            </a:r>
            <a:r>
              <a:rPr lang="en-GB" sz="2800" smtClean="0">
                <a:latin typeface="Calibri" pitchFamily="34" charset="0"/>
              </a:rPr>
              <a:t>track the state of the environment in order to identify </a:t>
            </a:r>
            <a:r>
              <a:rPr lang="en-GB" sz="2800" b="1" smtClean="0">
                <a:solidFill>
                  <a:srgbClr val="00B050"/>
                </a:solidFill>
                <a:latin typeface="Calibri" pitchFamily="34" charset="0"/>
              </a:rPr>
              <a:t>situations</a:t>
            </a:r>
          </a:p>
          <a:p>
            <a:pPr marL="722376" lvl="1" indent="-265176">
              <a:spcBef>
                <a:spcPts val="250"/>
              </a:spcBef>
              <a:buClr>
                <a:schemeClr val="accent1"/>
              </a:buClr>
              <a:buFontTx/>
              <a:buChar char="•"/>
            </a:pPr>
            <a:endParaRPr lang="en-GB" sz="2800" dirty="0" smtClean="0">
              <a:latin typeface="Calibri" pitchFamily="34" charset="0"/>
            </a:endParaRPr>
          </a:p>
          <a:p>
            <a:pPr marL="265176" indent="-265176">
              <a:spcBef>
                <a:spcPts val="200"/>
              </a:spcBef>
              <a:buClr>
                <a:schemeClr val="accent1"/>
              </a:buClr>
              <a:buFontTx/>
              <a:buChar char="•"/>
            </a:pPr>
            <a:r>
              <a:rPr lang="en-GB" sz="2800" i="1" dirty="0" smtClean="0">
                <a:solidFill>
                  <a:srgbClr val="00B050"/>
                </a:solidFill>
                <a:latin typeface="Calibri" pitchFamily="34" charset="0"/>
              </a:rPr>
              <a:t>Situations</a:t>
            </a:r>
            <a:r>
              <a:rPr lang="en-GB" sz="2800" b="1" i="1" dirty="0" smtClean="0">
                <a:latin typeface="Calibri" pitchFamily="34" charset="0"/>
              </a:rPr>
              <a:t> </a:t>
            </a:r>
            <a:r>
              <a:rPr lang="en-GB" sz="2800" dirty="0" smtClean="0">
                <a:latin typeface="Calibri" pitchFamily="34" charset="0"/>
              </a:rPr>
              <a:t>are human understandable representations of the environment</a:t>
            </a:r>
            <a:r>
              <a:rPr lang="en-GB" sz="2800" smtClean="0">
                <a:latin typeface="Calibri" pitchFamily="34" charset="0"/>
              </a:rPr>
              <a:t>, derived </a:t>
            </a:r>
            <a:r>
              <a:rPr lang="en-GB" sz="2800" dirty="0" smtClean="0">
                <a:latin typeface="Calibri" pitchFamily="34" charset="0"/>
              </a:rPr>
              <a:t>from </a:t>
            </a:r>
            <a:r>
              <a:rPr lang="en-GB" sz="2800" smtClean="0">
                <a:latin typeface="Calibri" pitchFamily="34" charset="0"/>
              </a:rPr>
              <a:t>sensor data</a:t>
            </a:r>
            <a:br>
              <a:rPr lang="en-GB" sz="2800" smtClean="0">
                <a:latin typeface="Calibri" pitchFamily="34" charset="0"/>
              </a:rPr>
            </a:br>
            <a:endParaRPr lang="en-GB" sz="2800" dirty="0" smtClean="0">
              <a:latin typeface="Calibri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endParaRPr kumimoji="0" lang="en-IE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9552" y="1052736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3586" y="260648"/>
            <a:ext cx="83582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smtClean="0">
                <a:solidFill>
                  <a:srgbClr val="92D050"/>
                </a:solidFill>
                <a:latin typeface="Calibri" pitchFamily="34" charset="0"/>
              </a:rPr>
              <a:t>Second: </a:t>
            </a:r>
            <a:r>
              <a:rPr lang="en-GB" sz="2800" b="1" smtClean="0">
                <a:latin typeface="Calibri" pitchFamily="34" charset="0"/>
              </a:rPr>
              <a:t>Create evidence propogation rules to distribute/propogate  belief  up to situation level</a:t>
            </a:r>
            <a:endParaRPr lang="en-IE" sz="2800" b="1" dirty="0">
              <a:latin typeface="Calibri" pitchFamily="34" charset="0"/>
            </a:endParaRPr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916832"/>
            <a:ext cx="6165726" cy="4481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5"/>
          <p:cNvGrpSpPr/>
          <p:nvPr/>
        </p:nvGrpSpPr>
        <p:grpSpPr>
          <a:xfrm>
            <a:off x="446488" y="3284984"/>
            <a:ext cx="2181296" cy="1512168"/>
            <a:chOff x="-257124" y="1772816"/>
            <a:chExt cx="8717556" cy="4392247"/>
          </a:xfrm>
        </p:grpSpPr>
        <p:sp>
          <p:nvSpPr>
            <p:cNvPr id="7" name="Oval 4"/>
            <p:cNvSpPr>
              <a:spLocks noChangeArrowheads="1"/>
            </p:cNvSpPr>
            <p:nvPr/>
          </p:nvSpPr>
          <p:spPr bwMode="auto">
            <a:xfrm>
              <a:off x="1871663" y="5376863"/>
              <a:ext cx="779462" cy="5715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300" smtClean="0"/>
                <a:t>sensor</a:t>
              </a:r>
              <a:endParaRPr lang="en-US" sz="300"/>
            </a:p>
          </p:txBody>
        </p:sp>
        <p:sp>
          <p:nvSpPr>
            <p:cNvPr id="8" name="Oval 5"/>
            <p:cNvSpPr>
              <a:spLocks noChangeArrowheads="1"/>
            </p:cNvSpPr>
            <p:nvPr/>
          </p:nvSpPr>
          <p:spPr bwMode="auto">
            <a:xfrm>
              <a:off x="5580112" y="5379367"/>
              <a:ext cx="622300" cy="569913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300"/>
                <a:t>Sensor</a:t>
              </a:r>
              <a:endParaRPr lang="en-US" sz="300"/>
            </a:p>
          </p:txBody>
        </p:sp>
        <p:sp>
          <p:nvSpPr>
            <p:cNvPr id="9" name="Oval 6"/>
            <p:cNvSpPr>
              <a:spLocks noChangeArrowheads="1"/>
            </p:cNvSpPr>
            <p:nvPr/>
          </p:nvSpPr>
          <p:spPr bwMode="auto">
            <a:xfrm>
              <a:off x="2645420" y="4044950"/>
              <a:ext cx="623887" cy="57150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300"/>
                <a:t>Context</a:t>
              </a:r>
            </a:p>
            <a:p>
              <a:pPr algn="ctr"/>
              <a:r>
                <a:rPr lang="en-GB" sz="300"/>
                <a:t>Value</a:t>
              </a:r>
              <a:endParaRPr lang="en-US" sz="300"/>
            </a:p>
          </p:txBody>
        </p:sp>
        <p:sp>
          <p:nvSpPr>
            <p:cNvPr id="10" name="Line 7"/>
            <p:cNvSpPr>
              <a:spLocks noChangeShapeType="1"/>
            </p:cNvSpPr>
            <p:nvPr/>
          </p:nvSpPr>
          <p:spPr bwMode="auto">
            <a:xfrm flipH="1" flipV="1">
              <a:off x="2028825" y="4711700"/>
              <a:ext cx="155575" cy="571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 sz="600"/>
            </a:p>
          </p:txBody>
        </p:sp>
        <p:sp>
          <p:nvSpPr>
            <p:cNvPr id="11" name="Line 8"/>
            <p:cNvSpPr>
              <a:spLocks noChangeShapeType="1"/>
            </p:cNvSpPr>
            <p:nvPr/>
          </p:nvSpPr>
          <p:spPr bwMode="auto">
            <a:xfrm flipV="1">
              <a:off x="2495550" y="4711700"/>
              <a:ext cx="233363" cy="6651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 sz="600"/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 flipH="1" flipV="1">
              <a:off x="4597400" y="4711700"/>
              <a:ext cx="933450" cy="6651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 sz="600"/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 flipH="1" flipV="1">
              <a:off x="5453063" y="4614863"/>
              <a:ext cx="233362" cy="5730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 sz="600"/>
            </a:p>
          </p:txBody>
        </p:sp>
        <p:sp>
          <p:nvSpPr>
            <p:cNvPr id="14" name="Line 11"/>
            <p:cNvSpPr>
              <a:spLocks noChangeShapeType="1"/>
            </p:cNvSpPr>
            <p:nvPr/>
          </p:nvSpPr>
          <p:spPr bwMode="auto">
            <a:xfrm flipV="1">
              <a:off x="5997575" y="4614863"/>
              <a:ext cx="234950" cy="668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 sz="600"/>
            </a:p>
          </p:txBody>
        </p:sp>
        <p:sp>
          <p:nvSpPr>
            <p:cNvPr id="15" name="Line 12"/>
            <p:cNvSpPr>
              <a:spLocks noChangeShapeType="1"/>
            </p:cNvSpPr>
            <p:nvPr/>
          </p:nvSpPr>
          <p:spPr bwMode="auto">
            <a:xfrm flipV="1">
              <a:off x="6153150" y="4711700"/>
              <a:ext cx="779463" cy="6651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 sz="600"/>
            </a:p>
          </p:txBody>
        </p:sp>
        <p:sp>
          <p:nvSpPr>
            <p:cNvPr id="16" name="Oval 13"/>
            <p:cNvSpPr>
              <a:spLocks noChangeArrowheads="1"/>
            </p:cNvSpPr>
            <p:nvPr/>
          </p:nvSpPr>
          <p:spPr bwMode="auto">
            <a:xfrm>
              <a:off x="2839095" y="1844824"/>
              <a:ext cx="1012825" cy="95408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300"/>
                <a:t>situation</a:t>
              </a:r>
              <a:endParaRPr lang="en-US" sz="300"/>
            </a:p>
          </p:txBody>
        </p:sp>
        <p:sp>
          <p:nvSpPr>
            <p:cNvPr id="17" name="Oval 14"/>
            <p:cNvSpPr>
              <a:spLocks noChangeArrowheads="1"/>
            </p:cNvSpPr>
            <p:nvPr/>
          </p:nvSpPr>
          <p:spPr bwMode="auto">
            <a:xfrm>
              <a:off x="5360020" y="1844675"/>
              <a:ext cx="1012825" cy="95408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300"/>
                <a:t>Situation</a:t>
              </a:r>
              <a:endParaRPr lang="en-US" sz="300"/>
            </a:p>
          </p:txBody>
        </p:sp>
        <p:sp>
          <p:nvSpPr>
            <p:cNvPr id="18" name="Line 15"/>
            <p:cNvSpPr>
              <a:spLocks noChangeShapeType="1"/>
            </p:cNvSpPr>
            <p:nvPr/>
          </p:nvSpPr>
          <p:spPr bwMode="auto">
            <a:xfrm flipV="1">
              <a:off x="2884488" y="2924175"/>
              <a:ext cx="247650" cy="10239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 sz="600"/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 flipH="1" flipV="1">
              <a:off x="3852863" y="2852738"/>
              <a:ext cx="431800" cy="10953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 sz="600"/>
            </a:p>
          </p:txBody>
        </p:sp>
        <p:sp>
          <p:nvSpPr>
            <p:cNvPr id="20" name="Oval 17"/>
            <p:cNvSpPr>
              <a:spLocks noChangeArrowheads="1"/>
            </p:cNvSpPr>
            <p:nvPr/>
          </p:nvSpPr>
          <p:spPr bwMode="auto">
            <a:xfrm>
              <a:off x="4063231" y="1772816"/>
              <a:ext cx="1012825" cy="95408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300"/>
                <a:t>Situation</a:t>
              </a:r>
              <a:endParaRPr lang="en-US" sz="300"/>
            </a:p>
          </p:txBody>
        </p:sp>
        <p:sp>
          <p:nvSpPr>
            <p:cNvPr id="21" name="Oval 18"/>
            <p:cNvSpPr>
              <a:spLocks noChangeArrowheads="1"/>
            </p:cNvSpPr>
            <p:nvPr/>
          </p:nvSpPr>
          <p:spPr bwMode="auto">
            <a:xfrm>
              <a:off x="7789863" y="5283200"/>
              <a:ext cx="622300" cy="569913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300"/>
                <a:t>Sensor</a:t>
              </a:r>
              <a:endParaRPr lang="en-US" sz="300"/>
            </a:p>
          </p:txBody>
        </p:sp>
        <p:sp>
          <p:nvSpPr>
            <p:cNvPr id="22" name="Line 19"/>
            <p:cNvSpPr>
              <a:spLocks noChangeShapeType="1"/>
            </p:cNvSpPr>
            <p:nvPr/>
          </p:nvSpPr>
          <p:spPr bwMode="auto">
            <a:xfrm flipV="1">
              <a:off x="8099425" y="4711700"/>
              <a:ext cx="0" cy="571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 sz="600"/>
            </a:p>
          </p:txBody>
        </p:sp>
        <p:sp>
          <p:nvSpPr>
            <p:cNvPr id="23" name="Line 20"/>
            <p:cNvSpPr>
              <a:spLocks noChangeShapeType="1"/>
            </p:cNvSpPr>
            <p:nvPr/>
          </p:nvSpPr>
          <p:spPr bwMode="auto">
            <a:xfrm flipH="1" flipV="1">
              <a:off x="6300788" y="2852738"/>
              <a:ext cx="1565275" cy="12874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 sz="600"/>
            </a:p>
          </p:txBody>
        </p:sp>
        <p:sp>
          <p:nvSpPr>
            <p:cNvPr id="24" name="Line 21"/>
            <p:cNvSpPr>
              <a:spLocks noChangeShapeType="1"/>
            </p:cNvSpPr>
            <p:nvPr/>
          </p:nvSpPr>
          <p:spPr bwMode="auto">
            <a:xfrm flipV="1">
              <a:off x="5292725" y="2852738"/>
              <a:ext cx="360363" cy="10953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 sz="600"/>
            </a:p>
          </p:txBody>
        </p:sp>
        <p:sp>
          <p:nvSpPr>
            <p:cNvPr id="25" name="Line 22"/>
            <p:cNvSpPr>
              <a:spLocks noChangeShapeType="1"/>
            </p:cNvSpPr>
            <p:nvPr/>
          </p:nvSpPr>
          <p:spPr bwMode="auto">
            <a:xfrm flipH="1" flipV="1">
              <a:off x="6084888" y="2852738"/>
              <a:ext cx="901700" cy="10953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 sz="600"/>
            </a:p>
          </p:txBody>
        </p:sp>
        <p:sp>
          <p:nvSpPr>
            <p:cNvPr id="26" name="Oval 25"/>
            <p:cNvSpPr>
              <a:spLocks noChangeArrowheads="1"/>
            </p:cNvSpPr>
            <p:nvPr/>
          </p:nvSpPr>
          <p:spPr bwMode="auto">
            <a:xfrm>
              <a:off x="1608782" y="4043363"/>
              <a:ext cx="623888" cy="57150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300"/>
                <a:t>Context</a:t>
              </a:r>
            </a:p>
            <a:p>
              <a:pPr algn="ctr"/>
              <a:r>
                <a:rPr lang="en-GB" sz="300"/>
                <a:t>Value</a:t>
              </a:r>
              <a:endParaRPr lang="en-US" sz="300"/>
            </a:p>
          </p:txBody>
        </p:sp>
        <p:sp>
          <p:nvSpPr>
            <p:cNvPr id="27" name="Oval 26"/>
            <p:cNvSpPr>
              <a:spLocks noChangeArrowheads="1"/>
            </p:cNvSpPr>
            <p:nvPr/>
          </p:nvSpPr>
          <p:spPr bwMode="auto">
            <a:xfrm>
              <a:off x="4178945" y="4043363"/>
              <a:ext cx="622300" cy="57150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300"/>
                <a:t>Context</a:t>
              </a:r>
            </a:p>
            <a:p>
              <a:pPr algn="ctr"/>
              <a:r>
                <a:rPr lang="en-GB" sz="300"/>
                <a:t>Value</a:t>
              </a:r>
              <a:endParaRPr lang="en-US" sz="300"/>
            </a:p>
          </p:txBody>
        </p:sp>
        <p:sp>
          <p:nvSpPr>
            <p:cNvPr id="28" name="Oval 27"/>
            <p:cNvSpPr>
              <a:spLocks noChangeArrowheads="1"/>
            </p:cNvSpPr>
            <p:nvPr/>
          </p:nvSpPr>
          <p:spPr bwMode="auto">
            <a:xfrm>
              <a:off x="5112395" y="4043363"/>
              <a:ext cx="622300" cy="57150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300"/>
                <a:t>Context</a:t>
              </a:r>
            </a:p>
            <a:p>
              <a:pPr algn="ctr"/>
              <a:r>
                <a:rPr lang="en-GB" sz="300"/>
                <a:t>Value</a:t>
              </a:r>
              <a:endParaRPr lang="en-US" sz="300"/>
            </a:p>
          </p:txBody>
        </p:sp>
        <p:sp>
          <p:nvSpPr>
            <p:cNvPr id="29" name="Oval 28"/>
            <p:cNvSpPr>
              <a:spLocks noChangeArrowheads="1"/>
            </p:cNvSpPr>
            <p:nvPr/>
          </p:nvSpPr>
          <p:spPr bwMode="auto">
            <a:xfrm>
              <a:off x="6045845" y="4043363"/>
              <a:ext cx="622300" cy="57150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300"/>
                <a:t>Context</a:t>
              </a:r>
            </a:p>
            <a:p>
              <a:pPr algn="ctr"/>
              <a:r>
                <a:rPr lang="en-GB" sz="300"/>
                <a:t>Value</a:t>
              </a:r>
              <a:endParaRPr lang="en-US" sz="300"/>
            </a:p>
          </p:txBody>
        </p:sp>
        <p:sp>
          <p:nvSpPr>
            <p:cNvPr id="30" name="Oval 29"/>
            <p:cNvSpPr>
              <a:spLocks noChangeArrowheads="1"/>
            </p:cNvSpPr>
            <p:nvPr/>
          </p:nvSpPr>
          <p:spPr bwMode="auto">
            <a:xfrm>
              <a:off x="6825307" y="4043363"/>
              <a:ext cx="622300" cy="57150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300"/>
                <a:t>Context</a:t>
              </a:r>
            </a:p>
            <a:p>
              <a:pPr algn="ctr"/>
              <a:r>
                <a:rPr lang="en-GB" sz="300"/>
                <a:t>Value</a:t>
              </a:r>
              <a:endParaRPr lang="en-US" sz="300"/>
            </a:p>
          </p:txBody>
        </p:sp>
        <p:sp>
          <p:nvSpPr>
            <p:cNvPr id="31" name="Oval 30"/>
            <p:cNvSpPr>
              <a:spLocks noChangeArrowheads="1"/>
            </p:cNvSpPr>
            <p:nvPr/>
          </p:nvSpPr>
          <p:spPr bwMode="auto">
            <a:xfrm>
              <a:off x="7836545" y="4140200"/>
              <a:ext cx="623887" cy="57150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300"/>
                <a:t>Context</a:t>
              </a:r>
            </a:p>
            <a:p>
              <a:pPr algn="ctr"/>
              <a:r>
                <a:rPr lang="en-GB" sz="300"/>
                <a:t>Value</a:t>
              </a:r>
              <a:endParaRPr lang="en-US" sz="300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2844800" y="3311525"/>
              <a:ext cx="309563" cy="47783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300"/>
                <a:t>Certainty</a:t>
              </a:r>
            </a:p>
            <a:p>
              <a:pPr algn="ctr"/>
              <a:r>
                <a:rPr lang="en-GB" sz="300"/>
                <a:t>0.n</a:t>
              </a:r>
              <a:endParaRPr lang="en-US" sz="300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3973513" y="3311525"/>
              <a:ext cx="311150" cy="47783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300"/>
                <a:t>Certainty</a:t>
              </a:r>
            </a:p>
            <a:p>
              <a:pPr algn="ctr"/>
              <a:r>
                <a:rPr lang="en-GB" sz="300"/>
                <a:t>0.n</a:t>
              </a:r>
              <a:endParaRPr lang="en-US" sz="300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341938" y="3167063"/>
              <a:ext cx="311150" cy="47783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300"/>
                <a:t>Certainty</a:t>
              </a:r>
            </a:p>
            <a:p>
              <a:pPr algn="ctr"/>
              <a:r>
                <a:rPr lang="en-GB" sz="300"/>
                <a:t>0.n</a:t>
              </a:r>
              <a:endParaRPr lang="en-US" sz="300"/>
            </a:p>
          </p:txBody>
        </p:sp>
        <p:sp>
          <p:nvSpPr>
            <p:cNvPr id="35" name="Line 43"/>
            <p:cNvSpPr>
              <a:spLocks noChangeShapeType="1"/>
            </p:cNvSpPr>
            <p:nvPr/>
          </p:nvSpPr>
          <p:spPr bwMode="auto">
            <a:xfrm flipV="1">
              <a:off x="1927225" y="2781300"/>
              <a:ext cx="917575" cy="11668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 sz="600"/>
            </a:p>
          </p:txBody>
        </p:sp>
        <p:sp>
          <p:nvSpPr>
            <p:cNvPr id="36" name="Text Box 44"/>
            <p:cNvSpPr txBox="1">
              <a:spLocks noChangeArrowheads="1"/>
            </p:cNvSpPr>
            <p:nvPr/>
          </p:nvSpPr>
          <p:spPr bwMode="auto">
            <a:xfrm>
              <a:off x="-257124" y="5517232"/>
              <a:ext cx="2464534" cy="6478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400"/>
                <a:t>Sensor Level</a:t>
              </a:r>
              <a:endParaRPr lang="en-US" sz="400"/>
            </a:p>
          </p:txBody>
        </p:sp>
        <p:sp>
          <p:nvSpPr>
            <p:cNvPr id="37" name="Text Box 45"/>
            <p:cNvSpPr txBox="1">
              <a:spLocks noChangeArrowheads="1"/>
            </p:cNvSpPr>
            <p:nvPr/>
          </p:nvSpPr>
          <p:spPr bwMode="auto">
            <a:xfrm>
              <a:off x="-215634" y="4077073"/>
              <a:ext cx="2303399" cy="9069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400"/>
                <a:t>Abstracted </a:t>
              </a:r>
              <a:br>
                <a:rPr lang="en-GB" sz="400"/>
              </a:br>
              <a:r>
                <a:rPr lang="en-GB" sz="400"/>
                <a:t>Context</a:t>
              </a:r>
              <a:endParaRPr lang="en-US" sz="400"/>
            </a:p>
          </p:txBody>
        </p:sp>
        <p:sp>
          <p:nvSpPr>
            <p:cNvPr id="38" name="Text Box 46"/>
            <p:cNvSpPr txBox="1">
              <a:spLocks noChangeArrowheads="1"/>
            </p:cNvSpPr>
            <p:nvPr/>
          </p:nvSpPr>
          <p:spPr bwMode="auto">
            <a:xfrm>
              <a:off x="-254295" y="2348879"/>
              <a:ext cx="2119251" cy="6478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400"/>
                <a:t>Situations</a:t>
              </a:r>
              <a:endParaRPr lang="en-US" sz="400"/>
            </a:p>
          </p:txBody>
        </p:sp>
        <p:sp>
          <p:nvSpPr>
            <p:cNvPr id="39" name="Oval 4"/>
            <p:cNvSpPr>
              <a:spLocks noChangeArrowheads="1"/>
            </p:cNvSpPr>
            <p:nvPr/>
          </p:nvSpPr>
          <p:spPr bwMode="auto">
            <a:xfrm>
              <a:off x="3159456" y="5445224"/>
              <a:ext cx="779462" cy="5715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300" smtClean="0"/>
                <a:t>sensor</a:t>
              </a:r>
              <a:endParaRPr lang="en-US" sz="300"/>
            </a:p>
          </p:txBody>
        </p:sp>
        <p:sp>
          <p:nvSpPr>
            <p:cNvPr id="40" name="Oval 4"/>
            <p:cNvSpPr>
              <a:spLocks noChangeArrowheads="1"/>
            </p:cNvSpPr>
            <p:nvPr/>
          </p:nvSpPr>
          <p:spPr bwMode="auto">
            <a:xfrm>
              <a:off x="4368602" y="5373216"/>
              <a:ext cx="779462" cy="5715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300" smtClean="0"/>
                <a:t>sensor</a:t>
              </a:r>
              <a:endParaRPr lang="en-US" sz="300"/>
            </a:p>
          </p:txBody>
        </p:sp>
        <p:sp>
          <p:nvSpPr>
            <p:cNvPr id="41" name="Oval 4"/>
            <p:cNvSpPr>
              <a:spLocks noChangeArrowheads="1"/>
            </p:cNvSpPr>
            <p:nvPr/>
          </p:nvSpPr>
          <p:spPr bwMode="auto">
            <a:xfrm>
              <a:off x="6816874" y="5377780"/>
              <a:ext cx="779462" cy="5715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300" smtClean="0"/>
                <a:t>sensor</a:t>
              </a:r>
              <a:endParaRPr lang="en-US" sz="300"/>
            </a:p>
          </p:txBody>
        </p:sp>
        <p:sp>
          <p:nvSpPr>
            <p:cNvPr id="42" name="Oval 13"/>
            <p:cNvSpPr>
              <a:spLocks noChangeArrowheads="1"/>
            </p:cNvSpPr>
            <p:nvPr/>
          </p:nvSpPr>
          <p:spPr bwMode="auto">
            <a:xfrm>
              <a:off x="1614959" y="1844824"/>
              <a:ext cx="1012825" cy="95408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300"/>
                <a:t>situation</a:t>
              </a:r>
              <a:endParaRPr lang="en-US" sz="300"/>
            </a:p>
          </p:txBody>
        </p:sp>
        <p:sp>
          <p:nvSpPr>
            <p:cNvPr id="43" name="Oval 13"/>
            <p:cNvSpPr>
              <a:spLocks noChangeArrowheads="1"/>
            </p:cNvSpPr>
            <p:nvPr/>
          </p:nvSpPr>
          <p:spPr bwMode="auto">
            <a:xfrm>
              <a:off x="7087567" y="1916832"/>
              <a:ext cx="1012825" cy="95408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300"/>
                <a:t>situation</a:t>
              </a:r>
              <a:endParaRPr lang="en-US" sz="300"/>
            </a:p>
          </p:txBody>
        </p:sp>
        <p:sp>
          <p:nvSpPr>
            <p:cNvPr id="44" name="Line 20"/>
            <p:cNvSpPr>
              <a:spLocks noChangeShapeType="1"/>
            </p:cNvSpPr>
            <p:nvPr/>
          </p:nvSpPr>
          <p:spPr bwMode="auto">
            <a:xfrm flipH="1" flipV="1">
              <a:off x="7812433" y="2924944"/>
              <a:ext cx="278111" cy="13676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 sz="600"/>
            </a:p>
          </p:txBody>
        </p:sp>
        <p:sp>
          <p:nvSpPr>
            <p:cNvPr id="45" name="Line 43"/>
            <p:cNvSpPr>
              <a:spLocks noChangeShapeType="1"/>
            </p:cNvSpPr>
            <p:nvPr/>
          </p:nvSpPr>
          <p:spPr bwMode="auto">
            <a:xfrm flipV="1">
              <a:off x="1763689" y="2780928"/>
              <a:ext cx="72007" cy="11521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 sz="600"/>
            </a:p>
          </p:txBody>
        </p:sp>
      </p:grpSp>
      <p:sp>
        <p:nvSpPr>
          <p:cNvPr id="48" name="Oval 47"/>
          <p:cNvSpPr/>
          <p:nvPr/>
        </p:nvSpPr>
        <p:spPr>
          <a:xfrm>
            <a:off x="8316416" y="3429000"/>
            <a:ext cx="216024" cy="21602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9" name="Oval 48"/>
          <p:cNvSpPr/>
          <p:nvPr/>
        </p:nvSpPr>
        <p:spPr>
          <a:xfrm>
            <a:off x="8244408" y="4581128"/>
            <a:ext cx="216024" cy="21602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0" name="Oval 49"/>
          <p:cNvSpPr/>
          <p:nvPr/>
        </p:nvSpPr>
        <p:spPr>
          <a:xfrm>
            <a:off x="8244408" y="5013176"/>
            <a:ext cx="216024" cy="21602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1" name="Oval 50"/>
          <p:cNvSpPr/>
          <p:nvPr/>
        </p:nvSpPr>
        <p:spPr>
          <a:xfrm>
            <a:off x="8244408" y="5733256"/>
            <a:ext cx="216024" cy="21602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2" name="Oval 51"/>
          <p:cNvSpPr/>
          <p:nvPr/>
        </p:nvSpPr>
        <p:spPr>
          <a:xfrm>
            <a:off x="8244408" y="4221088"/>
            <a:ext cx="216024" cy="21602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5" name="Oval 54"/>
          <p:cNvSpPr/>
          <p:nvPr/>
        </p:nvSpPr>
        <p:spPr>
          <a:xfrm>
            <a:off x="8244408" y="2996952"/>
            <a:ext cx="216024" cy="21602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6" name="Oval 55"/>
          <p:cNvSpPr/>
          <p:nvPr/>
        </p:nvSpPr>
        <p:spPr>
          <a:xfrm>
            <a:off x="8244408" y="2564904"/>
            <a:ext cx="216024" cy="21602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3" name="Rectangle 52"/>
          <p:cNvSpPr/>
          <p:nvPr/>
        </p:nvSpPr>
        <p:spPr>
          <a:xfrm>
            <a:off x="554792" y="1340768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9" y="2908495"/>
            <a:ext cx="5760639" cy="109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539552" y="2204864"/>
            <a:ext cx="12241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i="1" smtClean="0">
                <a:latin typeface="Calibri" pitchFamily="34" charset="0"/>
              </a:rPr>
              <a:t>Is a type of: </a:t>
            </a:r>
            <a:endParaRPr lang="en-IE" sz="2800" b="1"/>
          </a:p>
        </p:txBody>
      </p:sp>
      <p:sp>
        <p:nvSpPr>
          <p:cNvPr id="4" name="Rectangle 3"/>
          <p:cNvSpPr/>
          <p:nvPr/>
        </p:nvSpPr>
        <p:spPr>
          <a:xfrm>
            <a:off x="1619672" y="2292361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i="1" smtClean="0">
                <a:latin typeface="Calibri" pitchFamily="34" charset="0"/>
              </a:rPr>
              <a:t>e.g. Situation X is occuring if either Situation Y </a:t>
            </a:r>
            <a:r>
              <a:rPr lang="en-GB" sz="2800" b="1" i="1" smtClean="0">
                <a:latin typeface="Calibri" pitchFamily="34" charset="0"/>
              </a:rPr>
              <a:t>OR </a:t>
            </a:r>
            <a:r>
              <a:rPr lang="en-GB" sz="2000" b="1" i="1" smtClean="0">
                <a:latin typeface="Calibri" pitchFamily="34" charset="0"/>
              </a:rPr>
              <a:t>Z is occuring</a:t>
            </a:r>
          </a:p>
          <a:p>
            <a:endParaRPr lang="en-IE" sz="2000" b="1"/>
          </a:p>
        </p:txBody>
      </p:sp>
      <p:sp>
        <p:nvSpPr>
          <p:cNvPr id="5" name="Rectangle 4"/>
          <p:cNvSpPr/>
          <p:nvPr/>
        </p:nvSpPr>
        <p:spPr>
          <a:xfrm>
            <a:off x="1511152" y="2708920"/>
            <a:ext cx="76328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i="1" smtClean="0">
                <a:latin typeface="Calibri" pitchFamily="34" charset="0"/>
              </a:rPr>
              <a:t>Occupant is “resting” if they are “watching  TV” or “in bed”</a:t>
            </a:r>
            <a:endParaRPr lang="en-IE" sz="2000" b="1"/>
          </a:p>
        </p:txBody>
      </p:sp>
      <p:sp>
        <p:nvSpPr>
          <p:cNvPr id="6" name="Rectangle 5"/>
          <p:cNvSpPr/>
          <p:nvPr/>
        </p:nvSpPr>
        <p:spPr>
          <a:xfrm>
            <a:off x="443586" y="260648"/>
            <a:ext cx="870041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smtClean="0">
                <a:solidFill>
                  <a:srgbClr val="92D050"/>
                </a:solidFill>
                <a:latin typeface="Calibri" pitchFamily="34" charset="0"/>
              </a:rPr>
              <a:t>Second: </a:t>
            </a:r>
            <a:r>
              <a:rPr lang="en-GB" sz="2800" b="1" smtClean="0">
                <a:latin typeface="Calibri" pitchFamily="34" charset="0"/>
              </a:rPr>
              <a:t>Create evidence propogation rules to distribute/propogate  belief  up to situation level</a:t>
            </a:r>
            <a:r>
              <a:rPr lang="en-IE" sz="2800" b="1" smtClean="0">
                <a:latin typeface="Calibri" pitchFamily="34" charset="0"/>
              </a:rPr>
              <a:t>:</a:t>
            </a:r>
          </a:p>
          <a:p>
            <a:endParaRPr lang="en-IE" sz="2800" b="1" smtClean="0">
              <a:latin typeface="Calibri" pitchFamily="34" charset="0"/>
            </a:endParaRPr>
          </a:p>
          <a:p>
            <a:r>
              <a:rPr lang="en-IE" sz="2800" b="1" smtClean="0">
                <a:latin typeface="Calibri" pitchFamily="34" charset="0"/>
              </a:rPr>
              <a:t>Examples</a:t>
            </a:r>
            <a:endParaRPr lang="en-GB" sz="2800" b="1" smtClean="0">
              <a:latin typeface="Calibri" pitchFamily="34" charset="0"/>
            </a:endParaRPr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5229200"/>
            <a:ext cx="3486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611560" y="4725144"/>
            <a:ext cx="3240360" cy="1861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i="1" smtClean="0">
                <a:latin typeface="Calibri" pitchFamily="34" charset="0"/>
              </a:rPr>
              <a:t>Distributing combined belief across single situations</a:t>
            </a:r>
            <a:endParaRPr lang="en-IE" sz="2800" b="1"/>
          </a:p>
        </p:txBody>
      </p:sp>
      <p:sp>
        <p:nvSpPr>
          <p:cNvPr id="9" name="Rectangle 8"/>
          <p:cNvSpPr/>
          <p:nvPr/>
        </p:nvSpPr>
        <p:spPr>
          <a:xfrm>
            <a:off x="611560" y="1484784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3586" y="260648"/>
            <a:ext cx="870041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smtClean="0">
                <a:solidFill>
                  <a:srgbClr val="92D050"/>
                </a:solidFill>
                <a:latin typeface="Calibri" pitchFamily="34" charset="0"/>
              </a:rPr>
              <a:t>Second: </a:t>
            </a:r>
            <a:r>
              <a:rPr lang="en-GB" sz="3200" b="1" smtClean="0">
                <a:latin typeface="Calibri" pitchFamily="34" charset="0"/>
              </a:rPr>
              <a:t>Create evidence propogation rules to distribute/propogate  belief  up to situation level</a:t>
            </a:r>
            <a:r>
              <a:rPr lang="en-IE" sz="3200" b="1" smtClean="0">
                <a:latin typeface="Calibri" pitchFamily="34" charset="0"/>
              </a:rPr>
              <a:t>:</a:t>
            </a:r>
          </a:p>
          <a:p>
            <a:endParaRPr lang="en-IE" sz="3200" b="1" smtClean="0">
              <a:latin typeface="Calibri" pitchFamily="34" charset="0"/>
            </a:endParaRPr>
          </a:p>
          <a:p>
            <a:r>
              <a:rPr lang="en-IE" sz="3200" b="1" smtClean="0">
                <a:latin typeface="Calibri" pitchFamily="34" charset="0"/>
              </a:rPr>
              <a:t>Examples: Sensor Quality</a:t>
            </a:r>
            <a:endParaRPr lang="en-GB" sz="3200" b="1" smtClean="0"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11560" y="2276872"/>
            <a:ext cx="63367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i="1" smtClean="0">
                <a:latin typeface="Calibri" pitchFamily="34" charset="0"/>
              </a:rPr>
              <a:t>Some sensors are inherently lower quality as an evidence source</a:t>
            </a:r>
            <a:endParaRPr lang="en-IE" sz="2800" b="1"/>
          </a:p>
        </p:txBody>
      </p:sp>
      <p:sp>
        <p:nvSpPr>
          <p:cNvPr id="4" name="Rectangle 3"/>
          <p:cNvSpPr/>
          <p:nvPr/>
        </p:nvSpPr>
        <p:spPr>
          <a:xfrm>
            <a:off x="611560" y="3410997"/>
            <a:ext cx="63367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i="1" smtClean="0">
                <a:latin typeface="Calibri" pitchFamily="34" charset="0"/>
              </a:rPr>
              <a:t>e.g. Calendar sensor is indicative of real calendar owner’s location 70% of the time – Discount (d) evidence from the sensor</a:t>
            </a:r>
            <a:endParaRPr lang="en-IE" sz="2800" b="1"/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4941168"/>
            <a:ext cx="6221046" cy="1523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3586" y="260648"/>
            <a:ext cx="835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smtClean="0">
                <a:solidFill>
                  <a:srgbClr val="92D050"/>
                </a:solidFill>
                <a:latin typeface="Calibri" pitchFamily="34" charset="0"/>
              </a:rPr>
              <a:t>Third: </a:t>
            </a:r>
            <a:r>
              <a:rPr lang="en-GB" sz="3600" b="1" smtClean="0">
                <a:latin typeface="Calibri" pitchFamily="34" charset="0"/>
              </a:rPr>
              <a:t> Include temporal evidence:</a:t>
            </a:r>
            <a:endParaRPr lang="en-IE" sz="3600" b="1" dirty="0">
              <a:latin typeface="Calibri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331640" y="1700808"/>
            <a:ext cx="6537754" cy="3507204"/>
            <a:chOff x="762000" y="473005"/>
            <a:chExt cx="7924800" cy="5497656"/>
          </a:xfrm>
        </p:grpSpPr>
        <p:sp>
          <p:nvSpPr>
            <p:cNvPr id="43" name="TextBox 42"/>
            <p:cNvSpPr txBox="1"/>
            <p:nvPr/>
          </p:nvSpPr>
          <p:spPr>
            <a:xfrm>
              <a:off x="6002394" y="4466120"/>
              <a:ext cx="1287843" cy="15045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Groceries</a:t>
              </a:r>
            </a:p>
            <a:p>
              <a:r>
                <a:rPr lang="en-GB" sz="1400" dirty="0" smtClean="0"/>
                <a:t>Cupboard</a:t>
              </a:r>
            </a:p>
            <a:p>
              <a:r>
                <a:rPr lang="en-GB" sz="1400" dirty="0" smtClean="0"/>
                <a:t>Accessed</a:t>
              </a:r>
            </a:p>
            <a:p>
              <a:endParaRPr lang="en-US" sz="14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314982" y="2132915"/>
              <a:ext cx="1277003" cy="14955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smtClean="0"/>
                <a:t>Grocery</a:t>
              </a:r>
            </a:p>
            <a:p>
              <a:r>
                <a:rPr lang="en-GB" sz="1400" smtClean="0"/>
                <a:t>Cupboard</a:t>
              </a:r>
            </a:p>
            <a:p>
              <a:r>
                <a:rPr lang="en-GB" sz="1400" smtClean="0"/>
                <a:t>accessed</a:t>
              </a:r>
              <a:endParaRPr lang="en-GB" sz="1400" dirty="0" smtClean="0"/>
            </a:p>
            <a:p>
              <a:endParaRPr lang="en-US" sz="14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758967" y="3826039"/>
              <a:ext cx="1239024" cy="12816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Freezer </a:t>
              </a:r>
            </a:p>
            <a:p>
              <a:r>
                <a:rPr lang="en-GB" sz="1200" dirty="0" smtClean="0"/>
                <a:t>Accessed</a:t>
              </a:r>
            </a:p>
            <a:p>
              <a:endParaRPr lang="en-US" sz="14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538583" y="2894819"/>
              <a:ext cx="1277003" cy="14955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smtClean="0"/>
                <a:t>Plates</a:t>
              </a:r>
              <a:endParaRPr lang="en-GB" sz="1400" dirty="0" smtClean="0"/>
            </a:p>
            <a:p>
              <a:r>
                <a:rPr lang="en-GB" sz="1400" dirty="0" smtClean="0"/>
                <a:t>Cupboard</a:t>
              </a:r>
            </a:p>
            <a:p>
              <a:r>
                <a:rPr lang="en-GB" sz="1400" dirty="0" smtClean="0"/>
                <a:t>Accessed</a:t>
              </a:r>
            </a:p>
            <a:p>
              <a:endParaRPr lang="en-US" sz="14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000098" y="1071545"/>
              <a:ext cx="1220653" cy="82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smtClean="0"/>
                <a:t>Fridge</a:t>
              </a:r>
              <a:endParaRPr lang="en-GB" sz="1400" dirty="0" smtClean="0"/>
            </a:p>
            <a:p>
              <a:r>
                <a:rPr lang="en-GB" sz="1400" dirty="0" smtClean="0"/>
                <a:t>Accessed</a:t>
              </a:r>
              <a:endParaRPr lang="en-US" sz="14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66801" y="533400"/>
              <a:ext cx="4424370" cy="557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/>
                <a:t>Prepare Dinner</a:t>
              </a:r>
              <a:endParaRPr lang="en-GB" sz="1400" dirty="0" smtClean="0"/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>
              <a:off x="762000" y="990600"/>
              <a:ext cx="7310486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 49"/>
            <p:cNvSpPr/>
            <p:nvPr/>
          </p:nvSpPr>
          <p:spPr>
            <a:xfrm>
              <a:off x="7162801" y="473005"/>
              <a:ext cx="1523999" cy="5572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i="1" dirty="0" smtClean="0"/>
                <a:t>Timeline</a:t>
              </a:r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 rot="5400000">
              <a:off x="76200" y="3124200"/>
              <a:ext cx="4267200" cy="1588"/>
            </a:xfrm>
            <a:prstGeom prst="straightConnector1">
              <a:avLst/>
            </a:prstGeom>
            <a:ln w="9525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rot="5400000">
              <a:off x="1372394" y="3123406"/>
              <a:ext cx="4267200" cy="1588"/>
            </a:xfrm>
            <a:prstGeom prst="straightConnector1">
              <a:avLst/>
            </a:prstGeom>
            <a:ln w="9525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rot="5400000">
              <a:off x="2515394" y="3123406"/>
              <a:ext cx="4267200" cy="1588"/>
            </a:xfrm>
            <a:prstGeom prst="straightConnector1">
              <a:avLst/>
            </a:prstGeom>
            <a:ln w="9525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rot="5400000">
              <a:off x="3810794" y="3123406"/>
              <a:ext cx="4267200" cy="1588"/>
            </a:xfrm>
            <a:prstGeom prst="straightConnector1">
              <a:avLst/>
            </a:prstGeom>
            <a:ln w="9525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rot="5400000">
              <a:off x="4837906" y="2933700"/>
              <a:ext cx="4648994" cy="794"/>
            </a:xfrm>
            <a:prstGeom prst="straightConnector1">
              <a:avLst/>
            </a:prstGeom>
            <a:ln w="9525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rot="5400000">
              <a:off x="-1333500" y="2933700"/>
              <a:ext cx="4648200" cy="1588"/>
            </a:xfrm>
            <a:prstGeom prst="straightConnector1">
              <a:avLst/>
            </a:prstGeom>
            <a:ln w="9525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5791200" y="609600"/>
              <a:ext cx="1523999" cy="9473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40 minutes</a:t>
              </a:r>
              <a:endParaRPr lang="en-US" sz="1400" dirty="0"/>
            </a:p>
          </p:txBody>
        </p:sp>
      </p:grpSp>
      <p:sp>
        <p:nvSpPr>
          <p:cNvPr id="59" name="Rectangle 58"/>
          <p:cNvSpPr/>
          <p:nvPr/>
        </p:nvSpPr>
        <p:spPr>
          <a:xfrm>
            <a:off x="2123728" y="5805264"/>
            <a:ext cx="6336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smtClean="0">
                <a:latin typeface="Calibri" pitchFamily="34" charset="0"/>
                <a:cs typeface="Calibri" pitchFamily="34" charset="0"/>
              </a:rPr>
              <a:t>Different Sensors fire intermittently – no single sensor sufficient for situation recognition</a:t>
            </a:r>
            <a:endParaRPr lang="en-IE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1544014" y="5157192"/>
            <a:ext cx="5033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smtClean="0">
                <a:latin typeface="Calibri" pitchFamily="34" charset="0"/>
              </a:rPr>
              <a:t>(1) Use absolute time  as evidence</a:t>
            </a:r>
          </a:p>
          <a:p>
            <a:r>
              <a:rPr lang="en-GB" sz="2000" b="1" smtClean="0">
                <a:latin typeface="Calibri" pitchFamily="34" charset="0"/>
              </a:rPr>
              <a:t>(2) Find a way to combine transitory evidence</a:t>
            </a:r>
            <a:endParaRPr lang="en-IE" sz="2000" b="1" dirty="0">
              <a:latin typeface="Calibri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54792" y="935009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95536" y="1581294"/>
            <a:ext cx="7499455" cy="4748451"/>
            <a:chOff x="357158" y="533400"/>
            <a:chExt cx="8728927" cy="5805332"/>
          </a:xfrm>
        </p:grpSpPr>
        <p:sp>
          <p:nvSpPr>
            <p:cNvPr id="3" name="Right Arrow 2"/>
            <p:cNvSpPr/>
            <p:nvPr/>
          </p:nvSpPr>
          <p:spPr>
            <a:xfrm>
              <a:off x="6881834" y="4000504"/>
              <a:ext cx="1785918" cy="1785950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" name="Right Arrow 3"/>
            <p:cNvSpPr/>
            <p:nvPr/>
          </p:nvSpPr>
          <p:spPr>
            <a:xfrm>
              <a:off x="5657896" y="3429000"/>
              <a:ext cx="3224170" cy="1643074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5" name="Right Arrow 4"/>
            <p:cNvSpPr/>
            <p:nvPr/>
          </p:nvSpPr>
          <p:spPr>
            <a:xfrm>
              <a:off x="4452910" y="2500306"/>
              <a:ext cx="4510086" cy="1643074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6" name="Right Arrow 5"/>
            <p:cNvSpPr/>
            <p:nvPr/>
          </p:nvSpPr>
          <p:spPr>
            <a:xfrm>
              <a:off x="3095588" y="1643050"/>
              <a:ext cx="5715008" cy="1571636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7" name="Right Arrow 6"/>
            <p:cNvSpPr/>
            <p:nvPr/>
          </p:nvSpPr>
          <p:spPr>
            <a:xfrm>
              <a:off x="2024018" y="785794"/>
              <a:ext cx="6643734" cy="1357322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952581" y="1928803"/>
              <a:ext cx="1082539" cy="10159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Groceries</a:t>
              </a:r>
            </a:p>
            <a:p>
              <a:r>
                <a:rPr lang="en-GB" sz="1200" dirty="0" smtClean="0"/>
                <a:t>Cupboard</a:t>
              </a:r>
            </a:p>
            <a:p>
              <a:r>
                <a:rPr lang="en-GB" sz="1200" dirty="0" smtClean="0"/>
                <a:t>Accessed</a:t>
              </a:r>
            </a:p>
            <a:p>
              <a:endParaRPr lang="en-US" sz="12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38134" y="1142985"/>
              <a:ext cx="1035893" cy="790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Fridge</a:t>
              </a:r>
            </a:p>
            <a:p>
              <a:r>
                <a:rPr lang="en-GB" sz="1200" dirty="0" smtClean="0"/>
                <a:t>Accessed</a:t>
              </a:r>
            </a:p>
            <a:p>
              <a:endParaRPr lang="en-US" sz="12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452911" y="3786188"/>
              <a:ext cx="1035893" cy="790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Freezer </a:t>
              </a:r>
            </a:p>
            <a:p>
              <a:r>
                <a:rPr lang="en-GB" sz="1200" dirty="0" smtClean="0"/>
                <a:t>Accessed</a:t>
              </a:r>
            </a:p>
            <a:p>
              <a:endParaRPr lang="en-US" sz="12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667356" y="4443249"/>
              <a:ext cx="1082539" cy="10159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Pans</a:t>
              </a:r>
            </a:p>
            <a:p>
              <a:r>
                <a:rPr lang="en-GB" sz="1200" dirty="0" smtClean="0"/>
                <a:t>Cupboard</a:t>
              </a:r>
            </a:p>
            <a:p>
              <a:r>
                <a:rPr lang="en-GB" sz="1200" dirty="0" smtClean="0"/>
                <a:t>Accessed</a:t>
              </a:r>
            </a:p>
            <a:p>
              <a:endParaRPr lang="en-US" sz="1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38464" y="2857496"/>
              <a:ext cx="1082539" cy="790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Plates</a:t>
              </a:r>
            </a:p>
            <a:p>
              <a:r>
                <a:rPr lang="en-GB" sz="1200" dirty="0" smtClean="0"/>
                <a:t>Cupboard</a:t>
              </a:r>
            </a:p>
            <a:p>
              <a:r>
                <a:rPr lang="en-GB" sz="1200" dirty="0" smtClean="0"/>
                <a:t>Accessed</a:t>
              </a:r>
              <a:endParaRPr lang="en-US" sz="12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33396" y="533400"/>
              <a:ext cx="4424370" cy="338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/>
                <a:t>Prepare Dinner: Time Extended Evidence</a:t>
              </a:r>
              <a:endParaRPr lang="en-GB" sz="1200" dirty="0" smtClean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428596" y="990600"/>
              <a:ext cx="7524776" cy="950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6829397" y="609601"/>
              <a:ext cx="1524001" cy="338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 i="1" dirty="0" smtClean="0"/>
                <a:t>Time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rot="5400000">
              <a:off x="-257204" y="3124200"/>
              <a:ext cx="4267200" cy="1588"/>
            </a:xfrm>
            <a:prstGeom prst="straightConnector1">
              <a:avLst/>
            </a:prstGeom>
            <a:ln w="9525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5400000">
              <a:off x="1038990" y="3123406"/>
              <a:ext cx="4267200" cy="1588"/>
            </a:xfrm>
            <a:prstGeom prst="straightConnector1">
              <a:avLst/>
            </a:prstGeom>
            <a:ln w="9525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rot="5400000">
              <a:off x="2181990" y="3123406"/>
              <a:ext cx="4267200" cy="1588"/>
            </a:xfrm>
            <a:prstGeom prst="straightConnector1">
              <a:avLst/>
            </a:prstGeom>
            <a:ln w="9525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5400000">
              <a:off x="3477390" y="3123406"/>
              <a:ext cx="4267200" cy="1588"/>
            </a:xfrm>
            <a:prstGeom prst="straightConnector1">
              <a:avLst/>
            </a:prstGeom>
            <a:ln w="9525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5400000">
              <a:off x="4504502" y="2933700"/>
              <a:ext cx="4648994" cy="794"/>
            </a:xfrm>
            <a:prstGeom prst="straightConnector1">
              <a:avLst/>
            </a:prstGeom>
            <a:ln w="9525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rot="5400000">
              <a:off x="-1666904" y="2933700"/>
              <a:ext cx="4648200" cy="1588"/>
            </a:xfrm>
            <a:prstGeom prst="straightConnector1">
              <a:avLst/>
            </a:prstGeom>
            <a:ln w="9525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2024019" y="1142985"/>
              <a:ext cx="1056418" cy="790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Fridge</a:t>
              </a:r>
            </a:p>
            <a:p>
              <a:r>
                <a:rPr lang="en-GB" sz="1200" dirty="0" smtClean="0"/>
                <a:t>Extended</a:t>
              </a:r>
            </a:p>
            <a:p>
              <a:endParaRPr lang="en-US" sz="1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309902" y="1142985"/>
              <a:ext cx="1056418" cy="5644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Fridge</a:t>
              </a:r>
            </a:p>
            <a:p>
              <a:r>
                <a:rPr lang="en-GB" sz="1200" dirty="0" smtClean="0"/>
                <a:t>Extended</a:t>
              </a:r>
              <a:endParaRPr lang="en-US" sz="12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524349" y="1142985"/>
              <a:ext cx="1056418" cy="5644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Fridge</a:t>
              </a:r>
            </a:p>
            <a:p>
              <a:r>
                <a:rPr lang="en-GB" sz="1200" dirty="0" smtClean="0"/>
                <a:t>Extended</a:t>
              </a:r>
              <a:endParaRPr lang="en-US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667356" y="1142985"/>
              <a:ext cx="1056418" cy="5644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Fridge</a:t>
              </a:r>
            </a:p>
            <a:p>
              <a:r>
                <a:rPr lang="en-GB" sz="1200" dirty="0" smtClean="0"/>
                <a:t>Extended</a:t>
              </a:r>
              <a:endParaRPr lang="en-US" sz="1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953240" y="1142985"/>
              <a:ext cx="1056418" cy="5644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Fridge</a:t>
              </a:r>
            </a:p>
            <a:p>
              <a:r>
                <a:rPr lang="en-GB" sz="1200" dirty="0" smtClean="0"/>
                <a:t>Extended</a:t>
              </a:r>
              <a:endParaRPr lang="en-US" sz="1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238464" y="1942920"/>
              <a:ext cx="1082539" cy="10159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Groceries</a:t>
              </a:r>
            </a:p>
            <a:p>
              <a:r>
                <a:rPr lang="en-GB" sz="1200" dirty="0" smtClean="0"/>
                <a:t>Cupboard</a:t>
              </a:r>
            </a:p>
            <a:p>
              <a:r>
                <a:rPr lang="en-GB" sz="1200" dirty="0" smtClean="0"/>
                <a:t>Extended</a:t>
              </a:r>
            </a:p>
            <a:p>
              <a:endParaRPr lang="en-US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381473" y="1928803"/>
              <a:ext cx="1082539" cy="10159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Groceries</a:t>
              </a:r>
            </a:p>
            <a:p>
              <a:r>
                <a:rPr lang="en-GB" sz="1200" dirty="0" smtClean="0"/>
                <a:t>Cupboard</a:t>
              </a:r>
            </a:p>
            <a:p>
              <a:r>
                <a:rPr lang="en-GB" sz="1200" dirty="0" smtClean="0"/>
                <a:t>Extended</a:t>
              </a:r>
            </a:p>
            <a:p>
              <a:endParaRPr lang="en-US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667356" y="1928803"/>
              <a:ext cx="1082539" cy="790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Groceries</a:t>
              </a:r>
            </a:p>
            <a:p>
              <a:r>
                <a:rPr lang="en-GB" sz="1200" dirty="0" smtClean="0"/>
                <a:t>Cupboard</a:t>
              </a:r>
            </a:p>
            <a:p>
              <a:r>
                <a:rPr lang="en-GB" sz="1200" dirty="0" smtClean="0"/>
                <a:t>Extended</a:t>
              </a:r>
              <a:endParaRPr lang="en-US" sz="12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991393" y="1928803"/>
              <a:ext cx="1082539" cy="790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Groceries</a:t>
              </a:r>
            </a:p>
            <a:p>
              <a:r>
                <a:rPr lang="en-GB" sz="1200" dirty="0" smtClean="0"/>
                <a:t>Cupboard</a:t>
              </a:r>
            </a:p>
            <a:p>
              <a:r>
                <a:rPr lang="en-GB" sz="1200" dirty="0" smtClean="0"/>
                <a:t>Extended</a:t>
              </a:r>
              <a:endParaRPr lang="en-US" sz="12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452911" y="2857496"/>
              <a:ext cx="1082539" cy="790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Plates</a:t>
              </a:r>
            </a:p>
            <a:p>
              <a:r>
                <a:rPr lang="en-GB" sz="1200" dirty="0" smtClean="0"/>
                <a:t>Cupboard</a:t>
              </a:r>
            </a:p>
            <a:p>
              <a:r>
                <a:rPr lang="en-GB" sz="1200" dirty="0" smtClean="0"/>
                <a:t>Extended</a:t>
              </a:r>
              <a:endParaRPr lang="en-US" sz="12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707891" y="2857496"/>
              <a:ext cx="1082539" cy="790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Plates</a:t>
              </a:r>
            </a:p>
            <a:p>
              <a:r>
                <a:rPr lang="en-GB" sz="1200" dirty="0" smtClean="0"/>
                <a:t>Cupboard</a:t>
              </a:r>
            </a:p>
            <a:p>
              <a:r>
                <a:rPr lang="en-GB" sz="1200" dirty="0" smtClean="0"/>
                <a:t>Extended</a:t>
              </a:r>
              <a:endParaRPr lang="en-US" sz="12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024678" y="2934298"/>
              <a:ext cx="1082539" cy="790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Plates</a:t>
              </a:r>
            </a:p>
            <a:p>
              <a:r>
                <a:rPr lang="en-GB" sz="1200" dirty="0" smtClean="0"/>
                <a:t>Cupboard</a:t>
              </a:r>
            </a:p>
            <a:p>
              <a:r>
                <a:rPr lang="en-GB" sz="1200" dirty="0" smtClean="0"/>
                <a:t>Extended</a:t>
              </a:r>
              <a:endParaRPr lang="en-US" sz="12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738794" y="3786188"/>
              <a:ext cx="1056418" cy="5644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Freezer </a:t>
              </a:r>
            </a:p>
            <a:p>
              <a:r>
                <a:rPr lang="en-GB" sz="1200" dirty="0" smtClean="0"/>
                <a:t>Extended</a:t>
              </a:r>
              <a:endParaRPr lang="en-US" sz="12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024678" y="3786188"/>
              <a:ext cx="1056418" cy="5644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Freezer </a:t>
              </a:r>
            </a:p>
            <a:p>
              <a:r>
                <a:rPr lang="en-GB" sz="1200" dirty="0" smtClean="0"/>
                <a:t>Extended</a:t>
              </a:r>
              <a:endParaRPr lang="en-US" sz="12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062831" y="4371811"/>
              <a:ext cx="1082539" cy="10159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Pans</a:t>
              </a:r>
            </a:p>
            <a:p>
              <a:r>
                <a:rPr lang="en-GB" sz="1200" dirty="0" smtClean="0"/>
                <a:t>Cupboard</a:t>
              </a:r>
            </a:p>
            <a:p>
              <a:r>
                <a:rPr lang="en-GB" sz="1200" dirty="0" smtClean="0"/>
                <a:t>Extended</a:t>
              </a:r>
            </a:p>
            <a:p>
              <a:endParaRPr lang="en-US" sz="12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57158" y="5300506"/>
              <a:ext cx="972456" cy="10159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Prepare </a:t>
              </a:r>
            </a:p>
            <a:p>
              <a:r>
                <a:rPr lang="en-GB" sz="1200" dirty="0" smtClean="0"/>
                <a:t>Dinner</a:t>
              </a:r>
            </a:p>
            <a:p>
              <a:r>
                <a:rPr lang="en-GB" sz="1200" dirty="0" smtClean="0"/>
                <a:t>Starts</a:t>
              </a:r>
            </a:p>
            <a:p>
              <a:endParaRPr lang="en-US" sz="12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014741" y="5300506"/>
              <a:ext cx="1071344" cy="10159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Prepare </a:t>
              </a:r>
            </a:p>
            <a:p>
              <a:r>
                <a:rPr lang="en-GB" sz="1200" dirty="0" smtClean="0"/>
                <a:t>Breakfast</a:t>
              </a:r>
            </a:p>
            <a:p>
              <a:r>
                <a:rPr lang="en-GB" sz="1200" dirty="0" smtClean="0"/>
                <a:t>Ends</a:t>
              </a:r>
            </a:p>
            <a:p>
              <a:endParaRPr lang="en-US" sz="1200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690943" y="5774313"/>
              <a:ext cx="1524001" cy="5644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 i="1" smtClean="0"/>
                <a:t>Situation Duration</a:t>
              </a:r>
              <a:endParaRPr lang="en-GB" sz="1200" i="1" dirty="0" smtClean="0"/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>
              <a:off x="1285852" y="5786454"/>
              <a:ext cx="6715172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Rectangle 40"/>
          <p:cNvSpPr/>
          <p:nvPr/>
        </p:nvSpPr>
        <p:spPr>
          <a:xfrm>
            <a:off x="443586" y="212447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smtClean="0">
                <a:solidFill>
                  <a:srgbClr val="92D050"/>
                </a:solidFill>
                <a:latin typeface="Calibri" pitchFamily="34" charset="0"/>
              </a:rPr>
              <a:t>Third:  </a:t>
            </a:r>
            <a:r>
              <a:rPr lang="en-GB" sz="3600" b="1" smtClean="0">
                <a:latin typeface="Calibri" pitchFamily="34" charset="0"/>
              </a:rPr>
              <a:t>extend evidence for duration of situation</a:t>
            </a:r>
            <a:endParaRPr lang="en-IE" sz="3600" b="1" dirty="0">
              <a:latin typeface="Calibri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54792" y="1340768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284455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smtClean="0">
                <a:latin typeface="Calibri" pitchFamily="34" charset="0"/>
              </a:rPr>
              <a:t>Fusing time extended evidence:</a:t>
            </a:r>
          </a:p>
          <a:p>
            <a:endParaRPr lang="en-GB" sz="3600" b="1" smtClean="0">
              <a:latin typeface="Calibri" pitchFamily="34" charset="0"/>
            </a:endParaRPr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492896"/>
            <a:ext cx="8127092" cy="129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539552" y="1484784"/>
            <a:ext cx="6840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smtClean="0">
                <a:latin typeface="Calibri" pitchFamily="34" charset="0"/>
                <a:cs typeface="Calibri" pitchFamily="34" charset="0"/>
              </a:rPr>
              <a:t>Adjust  Dempster Shafer fusion rules to allow for time  extension of evidence</a:t>
            </a:r>
            <a:endParaRPr lang="en-IE" sz="2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91952" y="3789040"/>
            <a:ext cx="6840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i="1" smtClean="0">
                <a:latin typeface="Calibri" pitchFamily="34" charset="0"/>
                <a:cs typeface="Calibri" pitchFamily="34" charset="0"/>
              </a:rPr>
              <a:t>Two transitory extended mass functions for hypothesis h with duration t dur, a t time t +t rem</a:t>
            </a:r>
            <a:endParaRPr lang="en-IE" sz="2400" i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4725144"/>
            <a:ext cx="549061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5301208"/>
            <a:ext cx="4841917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554792" y="980728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3586" y="260648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smtClean="0">
                <a:solidFill>
                  <a:srgbClr val="92D050"/>
                </a:solidFill>
                <a:latin typeface="Calibri" pitchFamily="34" charset="0"/>
              </a:rPr>
              <a:t>Fourth: </a:t>
            </a:r>
            <a:r>
              <a:rPr lang="en-GB" sz="3600" b="1" smtClean="0">
                <a:latin typeface="Calibri" pitchFamily="34" charset="0"/>
              </a:rPr>
              <a:t>Allow for Zadeh’s and Single sensor dominance</a:t>
            </a:r>
            <a:endParaRPr lang="en-IE" sz="3600" b="1" dirty="0"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2156663"/>
            <a:ext cx="83582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smtClean="0">
                <a:latin typeface="Calibri" pitchFamily="34" charset="0"/>
                <a:cs typeface="Calibri" pitchFamily="34" charset="0"/>
              </a:rPr>
              <a:t>Use an alternative combination rule (Murphy’s) which averages out the evidence BEFORE fusing</a:t>
            </a:r>
            <a:endParaRPr lang="en-IE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7544" y="3573016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smtClean="0">
                <a:latin typeface="Calibri" pitchFamily="34" charset="0"/>
                <a:cs typeface="Calibri" pitchFamily="34" charset="0"/>
              </a:rPr>
              <a:t>Use a simpler averaging rule to fuse evidence</a:t>
            </a:r>
          </a:p>
          <a:p>
            <a:r>
              <a:rPr lang="en-GB" sz="2400" smtClean="0">
                <a:latin typeface="Calibri" pitchFamily="34" charset="0"/>
                <a:cs typeface="Calibri" pitchFamily="34" charset="0"/>
              </a:rPr>
              <a:t>	Lacks convergence</a:t>
            </a:r>
          </a:p>
          <a:p>
            <a:r>
              <a:rPr lang="en-GB" sz="2400" smtClean="0">
                <a:latin typeface="Calibri" pitchFamily="34" charset="0"/>
                <a:cs typeface="Calibri" pitchFamily="34" charset="0"/>
              </a:rPr>
              <a:t>	Removes Zadeh’s problem</a:t>
            </a:r>
            <a:endParaRPr lang="en-IE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5536" y="1484784"/>
            <a:ext cx="83582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smtClean="0">
                <a:latin typeface="Calibri" pitchFamily="34" charset="0"/>
                <a:cs typeface="Calibri" pitchFamily="34" charset="0"/>
              </a:rPr>
              <a:t>Two options:</a:t>
            </a:r>
            <a:endParaRPr lang="en-IE" sz="28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725937"/>
            <a:ext cx="4608512" cy="863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554792" y="1367057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3586" y="260648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smtClean="0">
                <a:solidFill>
                  <a:srgbClr val="92D050"/>
                </a:solidFill>
                <a:latin typeface="Calibri" pitchFamily="34" charset="0"/>
              </a:rPr>
              <a:t>Fifth: </a:t>
            </a:r>
            <a:r>
              <a:rPr lang="en-GB" sz="3600" b="1" smtClean="0">
                <a:latin typeface="Calibri" pitchFamily="34" charset="0"/>
              </a:rPr>
              <a:t>Combine all this and apply to real world data for situation recogntion</a:t>
            </a:r>
            <a:endParaRPr lang="en-IE" sz="3600" b="1" dirty="0">
              <a:latin typeface="Calibri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347864" y="3284984"/>
            <a:ext cx="5400600" cy="3096344"/>
            <a:chOff x="323528" y="1340768"/>
            <a:chExt cx="8568952" cy="4824536"/>
          </a:xfrm>
        </p:grpSpPr>
        <p:sp>
          <p:nvSpPr>
            <p:cNvPr id="4" name="Rectangle 3"/>
            <p:cNvSpPr/>
            <p:nvPr/>
          </p:nvSpPr>
          <p:spPr>
            <a:xfrm>
              <a:off x="758629" y="2563889"/>
              <a:ext cx="4211874" cy="1834683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395536" y="1340768"/>
              <a:ext cx="1368152" cy="10081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smtClean="0">
                  <a:solidFill>
                    <a:schemeClr val="tx1"/>
                  </a:solidFill>
                </a:rPr>
                <a:t>Knowlege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23528" y="4509118"/>
              <a:ext cx="1584176" cy="108012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>
                  <a:solidFill>
                    <a:schemeClr val="tx1"/>
                  </a:solidFill>
                </a:rPr>
                <a:t>Sensor Readings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121721" y="2903645"/>
              <a:ext cx="1742844" cy="101926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>
                  <a:solidFill>
                    <a:schemeClr val="tx1"/>
                  </a:solidFill>
                </a:rPr>
                <a:t>Belief Distribution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3009802" y="2903645"/>
              <a:ext cx="1161896" cy="101926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>
                  <a:solidFill>
                    <a:schemeClr val="tx1"/>
                  </a:solidFill>
                </a:rPr>
                <a:t>Decision</a:t>
              </a:r>
            </a:p>
            <a:p>
              <a:pPr algn="ctr"/>
              <a:r>
                <a:rPr lang="en-GB" sz="1100" dirty="0" smtClean="0">
                  <a:solidFill>
                    <a:schemeClr val="tx1"/>
                  </a:solidFill>
                </a:rPr>
                <a:t>Stage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5115739" y="2699792"/>
              <a:ext cx="2336581" cy="130527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Recognised</a:t>
              </a:r>
            </a:p>
            <a:p>
              <a:pPr algn="ctr"/>
              <a:r>
                <a:rPr lang="en-GB" sz="1100" dirty="0" smtClean="0"/>
                <a:t>Situations</a:t>
              </a:r>
              <a:endParaRPr lang="en-US" sz="1100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rot="16200000" flipH="1">
              <a:off x="523029" y="2581425"/>
              <a:ext cx="686612" cy="36553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5400000" flipH="1" flipV="1">
              <a:off x="544099" y="3994434"/>
              <a:ext cx="654155" cy="3752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4244317" y="3370245"/>
              <a:ext cx="798804" cy="905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2791947" y="1349827"/>
              <a:ext cx="1815463" cy="101020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>
                  <a:solidFill>
                    <a:schemeClr val="tx1"/>
                  </a:solidFill>
                </a:rPr>
                <a:t>Valid situation</a:t>
              </a:r>
            </a:p>
            <a:p>
              <a:pPr algn="ctr"/>
              <a:r>
                <a:rPr lang="en-GB" sz="1100" dirty="0" smtClean="0">
                  <a:solidFill>
                    <a:schemeClr val="tx1"/>
                  </a:solidFill>
                </a:rPr>
                <a:t>combinations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rot="5400000">
              <a:off x="3498158" y="2597813"/>
              <a:ext cx="475659" cy="161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Pentagon 14"/>
            <p:cNvSpPr/>
            <p:nvPr/>
          </p:nvSpPr>
          <p:spPr>
            <a:xfrm>
              <a:off x="758629" y="5621695"/>
              <a:ext cx="4284492" cy="543609"/>
            </a:xfrm>
            <a:prstGeom prst="homePlat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>
                  <a:solidFill>
                    <a:schemeClr val="tx1"/>
                  </a:solidFill>
                </a:rPr>
                <a:t>At time t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7596336" y="2060848"/>
              <a:ext cx="1296144" cy="248884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smtClean="0">
                  <a:solidFill>
                    <a:schemeClr val="tx1"/>
                  </a:solidFill>
                </a:rPr>
                <a:t>Applicati-ons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619671" y="4005064"/>
              <a:ext cx="2785566" cy="4076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100" b="1" smtClean="0">
                  <a:solidFill>
                    <a:srgbClr val="FF0000"/>
                  </a:solidFill>
                </a:rPr>
                <a:t>Extended DS theory</a:t>
              </a:r>
              <a:endParaRPr lang="en-IE" sz="1100" b="1">
                <a:solidFill>
                  <a:srgbClr val="FF00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225301" y="4653136"/>
              <a:ext cx="2495614" cy="899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smtClean="0"/>
                <a:t>Prep Breakfast 0.3,</a:t>
              </a:r>
            </a:p>
            <a:p>
              <a:r>
                <a:rPr lang="en-GB" sz="1050" b="1" smtClean="0"/>
                <a:t>Take a shower 0.6</a:t>
              </a:r>
            </a:p>
            <a:p>
              <a:endParaRPr lang="en-US" sz="1000" dirty="0"/>
            </a:p>
          </p:txBody>
        </p:sp>
      </p:grpSp>
      <p:sp>
        <p:nvSpPr>
          <p:cNvPr id="21" name="Flowchart: Magnetic Disk 20"/>
          <p:cNvSpPr/>
          <p:nvPr/>
        </p:nvSpPr>
        <p:spPr>
          <a:xfrm>
            <a:off x="539552" y="4725144"/>
            <a:ext cx="1512168" cy="1656184"/>
          </a:xfrm>
          <a:prstGeom prst="flowChartMagneticDisk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2" name="Flowchart: Magnetic Disk 21"/>
          <p:cNvSpPr/>
          <p:nvPr/>
        </p:nvSpPr>
        <p:spPr>
          <a:xfrm>
            <a:off x="395536" y="4077072"/>
            <a:ext cx="1512168" cy="1656184"/>
          </a:xfrm>
          <a:prstGeom prst="flowChartMagneticDisk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3" name="Rectangle 22"/>
          <p:cNvSpPr/>
          <p:nvPr/>
        </p:nvSpPr>
        <p:spPr>
          <a:xfrm>
            <a:off x="755576" y="1844824"/>
            <a:ext cx="346170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smtClean="0">
                <a:latin typeface="Calibri" pitchFamily="34" charset="0"/>
                <a:cs typeface="Calibri" pitchFamily="34" charset="0"/>
              </a:rPr>
              <a:t>Test our approach using annotated datasets of sensor readings</a:t>
            </a:r>
          </a:p>
        </p:txBody>
      </p:sp>
      <p:sp>
        <p:nvSpPr>
          <p:cNvPr id="24" name="Notched Right Arrow 23"/>
          <p:cNvSpPr/>
          <p:nvPr/>
        </p:nvSpPr>
        <p:spPr>
          <a:xfrm>
            <a:off x="2267744" y="4869160"/>
            <a:ext cx="1368152" cy="4320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5" name="Rectangle 24"/>
          <p:cNvSpPr/>
          <p:nvPr/>
        </p:nvSpPr>
        <p:spPr>
          <a:xfrm>
            <a:off x="554792" y="1439065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Magnetic Disk 1"/>
          <p:cNvSpPr/>
          <p:nvPr/>
        </p:nvSpPr>
        <p:spPr>
          <a:xfrm>
            <a:off x="1331640" y="1412776"/>
            <a:ext cx="1512168" cy="1656184"/>
          </a:xfrm>
          <a:prstGeom prst="flowChartMagneticDisk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" name="Flowchart: Magnetic Disk 2"/>
          <p:cNvSpPr/>
          <p:nvPr/>
        </p:nvSpPr>
        <p:spPr>
          <a:xfrm>
            <a:off x="1259632" y="4077072"/>
            <a:ext cx="1512168" cy="1656184"/>
          </a:xfrm>
          <a:prstGeom prst="flowChartMagneticDisk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" name="Rectangle 3"/>
          <p:cNvSpPr/>
          <p:nvPr/>
        </p:nvSpPr>
        <p:spPr>
          <a:xfrm>
            <a:off x="443586" y="356463"/>
            <a:ext cx="835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smtClean="0">
                <a:solidFill>
                  <a:srgbClr val="92D050"/>
                </a:solidFill>
                <a:latin typeface="Calibri" pitchFamily="34" charset="0"/>
              </a:rPr>
              <a:t>Experiments</a:t>
            </a:r>
            <a:endParaRPr lang="en-IE" sz="3600" b="1" dirty="0"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15816" y="1196752"/>
            <a:ext cx="612068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smtClean="0">
                <a:latin typeface="Calibri" pitchFamily="34" charset="0"/>
                <a:cs typeface="Calibri" pitchFamily="34" charset="0"/>
              </a:rPr>
              <a:t>Data set (1) </a:t>
            </a:r>
          </a:p>
          <a:p>
            <a:r>
              <a:rPr lang="en-GB" sz="2800" smtClean="0">
                <a:latin typeface="Calibri" pitchFamily="34" charset="0"/>
                <a:cs typeface="Calibri" pitchFamily="34" charset="0"/>
              </a:rPr>
              <a:t>“Van Kasteren”</a:t>
            </a:r>
          </a:p>
          <a:p>
            <a:r>
              <a:rPr lang="en-GB" sz="2800" smtClean="0">
                <a:latin typeface="Calibri" pitchFamily="34" charset="0"/>
                <a:cs typeface="Calibri" pitchFamily="34" charset="0"/>
              </a:rPr>
              <a:t>Heavily used by other researchers  - compare results on situation recognition </a:t>
            </a:r>
          </a:p>
          <a:p>
            <a:r>
              <a:rPr lang="en-GB" sz="2800" smtClean="0">
                <a:latin typeface="Calibri" pitchFamily="34" charset="0"/>
                <a:cs typeface="Calibri" pitchFamily="34" charset="0"/>
              </a:rPr>
              <a:t>7 situation annotated, 14 sensors</a:t>
            </a:r>
          </a:p>
          <a:p>
            <a:endParaRPr lang="en-GB" sz="2800" smtClean="0">
              <a:latin typeface="Calibri" pitchFamily="34" charset="0"/>
              <a:cs typeface="Calibri" pitchFamily="34" charset="0"/>
            </a:endParaRPr>
          </a:p>
          <a:p>
            <a:r>
              <a:rPr lang="en-GB" sz="2800" smtClean="0">
                <a:latin typeface="Calibri" pitchFamily="34" charset="0"/>
                <a:cs typeface="Calibri" pitchFamily="34" charset="0"/>
              </a:rPr>
              <a:t>Data set (2)</a:t>
            </a:r>
          </a:p>
          <a:p>
            <a:r>
              <a:rPr lang="en-GB" sz="2800" smtClean="0">
                <a:latin typeface="Calibri" pitchFamily="34" charset="0"/>
                <a:cs typeface="Calibri" pitchFamily="34" charset="0"/>
              </a:rPr>
              <a:t>“CASL”</a:t>
            </a:r>
          </a:p>
          <a:p>
            <a:r>
              <a:rPr lang="en-GB" sz="2800" smtClean="0">
                <a:latin typeface="Calibri" pitchFamily="34" charset="0"/>
                <a:cs typeface="Calibri" pitchFamily="34" charset="0"/>
              </a:rPr>
              <a:t>Office data set: 3 situations annotated, </a:t>
            </a:r>
          </a:p>
          <a:p>
            <a:pPr>
              <a:buFont typeface="Arial" pitchFamily="34" charset="0"/>
              <a:buChar char="•"/>
            </a:pPr>
            <a:r>
              <a:rPr lang="en-GB" sz="2000" smtClean="0">
                <a:latin typeface="Calibri" pitchFamily="34" charset="0"/>
                <a:cs typeface="Calibri" pitchFamily="34" charset="0"/>
              </a:rPr>
              <a:t>Location sensors, </a:t>
            </a:r>
          </a:p>
          <a:p>
            <a:pPr>
              <a:buFont typeface="Arial" pitchFamily="34" charset="0"/>
              <a:buChar char="•"/>
            </a:pPr>
            <a:r>
              <a:rPr lang="en-GB" sz="2000" smtClean="0">
                <a:latin typeface="Calibri" pitchFamily="34" charset="0"/>
                <a:cs typeface="Calibri" pitchFamily="34" charset="0"/>
              </a:rPr>
              <a:t>Calendar sensor, </a:t>
            </a:r>
          </a:p>
          <a:p>
            <a:pPr>
              <a:buFont typeface="Arial" pitchFamily="34" charset="0"/>
              <a:buChar char="•"/>
            </a:pPr>
            <a:r>
              <a:rPr lang="en-GB" sz="2000" smtClean="0">
                <a:latin typeface="Calibri" pitchFamily="34" charset="0"/>
                <a:cs typeface="Calibri" pitchFamily="34" charset="0"/>
              </a:rPr>
              <a:t>Keyboard sensor</a:t>
            </a:r>
          </a:p>
          <a:p>
            <a:endParaRPr lang="en-GB" sz="2800" smtClean="0">
              <a:latin typeface="Calibri" pitchFamily="34" charset="0"/>
              <a:cs typeface="Calibri" pitchFamily="34" charset="0"/>
            </a:endParaRPr>
          </a:p>
          <a:p>
            <a:endParaRPr lang="en-IE" sz="28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00100" y="1214422"/>
          <a:ext cx="681038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"/>
                <a:gridCol w="4111625"/>
                <a:gridCol w="2270127"/>
              </a:tblGrid>
              <a:tr h="412147">
                <a:tc>
                  <a:txBody>
                    <a:bodyPr/>
                    <a:lstStyle/>
                    <a:p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Question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Data set</a:t>
                      </a:r>
                      <a:endParaRPr lang="en-IE" sz="2400" dirty="0"/>
                    </a:p>
                  </a:txBody>
                  <a:tcPr/>
                </a:tc>
              </a:tr>
              <a:tr h="711377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1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How accuracy</a:t>
                      </a:r>
                      <a:r>
                        <a:rPr lang="en-GB" sz="2400" baseline="0" dirty="0" smtClean="0"/>
                        <a:t> is our DS approach for situation recognition?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Both</a:t>
                      </a:r>
                      <a:endParaRPr lang="en-IE" sz="2400" dirty="0"/>
                    </a:p>
                  </a:txBody>
                  <a:tcPr/>
                </a:tc>
              </a:tr>
              <a:tr h="1016252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2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Do DS temporal</a:t>
                      </a:r>
                      <a:r>
                        <a:rPr lang="en-GB" sz="2400" baseline="0" dirty="0" smtClean="0"/>
                        <a:t> extensions improve situation recognition?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Van Kasteren</a:t>
                      </a:r>
                      <a:endParaRPr lang="en-IE" sz="2400" dirty="0"/>
                    </a:p>
                  </a:txBody>
                  <a:tcPr/>
                </a:tc>
              </a:tr>
              <a:tr h="711377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3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Do</a:t>
                      </a:r>
                      <a:r>
                        <a:rPr lang="en-GB" sz="2400" baseline="0" dirty="0" smtClean="0"/>
                        <a:t> DS q</a:t>
                      </a:r>
                      <a:r>
                        <a:rPr lang="en-GB" sz="2400" dirty="0" smtClean="0"/>
                        <a:t>uality extensions improve</a:t>
                      </a:r>
                      <a:r>
                        <a:rPr lang="en-GB" sz="2400" baseline="0" dirty="0" smtClean="0"/>
                        <a:t> situation recognition?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CASL</a:t>
                      </a:r>
                      <a:endParaRPr lang="en-IE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62226" y="260648"/>
            <a:ext cx="835824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dirty="0" smtClean="0">
                <a:latin typeface="Calibri" pitchFamily="34" charset="0"/>
              </a:rPr>
              <a:t>Evaluation</a:t>
            </a:r>
            <a:br>
              <a:rPr lang="en-GB" sz="4400" dirty="0" smtClean="0">
                <a:latin typeface="Calibri" pitchFamily="34" charset="0"/>
              </a:rPr>
            </a:br>
            <a:endParaRPr lang="en-GB" sz="4400" dirty="0" smtClean="0">
              <a:latin typeface="Calibri" pitchFamily="34" charset="0"/>
            </a:endParaRPr>
          </a:p>
          <a:p>
            <a:endParaRPr lang="en-IE" sz="4400" dirty="0"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99592" y="5253007"/>
            <a:ext cx="72866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Various sub questions also addressed: comparison with published results, comparison of DS fusion rules, impact of quality on situation transitions, quality parameter sensitivity, static versus dynamic quality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980728"/>
            <a:ext cx="5832648" cy="5328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428596" y="188640"/>
            <a:ext cx="835824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smtClean="0">
                <a:latin typeface="Calibri" pitchFamily="34" charset="0"/>
              </a:rPr>
              <a:t>Research focus: e.g .Gator Tech Smart home</a:t>
            </a:r>
            <a:r>
              <a:rPr lang="en-GB" sz="4000" dirty="0" smtClean="0">
                <a:latin typeface="Calibri" pitchFamily="34" charset="0"/>
              </a:rPr>
              <a:t/>
            </a:r>
            <a:br>
              <a:rPr lang="en-GB" sz="4000" dirty="0" smtClean="0">
                <a:latin typeface="Calibri" pitchFamily="34" charset="0"/>
              </a:rPr>
            </a:br>
            <a:endParaRPr lang="en-IE" sz="4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214290"/>
            <a:ext cx="835824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dirty="0" smtClean="0">
                <a:latin typeface="Calibri" pitchFamily="34" charset="0"/>
              </a:rPr>
              <a:t>Evaluation</a:t>
            </a:r>
            <a:br>
              <a:rPr lang="en-GB" sz="4400" dirty="0" smtClean="0">
                <a:latin typeface="Calibri" pitchFamily="34" charset="0"/>
              </a:rPr>
            </a:br>
            <a:endParaRPr lang="en-GB" sz="4400" dirty="0" smtClean="0">
              <a:latin typeface="Calibri" pitchFamily="34" charset="0"/>
            </a:endParaRPr>
          </a:p>
          <a:p>
            <a:endParaRPr lang="en-IE" sz="4400" dirty="0">
              <a:latin typeface="Calibri" pitchFamily="34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23528" y="899516"/>
            <a:ext cx="8143932" cy="4257676"/>
          </a:xfrm>
          <a:prstGeom prst="rect">
            <a:avLst/>
          </a:prstGeom>
        </p:spPr>
        <p:txBody>
          <a:bodyPr/>
          <a:lstStyle/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r>
              <a:rPr kumimoji="0" lang="en-GB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2 annotated published real world datasets – VanKasteren (Smart home) and CASL (office-based)</a:t>
            </a:r>
            <a:br>
              <a:rPr kumimoji="0" lang="en-GB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</a:br>
            <a:endParaRPr kumimoji="0" lang="en-GB" sz="10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r>
              <a:rPr lang="en-GB" sz="2800" dirty="0" smtClean="0">
                <a:latin typeface="Calibri" pitchFamily="34" charset="0"/>
              </a:rPr>
              <a:t>Situation DAGs created for both datasets</a:t>
            </a:r>
            <a:br>
              <a:rPr lang="en-GB" sz="2800" dirty="0" smtClean="0">
                <a:latin typeface="Calibri" pitchFamily="34" charset="0"/>
              </a:rPr>
            </a:br>
            <a:endParaRPr lang="en-GB" sz="280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r>
              <a:rPr lang="en-GB" sz="2800" dirty="0" smtClean="0">
                <a:latin typeface="Calibri" pitchFamily="34" charset="0"/>
              </a:rPr>
              <a:t>Situation recognition accuracy measured using </a:t>
            </a:r>
            <a:r>
              <a:rPr lang="en-GB" sz="2800" dirty="0" smtClean="0">
                <a:solidFill>
                  <a:srgbClr val="FF0000"/>
                </a:solidFill>
                <a:latin typeface="Calibri" pitchFamily="34" charset="0"/>
              </a:rPr>
              <a:t>f-measure</a:t>
            </a:r>
            <a:r>
              <a:rPr lang="en-GB" sz="2800" dirty="0" smtClean="0">
                <a:latin typeface="Calibri" pitchFamily="34" charset="0"/>
              </a:rPr>
              <a:t>  of timesliced </a:t>
            </a:r>
            <a:r>
              <a:rPr lang="en-GB" sz="2800" smtClean="0">
                <a:latin typeface="Calibri" pitchFamily="34" charset="0"/>
              </a:rPr>
              <a:t>data sets; </a:t>
            </a:r>
            <a:br>
              <a:rPr lang="en-GB" sz="2800" smtClean="0">
                <a:latin typeface="Calibri" pitchFamily="34" charset="0"/>
              </a:rPr>
            </a:br>
            <a:endParaRPr lang="en-GB" sz="280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r>
              <a:rPr lang="en-GB" sz="2800" smtClean="0">
                <a:latin typeface="Calibri" pitchFamily="34" charset="0"/>
              </a:rPr>
              <a:t>Recognition </a:t>
            </a:r>
            <a:r>
              <a:rPr lang="en-GB" sz="2800" dirty="0" smtClean="0">
                <a:latin typeface="Calibri" pitchFamily="34" charset="0"/>
              </a:rPr>
              <a:t>accuracy using temporal and quality extensions evaluated</a:t>
            </a: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lang="en-GB" sz="100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r>
              <a:rPr lang="en-GB" sz="2800" dirty="0" smtClean="0">
                <a:latin typeface="Calibri" pitchFamily="34" charset="0"/>
              </a:rPr>
              <a:t>J45 Decision Tree and Naive Bayes used </a:t>
            </a:r>
            <a:r>
              <a:rPr lang="en-GB" sz="2800" smtClean="0">
                <a:latin typeface="Calibri" pitchFamily="34" charset="0"/>
              </a:rPr>
              <a:t>for comparison  , </a:t>
            </a:r>
            <a:r>
              <a:rPr lang="en-GB" sz="2800" dirty="0" smtClean="0">
                <a:latin typeface="Calibri" pitchFamily="34" charset="0"/>
              </a:rPr>
              <a:t>and </a:t>
            </a:r>
            <a:r>
              <a:rPr lang="en-GB" sz="2800" smtClean="0">
                <a:latin typeface="Calibri" pitchFamily="34" charset="0"/>
              </a:rPr>
              <a:t>published results ; Cross validation used.</a:t>
            </a:r>
            <a:r>
              <a:rPr lang="en-GB" sz="2800" dirty="0" smtClean="0">
                <a:latin typeface="Calibri" pitchFamily="34" charset="0"/>
              </a:rPr>
              <a:t/>
            </a:r>
            <a:br>
              <a:rPr lang="en-GB" sz="2800" dirty="0" smtClean="0">
                <a:latin typeface="Calibri" pitchFamily="34" charset="0"/>
              </a:rPr>
            </a:br>
            <a:endParaRPr lang="en-GB" sz="100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lang="en-GB" sz="280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kumimoji="0" lang="en-GB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lang="en-GB" sz="280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kumimoji="0" lang="en-GB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lang="en-GB" sz="280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kumimoji="0" lang="en-GB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lang="en-GB" sz="280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kumimoji="0" lang="en-GB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lang="en-GB" sz="280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kumimoji="0" lang="en-GB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lang="en-GB" sz="2800" baseline="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kumimoji="0" lang="en-GB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lang="en-GB" sz="280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kumimoji="0" lang="en-GB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endParaRPr kumimoji="0" lang="en-IE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9552" y="908720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1573884" y="1539890"/>
          <a:ext cx="5184576" cy="3960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1285852" y="1611895"/>
            <a:ext cx="5904656" cy="38526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42910" y="285728"/>
            <a:ext cx="87154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 smtClean="0">
                <a:latin typeface="Calibri" pitchFamily="34" charset="0"/>
              </a:rPr>
              <a:t>Use of DS theory with </a:t>
            </a:r>
            <a:r>
              <a:rPr lang="en-GB" sz="3200" b="1" dirty="0" smtClean="0">
                <a:latin typeface="Calibri" pitchFamily="34" charset="0"/>
              </a:rPr>
              <a:t>temporal</a:t>
            </a:r>
            <a:r>
              <a:rPr lang="en-GB" sz="3200" dirty="0" smtClean="0">
                <a:latin typeface="Calibri" pitchFamily="34" charset="0"/>
              </a:rPr>
              <a:t> extensions for situation recognition</a:t>
            </a:r>
            <a:endParaRPr lang="en-IE" sz="3600" dirty="0"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0034" y="5587387"/>
            <a:ext cx="850109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ts val="250"/>
              </a:spcBef>
              <a:buClr>
                <a:schemeClr val="accent1"/>
              </a:buClr>
            </a:pPr>
            <a:r>
              <a:rPr lang="en-GB" sz="2400" dirty="0" smtClean="0">
                <a:latin typeface="Calibri" pitchFamily="34" charset="0"/>
              </a:rPr>
              <a:t>F-Measure for each situation using  DS theory – (1) no time,  (2) absolute time, (3) time extended  (VanKasteren dataset )</a:t>
            </a:r>
            <a:r>
              <a:rPr lang="en-GB" dirty="0" smtClean="0">
                <a:latin typeface="Calibri" pitchFamily="34" charset="0"/>
              </a:rPr>
              <a:t/>
            </a:r>
            <a:br>
              <a:rPr lang="en-GB" dirty="0" smtClean="0">
                <a:latin typeface="Calibri" pitchFamily="34" charset="0"/>
              </a:rPr>
            </a:br>
            <a:endParaRPr lang="en-GB" dirty="0" smtClean="0"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1560" y="1367057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7544" y="260648"/>
            <a:ext cx="84604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smtClean="0">
                <a:latin typeface="Calibri" pitchFamily="34" charset="0"/>
                <a:cs typeface="Calibri" pitchFamily="34" charset="0"/>
              </a:rPr>
              <a:t>Temporal DS theory  compared to two other approches:    </a:t>
            </a:r>
            <a:r>
              <a:rPr lang="en-GB" sz="2800" smtClean="0">
                <a:latin typeface="Calibri" pitchFamily="34" charset="0"/>
                <a:cs typeface="Calibri" pitchFamily="34" charset="0"/>
              </a:rPr>
              <a:t>Naïve Bayes, J48 decision tree.</a:t>
            </a:r>
            <a:endParaRPr lang="en-IE" sz="3200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11560" y="1556792"/>
            <a:ext cx="7416824" cy="4680520"/>
            <a:chOff x="1619672" y="2168673"/>
            <a:chExt cx="5925064" cy="3780607"/>
          </a:xfrm>
        </p:grpSpPr>
        <p:graphicFrame>
          <p:nvGraphicFramePr>
            <p:cNvPr id="5" name="Chart 4"/>
            <p:cNvGraphicFramePr>
              <a:graphicFrameLocks/>
            </p:cNvGraphicFramePr>
            <p:nvPr/>
          </p:nvGraphicFramePr>
          <p:xfrm>
            <a:off x="1619672" y="2240681"/>
            <a:ext cx="5892502" cy="36004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6" name="Rectangle 5"/>
            <p:cNvSpPr/>
            <p:nvPr/>
          </p:nvSpPr>
          <p:spPr>
            <a:xfrm>
              <a:off x="1823542" y="2168673"/>
              <a:ext cx="5688632" cy="378060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648078" y="5048993"/>
              <a:ext cx="896658" cy="2328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b="1" dirty="0" smtClean="0"/>
                <a:t>Situations</a:t>
              </a:r>
              <a:endParaRPr lang="en-US" b="1" dirty="0"/>
            </a:p>
          </p:txBody>
        </p:sp>
      </p:grpSp>
      <p:sp>
        <p:nvSpPr>
          <p:cNvPr id="9" name="Rectangle 8"/>
          <p:cNvSpPr/>
          <p:nvPr/>
        </p:nvSpPr>
        <p:spPr>
          <a:xfrm>
            <a:off x="611560" y="1367057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943796"/>
            <a:ext cx="8208912" cy="1616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95536" y="332656"/>
            <a:ext cx="84604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smtClean="0">
                <a:latin typeface="Calibri" pitchFamily="34" charset="0"/>
                <a:cs typeface="Calibri" pitchFamily="34" charset="0"/>
              </a:rPr>
              <a:t>Our approach compared to the three available published results</a:t>
            </a:r>
          </a:p>
          <a:p>
            <a:endParaRPr lang="en-GB" sz="3200" smtClean="0">
              <a:latin typeface="Calibri" pitchFamily="34" charset="0"/>
              <a:cs typeface="Calibri" pitchFamily="34" charset="0"/>
            </a:endParaRPr>
          </a:p>
          <a:p>
            <a:r>
              <a:rPr lang="en-GB" sz="3200" smtClean="0">
                <a:latin typeface="Calibri" pitchFamily="34" charset="0"/>
                <a:cs typeface="Calibri" pitchFamily="34" charset="0"/>
              </a:rPr>
              <a:t>Same experimental measures</a:t>
            </a:r>
            <a:endParaRPr lang="en-IE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1560" y="4941168"/>
            <a:ext cx="77078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* </a:t>
            </a:r>
            <a:r>
              <a:rPr lang="en-GB" smtClean="0">
                <a:latin typeface="Calibri" pitchFamily="34" charset="0"/>
                <a:cs typeface="Calibri" pitchFamily="34" charset="0"/>
              </a:rPr>
              <a:t>Excludes timeslices with no sensors firing which are harder to infer – ‘inactive’ </a:t>
            </a:r>
          </a:p>
          <a:p>
            <a:r>
              <a:rPr lang="en-GB" smtClean="0">
                <a:latin typeface="Calibri" pitchFamily="34" charset="0"/>
                <a:cs typeface="Calibri" pitchFamily="34" charset="0"/>
              </a:rPr>
              <a:t>Timeslices harder to infer</a:t>
            </a:r>
            <a:endParaRPr lang="en-I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98738" y="3284984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* </a:t>
            </a:r>
            <a:endParaRPr lang="en-IE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9552" y="1439065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366765"/>
            <a:ext cx="904165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800" dirty="0" smtClean="0">
                <a:latin typeface="Calibri" pitchFamily="34" charset="0"/>
              </a:rPr>
              <a:t>Use of DS theory with temporal extensions </a:t>
            </a:r>
          </a:p>
          <a:p>
            <a:endParaRPr lang="en-IE" sz="3800" dirty="0">
              <a:latin typeface="Calibri" pitchFamily="34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85720" y="548680"/>
            <a:ext cx="8143932" cy="4257676"/>
          </a:xfrm>
          <a:prstGeom prst="rect">
            <a:avLst/>
          </a:prstGeom>
        </p:spPr>
        <p:txBody>
          <a:bodyPr/>
          <a:lstStyle/>
          <a:p>
            <a:pPr marL="457200" indent="-457200">
              <a:spcBef>
                <a:spcPts val="250"/>
              </a:spcBef>
              <a:buClr>
                <a:schemeClr val="accent1"/>
              </a:buClr>
            </a:pPr>
            <a:endParaRPr kumimoji="0" lang="en-GB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kumimoji="0" lang="en-GB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Use of temporal extensions significantly improves situation accuracy (over baseline DS theory alone)</a:t>
            </a: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kumimoji="0" lang="en-GB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GB" sz="3200" dirty="0" smtClean="0">
                <a:latin typeface="Calibri" pitchFamily="34" charset="0"/>
              </a:rPr>
              <a:t>Performs better than J45, Naive Bayes </a:t>
            </a:r>
            <a:r>
              <a:rPr lang="en-GB" sz="2800" dirty="0" smtClean="0">
                <a:latin typeface="Calibri" pitchFamily="34" charset="0"/>
              </a:rPr>
              <a:t>(particularly with limited training data). This improvement narrows when more training data used (LODO)</a:t>
            </a:r>
            <a:br>
              <a:rPr lang="en-GB" sz="2800" dirty="0" smtClean="0">
                <a:latin typeface="Calibri" pitchFamily="34" charset="0"/>
              </a:rPr>
            </a:br>
            <a:endParaRPr lang="en-GB" sz="320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GB" sz="3200" dirty="0" smtClean="0">
                <a:latin typeface="Calibri" pitchFamily="34" charset="0"/>
              </a:rPr>
              <a:t>Achieves 69% class accuracy in comparison to VanKasteren (49.2%) and </a:t>
            </a:r>
            <a:r>
              <a:rPr lang="en-GB" sz="3200" dirty="0" smtClean="0">
                <a:latin typeface="Calibri" pitchFamily="34" charset="0"/>
              </a:rPr>
              <a:t>Ye</a:t>
            </a:r>
            <a:r>
              <a:rPr lang="en-GB" sz="3200" dirty="0" smtClean="0">
                <a:solidFill>
                  <a:srgbClr val="FF0000"/>
                </a:solidFill>
                <a:latin typeface="Calibri" pitchFamily="34" charset="0"/>
              </a:rPr>
              <a:t>*</a:t>
            </a:r>
            <a:r>
              <a:rPr lang="en-GB" sz="3200" dirty="0" smtClean="0">
                <a:latin typeface="Calibri" pitchFamily="34" charset="0"/>
              </a:rPr>
              <a:t>(</a:t>
            </a:r>
            <a:r>
              <a:rPr lang="en-GB" sz="3200" dirty="0" smtClean="0">
                <a:latin typeface="Calibri" pitchFamily="34" charset="0"/>
              </a:rPr>
              <a:t>88.3%)</a:t>
            </a: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lang="en-GB" sz="320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lang="en-GB" sz="320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</a:pPr>
            <a:endParaRPr kumimoji="0" lang="en-GB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</a:pPr>
            <a:endParaRPr lang="en-GB" sz="320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kumimoji="0" lang="en-GB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lang="en-GB" sz="320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kumimoji="0" lang="en-GB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lang="en-GB" sz="320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kumimoji="0" lang="en-GB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lang="en-GB" sz="320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kumimoji="0" lang="en-GB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lang="en-GB" sz="320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kumimoji="0" lang="en-GB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lang="en-GB" sz="3200" baseline="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kumimoji="0" lang="en-GB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lang="en-GB" sz="320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kumimoji="0" lang="en-GB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endParaRPr kumimoji="0" lang="en-IE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9552" y="1052736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295327"/>
            <a:ext cx="871543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800" dirty="0" smtClean="0">
                <a:latin typeface="Calibri" pitchFamily="34" charset="0"/>
              </a:rPr>
              <a:t>Use of DS theory with </a:t>
            </a:r>
            <a:r>
              <a:rPr lang="en-GB" sz="3800" b="1" dirty="0" smtClean="0">
                <a:latin typeface="Calibri" pitchFamily="34" charset="0"/>
              </a:rPr>
              <a:t>quality </a:t>
            </a:r>
            <a:r>
              <a:rPr lang="en-GB" sz="3800" dirty="0" smtClean="0">
                <a:latin typeface="Calibri" pitchFamily="34" charset="0"/>
              </a:rPr>
              <a:t>extensions </a:t>
            </a:r>
          </a:p>
          <a:p>
            <a:endParaRPr lang="en-GB" sz="3800" dirty="0" smtClean="0">
              <a:latin typeface="Calibri" pitchFamily="34" charset="0"/>
            </a:endParaRPr>
          </a:p>
          <a:p>
            <a:endParaRPr lang="en-IE" sz="3800" dirty="0"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14480" y="1966074"/>
            <a:ext cx="5688632" cy="378060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2074520" y="2038083"/>
          <a:ext cx="5184576" cy="3780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395536" y="5746611"/>
            <a:ext cx="889137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ts val="250"/>
              </a:spcBef>
              <a:buClr>
                <a:schemeClr val="accent1"/>
              </a:buClr>
            </a:pPr>
            <a:r>
              <a:rPr lang="en-GB" sz="2400" dirty="0" smtClean="0">
                <a:latin typeface="Calibri" pitchFamily="34" charset="0"/>
              </a:rPr>
              <a:t>F-Measure for each situation using  DS theory –  with and without quality</a:t>
            </a:r>
            <a:r>
              <a:rPr lang="en-GB" sz="2000" dirty="0" smtClean="0">
                <a:latin typeface="Calibri" pitchFamily="34" charset="0"/>
              </a:rPr>
              <a:t/>
            </a:r>
            <a:br>
              <a:rPr lang="en-GB" sz="2000" dirty="0" smtClean="0">
                <a:latin typeface="Calibri" pitchFamily="34" charset="0"/>
              </a:rPr>
            </a:br>
            <a:endParaRPr lang="en-GB" sz="2000" dirty="0" smtClean="0"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9552" y="1007017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85720" y="692696"/>
            <a:ext cx="8143932" cy="4257676"/>
          </a:xfrm>
          <a:prstGeom prst="rect">
            <a:avLst/>
          </a:prstGeom>
        </p:spPr>
        <p:txBody>
          <a:bodyPr/>
          <a:lstStyle/>
          <a:p>
            <a:pPr marL="457200" indent="-457200">
              <a:spcBef>
                <a:spcPts val="250"/>
              </a:spcBef>
              <a:buClr>
                <a:schemeClr val="accent1"/>
              </a:buClr>
            </a:pPr>
            <a:endParaRPr kumimoji="0" lang="en-GB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GB" sz="2800" dirty="0" smtClean="0">
                <a:latin typeface="Calibri" pitchFamily="34" charset="0"/>
              </a:rPr>
              <a:t>Use of quality parameters significantly improves situation recognition accuracy (over baseline)</a:t>
            </a: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lang="en-GB" sz="100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GB" sz="2800" dirty="0" smtClean="0">
                <a:latin typeface="Calibri" pitchFamily="34" charset="0"/>
              </a:rPr>
              <a:t>Performance close to Naive Bayes (4%) and J48 (2%) -</a:t>
            </a: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lang="en-GB" sz="100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GB" sz="2800" dirty="0" smtClean="0">
                <a:latin typeface="Calibri" pitchFamily="34" charset="0"/>
              </a:rPr>
              <a:t>Each individual sensor’s quality contributes to improvement</a:t>
            </a:r>
            <a:br>
              <a:rPr lang="en-GB" sz="2800" dirty="0" smtClean="0">
                <a:latin typeface="Calibri" pitchFamily="34" charset="0"/>
              </a:rPr>
            </a:br>
            <a:endParaRPr lang="en-GB" sz="100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GB" sz="2800" dirty="0" smtClean="0">
                <a:latin typeface="Calibri" pitchFamily="34" charset="0"/>
              </a:rPr>
              <a:t>Sensitivity analysis of quality parameters indicates the relative quality of sensors may be important</a:t>
            </a: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lang="en-GB" sz="100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GB" sz="2800" dirty="0" smtClean="0">
                <a:latin typeface="Calibri" pitchFamily="34" charset="0"/>
              </a:rPr>
              <a:t>Time based dynamic quality parameters impact situation </a:t>
            </a:r>
            <a:r>
              <a:rPr lang="en-GB" sz="2800" i="1" dirty="0" smtClean="0">
                <a:latin typeface="Calibri" pitchFamily="34" charset="0"/>
              </a:rPr>
              <a:t>transitions</a:t>
            </a:r>
            <a:r>
              <a:rPr lang="en-GB" sz="2800" dirty="0" smtClean="0">
                <a:latin typeface="Calibri" pitchFamily="34" charset="0"/>
              </a:rPr>
              <a:t> – application dependant</a:t>
            </a: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lang="en-GB" sz="280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lang="en-GB" sz="240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lang="en-GB" sz="240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</a:pPr>
            <a:endParaRPr kumimoji="0" lang="en-GB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</a:pPr>
            <a:endParaRPr lang="en-GB" sz="320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kumimoji="0" lang="en-GB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lang="en-GB" sz="320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kumimoji="0" lang="en-GB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lang="en-GB" sz="320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kumimoji="0" lang="en-GB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lang="en-GB" sz="320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kumimoji="0" lang="en-GB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lang="en-GB" sz="320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kumimoji="0" lang="en-GB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lang="en-GB" sz="3200" baseline="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kumimoji="0" lang="en-GB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lang="en-GB" sz="3200" dirty="0" smtClean="0"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kumimoji="0" lang="en-GB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endParaRPr kumimoji="0" lang="en-IE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596" y="332656"/>
            <a:ext cx="871543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800" dirty="0" smtClean="0">
                <a:latin typeface="Calibri" pitchFamily="34" charset="0"/>
              </a:rPr>
              <a:t>Use of DS theory with </a:t>
            </a:r>
            <a:r>
              <a:rPr lang="en-GB" sz="3800" b="1" dirty="0" smtClean="0">
                <a:latin typeface="Calibri" pitchFamily="34" charset="0"/>
              </a:rPr>
              <a:t>quality </a:t>
            </a:r>
            <a:r>
              <a:rPr lang="en-GB" sz="3800" dirty="0" smtClean="0">
                <a:latin typeface="Calibri" pitchFamily="34" charset="0"/>
              </a:rPr>
              <a:t>extensions </a:t>
            </a:r>
          </a:p>
          <a:p>
            <a:endParaRPr lang="en-GB" sz="3800" dirty="0" smtClean="0">
              <a:latin typeface="Calibri" pitchFamily="34" charset="0"/>
            </a:endParaRPr>
          </a:p>
          <a:p>
            <a:endParaRPr lang="en-IE" sz="3800" dirty="0"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9552" y="1044346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652616"/>
            <a:ext cx="8715436" cy="8032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3600" dirty="0" smtClean="0">
              <a:latin typeface="Calibri" pitchFamily="34" charset="0"/>
            </a:endParaRPr>
          </a:p>
          <a:p>
            <a:r>
              <a:rPr lang="en-GB" sz="2800" dirty="0" smtClean="0">
                <a:latin typeface="Calibri" pitchFamily="34" charset="0"/>
              </a:rPr>
              <a:t>Our DS theory is a viable approach to situation recognition:</a:t>
            </a:r>
          </a:p>
          <a:p>
            <a:pPr marL="354013" indent="-354013">
              <a:buFont typeface="Arial" pitchFamily="34" charset="0"/>
              <a:buChar char="•"/>
            </a:pPr>
            <a:r>
              <a:rPr lang="en-GB" sz="2800" dirty="0" smtClean="0">
                <a:latin typeface="Calibri" pitchFamily="34" charset="0"/>
              </a:rPr>
              <a:t>Not reliant on training data</a:t>
            </a:r>
          </a:p>
          <a:p>
            <a:pPr marL="354013" indent="-354013">
              <a:buFont typeface="Arial" pitchFamily="34" charset="0"/>
              <a:buChar char="•"/>
            </a:pPr>
            <a:r>
              <a:rPr lang="en-GB" sz="2800" dirty="0" smtClean="0">
                <a:latin typeface="Calibri" pitchFamily="34" charset="0"/>
              </a:rPr>
              <a:t>Incorporates domain knowledge</a:t>
            </a:r>
          </a:p>
          <a:p>
            <a:pPr marL="354013" indent="-354013">
              <a:buFont typeface="Arial" pitchFamily="34" charset="0"/>
              <a:buChar char="•"/>
            </a:pPr>
            <a:r>
              <a:rPr lang="en-GB" sz="2800" dirty="0" smtClean="0">
                <a:latin typeface="Calibri" pitchFamily="34" charset="0"/>
              </a:rPr>
              <a:t>Caters for uncertainty</a:t>
            </a:r>
          </a:p>
          <a:p>
            <a:pPr marL="354013" indent="-354013">
              <a:buFont typeface="Arial" pitchFamily="34" charset="0"/>
              <a:buChar char="•"/>
            </a:pPr>
            <a:r>
              <a:rPr lang="en-GB" sz="2800" dirty="0" smtClean="0">
                <a:latin typeface="Calibri" pitchFamily="34" charset="0"/>
              </a:rPr>
              <a:t>Encoding temporal and quality knowledge improves performance over basic </a:t>
            </a:r>
            <a:r>
              <a:rPr lang="en-GB" sz="2800" smtClean="0">
                <a:latin typeface="Calibri" pitchFamily="34" charset="0"/>
              </a:rPr>
              <a:t>DS approach</a:t>
            </a:r>
            <a:br>
              <a:rPr lang="en-GB" sz="2800" smtClean="0">
                <a:latin typeface="Calibri" pitchFamily="34" charset="0"/>
              </a:rPr>
            </a:br>
            <a:r>
              <a:rPr lang="en-GB" sz="2800" smtClean="0">
                <a:solidFill>
                  <a:srgbClr val="FF0000"/>
                </a:solidFill>
                <a:latin typeface="Calibri" pitchFamily="34" charset="0"/>
              </a:rPr>
              <a:t>BUT</a:t>
            </a:r>
            <a:endParaRPr lang="en-GB" sz="2800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354013" indent="-354013">
              <a:buFont typeface="Arial" pitchFamily="34" charset="0"/>
              <a:buChar char="•"/>
            </a:pPr>
            <a:r>
              <a:rPr lang="en-GB" sz="2800" smtClean="0">
                <a:latin typeface="Calibri" pitchFamily="34" charset="0"/>
              </a:rPr>
              <a:t>Knowledge must be available</a:t>
            </a:r>
          </a:p>
          <a:p>
            <a:pPr marL="354013" indent="-354013">
              <a:buFont typeface="Arial" pitchFamily="34" charset="0"/>
              <a:buChar char="•"/>
            </a:pPr>
            <a:r>
              <a:rPr lang="en-GB" sz="2800" smtClean="0">
                <a:latin typeface="Calibri" pitchFamily="34" charset="0"/>
              </a:rPr>
              <a:t>Different </a:t>
            </a:r>
            <a:r>
              <a:rPr lang="en-GB" sz="2800" dirty="0" smtClean="0">
                <a:latin typeface="Calibri" pitchFamily="34" charset="0"/>
              </a:rPr>
              <a:t>fusion rules appropriate in </a:t>
            </a:r>
            <a:r>
              <a:rPr lang="en-GB" sz="2800" smtClean="0">
                <a:latin typeface="Calibri" pitchFamily="34" charset="0"/>
              </a:rPr>
              <a:t>different scenarios – requires expert “evidence theory” knowledge</a:t>
            </a:r>
          </a:p>
          <a:p>
            <a:pPr marL="354013" indent="-354013">
              <a:buFont typeface="Arial" pitchFamily="34" charset="0"/>
              <a:buChar char="•"/>
            </a:pPr>
            <a:r>
              <a:rPr lang="en-GB" sz="2800" smtClean="0">
                <a:latin typeface="Calibri" pitchFamily="34" charset="0"/>
              </a:rPr>
              <a:t>Environment changes – no feedback loop for drift</a:t>
            </a:r>
          </a:p>
          <a:p>
            <a:pPr marL="354013" indent="-354013">
              <a:buFont typeface="Arial" pitchFamily="34" charset="0"/>
              <a:buChar char="•"/>
            </a:pPr>
            <a:r>
              <a:rPr lang="en-GB" sz="2800" smtClean="0">
                <a:latin typeface="Calibri" pitchFamily="34" charset="0"/>
              </a:rPr>
              <a:t>Potentially high computation effort can be reduced</a:t>
            </a:r>
          </a:p>
          <a:p>
            <a:pPr marL="354013" indent="-354013">
              <a:buFont typeface="Arial" pitchFamily="34" charset="0"/>
              <a:buChar char="•"/>
            </a:pPr>
            <a:endParaRPr lang="en-GB" sz="2800" dirty="0" smtClean="0">
              <a:latin typeface="Calibri" pitchFamily="34" charset="0"/>
            </a:endParaRPr>
          </a:p>
          <a:p>
            <a:endParaRPr lang="en-GB" sz="3600" dirty="0" smtClean="0">
              <a:latin typeface="Calibri" pitchFamily="34" charset="0"/>
            </a:endParaRPr>
          </a:p>
          <a:p>
            <a:endParaRPr lang="en-GB" sz="4000" dirty="0" smtClean="0">
              <a:latin typeface="Calibri" pitchFamily="34" charset="0"/>
            </a:endParaRPr>
          </a:p>
          <a:p>
            <a:endParaRPr lang="en-IE" sz="4000" dirty="0"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9552" y="1079025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5536" y="404664"/>
            <a:ext cx="22044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smtClean="0">
                <a:latin typeface="Calibri" pitchFamily="34" charset="0"/>
              </a:rPr>
              <a:t>Conclusions</a:t>
            </a:r>
            <a:endParaRPr lang="en-GB" sz="3200" b="1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248173"/>
            <a:ext cx="835824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smtClean="0">
                <a:latin typeface="Calibri" pitchFamily="34" charset="0"/>
              </a:rPr>
              <a:t>Contributions</a:t>
            </a:r>
            <a:r>
              <a:rPr lang="en-GB" sz="4400" dirty="0" smtClean="0">
                <a:latin typeface="Calibri" pitchFamily="34" charset="0"/>
              </a:rPr>
              <a:t/>
            </a:r>
            <a:br>
              <a:rPr lang="en-GB" sz="4400" dirty="0" smtClean="0">
                <a:latin typeface="Calibri" pitchFamily="34" charset="0"/>
              </a:rPr>
            </a:br>
            <a:endParaRPr lang="en-IE" sz="4400" dirty="0">
              <a:latin typeface="Calibri" pitchFamily="34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85720" y="1187548"/>
            <a:ext cx="8143932" cy="4257676"/>
          </a:xfrm>
          <a:prstGeom prst="rect">
            <a:avLst/>
          </a:prstGeom>
        </p:spPr>
        <p:txBody>
          <a:bodyPr/>
          <a:lstStyle/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r>
              <a:rPr kumimoji="0" lang="en-GB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 situation recognition approach based on DS theory </a:t>
            </a:r>
            <a:endParaRPr kumimoji="0" lang="en-GB" sz="10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r>
              <a:rPr kumimoji="0" lang="en-GB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Selection of existing and creation of </a:t>
            </a:r>
            <a:r>
              <a:rPr kumimoji="0" lang="en-GB" sz="28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new</a:t>
            </a:r>
            <a:r>
              <a:rPr kumimoji="0" lang="en-GB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GB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evidential operations and algorithms to create evidence decision networks </a:t>
            </a:r>
            <a:endParaRPr kumimoji="0" lang="en-GB" sz="10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r>
              <a:rPr lang="en-GB" sz="2800" dirty="0" smtClean="0">
                <a:latin typeface="Arial" pitchFamily="34" charset="0"/>
                <a:cs typeface="Arial" pitchFamily="34" charset="0"/>
              </a:rPr>
              <a:t>Temporal and quality extensions to DS theory </a:t>
            </a:r>
            <a:endParaRPr lang="en-GB" sz="10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r>
              <a:rPr kumimoji="0" lang="en-GB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Diagramming technique to capture structure of evidence for an environment (Situation DAG)</a:t>
            </a:r>
            <a:endParaRPr kumimoji="0" lang="en-GB" sz="10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 startAt="5"/>
            </a:pPr>
            <a:r>
              <a:rPr lang="en-GB" sz="2800" dirty="0" smtClean="0">
                <a:latin typeface="Arial" pitchFamily="34" charset="0"/>
                <a:cs typeface="Arial" pitchFamily="34" charset="0"/>
              </a:rPr>
              <a:t>A thorough application, evaluation and analysis of the extended DS theory approach</a:t>
            </a:r>
            <a:endParaRPr lang="en-GB" sz="10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 startAt="5"/>
            </a:pPr>
            <a:r>
              <a:rPr lang="en-GB" sz="2800" dirty="0" smtClean="0">
                <a:latin typeface="Arial" pitchFamily="34" charset="0"/>
                <a:cs typeface="Arial" pitchFamily="34" charset="0"/>
              </a:rPr>
              <a:t>An analysis of alternative fusion rules</a:t>
            </a: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kumimoji="0" lang="en-GB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457200" indent="-45720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kumimoji="0" lang="en-GB" sz="20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514350" indent="-514350">
              <a:spcBef>
                <a:spcPts val="250"/>
              </a:spcBef>
              <a:buClr>
                <a:schemeClr val="accent1"/>
              </a:buClr>
              <a:buFont typeface="+mj-lt"/>
              <a:buAutoNum type="arabicPeriod"/>
            </a:pPr>
            <a:endParaRPr lang="en-GB" sz="2800" dirty="0" smtClean="0">
              <a:latin typeface="Calibri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endParaRPr kumimoji="0" lang="en-IE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9552" y="980728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285728"/>
            <a:ext cx="828680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smtClean="0">
                <a:latin typeface="Calibri" pitchFamily="34" charset="0"/>
              </a:rPr>
              <a:t>Related Publications</a:t>
            </a:r>
            <a:endParaRPr lang="en-GB" sz="4400" dirty="0" smtClean="0">
              <a:latin typeface="Calibri" pitchFamily="34" charset="0"/>
            </a:endParaRPr>
          </a:p>
          <a:p>
            <a:endParaRPr lang="en-IE" sz="4400" dirty="0">
              <a:latin typeface="Calibri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11560" y="980728"/>
            <a:ext cx="7943850" cy="4968875"/>
          </a:xfrm>
          <a:prstGeom prst="rect">
            <a:avLst/>
          </a:prstGeom>
        </p:spPr>
        <p:txBody>
          <a:bodyPr/>
          <a:lstStyle/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r>
              <a:rPr kumimoji="0" lang="en-IE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Journal</a:t>
            </a:r>
          </a:p>
          <a:p>
            <a:pPr marL="982663" marR="0" lvl="1" indent="-533400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AutoNum type="arabicPeriod"/>
              <a:tabLst/>
              <a:defRPr/>
            </a:pPr>
            <a:r>
              <a:rPr lang="en-IE" sz="2400" dirty="0" smtClean="0">
                <a:latin typeface="Calibri" pitchFamily="34" charset="0"/>
              </a:rPr>
              <a:t>Journal of Pervasive and </a:t>
            </a:r>
            <a:r>
              <a:rPr lang="en-IE" sz="2400" smtClean="0">
                <a:latin typeface="Calibri" pitchFamily="34" charset="0"/>
              </a:rPr>
              <a:t>Mobile Computing</a:t>
            </a:r>
            <a:endParaRPr kumimoji="0" lang="en-IE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982663" marR="0" lvl="1" indent="-533400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AutoNum type="arabicPeriod"/>
              <a:tabLst/>
              <a:defRPr/>
            </a:pPr>
            <a:r>
              <a:rPr kumimoji="0" lang="en-I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JAISE Volume 2,</a:t>
            </a:r>
            <a:r>
              <a:rPr kumimoji="0" lang="en-IE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Number 2 2010</a:t>
            </a:r>
            <a:br>
              <a:rPr kumimoji="0" lang="en-IE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</a:br>
            <a:endParaRPr kumimoji="0" lang="en-IE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r>
              <a:rPr kumimoji="0" lang="en-IE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International Conferences</a:t>
            </a:r>
          </a:p>
          <a:p>
            <a:pPr marL="982663" marR="0" lvl="1" indent="-533400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AutoNum type="arabicPeriod"/>
              <a:tabLst/>
              <a:defRPr/>
            </a:pPr>
            <a:r>
              <a:rPr kumimoji="0" lang="en-I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EuroSSC</a:t>
            </a:r>
            <a:r>
              <a:rPr kumimoji="0" lang="en-IE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Smart Sensing UK 2009</a:t>
            </a:r>
            <a:endParaRPr kumimoji="0" lang="en-IE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982663" marR="0" lvl="1" indent="-533400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AutoNum type="arabicPeriod"/>
              <a:tabLst/>
              <a:defRPr/>
            </a:pPr>
            <a:r>
              <a:rPr kumimoji="0" lang="en-I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ICITST  Pervasive</a:t>
            </a:r>
            <a:r>
              <a:rPr kumimoji="0" lang="en-IE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Services Italy 2008</a:t>
            </a:r>
            <a:br>
              <a:rPr kumimoji="0" lang="en-IE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</a:br>
            <a:endParaRPr kumimoji="0" lang="en-IE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r>
              <a:rPr kumimoji="0" lang="en-IE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International (Peer viewed)</a:t>
            </a:r>
            <a:r>
              <a:rPr kumimoji="0" lang="en-IE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IE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Workshops</a:t>
            </a:r>
          </a:p>
          <a:p>
            <a:pPr marL="982663" marR="0" lvl="1" indent="-533400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AutoNum type="arabicPeriod"/>
              <a:tabLst/>
              <a:defRPr/>
            </a:pPr>
            <a:r>
              <a:rPr kumimoji="0" lang="en-I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Pervasive</a:t>
            </a:r>
            <a:r>
              <a:rPr kumimoji="0" lang="en-IE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2010, Helsinki, Finland</a:t>
            </a:r>
          </a:p>
          <a:p>
            <a:pPr marL="982663" marR="0" lvl="1" indent="-533400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AutoNum type="arabicPeriod"/>
              <a:tabLst/>
              <a:defRPr/>
            </a:pPr>
            <a:r>
              <a:rPr lang="en-IE" sz="2400" baseline="0" dirty="0" smtClean="0">
                <a:latin typeface="Calibri" pitchFamily="34" charset="0"/>
              </a:rPr>
              <a:t>CHI 2009 Boston, US</a:t>
            </a:r>
          </a:p>
          <a:p>
            <a:pPr marL="982663" marR="0" lvl="1" indent="-533400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AutoNum type="arabicPeriod"/>
              <a:tabLst/>
              <a:defRPr/>
            </a:pPr>
            <a:r>
              <a:rPr kumimoji="0" lang="en-IE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QualConn 2009, Stuttgart, Germany</a:t>
            </a:r>
            <a:endParaRPr kumimoji="0" lang="en-IE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982663" marR="0" lvl="1" indent="-533400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AutoNum type="arabicPeriod"/>
              <a:tabLst/>
              <a:defRPr/>
            </a:pPr>
            <a:r>
              <a:rPr kumimoji="0" lang="en-I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Pervasive</a:t>
            </a:r>
            <a:r>
              <a:rPr kumimoji="0" lang="en-IE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2009</a:t>
            </a:r>
            <a:r>
              <a:rPr kumimoji="0" lang="en-I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, Sydney, Australia,</a:t>
            </a:r>
            <a:endParaRPr kumimoji="0" lang="en-IE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982663" marR="0" lvl="1" indent="-533400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AutoNum type="arabicPeriod"/>
              <a:tabLst/>
              <a:defRPr/>
            </a:pPr>
            <a:endParaRPr kumimoji="0" lang="en-IE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anKHou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5613" y="1412776"/>
            <a:ext cx="8552433" cy="475252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28596" y="233353"/>
            <a:ext cx="835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smtClean="0">
                <a:latin typeface="Calibri" pitchFamily="34" charset="0"/>
              </a:rPr>
              <a:t>Van Kasteren sensored smart home</a:t>
            </a:r>
            <a:endParaRPr lang="en-IE" sz="4000" dirty="0"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940152" y="2348880"/>
            <a:ext cx="273630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smtClean="0">
                <a:latin typeface="Calibri" pitchFamily="34" charset="0"/>
              </a:rPr>
              <a:t>14 digital sensors </a:t>
            </a:r>
          </a:p>
          <a:p>
            <a:r>
              <a:rPr lang="en-GB" sz="2800" smtClean="0">
                <a:latin typeface="Calibri" pitchFamily="34" charset="0"/>
              </a:rPr>
              <a:t>For a month:</a:t>
            </a:r>
          </a:p>
          <a:p>
            <a:endParaRPr lang="en-GB" sz="2800" smtClean="0">
              <a:latin typeface="Calibri" pitchFamily="34" charset="0"/>
            </a:endParaRPr>
          </a:p>
          <a:p>
            <a:r>
              <a:rPr lang="en-GB" sz="2800" smtClean="0">
                <a:latin typeface="Calibri" pitchFamily="34" charset="0"/>
              </a:rPr>
              <a:t>7 Situations:</a:t>
            </a:r>
          </a:p>
          <a:p>
            <a:r>
              <a:rPr lang="en-GB" sz="1600" smtClean="0">
                <a:latin typeface="Courier New" pitchFamily="49" charset="0"/>
                <a:cs typeface="Courier New" pitchFamily="49" charset="0"/>
              </a:rPr>
              <a:t>Preparing breakfast, dinner, drink, leave house, use toilet, take shower, go to bed</a:t>
            </a:r>
          </a:p>
          <a:p>
            <a:endParaRPr lang="en-GB" sz="2800" smtClean="0">
              <a:latin typeface="Calibri" pitchFamily="34" charset="0"/>
            </a:endParaRPr>
          </a:p>
          <a:p>
            <a:endParaRPr lang="en-IE" sz="4000" dirty="0"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9552" y="1052736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71800" y="2564904"/>
            <a:ext cx="36724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smtClean="0">
                <a:latin typeface="Calibri" pitchFamily="34" charset="0"/>
              </a:rPr>
              <a:t>Questions?</a:t>
            </a:r>
            <a:endParaRPr lang="en-IE" sz="4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3586" y="356463"/>
            <a:ext cx="835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smtClean="0">
                <a:solidFill>
                  <a:srgbClr val="92D050"/>
                </a:solidFill>
                <a:latin typeface="Calibri" pitchFamily="34" charset="0"/>
              </a:rPr>
              <a:t>Experiments</a:t>
            </a:r>
            <a:endParaRPr lang="en-IE" sz="3600" b="1" dirty="0"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98808" y="1124744"/>
            <a:ext cx="79208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smtClean="0">
                <a:latin typeface="Calibri" pitchFamily="34" charset="0"/>
                <a:cs typeface="Calibri" pitchFamily="34" charset="0"/>
              </a:rPr>
              <a:t>Establish situation DAG for each dataset</a:t>
            </a:r>
          </a:p>
          <a:p>
            <a:endParaRPr lang="en-GB" sz="2800" smtClean="0">
              <a:latin typeface="Calibri" pitchFamily="34" charset="0"/>
              <a:cs typeface="Calibri" pitchFamily="34" charset="0"/>
            </a:endParaRPr>
          </a:p>
          <a:p>
            <a:r>
              <a:rPr lang="en-GB" sz="2800" smtClean="0">
                <a:latin typeface="Calibri" pitchFamily="34" charset="0"/>
                <a:cs typeface="Calibri" pitchFamily="34" charset="0"/>
              </a:rPr>
              <a:t>	</a:t>
            </a:r>
            <a:endParaRPr lang="en-IE" sz="28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4" name="Straight Arrow Connector 3"/>
          <p:cNvCxnSpPr>
            <a:stCxn id="31" idx="0"/>
            <a:endCxn id="33" idx="2"/>
          </p:cNvCxnSpPr>
          <p:nvPr/>
        </p:nvCxnSpPr>
        <p:spPr>
          <a:xfrm flipV="1">
            <a:off x="905678" y="2924943"/>
            <a:ext cx="0" cy="21263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2019652" y="1772816"/>
            <a:ext cx="6800820" cy="4536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grpSp>
        <p:nvGrpSpPr>
          <p:cNvPr id="6" name="Group 5"/>
          <p:cNvGrpSpPr/>
          <p:nvPr/>
        </p:nvGrpSpPr>
        <p:grpSpPr>
          <a:xfrm>
            <a:off x="2894082" y="2005009"/>
            <a:ext cx="3248092" cy="3597376"/>
            <a:chOff x="2461601" y="1237772"/>
            <a:chExt cx="4270639" cy="3397521"/>
          </a:xfrm>
        </p:grpSpPr>
        <p:sp>
          <p:nvSpPr>
            <p:cNvPr id="7" name="Oval 4"/>
            <p:cNvSpPr>
              <a:spLocks noChangeArrowheads="1"/>
            </p:cNvSpPr>
            <p:nvPr/>
          </p:nvSpPr>
          <p:spPr bwMode="auto">
            <a:xfrm>
              <a:off x="2627784" y="4140497"/>
              <a:ext cx="659841" cy="4876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050" dirty="0"/>
            </a:p>
          </p:txBody>
        </p:sp>
        <p:sp>
          <p:nvSpPr>
            <p:cNvPr id="8" name="Oval 5"/>
            <p:cNvSpPr>
              <a:spLocks noChangeArrowheads="1"/>
            </p:cNvSpPr>
            <p:nvPr/>
          </p:nvSpPr>
          <p:spPr bwMode="auto">
            <a:xfrm>
              <a:off x="5195084" y="4149042"/>
              <a:ext cx="526798" cy="486251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050" dirty="0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 flipH="1" flipV="1">
              <a:off x="2715606" y="3662805"/>
              <a:ext cx="56194" cy="3336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 flipH="1" flipV="1">
              <a:off x="4297344" y="3662805"/>
              <a:ext cx="850720" cy="5496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H="1" flipV="1">
              <a:off x="5021692" y="3580183"/>
              <a:ext cx="270387" cy="5603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 flipV="1">
              <a:off x="5482641" y="3580184"/>
              <a:ext cx="198893" cy="570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 flipV="1">
              <a:off x="5614341" y="3662806"/>
              <a:ext cx="659842" cy="56751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2753234" y="1298723"/>
              <a:ext cx="857391" cy="814030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050" dirty="0"/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4885961" y="1237772"/>
              <a:ext cx="857391" cy="814031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050" dirty="0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H="1" flipV="1">
              <a:off x="3667068" y="2076734"/>
              <a:ext cx="365534" cy="93457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7" name="Line 21"/>
            <p:cNvSpPr>
              <a:spLocks noChangeShapeType="1"/>
            </p:cNvSpPr>
            <p:nvPr/>
          </p:nvSpPr>
          <p:spPr bwMode="auto">
            <a:xfrm flipV="1">
              <a:off x="4885961" y="2076734"/>
              <a:ext cx="305060" cy="93457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8" name="Line 22"/>
            <p:cNvSpPr>
              <a:spLocks noChangeShapeType="1"/>
            </p:cNvSpPr>
            <p:nvPr/>
          </p:nvSpPr>
          <p:spPr bwMode="auto">
            <a:xfrm flipH="1" flipV="1">
              <a:off x="5556554" y="2076734"/>
              <a:ext cx="896378" cy="105646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" name="Oval 35"/>
            <p:cNvSpPr>
              <a:spLocks noChangeArrowheads="1"/>
            </p:cNvSpPr>
            <p:nvPr/>
          </p:nvSpPr>
          <p:spPr bwMode="auto">
            <a:xfrm>
              <a:off x="2813709" y="2468173"/>
              <a:ext cx="192164" cy="36027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050" dirty="0"/>
            </a:p>
          </p:txBody>
        </p:sp>
        <p:sp>
          <p:nvSpPr>
            <p:cNvPr id="20" name="Line 43"/>
            <p:cNvSpPr>
              <a:spLocks noChangeShapeType="1"/>
            </p:cNvSpPr>
            <p:nvPr/>
          </p:nvSpPr>
          <p:spPr bwMode="auto">
            <a:xfrm flipV="1">
              <a:off x="2915815" y="2268289"/>
              <a:ext cx="216025" cy="7200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21" name="Oval 25"/>
            <p:cNvSpPr>
              <a:spLocks noChangeArrowheads="1"/>
            </p:cNvSpPr>
            <p:nvPr/>
          </p:nvSpPr>
          <p:spPr bwMode="auto">
            <a:xfrm>
              <a:off x="2461601" y="3072251"/>
              <a:ext cx="665222" cy="487609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050" dirty="0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3851920" y="3076824"/>
              <a:ext cx="665222" cy="487609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050" dirty="0"/>
            </a:p>
          </p:txBody>
        </p:sp>
        <p:sp>
          <p:nvSpPr>
            <p:cNvPr id="23" name="Oval 25"/>
            <p:cNvSpPr>
              <a:spLocks noChangeArrowheads="1"/>
            </p:cNvSpPr>
            <p:nvPr/>
          </p:nvSpPr>
          <p:spPr bwMode="auto">
            <a:xfrm>
              <a:off x="4626858" y="3060377"/>
              <a:ext cx="665222" cy="487609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050" dirty="0"/>
            </a:p>
          </p:txBody>
        </p:sp>
        <p:sp>
          <p:nvSpPr>
            <p:cNvPr id="24" name="Oval 25"/>
            <p:cNvSpPr>
              <a:spLocks noChangeArrowheads="1"/>
            </p:cNvSpPr>
            <p:nvPr/>
          </p:nvSpPr>
          <p:spPr bwMode="auto">
            <a:xfrm>
              <a:off x="5418946" y="3060377"/>
              <a:ext cx="665222" cy="487609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050" dirty="0"/>
            </a:p>
          </p:txBody>
        </p:sp>
        <p:sp>
          <p:nvSpPr>
            <p:cNvPr id="25" name="Oval 25"/>
            <p:cNvSpPr>
              <a:spLocks noChangeArrowheads="1"/>
            </p:cNvSpPr>
            <p:nvPr/>
          </p:nvSpPr>
          <p:spPr bwMode="auto">
            <a:xfrm>
              <a:off x="6067018" y="3132385"/>
              <a:ext cx="665222" cy="487609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050" dirty="0"/>
            </a:p>
          </p:txBody>
        </p:sp>
        <p:sp>
          <p:nvSpPr>
            <p:cNvPr id="26" name="Line 21"/>
            <p:cNvSpPr>
              <a:spLocks noChangeShapeType="1"/>
            </p:cNvSpPr>
            <p:nvPr/>
          </p:nvSpPr>
          <p:spPr bwMode="auto">
            <a:xfrm flipH="1" flipV="1">
              <a:off x="5364087" y="2052265"/>
              <a:ext cx="360041" cy="10081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sz="1050"/>
            </a:p>
          </p:txBody>
        </p:sp>
      </p:grpSp>
      <p:sp>
        <p:nvSpPr>
          <p:cNvPr id="27" name="Isosceles Triangle 26"/>
          <p:cNvSpPr/>
          <p:nvPr/>
        </p:nvSpPr>
        <p:spPr>
          <a:xfrm>
            <a:off x="6461140" y="1849058"/>
            <a:ext cx="1150099" cy="3812189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 smtClean="0">
              <a:solidFill>
                <a:schemeClr val="tx1"/>
              </a:solidFill>
            </a:endParaRPr>
          </a:p>
          <a:p>
            <a:pPr algn="ctr"/>
            <a:endParaRPr lang="en-GB" sz="1050" dirty="0" smtClean="0">
              <a:solidFill>
                <a:schemeClr val="tx1"/>
              </a:solidFill>
            </a:endParaRPr>
          </a:p>
          <a:p>
            <a:pPr algn="ctr"/>
            <a:endParaRPr lang="en-GB" sz="1050" dirty="0" smtClean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351843" y="4899967"/>
            <a:ext cx="14786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/>
              <a:t>System</a:t>
            </a:r>
          </a:p>
          <a:p>
            <a:pPr algn="ctr"/>
            <a:r>
              <a:rPr lang="en-GB" sz="1200" b="1" dirty="0" smtClean="0"/>
              <a:t>Developers</a:t>
            </a:r>
            <a:endParaRPr lang="en-US" sz="1200" b="1" dirty="0"/>
          </a:p>
        </p:txBody>
      </p:sp>
      <p:sp>
        <p:nvSpPr>
          <p:cNvPr id="29" name="Isosceles Triangle 28"/>
          <p:cNvSpPr/>
          <p:nvPr/>
        </p:nvSpPr>
        <p:spPr>
          <a:xfrm flipV="1">
            <a:off x="7541260" y="1849057"/>
            <a:ext cx="1150099" cy="3812189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 smtClean="0">
              <a:solidFill>
                <a:schemeClr val="tx1"/>
              </a:solidFill>
            </a:endParaRPr>
          </a:p>
          <a:p>
            <a:pPr algn="ctr"/>
            <a:endParaRPr lang="en-GB" sz="1050" dirty="0" smtClean="0">
              <a:solidFill>
                <a:schemeClr val="tx1"/>
              </a:solidFill>
            </a:endParaRPr>
          </a:p>
          <a:p>
            <a:pPr algn="ctr"/>
            <a:endParaRPr lang="en-GB" sz="1050" dirty="0" smtClean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431963" y="2054752"/>
            <a:ext cx="14786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/>
              <a:t>-Users</a:t>
            </a:r>
          </a:p>
          <a:p>
            <a:pPr algn="ctr"/>
            <a:r>
              <a:rPr lang="en-GB" sz="1200" b="1" dirty="0" smtClean="0"/>
              <a:t>-Application</a:t>
            </a:r>
          </a:p>
          <a:p>
            <a:pPr algn="ctr"/>
            <a:r>
              <a:rPr lang="en-GB" sz="1200" b="1" dirty="0" smtClean="0"/>
              <a:t>experts</a:t>
            </a:r>
            <a:endParaRPr lang="en-US" sz="1200" b="1" dirty="0"/>
          </a:p>
        </p:txBody>
      </p:sp>
      <p:sp>
        <p:nvSpPr>
          <p:cNvPr id="31" name="Rounded Rectangle 30"/>
          <p:cNvSpPr/>
          <p:nvPr/>
        </p:nvSpPr>
        <p:spPr>
          <a:xfrm>
            <a:off x="467544" y="5051297"/>
            <a:ext cx="876267" cy="60995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32" name="Rounded Rectangle 31"/>
          <p:cNvSpPr/>
          <p:nvPr/>
        </p:nvSpPr>
        <p:spPr>
          <a:xfrm>
            <a:off x="467544" y="4043185"/>
            <a:ext cx="876267" cy="60995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3" name="Rounded Rectangle 32"/>
          <p:cNvSpPr/>
          <p:nvPr/>
        </p:nvSpPr>
        <p:spPr>
          <a:xfrm>
            <a:off x="467544" y="2314993"/>
            <a:ext cx="876267" cy="60995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4" name="Rectangle 33"/>
          <p:cNvSpPr/>
          <p:nvPr/>
        </p:nvSpPr>
        <p:spPr>
          <a:xfrm>
            <a:off x="270166" y="5229200"/>
            <a:ext cx="113348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 smtClean="0"/>
              <a:t>Sensors</a:t>
            </a:r>
            <a:endParaRPr lang="en-US" sz="1050" b="1" dirty="0"/>
          </a:p>
        </p:txBody>
      </p:sp>
      <p:sp>
        <p:nvSpPr>
          <p:cNvPr id="35" name="Rectangle 34"/>
          <p:cNvSpPr/>
          <p:nvPr/>
        </p:nvSpPr>
        <p:spPr>
          <a:xfrm>
            <a:off x="467544" y="4076055"/>
            <a:ext cx="93610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 smtClean="0"/>
              <a:t>Context</a:t>
            </a:r>
          </a:p>
          <a:p>
            <a:pPr algn="ctr"/>
            <a:r>
              <a:rPr lang="en-GB" sz="1050" b="1" dirty="0" smtClean="0"/>
              <a:t>Values</a:t>
            </a:r>
            <a:endParaRPr lang="en-US" sz="1050" b="1" dirty="0"/>
          </a:p>
        </p:txBody>
      </p:sp>
      <p:sp>
        <p:nvSpPr>
          <p:cNvPr id="36" name="Rectangle 35"/>
          <p:cNvSpPr/>
          <p:nvPr/>
        </p:nvSpPr>
        <p:spPr>
          <a:xfrm>
            <a:off x="395536" y="2527012"/>
            <a:ext cx="106147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 smtClean="0"/>
              <a:t>Situations</a:t>
            </a:r>
            <a:endParaRPr lang="en-US" sz="105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458576" y="188640"/>
            <a:ext cx="83582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smtClean="0">
                <a:latin typeface="Calibri" pitchFamily="34" charset="0"/>
              </a:rPr>
              <a:t>Abstracting sensor data to situations</a:t>
            </a:r>
            <a:endParaRPr lang="en-IE" sz="3200" dirty="0">
              <a:latin typeface="Calibri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464447" y="1628800"/>
            <a:ext cx="6635945" cy="4680520"/>
            <a:chOff x="1464447" y="857232"/>
            <a:chExt cx="7405805" cy="5452088"/>
          </a:xfrm>
        </p:grpSpPr>
        <p:sp>
          <p:nvSpPr>
            <p:cNvPr id="2" name="TextBox 1"/>
            <p:cNvSpPr txBox="1"/>
            <p:nvPr/>
          </p:nvSpPr>
          <p:spPr>
            <a:xfrm>
              <a:off x="5076745" y="5357826"/>
              <a:ext cx="3205686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/>
                <a:t>Location sensor reading</a:t>
              </a:r>
            </a:p>
            <a:p>
              <a:r>
                <a:rPr lang="en-GB" smtClean="0"/>
                <a:t>(X,Y,Z</a:t>
              </a:r>
              <a:r>
                <a:rPr lang="en-GB" dirty="0" smtClean="0"/>
                <a:t>, </a:t>
              </a:r>
              <a:r>
                <a:rPr lang="en-GB" sz="2000" dirty="0" smtClean="0"/>
                <a:t>ID239</a:t>
              </a:r>
              <a:r>
                <a:rPr lang="en-GB" dirty="0" smtClean="0"/>
                <a:t>, 12:30:04)</a:t>
              </a:r>
              <a:endParaRPr lang="en-US" dirty="0"/>
            </a:p>
          </p:txBody>
        </p:sp>
        <p:sp>
          <p:nvSpPr>
            <p:cNvPr id="3" name="Rounded Rectangle 2"/>
            <p:cNvSpPr/>
            <p:nvPr/>
          </p:nvSpPr>
          <p:spPr>
            <a:xfrm>
              <a:off x="1464447" y="4951998"/>
              <a:ext cx="2571768" cy="1357322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solidFill>
                    <a:schemeClr val="tx1"/>
                  </a:solidFill>
                </a:rPr>
                <a:t>Sensor 1, 2, 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1464447" y="2852936"/>
              <a:ext cx="2571768" cy="1357322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solidFill>
                    <a:schemeClr val="tx1"/>
                  </a:solidFill>
                </a:rPr>
                <a:t>Abstracted Context</a:t>
              </a:r>
              <a:endParaRPr lang="en-GB" dirty="0" smtClean="0">
                <a:solidFill>
                  <a:schemeClr val="tx1"/>
                </a:solidFill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1496176" y="857232"/>
              <a:ext cx="2571768" cy="1357322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Situations</a:t>
              </a:r>
            </a:p>
          </p:txBody>
        </p:sp>
        <p:sp>
          <p:nvSpPr>
            <p:cNvPr id="6" name="Up Arrow 5"/>
            <p:cNvSpPr/>
            <p:nvPr/>
          </p:nvSpPr>
          <p:spPr>
            <a:xfrm>
              <a:off x="2428860" y="4357694"/>
              <a:ext cx="642942" cy="428628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Up Arrow 6"/>
            <p:cNvSpPr/>
            <p:nvPr/>
          </p:nvSpPr>
          <p:spPr>
            <a:xfrm>
              <a:off x="2428860" y="2285992"/>
              <a:ext cx="642942" cy="428628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214810" y="3429000"/>
              <a:ext cx="46554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John </a:t>
              </a:r>
              <a:r>
                <a:rPr lang="en-GB" sz="2000" smtClean="0"/>
                <a:t>located</a:t>
              </a:r>
              <a:r>
                <a:rPr lang="en-GB" smtClean="0"/>
                <a:t> in Kitchen @ </a:t>
              </a:r>
              <a:r>
                <a:rPr lang="en-GB" dirty="0" smtClean="0"/>
                <a:t>time 12:30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179241" y="1273718"/>
              <a:ext cx="30139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John</a:t>
              </a:r>
              <a:r>
                <a:rPr lang="en-GB" dirty="0" smtClean="0"/>
                <a:t> </a:t>
              </a:r>
              <a:r>
                <a:rPr lang="en-GB" smtClean="0"/>
                <a:t>is ‘preparing meal’</a:t>
              </a:r>
              <a:endParaRPr lang="en-US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rot="5400000" flipH="1" flipV="1">
              <a:off x="4858546" y="4500570"/>
              <a:ext cx="114300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5400000" flipH="1" flipV="1">
              <a:off x="4787108" y="2428074"/>
              <a:ext cx="114300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631736" y="4357694"/>
              <a:ext cx="16519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Is abstracted to</a:t>
              </a:r>
              <a:endParaRPr lang="en-US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527733" y="2214554"/>
              <a:ext cx="14931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Is evidence of</a:t>
              </a:r>
              <a:endParaRPr lang="en-US" b="1" dirty="0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2000232" y="4879990"/>
              <a:ext cx="2571768" cy="1357322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solidFill>
                    <a:schemeClr val="tx1"/>
                  </a:solidFill>
                </a:rPr>
                <a:t>Sensor 1, 2, 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2576296" y="4857760"/>
              <a:ext cx="2571768" cy="1357322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solidFill>
                    <a:schemeClr val="tx1"/>
                  </a:solidFill>
                </a:rPr>
                <a:t>Sensor 1, 2, 3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1403648" y="908720"/>
            <a:ext cx="2952328" cy="5040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smtClean="0">
                <a:solidFill>
                  <a:schemeClr val="tx1"/>
                </a:solidFill>
              </a:rPr>
              <a:t>Application e.g. elderly alert system</a:t>
            </a:r>
            <a:endParaRPr lang="en-IE" sz="1600">
              <a:solidFill>
                <a:schemeClr val="tx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rot="5400000" flipH="1" flipV="1">
            <a:off x="625701" y="1686666"/>
            <a:ext cx="981252" cy="14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AutoShape 2" descr="data:image/jpeg;base64,/9j/4AAQSkZJRgABAQAAAQABAAD/2wCEAAkGBwgHBgkIBwgKCgkLDRYPDQwMDRsUFRAWIB0iIiAdHx8kKDQsJCYxJx8fLT0tMTU3Ojo6Iys/RD84QzQ5OjcBCgoKDQwNGg8PGjclHyU3Nzc3Nzc3Nzc3Nzc3Nzc3Nzc3Nzc3Nzc3Nzc3Nzc3Nzc3Nzc3Nzc3Nzc3Nzc3Nzc3N//AABEIAI0AjQMBIgACEQEDEQH/xAAbAAEAAgMBAQAAAAAAAAAAAAAAAwUBAgQGB//EAEAQAAEDAwIBBwcICgMAAAAAAAEAAgMEBRESITEGE0FRYXKxIjI0cYGCkRQVI0JSYpKyBxYkM1RzocHR4RdDRP/EABgBAQEBAQEAAAAAAAAAAAAAAAACAQME/8QAHBEBAQEAAwEBAQAAAAAAAAAAAAERAgMhMRJB/9oADAMBAAIRAxEAPwD7iiIgIiICxlcddO9kkUUZ8p+o+wKtdWxNcQ97MjjkrcZq/Red+cYPts+IWwuEBB8qP4phr0GVjKohX0/S6P4oa+DA3j49aYavchZyqE19OcHVHj1hTxVAe3MbtJAJCYat0UdPJzsTJMY1NBx1KRY0REQEREBERAREQVdyGa6n/lyeCrojnncgbuaM4B+qFZ1/p9N3JPBV0P8A29jm4/CFUSw8deD7qYJHBu/3Qsv0t3e8NHathJT43qIge1w61o0xhvBv4QhyOLW469IUmqn6KmE++FqXx9EsR9Tgs8DTkgYbx+yFHB5NMzbbQOA7FOzZwzxUcYHydo6dA8EF5Q+hwfy2+CnUFEMUkAPHm2+CnUqEREBERAREQEREFZcR+3U5+5J4KtidgSud9puPwhWdxH7dTd1/gqeR/NsmdkecOn7oVRNQCqmZLI2JzhxcDx6cLuu1dWUdHz1PG6aXmwWxjbW7HDK8ndbrPb2Rup4myOkyfLJHT1+1bzcp7k6z0tZHSQvc5xjfHrIwBwdnGTldPzb8cb2cZ5XoLBcrxW2+Oe4UbqSYk6oic+o+1dclXUHZ23ltG4x0rxH65XdmCbZCB21Dv8Kei5RXO5V0FFLSQRMqCfLEznEad9hgJeuw4d3G+R66nJMcZLt8bhIyeabkYHNjwWtIcQs3Hm8FvEQYGkdLG+C5uy8o9qWHuDwUyhpPRoe4PBTKVCIiAiIgIiICIiCsuHp9J6n+CppQXiZruGsflCuq/e4Ufv8AgqtrQTKT9oflCuJryPKWPS2E9I1bY9S5KeRjbN5ZwOc6lb3+mlqGj5OwvLCcgEdOFT1VrufzdDDHRyEOJeQ0jIPxXfrs+V5e2WexwTzsLMNJznfY9Cs7Bj53oN98v7NtKq6ey3ZzjqoZ9j1bK+sFtqaW409RVROhhiDtTnEbZGBt61XZymOXTx5frbHqonERNxwDeHsUkJ+gbnjob4LRunmhjPm9G/QtosfJ2np0N8AvK970FL6PF3B4KVRU3o8XcHgpVKhERAREQEREBERBW3E6a2lP3ZPBU0spaJiMZyPyhW112qqUnqk/KqbRkzZxxH5Qriaq4nPMkoc524zv7F0yw1EjAIawx+SPqNdv7QuOoJpqlxDNQcMEcOpRy3xlOWCWIN+zqkAW1z31ZQwzgYfWOJ7I2hbCDLNLp5XAuaCNh09gVXBf4pJAyOLU47ACVv8AlWNPJUzObzlMYGhwOXuBPwCKljvBxTgZJxHuevZbRnNOD1MHgoyMxOG2NB8FtD+4YBwMYyPYsqnpKb0eLuBSqKm9Hi7g8FKoUIiICIiAiIgIiIKi9kiSnIx9bj7FWjOqXbg4be6FZXzzqf1u/sq9vGTvD8oVRN+uR8TRJKSMnPHr2Cr6O4Q0olE1KC9zzl3N5yOgBW7oNbsh2knzsN4rQU79vpBj+WFSbv8AHPHdKaoikZ83iVrmkFjYc6ltQRyxUNNHUnVM2JrXnOrJA3361MIZOLZW4HEaOP8AVZEUnDXtw8xJjfWXfuj3Dt7FJDvTg/cHgtCMRuzvhh4+pSRH9n9weCyj0VNtBH3R4KVRwfuWd0eCkULEREBERAREQEREFTe+NOe0/wBlxsAy7HHUPALuvbCYo3gEtY46iOhVYlgOSTueOHFXPialc0Z24LBGR/pa6ojxc72PWPos+c/8a1jY4OyzpyeCx9HnaR59/wD0s/Rji9+e8P8ACDR7fo5O47wW8YHM4+6PBHBjgcyPIIIwXBbB7QA0dOGjtWC/iGGNHYt1q3YD1LZQsREQEREBERAREQYIyMFRGlpzxgj/AABTIg5jQ0juNNCfcCx83UX8NF+ELqRDHIbbRH/zR/BYNrov4Zn9V2LBTTFRcmWS205qbjJT0sA2Mk82hvxJW9lNorqdlfaJYKmFxIZPG/WNjg4K+dWG1wfpI5V3i8XwmotNsqnUdDRFx5slvF7h08Qfb2L6bRUVDaKHmKClhpaWMFwigYGtHSdgmmFzu9ttMHP3SupqOInAfUStYCeoZU1FV01fSxVdFNHPTyjVHLG7LXDrBXwzk1d+SnKi81l+5dXGGaeSodFb7bPqLIYsjT5PDJ/30r7nRU1PR0sdNRwRwU8YxHFE0Na0dQA4IOK/3628n6MVN0qBE1ztEbANT5XdDWtG7j2BUH671wj+UHkZyh+Scec5qPnMdfN6tXs4qgvbn11Ry05RF7hUWKnfR20/w7hGHvkaOGolwGeOAscluV9XTXh0FznqaxlXJbqWFpcMRPlp9bne0tJPrQfQLDfrbf6M1VrqRKxrtEjSNL4n9LXtO7T2FWa8TeYI7Dy6s10owIm3mR1DWsbs2V2kvjeR0uBaRnqK9qOCDKIiAiIgIiICIiAiIg+UCqqv0YcpbpLV0VRUcmLrOals9MzUaSU+cHDq/sB2r6HYL1buUlpZcbXK6ajlLmtcWFucHB2O6snMa4EOAIPEHpWI42Rt0xtDW9QGAg+LW9tD+je5Vls5VWCOqsslQ6egujaJsvNtP1HnGdvjns4fYLRcaW72ynuFveZKWoZricWluR6jwXS+Nj2lr2hzTxBWWNaxoa0ANHAAIPBXGSDktyjubrzEHcnb/pMsz26o4J9IY5snUx7QN+vKgufJmigtFtqeTdTZKT5HcY6988sp5mRrGOa0FwJPBwxvgBfQainhqYHwVETJYZBpfHI0Oa4dRB4rzn/HnI/nec/V+hznOnR5Oe7w/ogprVUz8teUlsrA1jrXZAXuqogRFVVhbpPNZ3MbQT5XXhfQAMBaQQxU8TYoI2RxMGlrGNAa0dQA4KRB/9k="/>
          <p:cNvSpPr>
            <a:spLocks noChangeAspect="1" noChangeArrowheads="1"/>
          </p:cNvSpPr>
          <p:nvPr/>
        </p:nvSpPr>
        <p:spPr bwMode="auto">
          <a:xfrm>
            <a:off x="155575" y="-639763"/>
            <a:ext cx="1343025" cy="1343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2" name="Rectangle 1"/>
          <p:cNvSpPr/>
          <p:nvPr/>
        </p:nvSpPr>
        <p:spPr>
          <a:xfrm>
            <a:off x="539552" y="1537739"/>
            <a:ext cx="3600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smtClean="0">
                <a:latin typeface="Calibri" pitchFamily="34" charset="0"/>
              </a:rPr>
              <a:t>Sensor data</a:t>
            </a:r>
            <a:endParaRPr lang="en-IE" sz="3200" dirty="0">
              <a:latin typeface="Calibri" pitchFamily="34" charset="0"/>
            </a:endParaRPr>
          </a:p>
        </p:txBody>
      </p:sp>
      <p:pic>
        <p:nvPicPr>
          <p:cNvPr id="4" name="Picture 3" descr="sens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995933"/>
            <a:ext cx="2664296" cy="116004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347864" y="1579393"/>
            <a:ext cx="1800200" cy="174946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400" b="1" smtClean="0">
                <a:solidFill>
                  <a:srgbClr val="00B050"/>
                </a:solidFill>
              </a:rPr>
              <a:t>Situation Recognition</a:t>
            </a:r>
            <a:endParaRPr lang="en-IE" sz="1400" b="1">
              <a:solidFill>
                <a:srgbClr val="00B05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07088" y="1496085"/>
            <a:ext cx="277281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smtClean="0">
                <a:latin typeface="Calibri" pitchFamily="34" charset="0"/>
              </a:rPr>
              <a:t>Situation(s) occurring at time, </a:t>
            </a:r>
            <a:r>
              <a:rPr lang="en-GB" sz="2800" i="1" smtClean="0">
                <a:latin typeface="Calibri" pitchFamily="34" charset="0"/>
              </a:rPr>
              <a:t>t</a:t>
            </a:r>
          </a:p>
          <a:p>
            <a:endParaRPr lang="en-GB" sz="2800" smtClean="0">
              <a:latin typeface="Calibri" pitchFamily="34" charset="0"/>
            </a:endParaRPr>
          </a:p>
          <a:p>
            <a:r>
              <a:rPr lang="en-GB" sz="2000" smtClean="0">
                <a:latin typeface="Courier New" pitchFamily="49" charset="0"/>
                <a:cs typeface="Courier New" pitchFamily="49" charset="0"/>
              </a:rPr>
              <a:t>12:53 preparing breafast</a:t>
            </a:r>
          </a:p>
        </p:txBody>
      </p:sp>
      <p:sp>
        <p:nvSpPr>
          <p:cNvPr id="7" name="Rectangle 6"/>
          <p:cNvSpPr/>
          <p:nvPr/>
        </p:nvSpPr>
        <p:spPr>
          <a:xfrm>
            <a:off x="611560" y="3203897"/>
            <a:ext cx="3600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smtClean="0">
                <a:latin typeface="Calibri" pitchFamily="34" charset="0"/>
              </a:rPr>
              <a:t>(12:53, 0)</a:t>
            </a:r>
          </a:p>
          <a:p>
            <a:r>
              <a:rPr lang="en-GB" sz="2000" smtClean="0">
                <a:latin typeface="Calibri" pitchFamily="34" charset="0"/>
              </a:rPr>
              <a:t>(2.15,5.04,3.16, 12:34)</a:t>
            </a:r>
          </a:p>
          <a:p>
            <a:endParaRPr lang="en-IE" sz="2000" dirty="0">
              <a:latin typeface="Calibri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051720" y="1454431"/>
            <a:ext cx="1296144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860032" y="1412777"/>
            <a:ext cx="1296144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62226" y="233353"/>
            <a:ext cx="835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smtClean="0">
                <a:latin typeface="Calibri" pitchFamily="34" charset="0"/>
              </a:rPr>
              <a:t>Situation Recognition</a:t>
            </a:r>
            <a:endParaRPr lang="en-IE" sz="4000" dirty="0"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39552" y="1052736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3707904" y="3140968"/>
            <a:ext cx="4392488" cy="5616624"/>
            <a:chOff x="4427984" y="4797152"/>
            <a:chExt cx="4392488" cy="5616624"/>
          </a:xfrm>
        </p:grpSpPr>
        <p:sp>
          <p:nvSpPr>
            <p:cNvPr id="15" name="Rectangle 3"/>
            <p:cNvSpPr txBox="1">
              <a:spLocks noChangeArrowheads="1"/>
            </p:cNvSpPr>
            <p:nvPr/>
          </p:nvSpPr>
          <p:spPr>
            <a:xfrm>
              <a:off x="4427984" y="5517232"/>
              <a:ext cx="4392488" cy="4896544"/>
            </a:xfrm>
            <a:prstGeom prst="rect">
              <a:avLst/>
            </a:prstGeom>
          </p:spPr>
          <p:txBody>
            <a:bodyPr/>
            <a:lstStyle/>
            <a:p>
              <a:pPr marL="265176" indent="-265176">
                <a:spcBef>
                  <a:spcPts val="250"/>
                </a:spcBef>
                <a:buClr>
                  <a:schemeClr val="accent1"/>
                </a:buClr>
              </a:pPr>
              <a:r>
                <a:rPr lang="en-GB" sz="2800" smtClean="0">
                  <a:latin typeface="Calibri" pitchFamily="34" charset="0"/>
                </a:rPr>
                <a:t>Knowledge</a:t>
              </a:r>
            </a:p>
            <a:p>
              <a:pPr marL="722376" lvl="1" indent="-265176">
                <a:spcBef>
                  <a:spcPts val="250"/>
                </a:spcBef>
                <a:buClr>
                  <a:schemeClr val="accent1"/>
                </a:buClr>
                <a:buFontTx/>
                <a:buChar char="•"/>
              </a:pPr>
              <a:r>
                <a:rPr lang="en-GB" sz="2800" smtClean="0">
                  <a:latin typeface="Calibri" pitchFamily="34" charset="0"/>
                </a:rPr>
                <a:t>Expert? Past data?</a:t>
              </a:r>
              <a:endParaRPr lang="en-GB" sz="2800" dirty="0" smtClean="0">
                <a:latin typeface="Calibri" pitchFamily="34" charset="0"/>
              </a:endParaRPr>
            </a:p>
            <a:p>
              <a:pPr marL="265176" marR="0" lvl="0" indent="-265176" algn="l" defTabSz="914400" rtl="0" eaLnBrk="1" fontAlgn="auto" latinLnBrk="0" hangingPunct="1">
                <a:lnSpc>
                  <a:spcPct val="100000"/>
                </a:lnSpc>
                <a:spcBef>
                  <a:spcPts val="250"/>
                </a:spcBef>
                <a:spcAft>
                  <a:spcPts val="0"/>
                </a:spcAft>
                <a:buClr>
                  <a:schemeClr val="accent1"/>
                </a:buClr>
                <a:buSzTx/>
                <a:buFontTx/>
                <a:buChar char="•"/>
                <a:tabLst/>
                <a:defRPr/>
              </a:pPr>
              <a:endParaRPr kumimoji="0" lang="en-IE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H="1" flipV="1">
              <a:off x="5508104" y="4797152"/>
              <a:ext cx="432048" cy="79208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511125" y="4941168"/>
            <a:ext cx="8381355" cy="3888432"/>
          </a:xfrm>
          <a:prstGeom prst="rect">
            <a:avLst/>
          </a:prstGeom>
        </p:spPr>
        <p:txBody>
          <a:bodyPr/>
          <a:lstStyle/>
          <a:p>
            <a:pPr marL="265176" indent="-265176">
              <a:spcBef>
                <a:spcPts val="250"/>
              </a:spcBef>
              <a:buClr>
                <a:schemeClr val="accent1"/>
              </a:buClr>
              <a:buFontTx/>
              <a:buChar char="•"/>
            </a:pPr>
            <a:r>
              <a:rPr kumimoji="0" lang="en-IE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Situation </a:t>
            </a:r>
            <a:r>
              <a:rPr kumimoji="0" lang="en-IE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recognition</a:t>
            </a:r>
            <a:r>
              <a:rPr kumimoji="0" lang="en-IE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IE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is a critical,  continuous, </a:t>
            </a:r>
            <a:r>
              <a:rPr kumimoji="0" lang="en-IE" sz="24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dynamic process – often required in real time.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r>
              <a:rPr kumimoji="0" lang="en-GB" sz="24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The 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recognition process is </a:t>
            </a:r>
            <a:r>
              <a:rPr kumimoji="0" lang="en-GB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difficult </a:t>
            </a:r>
            <a:r>
              <a:rPr kumimoji="0" lang="en-GB" sz="2400" b="1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and uncertain </a:t>
            </a:r>
            <a:r>
              <a:rPr kumimoji="0" lang="en-GB" sz="24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– 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no single approach suitable </a:t>
            </a:r>
            <a:r>
              <a:rPr kumimoji="0" lang="en-GB" sz="24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for all</a:t>
            </a:r>
            <a:endParaRPr kumimoji="0" lang="en-IE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endParaRPr kumimoji="0" lang="en-GB" sz="2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endParaRPr kumimoji="0" lang="en-IE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00604" y="332656"/>
            <a:ext cx="83582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smtClean="0">
                <a:latin typeface="Calibri" pitchFamily="34" charset="0"/>
              </a:rPr>
              <a:t>Situation Recognition - Scenario</a:t>
            </a:r>
            <a:r>
              <a:rPr lang="en-GB" sz="4000" dirty="0" smtClean="0">
                <a:latin typeface="Calibri" pitchFamily="34" charset="0"/>
              </a:rPr>
              <a:t/>
            </a:r>
            <a:br>
              <a:rPr lang="en-GB" sz="4000" dirty="0" smtClean="0">
                <a:latin typeface="Calibri" pitchFamily="34" charset="0"/>
              </a:rPr>
            </a:br>
            <a:endParaRPr lang="en-IE" sz="4000" dirty="0"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9552" y="1028226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39552" y="1196752"/>
            <a:ext cx="8604448" cy="1656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b="1" smtClean="0"/>
              <a:t>Scenario</a:t>
            </a:r>
          </a:p>
          <a:p>
            <a:r>
              <a:rPr lang="en-IE" sz="2000" i="1" smtClean="0"/>
              <a:t>“The person is in the kitchen. It is morning time. They carry out a series of tasks, such as taking cereal out of the groceries cupboard, using the kettle, opening the fridge, and using the toaster”</a:t>
            </a:r>
          </a:p>
        </p:txBody>
      </p:sp>
      <p:sp>
        <p:nvSpPr>
          <p:cNvPr id="10" name="Rectangle 9"/>
          <p:cNvSpPr/>
          <p:nvPr/>
        </p:nvSpPr>
        <p:spPr>
          <a:xfrm>
            <a:off x="395536" y="3212976"/>
            <a:ext cx="82089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mtClean="0"/>
              <a:t> Human Observer:   “</a:t>
            </a:r>
            <a:r>
              <a:rPr lang="en-IE" b="1" smtClean="0"/>
              <a:t>preparing breakfast”</a:t>
            </a:r>
            <a:r>
              <a:rPr lang="en-IE" smtClean="0"/>
              <a:t> </a:t>
            </a:r>
          </a:p>
          <a:p>
            <a:endParaRPr lang="en-IE" smtClean="0"/>
          </a:p>
          <a:p>
            <a:r>
              <a:rPr lang="en-IE" smtClean="0"/>
              <a:t>Why? </a:t>
            </a:r>
          </a:p>
          <a:p>
            <a:endParaRPr lang="en-IE" smtClean="0"/>
          </a:p>
          <a:p>
            <a:pPr>
              <a:buFont typeface="Arial" pitchFamily="34" charset="0"/>
              <a:buChar char="•"/>
            </a:pPr>
            <a:r>
              <a:rPr lang="en-IE" i="1" smtClean="0"/>
              <a:t>Individual </a:t>
            </a:r>
            <a:r>
              <a:rPr lang="en-IE" smtClean="0"/>
              <a:t>tasks may not confirm that breakfast is in progress, but  together, indicate the ’preparing breakfast’ situation. </a:t>
            </a:r>
            <a:br>
              <a:rPr lang="en-IE" smtClean="0"/>
            </a:br>
            <a:endParaRPr lang="en-IE" smtClean="0"/>
          </a:p>
          <a:p>
            <a:pPr>
              <a:buFont typeface="Arial" pitchFamily="34" charset="0"/>
              <a:buChar char="•"/>
            </a:pPr>
            <a:r>
              <a:rPr lang="en-IE" smtClean="0"/>
              <a:t>Morning time </a:t>
            </a:r>
            <a:br>
              <a:rPr lang="en-IE" smtClean="0"/>
            </a:br>
            <a:endParaRPr lang="en-IE" smtClean="0"/>
          </a:p>
          <a:p>
            <a:pPr>
              <a:buFont typeface="Arial" pitchFamily="34" charset="0"/>
              <a:buChar char="•"/>
            </a:pPr>
            <a:r>
              <a:rPr lang="en-IE" smtClean="0"/>
              <a:t>Informative sensors e.g. toaster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3586" y="326266"/>
            <a:ext cx="93849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smtClean="0">
                <a:latin typeface="Calibri" pitchFamily="34" charset="0"/>
              </a:rPr>
              <a:t>Recognising situations – Automated</a:t>
            </a:r>
            <a:endParaRPr lang="en-IE" sz="3200" dirty="0"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54542" y="1124744"/>
            <a:ext cx="74168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5536" y="1196752"/>
            <a:ext cx="9577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mtClean="0"/>
              <a:t>Sensor overlap  - Kettle and fridge: ’preparing drink?</a:t>
            </a:r>
          </a:p>
          <a:p>
            <a:endParaRPr lang="en-IE" smtClean="0"/>
          </a:p>
        </p:txBody>
      </p:sp>
      <p:sp>
        <p:nvSpPr>
          <p:cNvPr id="5" name="Rectangle 4"/>
          <p:cNvSpPr/>
          <p:nvPr/>
        </p:nvSpPr>
        <p:spPr>
          <a:xfrm>
            <a:off x="395536" y="5746030"/>
            <a:ext cx="9577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mtClean="0"/>
              <a:t>Different people “prepare breakfast” in different ways.. Individual efinitions?</a:t>
            </a:r>
          </a:p>
          <a:p>
            <a:endParaRPr lang="en-IE"/>
          </a:p>
        </p:txBody>
      </p:sp>
      <p:sp>
        <p:nvSpPr>
          <p:cNvPr id="6" name="Rectangle 5"/>
          <p:cNvSpPr/>
          <p:nvPr/>
        </p:nvSpPr>
        <p:spPr>
          <a:xfrm>
            <a:off x="323528" y="1630541"/>
            <a:ext cx="9577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IE" smtClean="0"/>
          </a:p>
          <a:p>
            <a:endParaRPr lang="en-IE" smtClean="0"/>
          </a:p>
        </p:txBody>
      </p:sp>
      <p:sp>
        <p:nvSpPr>
          <p:cNvPr id="7" name="Rectangle 6"/>
          <p:cNvSpPr/>
          <p:nvPr/>
        </p:nvSpPr>
        <p:spPr>
          <a:xfrm>
            <a:off x="395536" y="1340768"/>
            <a:ext cx="95770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IE" smtClean="0"/>
          </a:p>
          <a:p>
            <a:r>
              <a:rPr lang="en-IE" smtClean="0"/>
              <a:t>Gaps of seconds or minutes occuring with no sensor activity – classify?</a:t>
            </a:r>
          </a:p>
          <a:p>
            <a:r>
              <a:rPr lang="en-IE" smtClean="0"/>
              <a:t>	</a:t>
            </a:r>
          </a:p>
        </p:txBody>
      </p:sp>
      <p:sp>
        <p:nvSpPr>
          <p:cNvPr id="8" name="Rectangle 7"/>
          <p:cNvSpPr/>
          <p:nvPr/>
        </p:nvSpPr>
        <p:spPr>
          <a:xfrm>
            <a:off x="395536" y="2996952"/>
            <a:ext cx="9577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mtClean="0"/>
              <a:t>Sensors can breakdown and have error rate – toaster sensor doesn’t fire?</a:t>
            </a:r>
          </a:p>
          <a:p>
            <a:endParaRPr lang="en-IE" smtClean="0"/>
          </a:p>
        </p:txBody>
      </p:sp>
      <p:sp>
        <p:nvSpPr>
          <p:cNvPr id="9" name="Rectangle 8"/>
          <p:cNvSpPr/>
          <p:nvPr/>
        </p:nvSpPr>
        <p:spPr>
          <a:xfrm>
            <a:off x="395536" y="2132856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mtClean="0"/>
              <a:t>As more tasks are done, system is more certain of ‘preparing breakfast situation’ – Temporal aspect</a:t>
            </a:r>
          </a:p>
          <a:p>
            <a:r>
              <a:rPr lang="en-IE" smtClean="0"/>
              <a:t>	</a:t>
            </a:r>
          </a:p>
        </p:txBody>
      </p:sp>
      <p:sp>
        <p:nvSpPr>
          <p:cNvPr id="10" name="Rectangle 9"/>
          <p:cNvSpPr/>
          <p:nvPr/>
        </p:nvSpPr>
        <p:spPr>
          <a:xfrm>
            <a:off x="323528" y="3573016"/>
            <a:ext cx="9577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mtClean="0"/>
              <a:t>The person does not prepare breakfast in the same way every day. </a:t>
            </a:r>
          </a:p>
          <a:p>
            <a:endParaRPr lang="en-IE" smtClean="0"/>
          </a:p>
        </p:txBody>
      </p:sp>
      <p:sp>
        <p:nvSpPr>
          <p:cNvPr id="11" name="Rectangle 10"/>
          <p:cNvSpPr/>
          <p:nvPr/>
        </p:nvSpPr>
        <p:spPr>
          <a:xfrm>
            <a:off x="323528" y="4077072"/>
            <a:ext cx="9577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mtClean="0"/>
              <a:t>The tasks are not necessarily performed in any particular order.</a:t>
            </a:r>
          </a:p>
          <a:p>
            <a:endParaRPr lang="en-IE" smtClean="0"/>
          </a:p>
        </p:txBody>
      </p:sp>
      <p:sp>
        <p:nvSpPr>
          <p:cNvPr id="12" name="Rectangle 11"/>
          <p:cNvSpPr/>
          <p:nvPr/>
        </p:nvSpPr>
        <p:spPr>
          <a:xfrm>
            <a:off x="395536" y="4725144"/>
            <a:ext cx="8424936" cy="936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mtClean="0"/>
              <a:t>Co-occurring situations? (’on telephone’); Cannot o-occur (’user asleep’)?  -Valid combinations of situations.</a:t>
            </a:r>
          </a:p>
          <a:p>
            <a:endParaRPr lang="en-IE" smtClean="0"/>
          </a:p>
        </p:txBody>
      </p:sp>
      <p:sp>
        <p:nvSpPr>
          <p:cNvPr id="13" name="Rectangle 12"/>
          <p:cNvSpPr/>
          <p:nvPr/>
        </p:nvSpPr>
        <p:spPr>
          <a:xfrm>
            <a:off x="395536" y="6165304"/>
            <a:ext cx="9217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mtClean="0"/>
              <a:t> A second occupant now enters the kitchen – how to distinguish?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1670</TotalTime>
  <Words>2535</Words>
  <Application>Microsoft Office PowerPoint</Application>
  <PresentationFormat>On-screen Show (4:3)</PresentationFormat>
  <Paragraphs>768</Paragraphs>
  <Slides>51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Aspect</vt:lpstr>
      <vt:lpstr>Recognising Situations in context aware systems using Dempster-Shafer Theory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Recognising Situations using Dempster-Shafer Theory</dc:title>
  <dc:creator>smckeever</dc:creator>
  <cp:lastModifiedBy>Susan Mckeever</cp:lastModifiedBy>
  <cp:revision>36</cp:revision>
  <dcterms:created xsi:type="dcterms:W3CDTF">2010-12-21T20:57:42Z</dcterms:created>
  <dcterms:modified xsi:type="dcterms:W3CDTF">2013-11-05T14:06:18Z</dcterms:modified>
</cp:coreProperties>
</file>